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554" r:id="rId2"/>
    <p:sldId id="555" r:id="rId3"/>
    <p:sldId id="556" r:id="rId4"/>
    <p:sldId id="557" r:id="rId5"/>
    <p:sldId id="558" r:id="rId6"/>
    <p:sldId id="559" r:id="rId7"/>
    <p:sldId id="560" r:id="rId8"/>
    <p:sldId id="561" r:id="rId9"/>
    <p:sldId id="562" r:id="rId10"/>
    <p:sldId id="563" r:id="rId11"/>
    <p:sldId id="564" r:id="rId12"/>
    <p:sldId id="565" r:id="rId13"/>
    <p:sldId id="566" r:id="rId14"/>
    <p:sldId id="567" r:id="rId15"/>
    <p:sldId id="568" r:id="rId16"/>
    <p:sldId id="569" r:id="rId17"/>
    <p:sldId id="570" r:id="rId18"/>
    <p:sldId id="571" r:id="rId19"/>
    <p:sldId id="572" r:id="rId20"/>
    <p:sldId id="573" r:id="rId21"/>
    <p:sldId id="574" r:id="rId22"/>
    <p:sldId id="575" r:id="rId23"/>
    <p:sldId id="576" r:id="rId24"/>
    <p:sldId id="577" r:id="rId25"/>
    <p:sldId id="578" r:id="rId26"/>
    <p:sldId id="579" r:id="rId27"/>
    <p:sldId id="580" r:id="rId28"/>
    <p:sldId id="581" r:id="rId29"/>
    <p:sldId id="582" r:id="rId30"/>
    <p:sldId id="583" r:id="rId31"/>
    <p:sldId id="584" r:id="rId32"/>
    <p:sldId id="585" r:id="rId33"/>
    <p:sldId id="586" r:id="rId34"/>
    <p:sldId id="587" r:id="rId35"/>
    <p:sldId id="588" r:id="rId36"/>
    <p:sldId id="589" r:id="rId37"/>
    <p:sldId id="590" r:id="rId38"/>
    <p:sldId id="591" r:id="rId39"/>
    <p:sldId id="592" r:id="rId40"/>
    <p:sldId id="593" r:id="rId41"/>
    <p:sldId id="594" r:id="rId42"/>
    <p:sldId id="595" r:id="rId4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36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3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20" dirty="0"/>
              <a:t>OFPPT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‹N°›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0058A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3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20" dirty="0"/>
              <a:t>OFPPT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‹N°›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7" y="17"/>
            <a:ext cx="12187046" cy="685520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36790" y="1465478"/>
            <a:ext cx="11118850" cy="5146675"/>
          </a:xfrm>
          <a:custGeom>
            <a:avLst/>
            <a:gdLst/>
            <a:ahLst/>
            <a:cxnLst/>
            <a:rect l="l" t="t" r="r" b="b"/>
            <a:pathLst>
              <a:path w="11118850" h="5146675">
                <a:moveTo>
                  <a:pt x="11118469" y="0"/>
                </a:moveTo>
                <a:lnTo>
                  <a:pt x="0" y="0"/>
                </a:lnTo>
                <a:lnTo>
                  <a:pt x="0" y="5146294"/>
                </a:lnTo>
                <a:lnTo>
                  <a:pt x="11118469" y="5146294"/>
                </a:lnTo>
                <a:lnTo>
                  <a:pt x="111184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36790" y="1465478"/>
            <a:ext cx="11118850" cy="5146675"/>
          </a:xfrm>
          <a:custGeom>
            <a:avLst/>
            <a:gdLst/>
            <a:ahLst/>
            <a:cxnLst/>
            <a:rect l="l" t="t" r="r" b="b"/>
            <a:pathLst>
              <a:path w="11118850" h="5146675">
                <a:moveTo>
                  <a:pt x="0" y="5146294"/>
                </a:moveTo>
                <a:lnTo>
                  <a:pt x="11118469" y="5146294"/>
                </a:lnTo>
                <a:lnTo>
                  <a:pt x="11118469" y="0"/>
                </a:lnTo>
                <a:lnTo>
                  <a:pt x="0" y="0"/>
                </a:lnTo>
                <a:lnTo>
                  <a:pt x="0" y="5146294"/>
                </a:lnTo>
                <a:close/>
              </a:path>
            </a:pathLst>
          </a:custGeom>
          <a:ln w="9525">
            <a:solidFill>
              <a:srgbClr val="FF7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060150"/>
            <a:ext cx="537210" cy="1346200"/>
          </a:xfrm>
          <a:custGeom>
            <a:avLst/>
            <a:gdLst/>
            <a:ahLst/>
            <a:cxnLst/>
            <a:rect l="l" t="t" r="r" b="b"/>
            <a:pathLst>
              <a:path w="537210" h="1346200">
                <a:moveTo>
                  <a:pt x="536790" y="0"/>
                </a:moveTo>
                <a:lnTo>
                  <a:pt x="0" y="0"/>
                </a:lnTo>
                <a:lnTo>
                  <a:pt x="0" y="1077226"/>
                </a:lnTo>
                <a:lnTo>
                  <a:pt x="0" y="1080008"/>
                </a:lnTo>
                <a:lnTo>
                  <a:pt x="241" y="1080008"/>
                </a:lnTo>
                <a:lnTo>
                  <a:pt x="4318" y="1125474"/>
                </a:lnTo>
                <a:lnTo>
                  <a:pt x="16789" y="1170889"/>
                </a:lnTo>
                <a:lnTo>
                  <a:pt x="36639" y="1212697"/>
                </a:lnTo>
                <a:lnTo>
                  <a:pt x="63119" y="1250149"/>
                </a:lnTo>
                <a:lnTo>
                  <a:pt x="95465" y="1282496"/>
                </a:lnTo>
                <a:lnTo>
                  <a:pt x="132918" y="1308976"/>
                </a:lnTo>
                <a:lnTo>
                  <a:pt x="174739" y="1328826"/>
                </a:lnTo>
                <a:lnTo>
                  <a:pt x="220141" y="1341297"/>
                </a:lnTo>
                <a:lnTo>
                  <a:pt x="268389" y="1345615"/>
                </a:lnTo>
                <a:lnTo>
                  <a:pt x="536790" y="1345615"/>
                </a:lnTo>
                <a:lnTo>
                  <a:pt x="536790" y="1080008"/>
                </a:lnTo>
                <a:lnTo>
                  <a:pt x="536790" y="1077226"/>
                </a:lnTo>
                <a:lnTo>
                  <a:pt x="536790" y="0"/>
                </a:lnTo>
                <a:close/>
              </a:path>
            </a:pathLst>
          </a:custGeom>
          <a:solidFill>
            <a:srgbClr val="FF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0058A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98982" y="1599692"/>
            <a:ext cx="5156200" cy="43929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75628" y="1950318"/>
            <a:ext cx="5334634" cy="4490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 u="sng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3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20" dirty="0"/>
              <a:t>OFPPT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‹N°›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0058A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3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20" dirty="0"/>
              <a:t>OFPPT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‹N°›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2811"/>
            <a:ext cx="12191998" cy="684961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36790" y="1464030"/>
            <a:ext cx="11118850" cy="5152390"/>
          </a:xfrm>
          <a:custGeom>
            <a:avLst/>
            <a:gdLst/>
            <a:ahLst/>
            <a:cxnLst/>
            <a:rect l="l" t="t" r="r" b="b"/>
            <a:pathLst>
              <a:path w="11118850" h="5152390">
                <a:moveTo>
                  <a:pt x="11118469" y="0"/>
                </a:moveTo>
                <a:lnTo>
                  <a:pt x="0" y="0"/>
                </a:lnTo>
                <a:lnTo>
                  <a:pt x="0" y="5152390"/>
                </a:lnTo>
                <a:lnTo>
                  <a:pt x="11118469" y="5152390"/>
                </a:lnTo>
                <a:lnTo>
                  <a:pt x="111184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36790" y="1464030"/>
            <a:ext cx="11118850" cy="5152390"/>
          </a:xfrm>
          <a:custGeom>
            <a:avLst/>
            <a:gdLst/>
            <a:ahLst/>
            <a:cxnLst/>
            <a:rect l="l" t="t" r="r" b="b"/>
            <a:pathLst>
              <a:path w="11118850" h="5152390">
                <a:moveTo>
                  <a:pt x="0" y="5152390"/>
                </a:moveTo>
                <a:lnTo>
                  <a:pt x="11118469" y="5152390"/>
                </a:lnTo>
                <a:lnTo>
                  <a:pt x="11118469" y="0"/>
                </a:lnTo>
                <a:lnTo>
                  <a:pt x="0" y="0"/>
                </a:lnTo>
                <a:lnTo>
                  <a:pt x="0" y="5152390"/>
                </a:lnTo>
                <a:close/>
              </a:path>
            </a:pathLst>
          </a:custGeom>
          <a:ln w="9525">
            <a:solidFill>
              <a:srgbClr val="C5DF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060149"/>
            <a:ext cx="537210" cy="1346200"/>
          </a:xfrm>
          <a:custGeom>
            <a:avLst/>
            <a:gdLst/>
            <a:ahLst/>
            <a:cxnLst/>
            <a:rect l="l" t="t" r="r" b="b"/>
            <a:pathLst>
              <a:path w="537210" h="1346200">
                <a:moveTo>
                  <a:pt x="536790" y="0"/>
                </a:moveTo>
                <a:lnTo>
                  <a:pt x="0" y="0"/>
                </a:lnTo>
                <a:lnTo>
                  <a:pt x="0" y="1077226"/>
                </a:lnTo>
                <a:lnTo>
                  <a:pt x="0" y="1080008"/>
                </a:lnTo>
                <a:lnTo>
                  <a:pt x="241" y="1080008"/>
                </a:lnTo>
                <a:lnTo>
                  <a:pt x="4318" y="1125474"/>
                </a:lnTo>
                <a:lnTo>
                  <a:pt x="16789" y="1170889"/>
                </a:lnTo>
                <a:lnTo>
                  <a:pt x="36639" y="1212697"/>
                </a:lnTo>
                <a:lnTo>
                  <a:pt x="63119" y="1250149"/>
                </a:lnTo>
                <a:lnTo>
                  <a:pt x="95465" y="1282496"/>
                </a:lnTo>
                <a:lnTo>
                  <a:pt x="132918" y="1308976"/>
                </a:lnTo>
                <a:lnTo>
                  <a:pt x="174739" y="1328826"/>
                </a:lnTo>
                <a:lnTo>
                  <a:pt x="220141" y="1341297"/>
                </a:lnTo>
                <a:lnTo>
                  <a:pt x="268389" y="1345615"/>
                </a:lnTo>
                <a:lnTo>
                  <a:pt x="536790" y="1345615"/>
                </a:lnTo>
                <a:lnTo>
                  <a:pt x="536790" y="1080008"/>
                </a:lnTo>
                <a:lnTo>
                  <a:pt x="536790" y="1077226"/>
                </a:lnTo>
                <a:lnTo>
                  <a:pt x="536790" y="0"/>
                </a:lnTo>
                <a:close/>
              </a:path>
            </a:pathLst>
          </a:custGeom>
          <a:solidFill>
            <a:srgbClr val="0078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3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20" dirty="0"/>
              <a:t>OFPPT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‹N°›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8876" y="273557"/>
            <a:ext cx="4612005" cy="895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0058A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8982" y="1599692"/>
            <a:ext cx="10589895" cy="47739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04638" y="6670573"/>
            <a:ext cx="1983104" cy="1755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3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20" dirty="0"/>
              <a:t>OFPPT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44273" y="6668744"/>
            <a:ext cx="281304" cy="1944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‹N°›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7" y="0"/>
            <a:ext cx="6483686" cy="685799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010017" y="6132982"/>
            <a:ext cx="2160270" cy="720090"/>
            <a:chOff x="8010017" y="6132982"/>
            <a:chExt cx="2160270" cy="720090"/>
          </a:xfrm>
        </p:grpSpPr>
        <p:sp>
          <p:nvSpPr>
            <p:cNvPr id="4" name="object 4"/>
            <p:cNvSpPr/>
            <p:nvPr/>
          </p:nvSpPr>
          <p:spPr>
            <a:xfrm>
              <a:off x="8010017" y="6132982"/>
              <a:ext cx="2160270" cy="720090"/>
            </a:xfrm>
            <a:custGeom>
              <a:avLst/>
              <a:gdLst/>
              <a:ahLst/>
              <a:cxnLst/>
              <a:rect l="l" t="t" r="r" b="b"/>
              <a:pathLst>
                <a:path w="2160270" h="720090">
                  <a:moveTo>
                    <a:pt x="2040001" y="0"/>
                  </a:moveTo>
                  <a:lnTo>
                    <a:pt x="120014" y="0"/>
                  </a:lnTo>
                  <a:lnTo>
                    <a:pt x="73294" y="9431"/>
                  </a:lnTo>
                  <a:lnTo>
                    <a:pt x="35147" y="35150"/>
                  </a:lnTo>
                  <a:lnTo>
                    <a:pt x="9429" y="73294"/>
                  </a:lnTo>
                  <a:lnTo>
                    <a:pt x="0" y="120002"/>
                  </a:lnTo>
                  <a:lnTo>
                    <a:pt x="0" y="720003"/>
                  </a:lnTo>
                  <a:lnTo>
                    <a:pt x="2160015" y="720003"/>
                  </a:lnTo>
                  <a:lnTo>
                    <a:pt x="2160015" y="120002"/>
                  </a:lnTo>
                  <a:lnTo>
                    <a:pt x="2150586" y="73294"/>
                  </a:lnTo>
                  <a:lnTo>
                    <a:pt x="2124868" y="35150"/>
                  </a:lnTo>
                  <a:lnTo>
                    <a:pt x="2086721" y="9431"/>
                  </a:lnTo>
                  <a:lnTo>
                    <a:pt x="2040001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86420" y="6268948"/>
              <a:ext cx="401662" cy="395998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8442" y="195745"/>
            <a:ext cx="1027201" cy="101481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379590" y="1103503"/>
            <a:ext cx="5127625" cy="2603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4810" marR="179705" indent="-117538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MAITRISER</a:t>
            </a:r>
            <a:r>
              <a:rPr sz="24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LES</a:t>
            </a:r>
            <a:r>
              <a:rPr sz="2400" b="1" spc="-5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BASES</a:t>
            </a:r>
            <a:r>
              <a:rPr sz="2400" b="1" spc="-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2400" b="1" spc="-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58A0"/>
                </a:solidFill>
                <a:latin typeface="Calibri"/>
                <a:cs typeface="Calibri"/>
              </a:rPr>
              <a:t>DONNÉES DÉCISIONNELLES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58A0"/>
                </a:solidFill>
                <a:latin typeface="Calibri"/>
                <a:cs typeface="Calibri"/>
              </a:rPr>
              <a:t>Dans</a:t>
            </a:r>
            <a:r>
              <a:rPr sz="1800" b="1" spc="-1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58A0"/>
                </a:solidFill>
                <a:latin typeface="Calibri"/>
                <a:cs typeface="Calibri"/>
              </a:rPr>
              <a:t>ce</a:t>
            </a:r>
            <a:r>
              <a:rPr sz="1800" b="1" spc="-1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58A0"/>
                </a:solidFill>
                <a:latin typeface="Calibri"/>
                <a:cs typeface="Calibri"/>
              </a:rPr>
              <a:t>module,</a:t>
            </a:r>
            <a:r>
              <a:rPr sz="18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58A0"/>
                </a:solidFill>
                <a:latin typeface="Calibri"/>
                <a:cs typeface="Calibri"/>
              </a:rPr>
              <a:t>vous</a:t>
            </a:r>
            <a:r>
              <a:rPr sz="1800" b="1" spc="-2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58A0"/>
                </a:solidFill>
                <a:latin typeface="Calibri"/>
                <a:cs typeface="Calibri"/>
              </a:rPr>
              <a:t>allez</a:t>
            </a:r>
            <a:r>
              <a:rPr sz="1800" b="1" spc="-3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800" b="1" spc="-50" dirty="0">
                <a:solidFill>
                  <a:srgbClr val="0058A0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554355" indent="-229235">
              <a:lnSpc>
                <a:spcPct val="100000"/>
              </a:lnSpc>
              <a:spcBef>
                <a:spcPts val="875"/>
              </a:spcBef>
              <a:buFont typeface="Arial"/>
              <a:buChar char="•"/>
              <a:tabLst>
                <a:tab pos="554355" algn="l"/>
                <a:tab pos="554990" algn="l"/>
              </a:tabLst>
            </a:pPr>
            <a:r>
              <a:rPr sz="1600" spc="-10" dirty="0">
                <a:latin typeface="Calibri"/>
                <a:cs typeface="Calibri"/>
              </a:rPr>
              <a:t>Introduire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les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bases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données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décisionnelles</a:t>
            </a:r>
            <a:endParaRPr sz="1600">
              <a:latin typeface="Calibri"/>
              <a:cs typeface="Calibri"/>
            </a:endParaRPr>
          </a:p>
          <a:p>
            <a:pPr marL="554355" indent="-229235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554355" algn="l"/>
                <a:tab pos="554990" algn="l"/>
              </a:tabLst>
            </a:pPr>
            <a:r>
              <a:rPr sz="1600" dirty="0">
                <a:latin typeface="Calibri"/>
                <a:cs typeface="Calibri"/>
              </a:rPr>
              <a:t>Explorer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la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modélisation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dimensionnelle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avancée</a:t>
            </a:r>
            <a:endParaRPr sz="1600">
              <a:latin typeface="Calibri"/>
              <a:cs typeface="Calibri"/>
            </a:endParaRPr>
          </a:p>
          <a:p>
            <a:pPr marL="554355" indent="-229235">
              <a:lnSpc>
                <a:spcPct val="100000"/>
              </a:lnSpc>
              <a:spcBef>
                <a:spcPts val="815"/>
              </a:spcBef>
              <a:buFont typeface="Arial"/>
              <a:buChar char="•"/>
              <a:tabLst>
                <a:tab pos="554355" algn="l"/>
                <a:tab pos="554990" algn="l"/>
              </a:tabLst>
            </a:pPr>
            <a:r>
              <a:rPr sz="1600" spc="-10" dirty="0">
                <a:latin typeface="Calibri"/>
                <a:cs typeface="Calibri"/>
              </a:rPr>
              <a:t>Appliquer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processus</a:t>
            </a:r>
            <a:r>
              <a:rPr sz="1600" dirty="0">
                <a:latin typeface="Calibri"/>
                <a:cs typeface="Calibri"/>
              </a:rPr>
              <a:t> ETL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dans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contexte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décisionnel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57463" y="4542332"/>
            <a:ext cx="865073" cy="865073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436356" y="571576"/>
            <a:ext cx="13093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0" dirty="0"/>
              <a:t>PARTIE</a:t>
            </a:r>
            <a:r>
              <a:rPr sz="2800" spc="-120" dirty="0"/>
              <a:t> </a:t>
            </a:r>
            <a:r>
              <a:rPr sz="2800" spc="-50" dirty="0"/>
              <a:t>3</a:t>
            </a:r>
            <a:endParaRPr sz="2800"/>
          </a:p>
        </p:txBody>
      </p:sp>
      <p:sp>
        <p:nvSpPr>
          <p:cNvPr id="10" name="object 10"/>
          <p:cNvSpPr txBox="1"/>
          <p:nvPr/>
        </p:nvSpPr>
        <p:spPr>
          <a:xfrm>
            <a:off x="8695435" y="6260693"/>
            <a:ext cx="1262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20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 heures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0095" cy="6858000"/>
            <a:chOff x="0" y="0"/>
            <a:chExt cx="1219009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7" y="0"/>
              <a:ext cx="12187046" cy="68579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6790" y="1464030"/>
              <a:ext cx="11118850" cy="5152390"/>
            </a:xfrm>
            <a:custGeom>
              <a:avLst/>
              <a:gdLst/>
              <a:ahLst/>
              <a:cxnLst/>
              <a:rect l="l" t="t" r="r" b="b"/>
              <a:pathLst>
                <a:path w="11118850" h="5152390">
                  <a:moveTo>
                    <a:pt x="11118469" y="0"/>
                  </a:moveTo>
                  <a:lnTo>
                    <a:pt x="0" y="0"/>
                  </a:lnTo>
                  <a:lnTo>
                    <a:pt x="0" y="5152390"/>
                  </a:lnTo>
                  <a:lnTo>
                    <a:pt x="11118469" y="5152390"/>
                  </a:lnTo>
                  <a:lnTo>
                    <a:pt x="111184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790" y="1464030"/>
              <a:ext cx="11118850" cy="5152390"/>
            </a:xfrm>
            <a:custGeom>
              <a:avLst/>
              <a:gdLst/>
              <a:ahLst/>
              <a:cxnLst/>
              <a:rect l="l" t="t" r="r" b="b"/>
              <a:pathLst>
                <a:path w="11118850" h="5152390">
                  <a:moveTo>
                    <a:pt x="0" y="5152390"/>
                  </a:moveTo>
                  <a:lnTo>
                    <a:pt x="11118469" y="5152390"/>
                  </a:lnTo>
                  <a:lnTo>
                    <a:pt x="11118469" y="0"/>
                  </a:lnTo>
                  <a:lnTo>
                    <a:pt x="0" y="0"/>
                  </a:lnTo>
                  <a:lnTo>
                    <a:pt x="0" y="515239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60149"/>
              <a:ext cx="537210" cy="1346200"/>
            </a:xfrm>
            <a:custGeom>
              <a:avLst/>
              <a:gdLst/>
              <a:ahLst/>
              <a:cxnLst/>
              <a:rect l="l" t="t" r="r" b="b"/>
              <a:pathLst>
                <a:path w="537210" h="1346200">
                  <a:moveTo>
                    <a:pt x="536790" y="0"/>
                  </a:moveTo>
                  <a:lnTo>
                    <a:pt x="0" y="0"/>
                  </a:lnTo>
                  <a:lnTo>
                    <a:pt x="0" y="1077226"/>
                  </a:lnTo>
                  <a:lnTo>
                    <a:pt x="0" y="1080008"/>
                  </a:lnTo>
                  <a:lnTo>
                    <a:pt x="241" y="1080008"/>
                  </a:lnTo>
                  <a:lnTo>
                    <a:pt x="4318" y="1125474"/>
                  </a:lnTo>
                  <a:lnTo>
                    <a:pt x="16789" y="1170889"/>
                  </a:lnTo>
                  <a:lnTo>
                    <a:pt x="36639" y="1212697"/>
                  </a:lnTo>
                  <a:lnTo>
                    <a:pt x="63119" y="1250149"/>
                  </a:lnTo>
                  <a:lnTo>
                    <a:pt x="95465" y="1282496"/>
                  </a:lnTo>
                  <a:lnTo>
                    <a:pt x="132918" y="1308976"/>
                  </a:lnTo>
                  <a:lnTo>
                    <a:pt x="174739" y="1328826"/>
                  </a:lnTo>
                  <a:lnTo>
                    <a:pt x="220141" y="1341297"/>
                  </a:lnTo>
                  <a:lnTo>
                    <a:pt x="268389" y="1345615"/>
                  </a:lnTo>
                  <a:lnTo>
                    <a:pt x="536790" y="1345615"/>
                  </a:lnTo>
                  <a:lnTo>
                    <a:pt x="536790" y="1080008"/>
                  </a:lnTo>
                  <a:lnTo>
                    <a:pt x="536790" y="1077226"/>
                  </a:lnTo>
                  <a:lnTo>
                    <a:pt x="536790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96168" y="345681"/>
            <a:ext cx="659079" cy="65114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 marR="201295">
              <a:lnSpc>
                <a:spcPts val="2160"/>
              </a:lnSpc>
              <a:spcBef>
                <a:spcPts val="375"/>
              </a:spcBef>
            </a:pPr>
            <a:r>
              <a:rPr dirty="0"/>
              <a:t>01</a:t>
            </a:r>
            <a:r>
              <a:rPr spc="-55" dirty="0"/>
              <a:t> </a:t>
            </a:r>
            <a:r>
              <a:rPr dirty="0"/>
              <a:t>–</a:t>
            </a:r>
            <a:r>
              <a:rPr spc="-20" dirty="0"/>
              <a:t> </a:t>
            </a:r>
            <a:r>
              <a:rPr dirty="0"/>
              <a:t>INTRODUIRE</a:t>
            </a:r>
            <a:r>
              <a:rPr spc="-65" dirty="0"/>
              <a:t> </a:t>
            </a:r>
            <a:r>
              <a:rPr dirty="0"/>
              <a:t>LES</a:t>
            </a:r>
            <a:r>
              <a:rPr spc="-20" dirty="0"/>
              <a:t> </a:t>
            </a:r>
            <a:r>
              <a:rPr dirty="0"/>
              <a:t>BASES</a:t>
            </a:r>
            <a:r>
              <a:rPr spc="-10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spc="-10" dirty="0"/>
              <a:t>DONNÉES DÉCISIONNELLES</a:t>
            </a:r>
          </a:p>
          <a:p>
            <a:pPr marL="22860">
              <a:lnSpc>
                <a:spcPts val="1664"/>
              </a:lnSpc>
            </a:pPr>
            <a:r>
              <a:rPr sz="1600" spc="-10" dirty="0"/>
              <a:t>Différences</a:t>
            </a:r>
            <a:r>
              <a:rPr sz="1600" spc="-40" dirty="0"/>
              <a:t> </a:t>
            </a:r>
            <a:r>
              <a:rPr sz="1600" dirty="0"/>
              <a:t>avec</a:t>
            </a:r>
            <a:r>
              <a:rPr sz="1600" spc="-45" dirty="0"/>
              <a:t> </a:t>
            </a:r>
            <a:r>
              <a:rPr sz="1600" dirty="0"/>
              <a:t>les</a:t>
            </a:r>
            <a:r>
              <a:rPr sz="1600" spc="-55" dirty="0"/>
              <a:t> </a:t>
            </a:r>
            <a:r>
              <a:rPr sz="1600" dirty="0"/>
              <a:t>bases</a:t>
            </a:r>
            <a:r>
              <a:rPr sz="1600" spc="-35" dirty="0"/>
              <a:t> </a:t>
            </a:r>
            <a:r>
              <a:rPr sz="1600" dirty="0"/>
              <a:t>de</a:t>
            </a:r>
            <a:r>
              <a:rPr sz="1600" spc="-50" dirty="0"/>
              <a:t> </a:t>
            </a:r>
            <a:r>
              <a:rPr sz="1600" dirty="0"/>
              <a:t>données</a:t>
            </a:r>
            <a:r>
              <a:rPr sz="1600" spc="-15" dirty="0"/>
              <a:t> </a:t>
            </a:r>
            <a:r>
              <a:rPr sz="1600" spc="-10" dirty="0"/>
              <a:t>opérationnelles</a:t>
            </a:r>
            <a:endParaRPr sz="160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3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20" dirty="0"/>
              <a:t>OFPPT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2061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10" name="object 10"/>
          <p:cNvSpPr txBox="1"/>
          <p:nvPr/>
        </p:nvSpPr>
        <p:spPr>
          <a:xfrm>
            <a:off x="798982" y="1479299"/>
            <a:ext cx="10446385" cy="1604010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70"/>
              </a:spcBef>
            </a:pP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Décisionnelles</a:t>
            </a:r>
            <a:r>
              <a:rPr sz="1600" b="1" spc="-5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Vs</a:t>
            </a:r>
            <a:r>
              <a:rPr sz="1600" b="1" spc="-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Opérationnelles</a:t>
            </a:r>
            <a:r>
              <a:rPr sz="1600" b="1" spc="-3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Data</a:t>
            </a:r>
            <a:r>
              <a:rPr sz="1600" b="1" spc="-4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Bases</a:t>
            </a:r>
            <a:r>
              <a:rPr sz="16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: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3A3838"/>
                </a:solidFill>
                <a:latin typeface="Calibri"/>
                <a:cs typeface="Calibri"/>
              </a:rPr>
              <a:t>suit</a:t>
            </a:r>
            <a:endParaRPr sz="1600">
              <a:latin typeface="Calibri"/>
              <a:cs typeface="Calibri"/>
            </a:endParaRPr>
          </a:p>
          <a:p>
            <a:pPr marL="299085" indent="-287020" algn="just">
              <a:lnSpc>
                <a:spcPts val="1639"/>
              </a:lnSpc>
              <a:spcBef>
                <a:spcPts val="860"/>
              </a:spcBef>
              <a:buFont typeface="Arial"/>
              <a:buChar char="•"/>
              <a:tabLst>
                <a:tab pos="29972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bases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opérationnelles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conçues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traitement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rapide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temps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réel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transactions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courantes,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tandis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endParaRPr sz="1400">
              <a:latin typeface="Calibri"/>
              <a:cs typeface="Calibri"/>
            </a:endParaRPr>
          </a:p>
          <a:p>
            <a:pPr marL="299085" algn="just">
              <a:lnSpc>
                <a:spcPts val="1639"/>
              </a:lnSpc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entrepôts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optimisés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l'analyse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complexe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l'exploitation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historiques.</a:t>
            </a:r>
            <a:endParaRPr sz="1400">
              <a:latin typeface="Calibri"/>
              <a:cs typeface="Calibri"/>
            </a:endParaRPr>
          </a:p>
          <a:p>
            <a:pPr marL="299085" marR="5080" indent="-287020" algn="just">
              <a:lnSpc>
                <a:spcPct val="95400"/>
              </a:lnSpc>
              <a:spcBef>
                <a:spcPts val="595"/>
              </a:spcBef>
              <a:buFont typeface="Arial"/>
              <a:buChar char="•"/>
              <a:tabLst>
                <a:tab pos="29972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bases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opérationnelles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mettent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l'accent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mises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jour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fréquentes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gestion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processus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temps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réel,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alors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que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entrepôts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concentrent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l'intégration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grandes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quantités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analyses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approfondies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prise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décision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stratégique.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713651" y="3379723"/>
          <a:ext cx="10613390" cy="2741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82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9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2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Base</a:t>
                      </a:r>
                      <a:r>
                        <a:rPr sz="16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Données</a:t>
                      </a:r>
                      <a:r>
                        <a:rPr sz="16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Opérationnelle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Entrepôt</a:t>
                      </a:r>
                      <a:r>
                        <a:rPr sz="16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Données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Résumé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590"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Supporte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des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milliers</a:t>
                      </a:r>
                      <a:r>
                        <a:rPr sz="16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clients</a:t>
                      </a:r>
                      <a:r>
                        <a:rPr sz="16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simultanés.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42545" marR="12065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Supporte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peu</a:t>
                      </a:r>
                      <a:r>
                        <a:rPr sz="16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clients</a:t>
                      </a:r>
                      <a:r>
                        <a:rPr sz="16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simultanés</a:t>
                      </a:r>
                      <a:r>
                        <a:rPr sz="16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par</a:t>
                      </a:r>
                      <a:r>
                        <a:rPr sz="16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rapport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0" dirty="0">
                          <a:latin typeface="Calibri"/>
                          <a:cs typeface="Calibri"/>
                        </a:rPr>
                        <a:t>à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OLTP.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43180" marR="26289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Nombre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clients</a:t>
                      </a:r>
                      <a:r>
                        <a:rPr sz="16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: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élevé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vs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faible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Orientée</a:t>
                      </a:r>
                      <a:r>
                        <a:rPr sz="16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processus.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Orientée</a:t>
                      </a:r>
                      <a:r>
                        <a:rPr sz="16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sujet.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Processus</a:t>
                      </a:r>
                      <a:r>
                        <a:rPr sz="16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vs</a:t>
                      </a:r>
                      <a:r>
                        <a:rPr sz="16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20" dirty="0">
                          <a:latin typeface="Calibri"/>
                          <a:cs typeface="Calibri"/>
                        </a:rPr>
                        <a:t>Sujet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9590"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Optimisée</a:t>
                      </a:r>
                      <a:r>
                        <a:rPr sz="16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pour</a:t>
                      </a:r>
                      <a:r>
                        <a:rPr sz="16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des</a:t>
                      </a:r>
                      <a:r>
                        <a:rPr sz="16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insertions</a:t>
                      </a:r>
                      <a:r>
                        <a:rPr sz="16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et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mises</a:t>
                      </a:r>
                      <a:r>
                        <a:rPr sz="16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0" dirty="0">
                          <a:latin typeface="Calibri"/>
                          <a:cs typeface="Calibri"/>
                        </a:rPr>
                        <a:t>à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419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jour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rapides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petits</a:t>
                      </a:r>
                      <a:r>
                        <a:rPr sz="16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volumes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données.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Optimisée</a:t>
                      </a:r>
                      <a:r>
                        <a:rPr sz="16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pour</a:t>
                      </a:r>
                      <a:r>
                        <a:rPr sz="16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des</a:t>
                      </a:r>
                      <a:r>
                        <a:rPr sz="16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récupérations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rapides</a:t>
                      </a:r>
                      <a:r>
                        <a:rPr sz="16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de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425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volumes</a:t>
                      </a:r>
                      <a:r>
                        <a:rPr sz="16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données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relativement</a:t>
                      </a:r>
                      <a:r>
                        <a:rPr sz="16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élevés.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Insertions/mises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à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jour 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vs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431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Récupérations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Données</a:t>
                      </a:r>
                      <a:r>
                        <a:rPr sz="16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entrantes.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Données</a:t>
                      </a:r>
                      <a:r>
                        <a:rPr sz="16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sortantes.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Entrée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vs</a:t>
                      </a:r>
                      <a:r>
                        <a:rPr sz="16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Sortie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Moins</a:t>
                      </a:r>
                      <a:r>
                        <a:rPr sz="16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données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accédées.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Grand</a:t>
                      </a:r>
                      <a:r>
                        <a:rPr sz="16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nombre</a:t>
                      </a:r>
                      <a:r>
                        <a:rPr sz="16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données</a:t>
                      </a:r>
                      <a:r>
                        <a:rPr sz="16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accédées.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Accès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faible</a:t>
                      </a:r>
                      <a:r>
                        <a:rPr sz="16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vs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élevé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9590">
                <a:tc>
                  <a:txBody>
                    <a:bodyPr/>
                    <a:lstStyle/>
                    <a:p>
                      <a:pPr marL="41910" marR="6858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Bases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données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relationnelles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créées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pour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le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traitement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transactionnel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ligne</a:t>
                      </a:r>
                      <a:r>
                        <a:rPr sz="16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(OLTP).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42545" marR="31051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Entrepôt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données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conçu</a:t>
                      </a:r>
                      <a:r>
                        <a:rPr sz="16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pour</a:t>
                      </a:r>
                      <a:r>
                        <a:rPr sz="16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le</a:t>
                      </a:r>
                      <a:r>
                        <a:rPr sz="16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traitement analytique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en ligne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(OLAP).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600" b="1" spc="-25" dirty="0">
                          <a:latin typeface="Calibri"/>
                          <a:cs typeface="Calibri"/>
                        </a:rPr>
                        <a:t>OLTP</a:t>
                      </a:r>
                      <a:r>
                        <a:rPr sz="16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vs</a:t>
                      </a:r>
                      <a:r>
                        <a:rPr sz="16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20" dirty="0">
                          <a:latin typeface="Calibri"/>
                          <a:cs typeface="Calibri"/>
                        </a:rPr>
                        <a:t>OLAP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31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67" y="0"/>
            <a:ext cx="6490335" cy="6858000"/>
            <a:chOff x="2467" y="0"/>
            <a:chExt cx="649033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7" y="0"/>
              <a:ext cx="6490030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442" y="195745"/>
              <a:ext cx="1027201" cy="101481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216900" y="561212"/>
            <a:ext cx="17475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CHAPITRE</a:t>
            </a:r>
            <a:r>
              <a:rPr sz="2800" spc="-130" dirty="0"/>
              <a:t> </a:t>
            </a:r>
            <a:r>
              <a:rPr sz="2800" spc="-50" dirty="0"/>
              <a:t>1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6747509" y="1103503"/>
            <a:ext cx="46837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86510" marR="5080" indent="-127444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INTRODUIRE</a:t>
            </a:r>
            <a:r>
              <a:rPr sz="2400" b="1" spc="-6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LES</a:t>
            </a:r>
            <a:r>
              <a:rPr sz="24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BASES</a:t>
            </a:r>
            <a:r>
              <a:rPr sz="2400" b="1" spc="-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24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58A0"/>
                </a:solidFill>
                <a:latin typeface="Calibri"/>
                <a:cs typeface="Calibri"/>
              </a:rPr>
              <a:t>DONNÉES DÉCISIONNELLES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79590" y="2985261"/>
            <a:ext cx="4839970" cy="1279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Définitions</a:t>
            </a:r>
            <a:r>
              <a:rPr sz="1600" spc="-3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et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 objectifs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Différences</a:t>
            </a:r>
            <a:r>
              <a:rPr sz="1600" spc="-3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avec</a:t>
            </a:r>
            <a:r>
              <a:rPr sz="1600" spc="-6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les</a:t>
            </a:r>
            <a:r>
              <a:rPr sz="1600" spc="-4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bases</a:t>
            </a:r>
            <a:r>
              <a:rPr sz="1600" spc="-5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de</a:t>
            </a:r>
            <a:r>
              <a:rPr sz="1600" spc="-5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données</a:t>
            </a:r>
            <a:r>
              <a:rPr sz="1600" spc="-4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opérationnelles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Architecture</a:t>
            </a:r>
            <a:r>
              <a:rPr sz="1600" b="1" spc="-2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d'une</a:t>
            </a:r>
            <a:r>
              <a:rPr sz="1600" b="1" spc="-2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base</a:t>
            </a:r>
            <a:r>
              <a:rPr sz="1600" b="1" spc="-4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1600" b="1" spc="-4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données</a:t>
            </a:r>
            <a:r>
              <a:rPr sz="1600" b="1" spc="-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décisionnelle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0095" cy="6858000"/>
            <a:chOff x="0" y="0"/>
            <a:chExt cx="1219009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7" y="0"/>
              <a:ext cx="12187046" cy="68579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6790" y="1464030"/>
              <a:ext cx="11118850" cy="5152390"/>
            </a:xfrm>
            <a:custGeom>
              <a:avLst/>
              <a:gdLst/>
              <a:ahLst/>
              <a:cxnLst/>
              <a:rect l="l" t="t" r="r" b="b"/>
              <a:pathLst>
                <a:path w="11118850" h="5152390">
                  <a:moveTo>
                    <a:pt x="11118469" y="0"/>
                  </a:moveTo>
                  <a:lnTo>
                    <a:pt x="0" y="0"/>
                  </a:lnTo>
                  <a:lnTo>
                    <a:pt x="0" y="5152390"/>
                  </a:lnTo>
                  <a:lnTo>
                    <a:pt x="11118469" y="5152390"/>
                  </a:lnTo>
                  <a:lnTo>
                    <a:pt x="111184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790" y="1464030"/>
              <a:ext cx="11118850" cy="5152390"/>
            </a:xfrm>
            <a:custGeom>
              <a:avLst/>
              <a:gdLst/>
              <a:ahLst/>
              <a:cxnLst/>
              <a:rect l="l" t="t" r="r" b="b"/>
              <a:pathLst>
                <a:path w="11118850" h="5152390">
                  <a:moveTo>
                    <a:pt x="0" y="5152390"/>
                  </a:moveTo>
                  <a:lnTo>
                    <a:pt x="11118469" y="5152390"/>
                  </a:lnTo>
                  <a:lnTo>
                    <a:pt x="11118469" y="0"/>
                  </a:lnTo>
                  <a:lnTo>
                    <a:pt x="0" y="0"/>
                  </a:lnTo>
                  <a:lnTo>
                    <a:pt x="0" y="515239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60149"/>
              <a:ext cx="537210" cy="1346200"/>
            </a:xfrm>
            <a:custGeom>
              <a:avLst/>
              <a:gdLst/>
              <a:ahLst/>
              <a:cxnLst/>
              <a:rect l="l" t="t" r="r" b="b"/>
              <a:pathLst>
                <a:path w="537210" h="1346200">
                  <a:moveTo>
                    <a:pt x="536790" y="0"/>
                  </a:moveTo>
                  <a:lnTo>
                    <a:pt x="0" y="0"/>
                  </a:lnTo>
                  <a:lnTo>
                    <a:pt x="0" y="1077226"/>
                  </a:lnTo>
                  <a:lnTo>
                    <a:pt x="0" y="1080008"/>
                  </a:lnTo>
                  <a:lnTo>
                    <a:pt x="241" y="1080008"/>
                  </a:lnTo>
                  <a:lnTo>
                    <a:pt x="4318" y="1125474"/>
                  </a:lnTo>
                  <a:lnTo>
                    <a:pt x="16789" y="1170889"/>
                  </a:lnTo>
                  <a:lnTo>
                    <a:pt x="36639" y="1212697"/>
                  </a:lnTo>
                  <a:lnTo>
                    <a:pt x="63119" y="1250149"/>
                  </a:lnTo>
                  <a:lnTo>
                    <a:pt x="95465" y="1282496"/>
                  </a:lnTo>
                  <a:lnTo>
                    <a:pt x="132918" y="1308976"/>
                  </a:lnTo>
                  <a:lnTo>
                    <a:pt x="174739" y="1328826"/>
                  </a:lnTo>
                  <a:lnTo>
                    <a:pt x="220141" y="1341297"/>
                  </a:lnTo>
                  <a:lnTo>
                    <a:pt x="268389" y="1345615"/>
                  </a:lnTo>
                  <a:lnTo>
                    <a:pt x="536790" y="1345615"/>
                  </a:lnTo>
                  <a:lnTo>
                    <a:pt x="536790" y="1080008"/>
                  </a:lnTo>
                  <a:lnTo>
                    <a:pt x="536790" y="1077226"/>
                  </a:lnTo>
                  <a:lnTo>
                    <a:pt x="536790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758241" y="345681"/>
            <a:ext cx="4897120" cy="5641975"/>
            <a:chOff x="6758241" y="345681"/>
            <a:chExt cx="4897120" cy="564197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96168" y="345681"/>
              <a:ext cx="659079" cy="65114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67830" y="2202383"/>
              <a:ext cx="4704207" cy="377532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763004" y="2197620"/>
              <a:ext cx="4714240" cy="3785235"/>
            </a:xfrm>
            <a:custGeom>
              <a:avLst/>
              <a:gdLst/>
              <a:ahLst/>
              <a:cxnLst/>
              <a:rect l="l" t="t" r="r" b="b"/>
              <a:pathLst>
                <a:path w="4714240" h="3785235">
                  <a:moveTo>
                    <a:pt x="0" y="3784854"/>
                  </a:moveTo>
                  <a:lnTo>
                    <a:pt x="4713732" y="3784854"/>
                  </a:lnTo>
                  <a:lnTo>
                    <a:pt x="4713732" y="0"/>
                  </a:lnTo>
                  <a:lnTo>
                    <a:pt x="0" y="0"/>
                  </a:lnTo>
                  <a:lnTo>
                    <a:pt x="0" y="3784854"/>
                  </a:lnTo>
                  <a:close/>
                </a:path>
              </a:pathLst>
            </a:custGeom>
            <a:ln w="9525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dirty="0"/>
              <a:t>01</a:t>
            </a:r>
            <a:r>
              <a:rPr spc="-55" dirty="0"/>
              <a:t> </a:t>
            </a:r>
            <a:r>
              <a:rPr dirty="0"/>
              <a:t>–</a:t>
            </a:r>
            <a:r>
              <a:rPr spc="-20" dirty="0"/>
              <a:t> </a:t>
            </a:r>
            <a:r>
              <a:rPr dirty="0"/>
              <a:t>INTRODUIRE</a:t>
            </a:r>
            <a:r>
              <a:rPr spc="-65" dirty="0"/>
              <a:t> </a:t>
            </a:r>
            <a:r>
              <a:rPr dirty="0"/>
              <a:t>LES</a:t>
            </a:r>
            <a:r>
              <a:rPr spc="-20" dirty="0"/>
              <a:t> </a:t>
            </a:r>
            <a:r>
              <a:rPr dirty="0"/>
              <a:t>BASES</a:t>
            </a:r>
            <a:r>
              <a:rPr spc="-10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spc="-10" dirty="0"/>
              <a:t>DONNÉES DÉCISIONNELLES</a:t>
            </a:r>
          </a:p>
          <a:p>
            <a:pPr marL="22860">
              <a:lnSpc>
                <a:spcPts val="1664"/>
              </a:lnSpc>
            </a:pPr>
            <a:r>
              <a:rPr sz="1600" spc="-10" dirty="0"/>
              <a:t>Architecture</a:t>
            </a:r>
            <a:r>
              <a:rPr sz="1600" spc="-25" dirty="0"/>
              <a:t> </a:t>
            </a:r>
            <a:r>
              <a:rPr sz="1600" dirty="0"/>
              <a:t>d'une</a:t>
            </a:r>
            <a:r>
              <a:rPr sz="1600" spc="-25" dirty="0"/>
              <a:t> </a:t>
            </a:r>
            <a:r>
              <a:rPr sz="1600" dirty="0"/>
              <a:t>base</a:t>
            </a:r>
            <a:r>
              <a:rPr sz="1600" spc="-45" dirty="0"/>
              <a:t> </a:t>
            </a:r>
            <a:r>
              <a:rPr sz="1600" dirty="0"/>
              <a:t>de</a:t>
            </a:r>
            <a:r>
              <a:rPr sz="1600" spc="-45" dirty="0"/>
              <a:t> </a:t>
            </a:r>
            <a:r>
              <a:rPr sz="1600" dirty="0"/>
              <a:t>données</a:t>
            </a:r>
            <a:r>
              <a:rPr sz="1600" spc="-30" dirty="0"/>
              <a:t> </a:t>
            </a:r>
            <a:r>
              <a:rPr sz="1600" spc="-10" dirty="0"/>
              <a:t>décisionnelle</a:t>
            </a:r>
            <a:endParaRPr sz="160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3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20" dirty="0"/>
              <a:t>OFPPT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2061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13" name="object 13"/>
          <p:cNvSpPr txBox="1"/>
          <p:nvPr/>
        </p:nvSpPr>
        <p:spPr>
          <a:xfrm>
            <a:off x="798982" y="1602993"/>
            <a:ext cx="5728970" cy="4257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Rappel</a:t>
            </a:r>
            <a:r>
              <a:rPr sz="16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sur</a:t>
            </a:r>
            <a:r>
              <a:rPr sz="1600" b="1" spc="-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Architecture</a:t>
            </a:r>
            <a:r>
              <a:rPr sz="1600" b="1" spc="-1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1600" b="1" spc="-5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Data</a:t>
            </a:r>
            <a:r>
              <a:rPr sz="1600" b="1" spc="-5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Warehouse</a:t>
            </a:r>
            <a:r>
              <a:rPr sz="1600" b="1" spc="-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:</a:t>
            </a:r>
            <a:r>
              <a:rPr sz="1600" b="1" spc="-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A3838"/>
                </a:solidFill>
                <a:latin typeface="Calibri"/>
                <a:cs typeface="Calibri"/>
              </a:rPr>
              <a:t>Basique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Calibri"/>
              <a:cs typeface="Calibri"/>
            </a:endParaRPr>
          </a:p>
          <a:p>
            <a:pPr marL="190500" indent="-178435">
              <a:lnSpc>
                <a:spcPct val="100000"/>
              </a:lnSpc>
              <a:buAutoNum type="arabicPeriod"/>
              <a:tabLst>
                <a:tab pos="191135" algn="l"/>
              </a:tabLst>
            </a:pPr>
            <a:r>
              <a:rPr sz="1400" b="1" dirty="0">
                <a:solidFill>
                  <a:srgbClr val="FF7800"/>
                </a:solidFill>
                <a:latin typeface="Calibri"/>
                <a:cs typeface="Calibri"/>
              </a:rPr>
              <a:t>Composants</a:t>
            </a:r>
            <a:r>
              <a:rPr sz="14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7800"/>
                </a:solidFill>
                <a:latin typeface="Calibri"/>
                <a:cs typeface="Calibri"/>
              </a:rPr>
              <a:t>de</a:t>
            </a:r>
            <a:r>
              <a:rPr sz="1400" b="1" spc="-4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7800"/>
                </a:solidFill>
                <a:latin typeface="Calibri"/>
                <a:cs typeface="Calibri"/>
              </a:rPr>
              <a:t>l'architecture</a:t>
            </a:r>
            <a:r>
              <a:rPr sz="14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7800"/>
              </a:buClr>
              <a:buFont typeface="Calibri"/>
              <a:buAutoNum type="arabicPeriod"/>
            </a:pPr>
            <a:endParaRPr sz="1150">
              <a:latin typeface="Calibri"/>
              <a:cs typeface="Calibri"/>
            </a:endParaRPr>
          </a:p>
          <a:p>
            <a:pPr marL="299085" lvl="1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Système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Opérationnel</a:t>
            </a:r>
            <a:r>
              <a:rPr sz="1400" b="1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Utilisé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traiter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transactions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quotidiennes.</a:t>
            </a:r>
            <a:endParaRPr sz="1400">
              <a:latin typeface="Calibri"/>
              <a:cs typeface="Calibri"/>
            </a:endParaRPr>
          </a:p>
          <a:p>
            <a:pPr marL="299085" marR="6350" lvl="1" indent="-287020" algn="just">
              <a:lnSpc>
                <a:spcPct val="150000"/>
              </a:lnSpc>
              <a:spcBef>
                <a:spcPts val="600"/>
              </a:spcBef>
              <a:buFont typeface="Arial"/>
              <a:buChar char="•"/>
              <a:tabLst>
                <a:tab pos="299720" algn="l"/>
              </a:tabLst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Fichiers</a:t>
            </a:r>
            <a:r>
              <a:rPr sz="1400" b="1" spc="1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plats</a:t>
            </a:r>
            <a:r>
              <a:rPr sz="1400" b="1" spc="1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1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Système</a:t>
            </a:r>
            <a:r>
              <a:rPr sz="1400" spc="1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où</a:t>
            </a:r>
            <a:r>
              <a:rPr sz="1400" spc="1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20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transactionnelles</a:t>
            </a:r>
            <a:r>
              <a:rPr sz="1400" spc="1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spc="1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stockées,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chaque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fichier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ayant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nom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unique.</a:t>
            </a:r>
            <a:endParaRPr sz="1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555555"/>
              </a:buClr>
              <a:buFont typeface="Arial"/>
              <a:buChar char="•"/>
            </a:pPr>
            <a:endParaRPr sz="1150">
              <a:latin typeface="Calibri"/>
              <a:cs typeface="Calibri"/>
            </a:endParaRPr>
          </a:p>
          <a:p>
            <a:pPr marL="299085" lvl="1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Meta</a:t>
            </a:r>
            <a:r>
              <a:rPr sz="1400" b="1" spc="1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b="1" spc="1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1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Ensemble</a:t>
            </a:r>
            <a:r>
              <a:rPr sz="1400" spc="1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fournissant</a:t>
            </a:r>
            <a:r>
              <a:rPr sz="1400" spc="1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informations</a:t>
            </a:r>
            <a:r>
              <a:rPr sz="1400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endParaRPr sz="1400">
              <a:latin typeface="Calibri"/>
              <a:cs typeface="Calibri"/>
            </a:endParaRPr>
          </a:p>
          <a:p>
            <a:pPr marL="299085" algn="just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d'autres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(ex.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auteur,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date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création,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taille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fichier).</a:t>
            </a:r>
            <a:endParaRPr sz="1400">
              <a:latin typeface="Calibri"/>
              <a:cs typeface="Calibri"/>
            </a:endParaRPr>
          </a:p>
          <a:p>
            <a:pPr marL="299085" marR="5080" lvl="1" indent="-287020" algn="just">
              <a:lnSpc>
                <a:spcPct val="150000"/>
              </a:lnSpc>
              <a:spcBef>
                <a:spcPts val="600"/>
              </a:spcBef>
              <a:buFont typeface="Arial"/>
              <a:buChar char="•"/>
              <a:tabLst>
                <a:tab pos="299720" algn="l"/>
              </a:tabLst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b="1" spc="2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Résumées</a:t>
            </a:r>
            <a:r>
              <a:rPr sz="1400" b="1" spc="3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2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3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agrégées</a:t>
            </a:r>
            <a:r>
              <a:rPr sz="1400" spc="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prédéfinies</a:t>
            </a:r>
            <a:r>
              <a:rPr sz="1400" spc="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3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accélérer</a:t>
            </a:r>
            <a:r>
              <a:rPr sz="1400" spc="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performances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requêtes.</a:t>
            </a:r>
            <a:endParaRPr sz="1400">
              <a:latin typeface="Calibri"/>
              <a:cs typeface="Calibri"/>
            </a:endParaRPr>
          </a:p>
          <a:p>
            <a:pPr marL="299085" marR="6350" lvl="1" indent="-287020" algn="just">
              <a:lnSpc>
                <a:spcPct val="150100"/>
              </a:lnSpc>
              <a:spcBef>
                <a:spcPts val="600"/>
              </a:spcBef>
              <a:buFont typeface="Arial"/>
              <a:buChar char="•"/>
              <a:tabLst>
                <a:tab pos="299720" algn="l"/>
              </a:tabLst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Outils</a:t>
            </a:r>
            <a:r>
              <a:rPr sz="1400" b="1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d'Accès</a:t>
            </a:r>
            <a:r>
              <a:rPr sz="1400" b="1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Utilisateur</a:t>
            </a:r>
            <a:r>
              <a:rPr sz="1400" b="1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Final</a:t>
            </a:r>
            <a:r>
              <a:rPr sz="1400" b="1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Utilisés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gestionnaires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prise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285" dirty="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décision</a:t>
            </a:r>
            <a:r>
              <a:rPr sz="1400" spc="285" dirty="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stratégique</a:t>
            </a:r>
            <a:r>
              <a:rPr sz="1400" spc="285" dirty="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(ex.</a:t>
            </a:r>
            <a:r>
              <a:rPr sz="1400" spc="290" dirty="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outils</a:t>
            </a:r>
            <a:r>
              <a:rPr sz="1400" spc="290" dirty="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285" dirty="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reporting,</a:t>
            </a:r>
            <a:r>
              <a:rPr sz="1400" spc="290" dirty="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développement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d'applications,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systèmes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d'information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exécutifs,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OLAP,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mining).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0095" cy="6858000"/>
            <a:chOff x="0" y="0"/>
            <a:chExt cx="1219009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7" y="0"/>
              <a:ext cx="12187046" cy="68579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6790" y="1464030"/>
              <a:ext cx="11118850" cy="5152390"/>
            </a:xfrm>
            <a:custGeom>
              <a:avLst/>
              <a:gdLst/>
              <a:ahLst/>
              <a:cxnLst/>
              <a:rect l="l" t="t" r="r" b="b"/>
              <a:pathLst>
                <a:path w="11118850" h="5152390">
                  <a:moveTo>
                    <a:pt x="11118469" y="0"/>
                  </a:moveTo>
                  <a:lnTo>
                    <a:pt x="0" y="0"/>
                  </a:lnTo>
                  <a:lnTo>
                    <a:pt x="0" y="5152390"/>
                  </a:lnTo>
                  <a:lnTo>
                    <a:pt x="11118469" y="5152390"/>
                  </a:lnTo>
                  <a:lnTo>
                    <a:pt x="111184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790" y="1464030"/>
              <a:ext cx="11118850" cy="5152390"/>
            </a:xfrm>
            <a:custGeom>
              <a:avLst/>
              <a:gdLst/>
              <a:ahLst/>
              <a:cxnLst/>
              <a:rect l="l" t="t" r="r" b="b"/>
              <a:pathLst>
                <a:path w="11118850" h="5152390">
                  <a:moveTo>
                    <a:pt x="0" y="5152390"/>
                  </a:moveTo>
                  <a:lnTo>
                    <a:pt x="11118469" y="5152390"/>
                  </a:lnTo>
                  <a:lnTo>
                    <a:pt x="11118469" y="0"/>
                  </a:lnTo>
                  <a:lnTo>
                    <a:pt x="0" y="0"/>
                  </a:lnTo>
                  <a:lnTo>
                    <a:pt x="0" y="515239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60149"/>
              <a:ext cx="537210" cy="1346200"/>
            </a:xfrm>
            <a:custGeom>
              <a:avLst/>
              <a:gdLst/>
              <a:ahLst/>
              <a:cxnLst/>
              <a:rect l="l" t="t" r="r" b="b"/>
              <a:pathLst>
                <a:path w="537210" h="1346200">
                  <a:moveTo>
                    <a:pt x="536790" y="0"/>
                  </a:moveTo>
                  <a:lnTo>
                    <a:pt x="0" y="0"/>
                  </a:lnTo>
                  <a:lnTo>
                    <a:pt x="0" y="1077226"/>
                  </a:lnTo>
                  <a:lnTo>
                    <a:pt x="0" y="1080008"/>
                  </a:lnTo>
                  <a:lnTo>
                    <a:pt x="241" y="1080008"/>
                  </a:lnTo>
                  <a:lnTo>
                    <a:pt x="4318" y="1125474"/>
                  </a:lnTo>
                  <a:lnTo>
                    <a:pt x="16789" y="1170889"/>
                  </a:lnTo>
                  <a:lnTo>
                    <a:pt x="36639" y="1212697"/>
                  </a:lnTo>
                  <a:lnTo>
                    <a:pt x="63119" y="1250149"/>
                  </a:lnTo>
                  <a:lnTo>
                    <a:pt x="95465" y="1282496"/>
                  </a:lnTo>
                  <a:lnTo>
                    <a:pt x="132918" y="1308976"/>
                  </a:lnTo>
                  <a:lnTo>
                    <a:pt x="174739" y="1328826"/>
                  </a:lnTo>
                  <a:lnTo>
                    <a:pt x="220141" y="1341297"/>
                  </a:lnTo>
                  <a:lnTo>
                    <a:pt x="268389" y="1345615"/>
                  </a:lnTo>
                  <a:lnTo>
                    <a:pt x="536790" y="1345615"/>
                  </a:lnTo>
                  <a:lnTo>
                    <a:pt x="536790" y="1080008"/>
                  </a:lnTo>
                  <a:lnTo>
                    <a:pt x="536790" y="1077226"/>
                  </a:lnTo>
                  <a:lnTo>
                    <a:pt x="536790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96168" y="345681"/>
            <a:ext cx="659079" cy="65114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dirty="0"/>
              <a:t>01</a:t>
            </a:r>
            <a:r>
              <a:rPr spc="-55" dirty="0"/>
              <a:t> </a:t>
            </a:r>
            <a:r>
              <a:rPr dirty="0"/>
              <a:t>–</a:t>
            </a:r>
            <a:r>
              <a:rPr spc="-20" dirty="0"/>
              <a:t> </a:t>
            </a:r>
            <a:r>
              <a:rPr dirty="0"/>
              <a:t>INTRODUIRE</a:t>
            </a:r>
            <a:r>
              <a:rPr spc="-65" dirty="0"/>
              <a:t> </a:t>
            </a:r>
            <a:r>
              <a:rPr dirty="0"/>
              <a:t>LES</a:t>
            </a:r>
            <a:r>
              <a:rPr spc="-20" dirty="0"/>
              <a:t> </a:t>
            </a:r>
            <a:r>
              <a:rPr dirty="0"/>
              <a:t>BASES</a:t>
            </a:r>
            <a:r>
              <a:rPr spc="-10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spc="-10" dirty="0"/>
              <a:t>DONNÉES DÉCISIONNELLES</a:t>
            </a:r>
          </a:p>
          <a:p>
            <a:pPr marL="22860">
              <a:lnSpc>
                <a:spcPts val="1664"/>
              </a:lnSpc>
            </a:pPr>
            <a:r>
              <a:rPr sz="1600" spc="-10" dirty="0"/>
              <a:t>Architecture</a:t>
            </a:r>
            <a:r>
              <a:rPr sz="1600" spc="-25" dirty="0"/>
              <a:t> </a:t>
            </a:r>
            <a:r>
              <a:rPr sz="1600" dirty="0"/>
              <a:t>d'une</a:t>
            </a:r>
            <a:r>
              <a:rPr sz="1600" spc="-25" dirty="0"/>
              <a:t> </a:t>
            </a:r>
            <a:r>
              <a:rPr sz="1600" dirty="0"/>
              <a:t>base</a:t>
            </a:r>
            <a:r>
              <a:rPr sz="1600" spc="-45" dirty="0"/>
              <a:t> </a:t>
            </a:r>
            <a:r>
              <a:rPr sz="1600" dirty="0"/>
              <a:t>de</a:t>
            </a:r>
            <a:r>
              <a:rPr sz="1600" spc="-45" dirty="0"/>
              <a:t> </a:t>
            </a:r>
            <a:r>
              <a:rPr sz="1600" dirty="0"/>
              <a:t>données</a:t>
            </a:r>
            <a:r>
              <a:rPr sz="1600" spc="-30" dirty="0"/>
              <a:t> </a:t>
            </a:r>
            <a:r>
              <a:rPr sz="1600" spc="-10" dirty="0"/>
              <a:t>décisionnelle</a:t>
            </a:r>
            <a:endParaRPr sz="1600"/>
          </a:p>
        </p:txBody>
      </p:sp>
      <p:sp>
        <p:nvSpPr>
          <p:cNvPr id="10" name="object 10"/>
          <p:cNvSpPr txBox="1"/>
          <p:nvPr/>
        </p:nvSpPr>
        <p:spPr>
          <a:xfrm>
            <a:off x="798982" y="1602993"/>
            <a:ext cx="6828155" cy="3145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Rappel</a:t>
            </a:r>
            <a:r>
              <a:rPr sz="16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sur</a:t>
            </a:r>
            <a:r>
              <a:rPr sz="1600" b="1" spc="-3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Architecture</a:t>
            </a:r>
            <a:r>
              <a:rPr sz="1600" b="1" spc="-2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1600" b="1" spc="-5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Data</a:t>
            </a:r>
            <a:r>
              <a:rPr sz="1600" b="1" spc="-5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Warehouse</a:t>
            </a:r>
            <a:r>
              <a:rPr sz="1600" b="1" spc="-3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:</a:t>
            </a:r>
            <a:r>
              <a:rPr sz="1600" b="1" spc="-3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3A3838"/>
                </a:solidFill>
                <a:latin typeface="Calibri"/>
                <a:cs typeface="Calibri"/>
              </a:rPr>
              <a:t>Avec</a:t>
            </a:r>
            <a:r>
              <a:rPr sz="1600" b="1" spc="-4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3A3838"/>
                </a:solidFill>
                <a:latin typeface="Calibri"/>
                <a:cs typeface="Calibri"/>
              </a:rPr>
              <a:t>Zone</a:t>
            </a:r>
            <a:r>
              <a:rPr sz="1600" b="1" spc="-5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3A3838"/>
                </a:solidFill>
                <a:latin typeface="Calibri"/>
                <a:cs typeface="Calibri"/>
              </a:rPr>
              <a:t>de</a:t>
            </a:r>
            <a:r>
              <a:rPr sz="1600" b="1" spc="-4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3A3838"/>
                </a:solidFill>
                <a:latin typeface="Calibri"/>
                <a:cs typeface="Calibri"/>
              </a:rPr>
              <a:t>Transit</a:t>
            </a:r>
            <a:r>
              <a:rPr sz="1600" b="1" spc="-4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3A3838"/>
                </a:solidFill>
                <a:latin typeface="Calibri"/>
                <a:cs typeface="Calibri"/>
              </a:rPr>
              <a:t>(Staging</a:t>
            </a:r>
            <a:r>
              <a:rPr sz="1600" b="1" spc="-3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A3838"/>
                </a:solidFill>
                <a:latin typeface="Calibri"/>
                <a:cs typeface="Calibri"/>
              </a:rPr>
              <a:t>Area)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Calibri"/>
              <a:cs typeface="Calibri"/>
            </a:endParaRPr>
          </a:p>
          <a:p>
            <a:pPr marL="190500" indent="-178435" algn="just">
              <a:lnSpc>
                <a:spcPct val="100000"/>
              </a:lnSpc>
              <a:buAutoNum type="arabicPeriod"/>
              <a:tabLst>
                <a:tab pos="191135" algn="l"/>
              </a:tabLst>
            </a:pPr>
            <a:r>
              <a:rPr sz="1400" b="1" dirty="0">
                <a:solidFill>
                  <a:srgbClr val="FF7800"/>
                </a:solidFill>
                <a:latin typeface="Calibri"/>
                <a:cs typeface="Calibri"/>
              </a:rPr>
              <a:t>Composants</a:t>
            </a:r>
            <a:r>
              <a:rPr sz="14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7800"/>
                </a:solidFill>
                <a:latin typeface="Calibri"/>
                <a:cs typeface="Calibri"/>
              </a:rPr>
              <a:t>de</a:t>
            </a:r>
            <a:r>
              <a:rPr sz="1400" b="1" spc="-4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7800"/>
                </a:solidFill>
                <a:latin typeface="Calibri"/>
                <a:cs typeface="Calibri"/>
              </a:rPr>
              <a:t>l'architecture</a:t>
            </a:r>
            <a:r>
              <a:rPr sz="14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299085" marR="1612900" lvl="1" indent="-287020" algn="just">
              <a:lnSpc>
                <a:spcPct val="150000"/>
              </a:lnSpc>
              <a:spcBef>
                <a:spcPts val="605"/>
              </a:spcBef>
              <a:buFont typeface="Arial"/>
              <a:buChar char="•"/>
              <a:tabLst>
                <a:tab pos="299720" algn="l"/>
              </a:tabLst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Zone</a:t>
            </a:r>
            <a:r>
              <a:rPr sz="1400" b="1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Transit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Espace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temporaire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où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opérationnelles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spc="2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nettoyées</a:t>
            </a:r>
            <a:r>
              <a:rPr sz="1400" spc="3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2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consolidées</a:t>
            </a:r>
            <a:r>
              <a:rPr sz="1400" spc="2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avant</a:t>
            </a:r>
            <a:r>
              <a:rPr sz="1400" spc="2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d'entrer</a:t>
            </a:r>
            <a:r>
              <a:rPr sz="1400" spc="2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2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l'entrepôt</a:t>
            </a:r>
            <a:r>
              <a:rPr sz="1400" spc="2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données.</a:t>
            </a:r>
            <a:endParaRPr sz="1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555555"/>
              </a:buClr>
              <a:buFont typeface="Arial"/>
              <a:buChar char="•"/>
            </a:pPr>
            <a:endParaRPr sz="115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1400" b="1" dirty="0">
                <a:solidFill>
                  <a:srgbClr val="FF7800"/>
                </a:solidFill>
                <a:latin typeface="Calibri"/>
                <a:cs typeface="Calibri"/>
              </a:rPr>
              <a:t>Utilité</a:t>
            </a:r>
            <a:r>
              <a:rPr sz="1400" b="1" spc="-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299085" marR="1614170" lvl="1" indent="-287020" algn="just">
              <a:lnSpc>
                <a:spcPct val="150100"/>
              </a:lnSpc>
              <a:spcBef>
                <a:spcPts val="595"/>
              </a:spcBef>
              <a:buFont typeface="Arial"/>
              <a:buChar char="•"/>
              <a:tabLst>
                <a:tab pos="299720" algn="l"/>
              </a:tabLst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Simplifie</a:t>
            </a:r>
            <a:r>
              <a:rPr sz="1400" b="1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b="1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Nettoyage</a:t>
            </a:r>
            <a:r>
              <a:rPr sz="1400" b="1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b="1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b="1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Consolidation</a:t>
            </a:r>
            <a:r>
              <a:rPr sz="1400" b="1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Particulièrement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utile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2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2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entrepôts</a:t>
            </a:r>
            <a:r>
              <a:rPr sz="1400" spc="3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2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d'entreprise</a:t>
            </a:r>
            <a:r>
              <a:rPr sz="1400" spc="2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2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consolident</a:t>
            </a:r>
            <a:r>
              <a:rPr sz="1400" spc="2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provenant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6A8BB"/>
                </a:solidFill>
                <a:latin typeface="Calibri"/>
                <a:cs typeface="Calibri"/>
              </a:rPr>
              <a:t>multiples</a:t>
            </a:r>
            <a:r>
              <a:rPr sz="1400" b="1" spc="-35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16A8BB"/>
                </a:solidFill>
                <a:latin typeface="Calibri"/>
                <a:cs typeface="Calibri"/>
              </a:rPr>
              <a:t>systèmes</a:t>
            </a:r>
            <a:r>
              <a:rPr sz="1400" b="1" spc="-60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16A8BB"/>
                </a:solidFill>
                <a:latin typeface="Calibri"/>
                <a:cs typeface="Calibri"/>
              </a:rPr>
              <a:t>sources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377622" y="2432380"/>
            <a:ext cx="5104130" cy="3582035"/>
            <a:chOff x="6377622" y="2432380"/>
            <a:chExt cx="5104130" cy="358203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87210" y="2441905"/>
              <a:ext cx="5084825" cy="356297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382384" y="2437142"/>
              <a:ext cx="5094605" cy="3572510"/>
            </a:xfrm>
            <a:custGeom>
              <a:avLst/>
              <a:gdLst/>
              <a:ahLst/>
              <a:cxnLst/>
              <a:rect l="l" t="t" r="r" b="b"/>
              <a:pathLst>
                <a:path w="5094605" h="3572510">
                  <a:moveTo>
                    <a:pt x="0" y="3572510"/>
                  </a:moveTo>
                  <a:lnTo>
                    <a:pt x="5094351" y="3572510"/>
                  </a:lnTo>
                  <a:lnTo>
                    <a:pt x="5094351" y="0"/>
                  </a:lnTo>
                  <a:lnTo>
                    <a:pt x="0" y="0"/>
                  </a:lnTo>
                  <a:lnTo>
                    <a:pt x="0" y="3572510"/>
                  </a:lnTo>
                  <a:close/>
                </a:path>
              </a:pathLst>
            </a:custGeom>
            <a:ln w="9525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465313" y="2934322"/>
              <a:ext cx="1201420" cy="2757170"/>
            </a:xfrm>
            <a:custGeom>
              <a:avLst/>
              <a:gdLst/>
              <a:ahLst/>
              <a:cxnLst/>
              <a:rect l="l" t="t" r="r" b="b"/>
              <a:pathLst>
                <a:path w="1201420" h="2757170">
                  <a:moveTo>
                    <a:pt x="0" y="2756789"/>
                  </a:moveTo>
                  <a:lnTo>
                    <a:pt x="1201000" y="2756789"/>
                  </a:lnTo>
                  <a:lnTo>
                    <a:pt x="1201000" y="0"/>
                  </a:lnTo>
                  <a:lnTo>
                    <a:pt x="0" y="0"/>
                  </a:lnTo>
                  <a:lnTo>
                    <a:pt x="0" y="2756789"/>
                  </a:lnTo>
                  <a:close/>
                </a:path>
              </a:pathLst>
            </a:custGeom>
            <a:ln w="28575">
              <a:solidFill>
                <a:srgbClr val="FF7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3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20" dirty="0"/>
              <a:t>OFPPT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2061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0095" cy="6858000"/>
            <a:chOff x="0" y="0"/>
            <a:chExt cx="1219009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7" y="0"/>
              <a:ext cx="12187046" cy="68579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6790" y="1464030"/>
              <a:ext cx="11118850" cy="5152390"/>
            </a:xfrm>
            <a:custGeom>
              <a:avLst/>
              <a:gdLst/>
              <a:ahLst/>
              <a:cxnLst/>
              <a:rect l="l" t="t" r="r" b="b"/>
              <a:pathLst>
                <a:path w="11118850" h="5152390">
                  <a:moveTo>
                    <a:pt x="11118469" y="0"/>
                  </a:moveTo>
                  <a:lnTo>
                    <a:pt x="0" y="0"/>
                  </a:lnTo>
                  <a:lnTo>
                    <a:pt x="0" y="5152390"/>
                  </a:lnTo>
                  <a:lnTo>
                    <a:pt x="11118469" y="5152390"/>
                  </a:lnTo>
                  <a:lnTo>
                    <a:pt x="111184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790" y="1464030"/>
              <a:ext cx="11118850" cy="5152390"/>
            </a:xfrm>
            <a:custGeom>
              <a:avLst/>
              <a:gdLst/>
              <a:ahLst/>
              <a:cxnLst/>
              <a:rect l="l" t="t" r="r" b="b"/>
              <a:pathLst>
                <a:path w="11118850" h="5152390">
                  <a:moveTo>
                    <a:pt x="0" y="5152390"/>
                  </a:moveTo>
                  <a:lnTo>
                    <a:pt x="11118469" y="5152390"/>
                  </a:lnTo>
                  <a:lnTo>
                    <a:pt x="11118469" y="0"/>
                  </a:lnTo>
                  <a:lnTo>
                    <a:pt x="0" y="0"/>
                  </a:lnTo>
                  <a:lnTo>
                    <a:pt x="0" y="515239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60149"/>
              <a:ext cx="537210" cy="1346200"/>
            </a:xfrm>
            <a:custGeom>
              <a:avLst/>
              <a:gdLst/>
              <a:ahLst/>
              <a:cxnLst/>
              <a:rect l="l" t="t" r="r" b="b"/>
              <a:pathLst>
                <a:path w="537210" h="1346200">
                  <a:moveTo>
                    <a:pt x="536790" y="0"/>
                  </a:moveTo>
                  <a:lnTo>
                    <a:pt x="0" y="0"/>
                  </a:lnTo>
                  <a:lnTo>
                    <a:pt x="0" y="1077226"/>
                  </a:lnTo>
                  <a:lnTo>
                    <a:pt x="0" y="1080008"/>
                  </a:lnTo>
                  <a:lnTo>
                    <a:pt x="241" y="1080008"/>
                  </a:lnTo>
                  <a:lnTo>
                    <a:pt x="4318" y="1125474"/>
                  </a:lnTo>
                  <a:lnTo>
                    <a:pt x="16789" y="1170889"/>
                  </a:lnTo>
                  <a:lnTo>
                    <a:pt x="36639" y="1212697"/>
                  </a:lnTo>
                  <a:lnTo>
                    <a:pt x="63119" y="1250149"/>
                  </a:lnTo>
                  <a:lnTo>
                    <a:pt x="95465" y="1282496"/>
                  </a:lnTo>
                  <a:lnTo>
                    <a:pt x="132918" y="1308976"/>
                  </a:lnTo>
                  <a:lnTo>
                    <a:pt x="174739" y="1328826"/>
                  </a:lnTo>
                  <a:lnTo>
                    <a:pt x="220141" y="1341297"/>
                  </a:lnTo>
                  <a:lnTo>
                    <a:pt x="268389" y="1345615"/>
                  </a:lnTo>
                  <a:lnTo>
                    <a:pt x="536790" y="1345615"/>
                  </a:lnTo>
                  <a:lnTo>
                    <a:pt x="536790" y="1080008"/>
                  </a:lnTo>
                  <a:lnTo>
                    <a:pt x="536790" y="1077226"/>
                  </a:lnTo>
                  <a:lnTo>
                    <a:pt x="536790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96168" y="345681"/>
            <a:ext cx="659079" cy="65114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dirty="0"/>
              <a:t>01</a:t>
            </a:r>
            <a:r>
              <a:rPr spc="-55" dirty="0"/>
              <a:t> </a:t>
            </a:r>
            <a:r>
              <a:rPr dirty="0"/>
              <a:t>–</a:t>
            </a:r>
            <a:r>
              <a:rPr spc="-20" dirty="0"/>
              <a:t> </a:t>
            </a:r>
            <a:r>
              <a:rPr dirty="0"/>
              <a:t>INTRODUIRE</a:t>
            </a:r>
            <a:r>
              <a:rPr spc="-65" dirty="0"/>
              <a:t> </a:t>
            </a:r>
            <a:r>
              <a:rPr dirty="0"/>
              <a:t>LES</a:t>
            </a:r>
            <a:r>
              <a:rPr spc="-20" dirty="0"/>
              <a:t> </a:t>
            </a:r>
            <a:r>
              <a:rPr dirty="0"/>
              <a:t>BASES</a:t>
            </a:r>
            <a:r>
              <a:rPr spc="-10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spc="-10" dirty="0"/>
              <a:t>DONNÉES DÉCISIONNELLES</a:t>
            </a:r>
          </a:p>
          <a:p>
            <a:pPr marL="22860">
              <a:lnSpc>
                <a:spcPts val="1664"/>
              </a:lnSpc>
            </a:pPr>
            <a:r>
              <a:rPr sz="1600" spc="-10" dirty="0"/>
              <a:t>Architecture</a:t>
            </a:r>
            <a:r>
              <a:rPr sz="1600" spc="-25" dirty="0"/>
              <a:t> </a:t>
            </a:r>
            <a:r>
              <a:rPr sz="1600" dirty="0"/>
              <a:t>d'une</a:t>
            </a:r>
            <a:r>
              <a:rPr sz="1600" spc="-25" dirty="0"/>
              <a:t> </a:t>
            </a:r>
            <a:r>
              <a:rPr sz="1600" dirty="0"/>
              <a:t>base</a:t>
            </a:r>
            <a:r>
              <a:rPr sz="1600" spc="-45" dirty="0"/>
              <a:t> </a:t>
            </a:r>
            <a:r>
              <a:rPr sz="1600" dirty="0"/>
              <a:t>de</a:t>
            </a:r>
            <a:r>
              <a:rPr sz="1600" spc="-45" dirty="0"/>
              <a:t> </a:t>
            </a:r>
            <a:r>
              <a:rPr sz="1600" dirty="0"/>
              <a:t>données</a:t>
            </a:r>
            <a:r>
              <a:rPr sz="1600" spc="-30" dirty="0"/>
              <a:t> </a:t>
            </a:r>
            <a:r>
              <a:rPr sz="1600" spc="-10" dirty="0"/>
              <a:t>décisionnelle</a:t>
            </a:r>
            <a:endParaRPr sz="1600"/>
          </a:p>
        </p:txBody>
      </p:sp>
      <p:sp>
        <p:nvSpPr>
          <p:cNvPr id="10" name="object 10"/>
          <p:cNvSpPr txBox="1"/>
          <p:nvPr/>
        </p:nvSpPr>
        <p:spPr>
          <a:xfrm>
            <a:off x="798982" y="1602993"/>
            <a:ext cx="6799580" cy="3145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Rappel</a:t>
            </a:r>
            <a:r>
              <a:rPr sz="16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sur</a:t>
            </a:r>
            <a:r>
              <a:rPr sz="1600" b="1" spc="-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Architecture</a:t>
            </a:r>
            <a:r>
              <a:rPr sz="1600" b="1" spc="-2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1600" b="1" spc="-5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Data</a:t>
            </a:r>
            <a:r>
              <a:rPr sz="1600" b="1" spc="-5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Warehouse</a:t>
            </a:r>
            <a:r>
              <a:rPr sz="1600" b="1" spc="-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:</a:t>
            </a:r>
            <a:r>
              <a:rPr sz="1600" b="1" spc="-3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3A3838"/>
                </a:solidFill>
                <a:latin typeface="Calibri"/>
                <a:cs typeface="Calibri"/>
              </a:rPr>
              <a:t>Avec</a:t>
            </a:r>
            <a:r>
              <a:rPr sz="1600" b="1" spc="-3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3A3838"/>
                </a:solidFill>
                <a:latin typeface="Calibri"/>
                <a:cs typeface="Calibri"/>
              </a:rPr>
              <a:t>Zone</a:t>
            </a:r>
            <a:r>
              <a:rPr sz="1600" b="1" spc="-5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3A3838"/>
                </a:solidFill>
                <a:latin typeface="Calibri"/>
                <a:cs typeface="Calibri"/>
              </a:rPr>
              <a:t>de</a:t>
            </a:r>
            <a:r>
              <a:rPr sz="1600" b="1" spc="-4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3A3838"/>
                </a:solidFill>
                <a:latin typeface="Calibri"/>
                <a:cs typeface="Calibri"/>
              </a:rPr>
              <a:t>Transit</a:t>
            </a:r>
            <a:r>
              <a:rPr sz="1600" b="1" spc="-4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3A3838"/>
                </a:solidFill>
                <a:latin typeface="Calibri"/>
                <a:cs typeface="Calibri"/>
              </a:rPr>
              <a:t>et</a:t>
            </a:r>
            <a:r>
              <a:rPr sz="1600" b="1" spc="-4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3A3838"/>
                </a:solidFill>
                <a:latin typeface="Calibri"/>
                <a:cs typeface="Calibri"/>
              </a:rPr>
              <a:t>Data</a:t>
            </a:r>
            <a:r>
              <a:rPr sz="1600" b="1" spc="-5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3A3838"/>
                </a:solidFill>
                <a:latin typeface="Calibri"/>
                <a:cs typeface="Calibri"/>
              </a:rPr>
              <a:t>Marts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Calibri"/>
              <a:cs typeface="Calibri"/>
            </a:endParaRPr>
          </a:p>
          <a:p>
            <a:pPr marL="190500" indent="-178435" algn="just">
              <a:lnSpc>
                <a:spcPct val="100000"/>
              </a:lnSpc>
              <a:buAutoNum type="arabicPeriod"/>
              <a:tabLst>
                <a:tab pos="191135" algn="l"/>
              </a:tabLst>
            </a:pPr>
            <a:r>
              <a:rPr sz="1400" b="1" dirty="0">
                <a:solidFill>
                  <a:srgbClr val="FF7800"/>
                </a:solidFill>
                <a:latin typeface="Calibri"/>
                <a:cs typeface="Calibri"/>
              </a:rPr>
              <a:t>Composants</a:t>
            </a:r>
            <a:r>
              <a:rPr sz="14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7800"/>
                </a:solidFill>
                <a:latin typeface="Calibri"/>
                <a:cs typeface="Calibri"/>
              </a:rPr>
              <a:t>de</a:t>
            </a:r>
            <a:r>
              <a:rPr sz="1400" b="1" spc="-4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7800"/>
                </a:solidFill>
                <a:latin typeface="Calibri"/>
                <a:cs typeface="Calibri"/>
              </a:rPr>
              <a:t>l'architecture</a:t>
            </a:r>
            <a:r>
              <a:rPr sz="14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299085" marR="1584325" lvl="1" indent="-287020" algn="just">
              <a:lnSpc>
                <a:spcPct val="150000"/>
              </a:lnSpc>
              <a:spcBef>
                <a:spcPts val="605"/>
              </a:spcBef>
              <a:buFont typeface="Arial"/>
              <a:buChar char="•"/>
              <a:tabLst>
                <a:tab pos="299720" algn="l"/>
              </a:tabLst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400" b="1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Marts</a:t>
            </a:r>
            <a:r>
              <a:rPr sz="1400" b="1" spc="1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1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Segments</a:t>
            </a:r>
            <a:r>
              <a:rPr sz="1400" spc="1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l'entrepôt</a:t>
            </a:r>
            <a:r>
              <a:rPr sz="1400" spc="1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fournissant</a:t>
            </a:r>
            <a:r>
              <a:rPr sz="1400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informations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reporting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l'analyse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d'une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section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spécifique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(ex.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ventes,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paie,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production).</a:t>
            </a:r>
            <a:endParaRPr sz="1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150">
              <a:latin typeface="Calibri"/>
              <a:cs typeface="Calibri"/>
            </a:endParaRPr>
          </a:p>
          <a:p>
            <a:pPr marL="299085" lvl="1" indent="-287020" algn="just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1400" b="1" dirty="0">
                <a:solidFill>
                  <a:srgbClr val="FF7800"/>
                </a:solidFill>
                <a:latin typeface="Calibri"/>
                <a:cs typeface="Calibri"/>
              </a:rPr>
              <a:t>Utilité</a:t>
            </a:r>
            <a:r>
              <a:rPr sz="1400" b="1" spc="-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299085" marR="1584325" lvl="1" indent="-287020" algn="just">
              <a:lnSpc>
                <a:spcPct val="150100"/>
              </a:lnSpc>
              <a:spcBef>
                <a:spcPts val="595"/>
              </a:spcBef>
              <a:buFont typeface="Arial"/>
              <a:buChar char="•"/>
              <a:tabLst>
                <a:tab pos="299720" algn="l"/>
              </a:tabLst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Personnalisation</a:t>
            </a:r>
            <a:r>
              <a:rPr sz="1400" b="1" spc="1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b="1" spc="1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Divers</a:t>
            </a:r>
            <a:r>
              <a:rPr sz="1400" b="1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Groupes</a:t>
            </a:r>
            <a:r>
              <a:rPr sz="1400" b="1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400" spc="1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16A8BB"/>
                </a:solidFill>
                <a:latin typeface="Calibri"/>
                <a:cs typeface="Calibri"/>
              </a:rPr>
              <a:t>personnaliser </a:t>
            </a:r>
            <a:r>
              <a:rPr sz="1400" b="1" dirty="0">
                <a:solidFill>
                  <a:srgbClr val="16A8BB"/>
                </a:solidFill>
                <a:latin typeface="Calibri"/>
                <a:cs typeface="Calibri"/>
              </a:rPr>
              <a:t>l'architecture</a:t>
            </a:r>
            <a:r>
              <a:rPr sz="1400" b="1" spc="465" dirty="0">
                <a:solidFill>
                  <a:srgbClr val="16A8BB"/>
                </a:solidFill>
                <a:latin typeface="Calibri"/>
                <a:cs typeface="Calibri"/>
              </a:rPr>
              <a:t> 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470" dirty="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répondre</a:t>
            </a:r>
            <a:r>
              <a:rPr sz="1400" spc="465" dirty="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aux</a:t>
            </a:r>
            <a:r>
              <a:rPr sz="1400" spc="480" dirty="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besoins</a:t>
            </a:r>
            <a:r>
              <a:rPr sz="1400" spc="465" dirty="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475" dirty="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différents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départements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l'organisation.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377622" y="2513825"/>
            <a:ext cx="5104130" cy="3392170"/>
            <a:chOff x="6377622" y="2513825"/>
            <a:chExt cx="5104130" cy="339217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87210" y="2523350"/>
              <a:ext cx="5084825" cy="337273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382384" y="2518587"/>
              <a:ext cx="5094605" cy="3382645"/>
            </a:xfrm>
            <a:custGeom>
              <a:avLst/>
              <a:gdLst/>
              <a:ahLst/>
              <a:cxnLst/>
              <a:rect l="l" t="t" r="r" b="b"/>
              <a:pathLst>
                <a:path w="5094605" h="3382645">
                  <a:moveTo>
                    <a:pt x="0" y="3382264"/>
                  </a:moveTo>
                  <a:lnTo>
                    <a:pt x="5094351" y="3382264"/>
                  </a:lnTo>
                  <a:lnTo>
                    <a:pt x="5094351" y="0"/>
                  </a:lnTo>
                  <a:lnTo>
                    <a:pt x="0" y="0"/>
                  </a:lnTo>
                  <a:lnTo>
                    <a:pt x="0" y="3382264"/>
                  </a:lnTo>
                  <a:close/>
                </a:path>
              </a:pathLst>
            </a:custGeom>
            <a:ln w="9525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457943" y="2934220"/>
              <a:ext cx="1201420" cy="2879725"/>
            </a:xfrm>
            <a:custGeom>
              <a:avLst/>
              <a:gdLst/>
              <a:ahLst/>
              <a:cxnLst/>
              <a:rect l="l" t="t" r="r" b="b"/>
              <a:pathLst>
                <a:path w="1201420" h="2879725">
                  <a:moveTo>
                    <a:pt x="0" y="2879725"/>
                  </a:moveTo>
                  <a:lnTo>
                    <a:pt x="1201000" y="2879725"/>
                  </a:lnTo>
                  <a:lnTo>
                    <a:pt x="1201000" y="0"/>
                  </a:lnTo>
                  <a:lnTo>
                    <a:pt x="0" y="0"/>
                  </a:lnTo>
                  <a:lnTo>
                    <a:pt x="0" y="2879725"/>
                  </a:lnTo>
                  <a:close/>
                </a:path>
              </a:pathLst>
            </a:custGeom>
            <a:ln w="28575">
              <a:solidFill>
                <a:srgbClr val="FF7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3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20" dirty="0"/>
              <a:t>OFPPT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2061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0095" cy="6858000"/>
            <a:chOff x="0" y="0"/>
            <a:chExt cx="1219009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7" y="0"/>
              <a:ext cx="12187046" cy="68579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6790" y="1464030"/>
              <a:ext cx="11118850" cy="5152390"/>
            </a:xfrm>
            <a:custGeom>
              <a:avLst/>
              <a:gdLst/>
              <a:ahLst/>
              <a:cxnLst/>
              <a:rect l="l" t="t" r="r" b="b"/>
              <a:pathLst>
                <a:path w="11118850" h="5152390">
                  <a:moveTo>
                    <a:pt x="11118469" y="0"/>
                  </a:moveTo>
                  <a:lnTo>
                    <a:pt x="0" y="0"/>
                  </a:lnTo>
                  <a:lnTo>
                    <a:pt x="0" y="5152390"/>
                  </a:lnTo>
                  <a:lnTo>
                    <a:pt x="11118469" y="5152390"/>
                  </a:lnTo>
                  <a:lnTo>
                    <a:pt x="111184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790" y="1464030"/>
              <a:ext cx="11118850" cy="5152390"/>
            </a:xfrm>
            <a:custGeom>
              <a:avLst/>
              <a:gdLst/>
              <a:ahLst/>
              <a:cxnLst/>
              <a:rect l="l" t="t" r="r" b="b"/>
              <a:pathLst>
                <a:path w="11118850" h="5152390">
                  <a:moveTo>
                    <a:pt x="0" y="5152390"/>
                  </a:moveTo>
                  <a:lnTo>
                    <a:pt x="11118469" y="5152390"/>
                  </a:lnTo>
                  <a:lnTo>
                    <a:pt x="11118469" y="0"/>
                  </a:lnTo>
                  <a:lnTo>
                    <a:pt x="0" y="0"/>
                  </a:lnTo>
                  <a:lnTo>
                    <a:pt x="0" y="515239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60149"/>
              <a:ext cx="537210" cy="1346200"/>
            </a:xfrm>
            <a:custGeom>
              <a:avLst/>
              <a:gdLst/>
              <a:ahLst/>
              <a:cxnLst/>
              <a:rect l="l" t="t" r="r" b="b"/>
              <a:pathLst>
                <a:path w="537210" h="1346200">
                  <a:moveTo>
                    <a:pt x="536790" y="0"/>
                  </a:moveTo>
                  <a:lnTo>
                    <a:pt x="0" y="0"/>
                  </a:lnTo>
                  <a:lnTo>
                    <a:pt x="0" y="1077226"/>
                  </a:lnTo>
                  <a:lnTo>
                    <a:pt x="0" y="1080008"/>
                  </a:lnTo>
                  <a:lnTo>
                    <a:pt x="241" y="1080008"/>
                  </a:lnTo>
                  <a:lnTo>
                    <a:pt x="4318" y="1125474"/>
                  </a:lnTo>
                  <a:lnTo>
                    <a:pt x="16789" y="1170889"/>
                  </a:lnTo>
                  <a:lnTo>
                    <a:pt x="36639" y="1212697"/>
                  </a:lnTo>
                  <a:lnTo>
                    <a:pt x="63119" y="1250149"/>
                  </a:lnTo>
                  <a:lnTo>
                    <a:pt x="95465" y="1282496"/>
                  </a:lnTo>
                  <a:lnTo>
                    <a:pt x="132918" y="1308976"/>
                  </a:lnTo>
                  <a:lnTo>
                    <a:pt x="174739" y="1328826"/>
                  </a:lnTo>
                  <a:lnTo>
                    <a:pt x="220141" y="1341297"/>
                  </a:lnTo>
                  <a:lnTo>
                    <a:pt x="268389" y="1345615"/>
                  </a:lnTo>
                  <a:lnTo>
                    <a:pt x="536790" y="1345615"/>
                  </a:lnTo>
                  <a:lnTo>
                    <a:pt x="536790" y="1080008"/>
                  </a:lnTo>
                  <a:lnTo>
                    <a:pt x="536790" y="1077226"/>
                  </a:lnTo>
                  <a:lnTo>
                    <a:pt x="536790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96168" y="345681"/>
            <a:ext cx="659079" cy="65114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dirty="0"/>
              <a:t>01</a:t>
            </a:r>
            <a:r>
              <a:rPr spc="-55" dirty="0"/>
              <a:t> </a:t>
            </a:r>
            <a:r>
              <a:rPr dirty="0"/>
              <a:t>–</a:t>
            </a:r>
            <a:r>
              <a:rPr spc="-20" dirty="0"/>
              <a:t> </a:t>
            </a:r>
            <a:r>
              <a:rPr dirty="0"/>
              <a:t>INTRODUIRE</a:t>
            </a:r>
            <a:r>
              <a:rPr spc="-65" dirty="0"/>
              <a:t> </a:t>
            </a:r>
            <a:r>
              <a:rPr dirty="0"/>
              <a:t>LES</a:t>
            </a:r>
            <a:r>
              <a:rPr spc="-20" dirty="0"/>
              <a:t> </a:t>
            </a:r>
            <a:r>
              <a:rPr dirty="0"/>
              <a:t>BASES</a:t>
            </a:r>
            <a:r>
              <a:rPr spc="-10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spc="-10" dirty="0"/>
              <a:t>DONNÉES DÉCISIONNELLES</a:t>
            </a:r>
          </a:p>
          <a:p>
            <a:pPr marL="22860">
              <a:lnSpc>
                <a:spcPts val="1664"/>
              </a:lnSpc>
            </a:pPr>
            <a:r>
              <a:rPr sz="1600" spc="-10" dirty="0"/>
              <a:t>Architecture</a:t>
            </a:r>
            <a:r>
              <a:rPr sz="1600" spc="-25" dirty="0"/>
              <a:t> </a:t>
            </a:r>
            <a:r>
              <a:rPr sz="1600" dirty="0"/>
              <a:t>d'une</a:t>
            </a:r>
            <a:r>
              <a:rPr sz="1600" spc="-25" dirty="0"/>
              <a:t> </a:t>
            </a:r>
            <a:r>
              <a:rPr sz="1600" dirty="0"/>
              <a:t>base</a:t>
            </a:r>
            <a:r>
              <a:rPr sz="1600" spc="-45" dirty="0"/>
              <a:t> </a:t>
            </a:r>
            <a:r>
              <a:rPr sz="1600" dirty="0"/>
              <a:t>de</a:t>
            </a:r>
            <a:r>
              <a:rPr sz="1600" spc="-45" dirty="0"/>
              <a:t> </a:t>
            </a:r>
            <a:r>
              <a:rPr sz="1600" dirty="0"/>
              <a:t>données</a:t>
            </a:r>
            <a:r>
              <a:rPr sz="1600" spc="-30" dirty="0"/>
              <a:t> </a:t>
            </a:r>
            <a:r>
              <a:rPr sz="1600" spc="-10" dirty="0"/>
              <a:t>décisionnelle</a:t>
            </a:r>
            <a:endParaRPr sz="1600"/>
          </a:p>
        </p:txBody>
      </p:sp>
      <p:sp>
        <p:nvSpPr>
          <p:cNvPr id="10" name="object 10"/>
          <p:cNvSpPr txBox="1"/>
          <p:nvPr/>
        </p:nvSpPr>
        <p:spPr>
          <a:xfrm>
            <a:off x="798982" y="1602993"/>
            <a:ext cx="6799580" cy="2916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Rappel</a:t>
            </a:r>
            <a:r>
              <a:rPr sz="16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sur</a:t>
            </a:r>
            <a:r>
              <a:rPr sz="1600" b="1" spc="-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Architecture</a:t>
            </a:r>
            <a:r>
              <a:rPr sz="1600" b="1" spc="-2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1600" b="1" spc="-5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Data</a:t>
            </a:r>
            <a:r>
              <a:rPr sz="1600" b="1" spc="-5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Warehouse</a:t>
            </a:r>
            <a:r>
              <a:rPr sz="1600" b="1" spc="-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:</a:t>
            </a:r>
            <a:r>
              <a:rPr sz="1600" b="1" spc="-3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3A3838"/>
                </a:solidFill>
                <a:latin typeface="Calibri"/>
                <a:cs typeface="Calibri"/>
              </a:rPr>
              <a:t>Avec</a:t>
            </a:r>
            <a:r>
              <a:rPr sz="1600" b="1" spc="-3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3A3838"/>
                </a:solidFill>
                <a:latin typeface="Calibri"/>
                <a:cs typeface="Calibri"/>
              </a:rPr>
              <a:t>Zone</a:t>
            </a:r>
            <a:r>
              <a:rPr sz="1600" b="1" spc="-5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3A3838"/>
                </a:solidFill>
                <a:latin typeface="Calibri"/>
                <a:cs typeface="Calibri"/>
              </a:rPr>
              <a:t>de</a:t>
            </a:r>
            <a:r>
              <a:rPr sz="1600" b="1" spc="-4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3A3838"/>
                </a:solidFill>
                <a:latin typeface="Calibri"/>
                <a:cs typeface="Calibri"/>
              </a:rPr>
              <a:t>Transit</a:t>
            </a:r>
            <a:r>
              <a:rPr sz="1600" b="1" spc="-4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3A3838"/>
                </a:solidFill>
                <a:latin typeface="Calibri"/>
                <a:cs typeface="Calibri"/>
              </a:rPr>
              <a:t>et</a:t>
            </a:r>
            <a:r>
              <a:rPr sz="1600" b="1" spc="-4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3A3838"/>
                </a:solidFill>
                <a:latin typeface="Calibri"/>
                <a:cs typeface="Calibri"/>
              </a:rPr>
              <a:t>Data</a:t>
            </a:r>
            <a:r>
              <a:rPr sz="1600" b="1" spc="-5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3A3838"/>
                </a:solidFill>
                <a:latin typeface="Calibri"/>
                <a:cs typeface="Calibri"/>
              </a:rPr>
              <a:t>Marts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1400" b="1" dirty="0">
                <a:solidFill>
                  <a:srgbClr val="FF7800"/>
                </a:solidFill>
                <a:latin typeface="Calibri"/>
                <a:cs typeface="Calibri"/>
              </a:rPr>
              <a:t>2.</a:t>
            </a:r>
            <a:r>
              <a:rPr sz="14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7800"/>
                </a:solidFill>
                <a:latin typeface="Calibri"/>
                <a:cs typeface="Calibri"/>
              </a:rPr>
              <a:t>Types</a:t>
            </a:r>
            <a:r>
              <a:rPr sz="1400" b="1" spc="-2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7800"/>
                </a:solidFill>
                <a:latin typeface="Calibri"/>
                <a:cs typeface="Calibri"/>
              </a:rPr>
              <a:t>des</a:t>
            </a:r>
            <a:r>
              <a:rPr sz="1400" b="1" spc="-10" dirty="0">
                <a:solidFill>
                  <a:srgbClr val="FF7800"/>
                </a:solidFill>
                <a:latin typeface="Calibri"/>
                <a:cs typeface="Calibri"/>
              </a:rPr>
              <a:t> architectures</a:t>
            </a:r>
            <a:r>
              <a:rPr sz="14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r>
              <a:rPr sz="14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Flux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 Données</a:t>
            </a:r>
            <a:endParaRPr sz="1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845"/>
              </a:spcBef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A.</a:t>
            </a:r>
            <a:r>
              <a:rPr sz="1400" b="1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Architecture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Monolithique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(Single-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Tier)</a:t>
            </a:r>
            <a:endParaRPr sz="1400">
              <a:latin typeface="Calibri"/>
              <a:cs typeface="Calibri"/>
            </a:endParaRPr>
          </a:p>
          <a:p>
            <a:pPr marL="299085" marR="1402715" indent="-287020" algn="just">
              <a:lnSpc>
                <a:spcPct val="150000"/>
              </a:lnSpc>
              <a:buFont typeface="Arial"/>
              <a:buChar char="•"/>
              <a:tabLst>
                <a:tab pos="299720" algn="l"/>
              </a:tabLst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Description</a:t>
            </a:r>
            <a:r>
              <a:rPr sz="1400" b="1" spc="95" dirty="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90" dirty="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Minimise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stockées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supprimant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redondances.</a:t>
            </a:r>
            <a:r>
              <a:rPr sz="1400" spc="2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2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seule</a:t>
            </a:r>
            <a:r>
              <a:rPr sz="1400" spc="2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couche</a:t>
            </a:r>
            <a:r>
              <a:rPr sz="1400" spc="2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disponible</a:t>
            </a:r>
            <a:r>
              <a:rPr sz="1400" spc="2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2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2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couche</a:t>
            </a:r>
            <a:r>
              <a:rPr sz="1400" spc="2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source.</a:t>
            </a:r>
            <a:r>
              <a:rPr sz="1400" spc="2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entrepôts</a:t>
            </a:r>
            <a:r>
              <a:rPr sz="1400" spc="2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2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2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7800"/>
                </a:solidFill>
                <a:latin typeface="Calibri"/>
                <a:cs typeface="Calibri"/>
              </a:rPr>
              <a:t>sont</a:t>
            </a:r>
            <a:r>
              <a:rPr sz="1400" b="1" spc="27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7800"/>
                </a:solidFill>
                <a:latin typeface="Calibri"/>
                <a:cs typeface="Calibri"/>
              </a:rPr>
              <a:t>virtuels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sz="1400" spc="2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implémentés</a:t>
            </a:r>
            <a:r>
              <a:rPr sz="1400" spc="2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comme</a:t>
            </a:r>
            <a:r>
              <a:rPr sz="1400" spc="2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6A8BB"/>
                </a:solidFill>
                <a:latin typeface="Calibri"/>
                <a:cs typeface="Calibri"/>
              </a:rPr>
              <a:t>une</a:t>
            </a:r>
            <a:r>
              <a:rPr sz="1400" b="1" spc="270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b="1" spc="-25" dirty="0">
                <a:solidFill>
                  <a:srgbClr val="16A8BB"/>
                </a:solidFill>
                <a:latin typeface="Calibri"/>
                <a:cs typeface="Calibri"/>
              </a:rPr>
              <a:t>vue </a:t>
            </a:r>
            <a:r>
              <a:rPr sz="1400" b="1" dirty="0">
                <a:solidFill>
                  <a:srgbClr val="16A8BB"/>
                </a:solidFill>
                <a:latin typeface="Calibri"/>
                <a:cs typeface="Calibri"/>
              </a:rPr>
              <a:t>multidimensionnelle</a:t>
            </a:r>
            <a:r>
              <a:rPr sz="1400" b="1" spc="-70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opérationnelles.</a:t>
            </a:r>
            <a:endParaRPr sz="1400">
              <a:latin typeface="Calibri"/>
              <a:cs typeface="Calibri"/>
            </a:endParaRPr>
          </a:p>
          <a:p>
            <a:pPr marL="299085" marR="1403985" indent="-287020" algn="just">
              <a:lnSpc>
                <a:spcPct val="150000"/>
              </a:lnSpc>
              <a:buFont typeface="Arial"/>
              <a:buChar char="•"/>
              <a:tabLst>
                <a:tab pos="299720" algn="l"/>
              </a:tabLst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Inconvénients</a:t>
            </a:r>
            <a:r>
              <a:rPr sz="1400" b="1" spc="2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2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Ne</a:t>
            </a:r>
            <a:r>
              <a:rPr sz="1400" spc="2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répond</a:t>
            </a:r>
            <a:r>
              <a:rPr sz="1400" spc="2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400" spc="2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aux</a:t>
            </a:r>
            <a:r>
              <a:rPr sz="1400" spc="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exigences</a:t>
            </a:r>
            <a:r>
              <a:rPr sz="1400" spc="2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2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séparation</a:t>
            </a:r>
            <a:r>
              <a:rPr sz="1400" spc="2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entre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analytique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transactionnel,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impactant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charges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transactionnelles.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166236" y="2106244"/>
            <a:ext cx="8315325" cy="4220845"/>
            <a:chOff x="3166236" y="2106244"/>
            <a:chExt cx="8315325" cy="422084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28104" y="2115769"/>
              <a:ext cx="5043932" cy="420166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423278" y="2111006"/>
              <a:ext cx="5053965" cy="4211320"/>
            </a:xfrm>
            <a:custGeom>
              <a:avLst/>
              <a:gdLst/>
              <a:ahLst/>
              <a:cxnLst/>
              <a:rect l="l" t="t" r="r" b="b"/>
              <a:pathLst>
                <a:path w="5053965" h="4211320">
                  <a:moveTo>
                    <a:pt x="0" y="4211193"/>
                  </a:moveTo>
                  <a:lnTo>
                    <a:pt x="5053457" y="4211193"/>
                  </a:lnTo>
                  <a:lnTo>
                    <a:pt x="5053457" y="0"/>
                  </a:lnTo>
                  <a:lnTo>
                    <a:pt x="0" y="0"/>
                  </a:lnTo>
                  <a:lnTo>
                    <a:pt x="0" y="4211193"/>
                  </a:lnTo>
                  <a:close/>
                </a:path>
              </a:pathLst>
            </a:custGeom>
            <a:ln w="9525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66236" y="5154091"/>
              <a:ext cx="523163" cy="48580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2846704" y="5670524"/>
            <a:ext cx="1179830" cy="306705"/>
          </a:xfrm>
          <a:prstGeom prst="rect">
            <a:avLst/>
          </a:prstGeom>
          <a:solidFill>
            <a:srgbClr val="FFD966">
              <a:alpha val="7843"/>
            </a:srgbClr>
          </a:solidFill>
          <a:ln w="28575">
            <a:solidFill>
              <a:srgbClr val="FFC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74625">
              <a:lnSpc>
                <a:spcPct val="100000"/>
              </a:lnSpc>
              <a:spcBef>
                <a:spcPts val="275"/>
              </a:spcBef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Déconseillé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3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20" dirty="0"/>
              <a:t>OFPPT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2061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0095" cy="6858000"/>
            <a:chOff x="0" y="0"/>
            <a:chExt cx="1219009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7" y="0"/>
              <a:ext cx="12187046" cy="68579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6790" y="1464030"/>
              <a:ext cx="11118850" cy="5152390"/>
            </a:xfrm>
            <a:custGeom>
              <a:avLst/>
              <a:gdLst/>
              <a:ahLst/>
              <a:cxnLst/>
              <a:rect l="l" t="t" r="r" b="b"/>
              <a:pathLst>
                <a:path w="11118850" h="5152390">
                  <a:moveTo>
                    <a:pt x="11118469" y="0"/>
                  </a:moveTo>
                  <a:lnTo>
                    <a:pt x="0" y="0"/>
                  </a:lnTo>
                  <a:lnTo>
                    <a:pt x="0" y="5152390"/>
                  </a:lnTo>
                  <a:lnTo>
                    <a:pt x="11118469" y="5152390"/>
                  </a:lnTo>
                  <a:lnTo>
                    <a:pt x="111184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790" y="1464030"/>
              <a:ext cx="11118850" cy="5152390"/>
            </a:xfrm>
            <a:custGeom>
              <a:avLst/>
              <a:gdLst/>
              <a:ahLst/>
              <a:cxnLst/>
              <a:rect l="l" t="t" r="r" b="b"/>
              <a:pathLst>
                <a:path w="11118850" h="5152390">
                  <a:moveTo>
                    <a:pt x="0" y="5152390"/>
                  </a:moveTo>
                  <a:lnTo>
                    <a:pt x="11118469" y="5152390"/>
                  </a:lnTo>
                  <a:lnTo>
                    <a:pt x="11118469" y="0"/>
                  </a:lnTo>
                  <a:lnTo>
                    <a:pt x="0" y="0"/>
                  </a:lnTo>
                  <a:lnTo>
                    <a:pt x="0" y="515239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60149"/>
              <a:ext cx="537210" cy="1346200"/>
            </a:xfrm>
            <a:custGeom>
              <a:avLst/>
              <a:gdLst/>
              <a:ahLst/>
              <a:cxnLst/>
              <a:rect l="l" t="t" r="r" b="b"/>
              <a:pathLst>
                <a:path w="537210" h="1346200">
                  <a:moveTo>
                    <a:pt x="536790" y="0"/>
                  </a:moveTo>
                  <a:lnTo>
                    <a:pt x="0" y="0"/>
                  </a:lnTo>
                  <a:lnTo>
                    <a:pt x="0" y="1077226"/>
                  </a:lnTo>
                  <a:lnTo>
                    <a:pt x="0" y="1080008"/>
                  </a:lnTo>
                  <a:lnTo>
                    <a:pt x="241" y="1080008"/>
                  </a:lnTo>
                  <a:lnTo>
                    <a:pt x="4318" y="1125474"/>
                  </a:lnTo>
                  <a:lnTo>
                    <a:pt x="16789" y="1170889"/>
                  </a:lnTo>
                  <a:lnTo>
                    <a:pt x="36639" y="1212697"/>
                  </a:lnTo>
                  <a:lnTo>
                    <a:pt x="63119" y="1250149"/>
                  </a:lnTo>
                  <a:lnTo>
                    <a:pt x="95465" y="1282496"/>
                  </a:lnTo>
                  <a:lnTo>
                    <a:pt x="132918" y="1308976"/>
                  </a:lnTo>
                  <a:lnTo>
                    <a:pt x="174739" y="1328826"/>
                  </a:lnTo>
                  <a:lnTo>
                    <a:pt x="220141" y="1341297"/>
                  </a:lnTo>
                  <a:lnTo>
                    <a:pt x="268389" y="1345615"/>
                  </a:lnTo>
                  <a:lnTo>
                    <a:pt x="536790" y="1345615"/>
                  </a:lnTo>
                  <a:lnTo>
                    <a:pt x="536790" y="1080008"/>
                  </a:lnTo>
                  <a:lnTo>
                    <a:pt x="536790" y="1077226"/>
                  </a:lnTo>
                  <a:lnTo>
                    <a:pt x="536790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96168" y="345681"/>
            <a:ext cx="659079" cy="65114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dirty="0"/>
              <a:t>01</a:t>
            </a:r>
            <a:r>
              <a:rPr spc="-55" dirty="0"/>
              <a:t> </a:t>
            </a:r>
            <a:r>
              <a:rPr dirty="0"/>
              <a:t>–</a:t>
            </a:r>
            <a:r>
              <a:rPr spc="-20" dirty="0"/>
              <a:t> </a:t>
            </a:r>
            <a:r>
              <a:rPr dirty="0"/>
              <a:t>INTRODUIRE</a:t>
            </a:r>
            <a:r>
              <a:rPr spc="-65" dirty="0"/>
              <a:t> </a:t>
            </a:r>
            <a:r>
              <a:rPr dirty="0"/>
              <a:t>LES</a:t>
            </a:r>
            <a:r>
              <a:rPr spc="-20" dirty="0"/>
              <a:t> </a:t>
            </a:r>
            <a:r>
              <a:rPr dirty="0"/>
              <a:t>BASES</a:t>
            </a:r>
            <a:r>
              <a:rPr spc="-10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spc="-10" dirty="0"/>
              <a:t>DONNÉES DÉCISIONNELLES</a:t>
            </a:r>
          </a:p>
          <a:p>
            <a:pPr marL="22860">
              <a:lnSpc>
                <a:spcPts val="1664"/>
              </a:lnSpc>
            </a:pPr>
            <a:r>
              <a:rPr sz="1600" spc="-10" dirty="0"/>
              <a:t>Architecture</a:t>
            </a:r>
            <a:r>
              <a:rPr sz="1600" spc="-25" dirty="0"/>
              <a:t> </a:t>
            </a:r>
            <a:r>
              <a:rPr sz="1600" dirty="0"/>
              <a:t>d'une</a:t>
            </a:r>
            <a:r>
              <a:rPr sz="1600" spc="-25" dirty="0"/>
              <a:t> </a:t>
            </a:r>
            <a:r>
              <a:rPr sz="1600" dirty="0"/>
              <a:t>base</a:t>
            </a:r>
            <a:r>
              <a:rPr sz="1600" spc="-45" dirty="0"/>
              <a:t> </a:t>
            </a:r>
            <a:r>
              <a:rPr sz="1600" dirty="0"/>
              <a:t>de</a:t>
            </a:r>
            <a:r>
              <a:rPr sz="1600" spc="-45" dirty="0"/>
              <a:t> </a:t>
            </a:r>
            <a:r>
              <a:rPr sz="1600" dirty="0"/>
              <a:t>données</a:t>
            </a:r>
            <a:r>
              <a:rPr sz="1600" spc="-30" dirty="0"/>
              <a:t> </a:t>
            </a:r>
            <a:r>
              <a:rPr sz="1600" spc="-10" dirty="0"/>
              <a:t>décisionnelle</a:t>
            </a:r>
            <a:endParaRPr sz="1600"/>
          </a:p>
        </p:txBody>
      </p:sp>
      <p:sp>
        <p:nvSpPr>
          <p:cNvPr id="10" name="object 10"/>
          <p:cNvSpPr txBox="1"/>
          <p:nvPr/>
        </p:nvSpPr>
        <p:spPr>
          <a:xfrm>
            <a:off x="798982" y="1602993"/>
            <a:ext cx="6799580" cy="4796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Rappel</a:t>
            </a:r>
            <a:r>
              <a:rPr sz="16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sur</a:t>
            </a:r>
            <a:r>
              <a:rPr sz="1600" b="1" spc="-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Architecture</a:t>
            </a:r>
            <a:r>
              <a:rPr sz="1600" b="1" spc="-2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1600" b="1" spc="-5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Data</a:t>
            </a:r>
            <a:r>
              <a:rPr sz="1600" b="1" spc="-5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Warehouse</a:t>
            </a:r>
            <a:r>
              <a:rPr sz="1600" b="1" spc="-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:</a:t>
            </a:r>
            <a:r>
              <a:rPr sz="1600" b="1" spc="-3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3A3838"/>
                </a:solidFill>
                <a:latin typeface="Calibri"/>
                <a:cs typeface="Calibri"/>
              </a:rPr>
              <a:t>Avec</a:t>
            </a:r>
            <a:r>
              <a:rPr sz="1600" b="1" spc="-3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3A3838"/>
                </a:solidFill>
                <a:latin typeface="Calibri"/>
                <a:cs typeface="Calibri"/>
              </a:rPr>
              <a:t>Zone</a:t>
            </a:r>
            <a:r>
              <a:rPr sz="1600" b="1" spc="-5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3A3838"/>
                </a:solidFill>
                <a:latin typeface="Calibri"/>
                <a:cs typeface="Calibri"/>
              </a:rPr>
              <a:t>de</a:t>
            </a:r>
            <a:r>
              <a:rPr sz="1600" b="1" spc="-4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3A3838"/>
                </a:solidFill>
                <a:latin typeface="Calibri"/>
                <a:cs typeface="Calibri"/>
              </a:rPr>
              <a:t>Transit</a:t>
            </a:r>
            <a:r>
              <a:rPr sz="1600" b="1" spc="-4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3A3838"/>
                </a:solidFill>
                <a:latin typeface="Calibri"/>
                <a:cs typeface="Calibri"/>
              </a:rPr>
              <a:t>et</a:t>
            </a:r>
            <a:r>
              <a:rPr sz="1600" b="1" spc="-4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3A3838"/>
                </a:solidFill>
                <a:latin typeface="Calibri"/>
                <a:cs typeface="Calibri"/>
              </a:rPr>
              <a:t>Data</a:t>
            </a:r>
            <a:r>
              <a:rPr sz="1600" b="1" spc="-5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3A3838"/>
                </a:solidFill>
                <a:latin typeface="Calibri"/>
                <a:cs typeface="Calibri"/>
              </a:rPr>
              <a:t>Marts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7800"/>
                </a:solidFill>
                <a:latin typeface="Calibri"/>
                <a:cs typeface="Calibri"/>
              </a:rPr>
              <a:t>2.</a:t>
            </a:r>
            <a:r>
              <a:rPr sz="14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7800"/>
                </a:solidFill>
                <a:latin typeface="Calibri"/>
                <a:cs typeface="Calibri"/>
              </a:rPr>
              <a:t>Types</a:t>
            </a:r>
            <a:r>
              <a:rPr sz="1400" b="1" spc="-2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7800"/>
                </a:solidFill>
                <a:latin typeface="Calibri"/>
                <a:cs typeface="Calibri"/>
              </a:rPr>
              <a:t>des</a:t>
            </a:r>
            <a:r>
              <a:rPr sz="1400" b="1" spc="-10" dirty="0">
                <a:solidFill>
                  <a:srgbClr val="FF7800"/>
                </a:solidFill>
                <a:latin typeface="Calibri"/>
                <a:cs typeface="Calibri"/>
              </a:rPr>
              <a:t> architectures</a:t>
            </a:r>
            <a:r>
              <a:rPr sz="14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r>
              <a:rPr sz="14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Flux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 Données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45"/>
              </a:spcBef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B.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Architecture</a:t>
            </a:r>
            <a:r>
              <a:rPr sz="1400" b="1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Deux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Niveaux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(Two-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Tier)</a:t>
            </a:r>
            <a:endParaRPr sz="1400">
              <a:latin typeface="Calibri"/>
              <a:cs typeface="Calibri"/>
            </a:endParaRPr>
          </a:p>
          <a:p>
            <a:pPr marL="299085" marR="600075" indent="-287020">
              <a:lnSpc>
                <a:spcPct val="15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Description</a:t>
            </a:r>
            <a:r>
              <a:rPr sz="1400" b="1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Sépare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sources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physiques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l'entrepôt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données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quatre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étapes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flux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données.</a:t>
            </a:r>
            <a:endParaRPr sz="1400">
              <a:latin typeface="Calibri"/>
              <a:cs typeface="Calibri"/>
            </a:endParaRPr>
          </a:p>
          <a:p>
            <a:pPr marL="299085" marR="599440" indent="-287020">
              <a:lnSpc>
                <a:spcPct val="15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Avantages</a:t>
            </a:r>
            <a:r>
              <a:rPr sz="1400" b="1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6A8BB"/>
                </a:solidFill>
                <a:latin typeface="Calibri"/>
                <a:cs typeface="Calibri"/>
              </a:rPr>
              <a:t>Séparation</a:t>
            </a:r>
            <a:r>
              <a:rPr sz="1400" b="1" spc="-20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6A8BB"/>
                </a:solidFill>
                <a:latin typeface="Calibri"/>
                <a:cs typeface="Calibri"/>
              </a:rPr>
              <a:t>claire</a:t>
            </a:r>
            <a:r>
              <a:rPr sz="1400" b="1" spc="-20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responsabilités,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optimisation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performances analytiques</a:t>
            </a:r>
            <a:endParaRPr sz="1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Étapes</a:t>
            </a:r>
            <a:r>
              <a:rPr sz="1400" b="1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Source,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mise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transit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(ETL),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entrepôt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données,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analyse.</a:t>
            </a:r>
            <a:endParaRPr sz="1400">
              <a:latin typeface="Calibri"/>
              <a:cs typeface="Calibri"/>
            </a:endParaRPr>
          </a:p>
          <a:p>
            <a:pPr marL="12700" marR="600075">
              <a:lnSpc>
                <a:spcPct val="150000"/>
              </a:lnSpc>
              <a:spcBef>
                <a:spcPts val="45"/>
              </a:spcBef>
            </a:pP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Couche</a:t>
            </a:r>
            <a:r>
              <a:rPr sz="1200" b="1" spc="1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Source</a:t>
            </a:r>
            <a:r>
              <a:rPr sz="1200" b="1" spc="1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200" b="1" spc="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Utilise</a:t>
            </a:r>
            <a:r>
              <a:rPr sz="1200" spc="1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200" spc="1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sources</a:t>
            </a:r>
            <a:r>
              <a:rPr sz="1200" spc="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20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200" spc="20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hétérogènes</a:t>
            </a:r>
            <a:r>
              <a:rPr sz="1200" spc="2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(bases</a:t>
            </a:r>
            <a:r>
              <a:rPr sz="1200" spc="20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1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200" spc="1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relationnelles,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systèmes</a:t>
            </a:r>
            <a:r>
              <a:rPr sz="12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d'information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externes).</a:t>
            </a:r>
            <a:endParaRPr sz="1200">
              <a:latin typeface="Calibri"/>
              <a:cs typeface="Calibri"/>
            </a:endParaRPr>
          </a:p>
          <a:p>
            <a:pPr marL="12700" marR="599440">
              <a:lnSpc>
                <a:spcPct val="150000"/>
              </a:lnSpc>
            </a:pP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Mise</a:t>
            </a:r>
            <a:r>
              <a:rPr sz="12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200" b="1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Transit</a:t>
            </a:r>
            <a:r>
              <a:rPr sz="1200" b="1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(ETL)</a:t>
            </a:r>
            <a:r>
              <a:rPr sz="12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200" b="1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Extraction,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transformation,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nettoyage,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validation,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filtrage,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chargement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source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l'entrepôt.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Couche</a:t>
            </a:r>
            <a:r>
              <a:rPr sz="1200" b="1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Entrepôt</a:t>
            </a:r>
            <a:r>
              <a:rPr sz="1200" b="1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b="1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200" b="1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200" b="1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Stocke</a:t>
            </a:r>
            <a:r>
              <a:rPr sz="12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2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informations</a:t>
            </a:r>
            <a:r>
              <a:rPr sz="12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2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2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dépôt</a:t>
            </a:r>
            <a:r>
              <a:rPr sz="12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centralisé,</a:t>
            </a:r>
            <a:r>
              <a:rPr sz="12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utilisé</a:t>
            </a:r>
            <a:r>
              <a:rPr sz="12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aussi</a:t>
            </a:r>
            <a:r>
              <a:rPr sz="12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créer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des data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marts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différents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départements.</a:t>
            </a:r>
            <a:endParaRPr sz="1200">
              <a:latin typeface="Calibri"/>
              <a:cs typeface="Calibri"/>
            </a:endParaRPr>
          </a:p>
          <a:p>
            <a:pPr marL="12700" marR="601345">
              <a:lnSpc>
                <a:spcPct val="150000"/>
              </a:lnSpc>
            </a:pP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Analyse</a:t>
            </a:r>
            <a:r>
              <a:rPr sz="1200" b="1" spc="1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200" b="1" spc="1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Accès</a:t>
            </a:r>
            <a:r>
              <a:rPr sz="1200" spc="1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aux</a:t>
            </a:r>
            <a:r>
              <a:rPr sz="120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200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intégrées</a:t>
            </a:r>
            <a:r>
              <a:rPr sz="120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200" spc="1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générer</a:t>
            </a:r>
            <a:r>
              <a:rPr sz="120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200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rapports,</a:t>
            </a:r>
            <a:r>
              <a:rPr sz="1200" spc="1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analyser</a:t>
            </a:r>
            <a:r>
              <a:rPr sz="1200" spc="1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dynamiquement,</a:t>
            </a:r>
            <a:r>
              <a:rPr sz="120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simuler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des scénarios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commerciaux.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292022" y="2106218"/>
            <a:ext cx="4309110" cy="4464685"/>
            <a:chOff x="7292022" y="2106218"/>
            <a:chExt cx="4309110" cy="446468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01610" y="2115743"/>
              <a:ext cx="4290060" cy="444549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296784" y="2110981"/>
              <a:ext cx="4299585" cy="4455160"/>
            </a:xfrm>
            <a:custGeom>
              <a:avLst/>
              <a:gdLst/>
              <a:ahLst/>
              <a:cxnLst/>
              <a:rect l="l" t="t" r="r" b="b"/>
              <a:pathLst>
                <a:path w="4299584" h="4455159">
                  <a:moveTo>
                    <a:pt x="0" y="4455033"/>
                  </a:moveTo>
                  <a:lnTo>
                    <a:pt x="4299584" y="4455033"/>
                  </a:lnTo>
                  <a:lnTo>
                    <a:pt x="4299584" y="0"/>
                  </a:lnTo>
                  <a:lnTo>
                    <a:pt x="0" y="0"/>
                  </a:lnTo>
                  <a:lnTo>
                    <a:pt x="0" y="4455033"/>
                  </a:lnTo>
                  <a:close/>
                </a:path>
              </a:pathLst>
            </a:custGeom>
            <a:ln w="9524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3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20" dirty="0"/>
              <a:t>OFPPT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2061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0095" cy="6858000"/>
            <a:chOff x="0" y="0"/>
            <a:chExt cx="1219009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7" y="0"/>
              <a:ext cx="12187046" cy="68579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6790" y="1464030"/>
              <a:ext cx="11118850" cy="5152390"/>
            </a:xfrm>
            <a:custGeom>
              <a:avLst/>
              <a:gdLst/>
              <a:ahLst/>
              <a:cxnLst/>
              <a:rect l="l" t="t" r="r" b="b"/>
              <a:pathLst>
                <a:path w="11118850" h="5152390">
                  <a:moveTo>
                    <a:pt x="11118469" y="0"/>
                  </a:moveTo>
                  <a:lnTo>
                    <a:pt x="0" y="0"/>
                  </a:lnTo>
                  <a:lnTo>
                    <a:pt x="0" y="5152390"/>
                  </a:lnTo>
                  <a:lnTo>
                    <a:pt x="11118469" y="5152390"/>
                  </a:lnTo>
                  <a:lnTo>
                    <a:pt x="111184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790" y="1464030"/>
              <a:ext cx="11118850" cy="5152390"/>
            </a:xfrm>
            <a:custGeom>
              <a:avLst/>
              <a:gdLst/>
              <a:ahLst/>
              <a:cxnLst/>
              <a:rect l="l" t="t" r="r" b="b"/>
              <a:pathLst>
                <a:path w="11118850" h="5152390">
                  <a:moveTo>
                    <a:pt x="0" y="5152390"/>
                  </a:moveTo>
                  <a:lnTo>
                    <a:pt x="11118469" y="5152390"/>
                  </a:lnTo>
                  <a:lnTo>
                    <a:pt x="11118469" y="0"/>
                  </a:lnTo>
                  <a:lnTo>
                    <a:pt x="0" y="0"/>
                  </a:lnTo>
                  <a:lnTo>
                    <a:pt x="0" y="515239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60149"/>
              <a:ext cx="537210" cy="1346200"/>
            </a:xfrm>
            <a:custGeom>
              <a:avLst/>
              <a:gdLst/>
              <a:ahLst/>
              <a:cxnLst/>
              <a:rect l="l" t="t" r="r" b="b"/>
              <a:pathLst>
                <a:path w="537210" h="1346200">
                  <a:moveTo>
                    <a:pt x="536790" y="0"/>
                  </a:moveTo>
                  <a:lnTo>
                    <a:pt x="0" y="0"/>
                  </a:lnTo>
                  <a:lnTo>
                    <a:pt x="0" y="1077226"/>
                  </a:lnTo>
                  <a:lnTo>
                    <a:pt x="0" y="1080008"/>
                  </a:lnTo>
                  <a:lnTo>
                    <a:pt x="241" y="1080008"/>
                  </a:lnTo>
                  <a:lnTo>
                    <a:pt x="4318" y="1125474"/>
                  </a:lnTo>
                  <a:lnTo>
                    <a:pt x="16789" y="1170889"/>
                  </a:lnTo>
                  <a:lnTo>
                    <a:pt x="36639" y="1212697"/>
                  </a:lnTo>
                  <a:lnTo>
                    <a:pt x="63119" y="1250149"/>
                  </a:lnTo>
                  <a:lnTo>
                    <a:pt x="95465" y="1282496"/>
                  </a:lnTo>
                  <a:lnTo>
                    <a:pt x="132918" y="1308976"/>
                  </a:lnTo>
                  <a:lnTo>
                    <a:pt x="174739" y="1328826"/>
                  </a:lnTo>
                  <a:lnTo>
                    <a:pt x="220141" y="1341297"/>
                  </a:lnTo>
                  <a:lnTo>
                    <a:pt x="268389" y="1345615"/>
                  </a:lnTo>
                  <a:lnTo>
                    <a:pt x="536790" y="1345615"/>
                  </a:lnTo>
                  <a:lnTo>
                    <a:pt x="536790" y="1080008"/>
                  </a:lnTo>
                  <a:lnTo>
                    <a:pt x="536790" y="1077226"/>
                  </a:lnTo>
                  <a:lnTo>
                    <a:pt x="536790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96168" y="345681"/>
            <a:ext cx="659079" cy="65114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dirty="0"/>
              <a:t>01</a:t>
            </a:r>
            <a:r>
              <a:rPr spc="-55" dirty="0"/>
              <a:t> </a:t>
            </a:r>
            <a:r>
              <a:rPr dirty="0"/>
              <a:t>–</a:t>
            </a:r>
            <a:r>
              <a:rPr spc="-20" dirty="0"/>
              <a:t> </a:t>
            </a:r>
            <a:r>
              <a:rPr dirty="0"/>
              <a:t>INTRODUIRE</a:t>
            </a:r>
            <a:r>
              <a:rPr spc="-65" dirty="0"/>
              <a:t> </a:t>
            </a:r>
            <a:r>
              <a:rPr dirty="0"/>
              <a:t>LES</a:t>
            </a:r>
            <a:r>
              <a:rPr spc="-20" dirty="0"/>
              <a:t> </a:t>
            </a:r>
            <a:r>
              <a:rPr dirty="0"/>
              <a:t>BASES</a:t>
            </a:r>
            <a:r>
              <a:rPr spc="-10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spc="-10" dirty="0"/>
              <a:t>DONNÉES DÉCISIONNELLES</a:t>
            </a:r>
          </a:p>
          <a:p>
            <a:pPr marL="22860">
              <a:lnSpc>
                <a:spcPts val="1664"/>
              </a:lnSpc>
            </a:pPr>
            <a:r>
              <a:rPr sz="1600" spc="-10" dirty="0"/>
              <a:t>Architecture</a:t>
            </a:r>
            <a:r>
              <a:rPr sz="1600" spc="-25" dirty="0"/>
              <a:t> </a:t>
            </a:r>
            <a:r>
              <a:rPr sz="1600" dirty="0"/>
              <a:t>d'une</a:t>
            </a:r>
            <a:r>
              <a:rPr sz="1600" spc="-25" dirty="0"/>
              <a:t> </a:t>
            </a:r>
            <a:r>
              <a:rPr sz="1600" dirty="0"/>
              <a:t>base</a:t>
            </a:r>
            <a:r>
              <a:rPr sz="1600" spc="-45" dirty="0"/>
              <a:t> </a:t>
            </a:r>
            <a:r>
              <a:rPr sz="1600" dirty="0"/>
              <a:t>de</a:t>
            </a:r>
            <a:r>
              <a:rPr sz="1600" spc="-45" dirty="0"/>
              <a:t> </a:t>
            </a:r>
            <a:r>
              <a:rPr sz="1600" dirty="0"/>
              <a:t>données</a:t>
            </a:r>
            <a:r>
              <a:rPr sz="1600" spc="-30" dirty="0"/>
              <a:t> </a:t>
            </a:r>
            <a:r>
              <a:rPr sz="1600" spc="-10" dirty="0"/>
              <a:t>décisionnelle</a:t>
            </a:r>
            <a:endParaRPr sz="1600"/>
          </a:p>
        </p:txBody>
      </p:sp>
      <p:sp>
        <p:nvSpPr>
          <p:cNvPr id="10" name="object 10"/>
          <p:cNvSpPr txBox="1"/>
          <p:nvPr/>
        </p:nvSpPr>
        <p:spPr>
          <a:xfrm>
            <a:off x="798982" y="1602993"/>
            <a:ext cx="6799580" cy="2916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Rappel</a:t>
            </a:r>
            <a:r>
              <a:rPr sz="16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sur</a:t>
            </a:r>
            <a:r>
              <a:rPr sz="1600" b="1" spc="-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Architecture</a:t>
            </a:r>
            <a:r>
              <a:rPr sz="1600" b="1" spc="-2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1600" b="1" spc="-5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Data</a:t>
            </a:r>
            <a:r>
              <a:rPr sz="1600" b="1" spc="-5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Warehouse</a:t>
            </a:r>
            <a:r>
              <a:rPr sz="1600" b="1" spc="-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:</a:t>
            </a:r>
            <a:r>
              <a:rPr sz="1600" b="1" spc="-3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3A3838"/>
                </a:solidFill>
                <a:latin typeface="Calibri"/>
                <a:cs typeface="Calibri"/>
              </a:rPr>
              <a:t>Avec</a:t>
            </a:r>
            <a:r>
              <a:rPr sz="1600" b="1" spc="-3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3A3838"/>
                </a:solidFill>
                <a:latin typeface="Calibri"/>
                <a:cs typeface="Calibri"/>
              </a:rPr>
              <a:t>Zone</a:t>
            </a:r>
            <a:r>
              <a:rPr sz="1600" b="1" spc="-5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3A3838"/>
                </a:solidFill>
                <a:latin typeface="Calibri"/>
                <a:cs typeface="Calibri"/>
              </a:rPr>
              <a:t>de</a:t>
            </a:r>
            <a:r>
              <a:rPr sz="1600" b="1" spc="-4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3A3838"/>
                </a:solidFill>
                <a:latin typeface="Calibri"/>
                <a:cs typeface="Calibri"/>
              </a:rPr>
              <a:t>Transit</a:t>
            </a:r>
            <a:r>
              <a:rPr sz="1600" b="1" spc="-4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3A3838"/>
                </a:solidFill>
                <a:latin typeface="Calibri"/>
                <a:cs typeface="Calibri"/>
              </a:rPr>
              <a:t>et</a:t>
            </a:r>
            <a:r>
              <a:rPr sz="1600" b="1" spc="-4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3A3838"/>
                </a:solidFill>
                <a:latin typeface="Calibri"/>
                <a:cs typeface="Calibri"/>
              </a:rPr>
              <a:t>Data</a:t>
            </a:r>
            <a:r>
              <a:rPr sz="1600" b="1" spc="-5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3A3838"/>
                </a:solidFill>
                <a:latin typeface="Calibri"/>
                <a:cs typeface="Calibri"/>
              </a:rPr>
              <a:t>Marts</a:t>
            </a:r>
            <a:endParaRPr sz="1600">
              <a:latin typeface="Calibri"/>
              <a:cs typeface="Calibri"/>
            </a:endParaRPr>
          </a:p>
          <a:p>
            <a:pPr marL="12700" marR="3534410">
              <a:lnSpc>
                <a:spcPct val="150200"/>
              </a:lnSpc>
              <a:spcBef>
                <a:spcPts val="675"/>
              </a:spcBef>
              <a:buAutoNum type="arabicPeriod" startAt="2"/>
              <a:tabLst>
                <a:tab pos="191135" algn="l"/>
              </a:tabLst>
            </a:pPr>
            <a:r>
              <a:rPr sz="1400" b="1" spc="-10" dirty="0">
                <a:solidFill>
                  <a:srgbClr val="FF7800"/>
                </a:solidFill>
                <a:latin typeface="Calibri"/>
                <a:cs typeface="Calibri"/>
              </a:rPr>
              <a:t>Types</a:t>
            </a:r>
            <a:r>
              <a:rPr sz="1400" b="1" spc="-2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7800"/>
                </a:solidFill>
                <a:latin typeface="Calibri"/>
                <a:cs typeface="Calibri"/>
              </a:rPr>
              <a:t>des</a:t>
            </a:r>
            <a:r>
              <a:rPr sz="1400" b="1" spc="-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7800"/>
                </a:solidFill>
                <a:latin typeface="Calibri"/>
                <a:cs typeface="Calibri"/>
              </a:rPr>
              <a:t>architectures</a:t>
            </a:r>
            <a:r>
              <a:rPr sz="14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r>
              <a:rPr sz="1400" b="1" spc="1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Flux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 Données C.Architecture</a:t>
            </a:r>
            <a:r>
              <a:rPr sz="1400" b="1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b="1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Trois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Niveaux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 (Three-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Tier)</a:t>
            </a:r>
            <a:endParaRPr sz="1400">
              <a:latin typeface="Calibri"/>
              <a:cs typeface="Calibri"/>
            </a:endParaRPr>
          </a:p>
          <a:p>
            <a:pPr marL="469900" marR="890269" lvl="1">
              <a:lnSpc>
                <a:spcPct val="150000"/>
              </a:lnSpc>
              <a:buSzPct val="92857"/>
              <a:buFont typeface="Calibri"/>
              <a:buChar char="•"/>
              <a:tabLst>
                <a:tab pos="559435" algn="l"/>
              </a:tabLst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Description</a:t>
            </a:r>
            <a:r>
              <a:rPr sz="1400" b="1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Comprend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niveau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source,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niveau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réconcilié,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niveau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entrepôt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(incluant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marts).</a:t>
            </a:r>
            <a:endParaRPr sz="1400">
              <a:latin typeface="Calibri"/>
              <a:cs typeface="Calibri"/>
            </a:endParaRPr>
          </a:p>
          <a:p>
            <a:pPr marL="469900" marR="565150" lvl="1">
              <a:lnSpc>
                <a:spcPct val="150000"/>
              </a:lnSpc>
              <a:buSzPct val="92857"/>
              <a:buFont typeface="Calibri"/>
              <a:buChar char="•"/>
              <a:tabLst>
                <a:tab pos="559435" algn="l"/>
              </a:tabLst>
            </a:pP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Avantages</a:t>
            </a:r>
            <a:r>
              <a:rPr sz="1400" b="1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Modèle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référence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standardisé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l'entreprise,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séparation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problèmes</a:t>
            </a:r>
            <a:r>
              <a:rPr sz="1400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d'extraction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d'intégration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source.</a:t>
            </a:r>
            <a:endParaRPr sz="1400">
              <a:latin typeface="Calibri"/>
              <a:cs typeface="Calibri"/>
            </a:endParaRPr>
          </a:p>
          <a:p>
            <a:pPr marL="469900" marR="936625" lvl="1">
              <a:lnSpc>
                <a:spcPct val="150000"/>
              </a:lnSpc>
              <a:spcBef>
                <a:spcPts val="5"/>
              </a:spcBef>
              <a:buSzPct val="92857"/>
              <a:buFont typeface="Calibri"/>
              <a:buChar char="•"/>
              <a:tabLst>
                <a:tab pos="559435" algn="l"/>
              </a:tabLst>
            </a:pP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Inconvénients</a:t>
            </a:r>
            <a:r>
              <a:rPr sz="1400" b="1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Utilisation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supplémentaire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l'espace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stockage,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outils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analytiques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légèrement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éloignés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temps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réel.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212901" y="1977072"/>
            <a:ext cx="4398010" cy="4590415"/>
            <a:chOff x="7212901" y="1977072"/>
            <a:chExt cx="4398010" cy="459041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22490" y="1986597"/>
              <a:ext cx="4378452" cy="457136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217664" y="1981835"/>
              <a:ext cx="4388485" cy="4580890"/>
            </a:xfrm>
            <a:custGeom>
              <a:avLst/>
              <a:gdLst/>
              <a:ahLst/>
              <a:cxnLst/>
              <a:rect l="l" t="t" r="r" b="b"/>
              <a:pathLst>
                <a:path w="4388484" h="4580890">
                  <a:moveTo>
                    <a:pt x="0" y="4580890"/>
                  </a:moveTo>
                  <a:lnTo>
                    <a:pt x="4387977" y="4580890"/>
                  </a:lnTo>
                  <a:lnTo>
                    <a:pt x="4387977" y="0"/>
                  </a:lnTo>
                  <a:lnTo>
                    <a:pt x="0" y="0"/>
                  </a:lnTo>
                  <a:lnTo>
                    <a:pt x="0" y="4580890"/>
                  </a:lnTo>
                  <a:close/>
                </a:path>
              </a:pathLst>
            </a:custGeom>
            <a:ln w="9525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75258" y="5008740"/>
            <a:ext cx="6096000" cy="1028700"/>
          </a:xfrm>
          <a:prstGeom prst="rect">
            <a:avLst/>
          </a:prstGeom>
          <a:ln w="28575">
            <a:solidFill>
              <a:srgbClr val="00AF5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91440" marR="83185" algn="just">
              <a:lnSpc>
                <a:spcPct val="150100"/>
              </a:lnSpc>
              <a:spcBef>
                <a:spcPts val="20"/>
              </a:spcBef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Ces</a:t>
            </a:r>
            <a:r>
              <a:rPr sz="1400" b="1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architectures</a:t>
            </a:r>
            <a:r>
              <a:rPr sz="1400" b="1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permettent</a:t>
            </a:r>
            <a:r>
              <a:rPr sz="1400" b="1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aux</a:t>
            </a:r>
            <a:r>
              <a:rPr sz="1400" b="1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entreprises</a:t>
            </a:r>
            <a:r>
              <a:rPr sz="1400" b="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b="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choisir</a:t>
            </a:r>
            <a:r>
              <a:rPr sz="1400" b="1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b="1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structure</a:t>
            </a:r>
            <a:r>
              <a:rPr sz="1400" b="1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b="1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répond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mieux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leurs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besoins en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matière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 traitement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 et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d'analyse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données,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tout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assurant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gestion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efficace</a:t>
            </a:r>
            <a:r>
              <a:rPr sz="1400" b="1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b="1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sécurisée</a:t>
            </a:r>
            <a:r>
              <a:rPr sz="1400" b="1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informations.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3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20" dirty="0"/>
              <a:t>OFPPT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2061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934" y="0"/>
            <a:ext cx="6483985" cy="6858000"/>
            <a:chOff x="4934" y="0"/>
            <a:chExt cx="648398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34" y="0"/>
              <a:ext cx="6483686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442" y="195745"/>
              <a:ext cx="1027201" cy="101481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379590" y="1103503"/>
            <a:ext cx="5597525" cy="2890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8690" marR="1016635" indent="-9652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EXPLORER</a:t>
            </a:r>
            <a:r>
              <a:rPr sz="2400" b="1" spc="-2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LA</a:t>
            </a:r>
            <a:r>
              <a:rPr sz="2400" b="1" spc="-25" dirty="0">
                <a:solidFill>
                  <a:srgbClr val="0058A0"/>
                </a:solidFill>
                <a:latin typeface="Calibri"/>
                <a:cs typeface="Calibri"/>
              </a:rPr>
              <a:t> MODÉLISATION </a:t>
            </a: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DIMENSIONNELLE</a:t>
            </a:r>
            <a:r>
              <a:rPr sz="2400" b="1" spc="-1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58A0"/>
                </a:solidFill>
                <a:latin typeface="Calibri"/>
                <a:cs typeface="Calibri"/>
              </a:rPr>
              <a:t>AVANCÉE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58A0"/>
                </a:solidFill>
                <a:latin typeface="Calibri"/>
                <a:cs typeface="Calibri"/>
              </a:rPr>
              <a:t>Ce</a:t>
            </a:r>
            <a:r>
              <a:rPr sz="1800" b="1" spc="-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58A0"/>
                </a:solidFill>
                <a:latin typeface="Calibri"/>
                <a:cs typeface="Calibri"/>
              </a:rPr>
              <a:t>que</a:t>
            </a:r>
            <a:r>
              <a:rPr sz="18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58A0"/>
                </a:solidFill>
                <a:latin typeface="Calibri"/>
                <a:cs typeface="Calibri"/>
              </a:rPr>
              <a:t>vous</a:t>
            </a:r>
            <a:r>
              <a:rPr sz="1800" b="1" spc="-3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58A0"/>
                </a:solidFill>
                <a:latin typeface="Calibri"/>
                <a:cs typeface="Calibri"/>
              </a:rPr>
              <a:t>allez</a:t>
            </a:r>
            <a:r>
              <a:rPr sz="1800" b="1" spc="-4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58A0"/>
                </a:solidFill>
                <a:latin typeface="Calibri"/>
                <a:cs typeface="Calibri"/>
              </a:rPr>
              <a:t>apprendre</a:t>
            </a:r>
            <a:r>
              <a:rPr sz="1800" b="1" spc="-4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58A0"/>
                </a:solidFill>
                <a:latin typeface="Calibri"/>
                <a:cs typeface="Calibri"/>
              </a:rPr>
              <a:t>dans</a:t>
            </a:r>
            <a:r>
              <a:rPr sz="1800" b="1" spc="-1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58A0"/>
                </a:solidFill>
                <a:latin typeface="Calibri"/>
                <a:cs typeface="Calibri"/>
              </a:rPr>
              <a:t>ce</a:t>
            </a:r>
            <a:r>
              <a:rPr sz="1800" b="1" spc="-2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58A0"/>
                </a:solidFill>
                <a:latin typeface="Calibri"/>
                <a:cs typeface="Calibri"/>
              </a:rPr>
              <a:t>chapitre</a:t>
            </a:r>
            <a:r>
              <a:rPr sz="18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800" b="1" spc="-50" dirty="0">
                <a:solidFill>
                  <a:srgbClr val="0058A0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Rappeler</a:t>
            </a: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6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concepts avancés</a:t>
            </a:r>
            <a:r>
              <a:rPr sz="16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6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modélisation</a:t>
            </a:r>
            <a:r>
              <a:rPr sz="16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dimensionnelle.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Explorer</a:t>
            </a: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6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hiérarchies</a:t>
            </a:r>
            <a:r>
              <a:rPr sz="16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6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6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modélisation</a:t>
            </a:r>
            <a:r>
              <a:rPr sz="16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dimensionnelle.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Analyser</a:t>
            </a:r>
            <a:r>
              <a:rPr sz="16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6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niveaux</a:t>
            </a:r>
            <a:r>
              <a:rPr sz="16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6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granularité.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Appliquer</a:t>
            </a:r>
            <a:r>
              <a:rPr sz="16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6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Python/Excel/R.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010017" y="6132982"/>
            <a:ext cx="2160270" cy="720090"/>
            <a:chOff x="8010017" y="6132982"/>
            <a:chExt cx="2160270" cy="720090"/>
          </a:xfrm>
        </p:grpSpPr>
        <p:sp>
          <p:nvSpPr>
            <p:cNvPr id="7" name="object 7"/>
            <p:cNvSpPr/>
            <p:nvPr/>
          </p:nvSpPr>
          <p:spPr>
            <a:xfrm>
              <a:off x="8010017" y="6132982"/>
              <a:ext cx="2160270" cy="720090"/>
            </a:xfrm>
            <a:custGeom>
              <a:avLst/>
              <a:gdLst/>
              <a:ahLst/>
              <a:cxnLst/>
              <a:rect l="l" t="t" r="r" b="b"/>
              <a:pathLst>
                <a:path w="2160270" h="720090">
                  <a:moveTo>
                    <a:pt x="2040001" y="0"/>
                  </a:moveTo>
                  <a:lnTo>
                    <a:pt x="120014" y="0"/>
                  </a:lnTo>
                  <a:lnTo>
                    <a:pt x="73294" y="9431"/>
                  </a:lnTo>
                  <a:lnTo>
                    <a:pt x="35147" y="35150"/>
                  </a:lnTo>
                  <a:lnTo>
                    <a:pt x="9429" y="73294"/>
                  </a:lnTo>
                  <a:lnTo>
                    <a:pt x="0" y="120002"/>
                  </a:lnTo>
                  <a:lnTo>
                    <a:pt x="0" y="720003"/>
                  </a:lnTo>
                  <a:lnTo>
                    <a:pt x="2160015" y="720003"/>
                  </a:lnTo>
                  <a:lnTo>
                    <a:pt x="2160015" y="120002"/>
                  </a:lnTo>
                  <a:lnTo>
                    <a:pt x="2150586" y="73294"/>
                  </a:lnTo>
                  <a:lnTo>
                    <a:pt x="2124868" y="35150"/>
                  </a:lnTo>
                  <a:lnTo>
                    <a:pt x="2086721" y="9431"/>
                  </a:lnTo>
                  <a:lnTo>
                    <a:pt x="2040001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86420" y="6268948"/>
              <a:ext cx="401662" cy="395998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765540" y="6260693"/>
            <a:ext cx="1122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X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heures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216900" y="561212"/>
            <a:ext cx="17475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CHAPITRE</a:t>
            </a:r>
            <a:r>
              <a:rPr sz="2800" spc="-130" dirty="0"/>
              <a:t> </a:t>
            </a:r>
            <a:r>
              <a:rPr sz="2800" spc="-50" dirty="0"/>
              <a:t>2</a:t>
            </a:r>
            <a:endParaRPr sz="2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67" y="0"/>
            <a:ext cx="6490335" cy="6858000"/>
            <a:chOff x="2467" y="0"/>
            <a:chExt cx="649033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7" y="0"/>
              <a:ext cx="6490030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442" y="195745"/>
              <a:ext cx="1027201" cy="101481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216900" y="561212"/>
            <a:ext cx="17475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CHAPITRE</a:t>
            </a:r>
            <a:r>
              <a:rPr sz="2800" spc="-130" dirty="0"/>
              <a:t> </a:t>
            </a:r>
            <a:r>
              <a:rPr sz="2800" spc="-50" dirty="0"/>
              <a:t>2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7219950" y="1103503"/>
            <a:ext cx="374522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585" marR="5080" indent="-9652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EXPLORER</a:t>
            </a:r>
            <a:r>
              <a:rPr sz="2400" b="1" spc="-2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LA</a:t>
            </a:r>
            <a:r>
              <a:rPr sz="2400" b="1" spc="-25" dirty="0">
                <a:solidFill>
                  <a:srgbClr val="0058A0"/>
                </a:solidFill>
                <a:latin typeface="Calibri"/>
                <a:cs typeface="Calibri"/>
              </a:rPr>
              <a:t> MODÉLISATION </a:t>
            </a: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DIMENSIONNELLE</a:t>
            </a:r>
            <a:r>
              <a:rPr sz="2400" b="1" spc="-1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58A0"/>
                </a:solidFill>
                <a:latin typeface="Calibri"/>
                <a:cs typeface="Calibri"/>
              </a:rPr>
              <a:t>AVANCÉE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79590" y="2985261"/>
            <a:ext cx="5545455" cy="1785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Rappel</a:t>
            </a:r>
            <a:r>
              <a:rPr sz="1600" b="1" spc="-4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des</a:t>
            </a:r>
            <a:r>
              <a:rPr sz="1600" b="1" spc="-4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concepts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 avancés</a:t>
            </a:r>
            <a:r>
              <a:rPr sz="1600" b="1" spc="-3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1600" b="1" spc="-3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modélisation</a:t>
            </a:r>
            <a:r>
              <a:rPr sz="1600" b="1" spc="-5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dimensionnelle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Hiérarchies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dans</a:t>
            </a:r>
            <a:r>
              <a:rPr sz="1600" spc="-3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la</a:t>
            </a:r>
            <a:r>
              <a:rPr sz="1600" spc="-3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modélisation</a:t>
            </a:r>
            <a:r>
              <a:rPr sz="1600" spc="-3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dimensionnelle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Niveaux</a:t>
            </a:r>
            <a:r>
              <a:rPr sz="1600" spc="-5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de</a:t>
            </a:r>
            <a:r>
              <a:rPr sz="1600" spc="-3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granularité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Consignes</a:t>
            </a:r>
            <a:r>
              <a:rPr sz="1600" spc="-4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pour</a:t>
            </a:r>
            <a:r>
              <a:rPr sz="1600" spc="-4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les</a:t>
            </a:r>
            <a:r>
              <a:rPr sz="1600" spc="-3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applications</a:t>
            </a:r>
            <a:r>
              <a:rPr sz="1600" spc="-6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futures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934" y="0"/>
            <a:ext cx="6483985" cy="6858000"/>
            <a:chOff x="4934" y="0"/>
            <a:chExt cx="648398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34" y="0"/>
              <a:ext cx="6483686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442" y="195745"/>
              <a:ext cx="1027201" cy="101481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379590" y="1103503"/>
            <a:ext cx="5332730" cy="257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4810" marR="285750" indent="-127444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INTRODUIRE</a:t>
            </a:r>
            <a:r>
              <a:rPr sz="2400" b="1" spc="-6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LES</a:t>
            </a:r>
            <a:r>
              <a:rPr sz="24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BASES</a:t>
            </a:r>
            <a:r>
              <a:rPr sz="2400" b="1" spc="-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24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58A0"/>
                </a:solidFill>
                <a:latin typeface="Calibri"/>
                <a:cs typeface="Calibri"/>
              </a:rPr>
              <a:t>DONNÉES DÉCISIONNELLES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58A0"/>
                </a:solidFill>
                <a:latin typeface="Calibri"/>
                <a:cs typeface="Calibri"/>
              </a:rPr>
              <a:t>Ce</a:t>
            </a:r>
            <a:r>
              <a:rPr sz="1800" b="1" spc="-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58A0"/>
                </a:solidFill>
                <a:latin typeface="Calibri"/>
                <a:cs typeface="Calibri"/>
              </a:rPr>
              <a:t>que</a:t>
            </a:r>
            <a:r>
              <a:rPr sz="18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58A0"/>
                </a:solidFill>
                <a:latin typeface="Calibri"/>
                <a:cs typeface="Calibri"/>
              </a:rPr>
              <a:t>vous</a:t>
            </a:r>
            <a:r>
              <a:rPr sz="1800" b="1" spc="-3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58A0"/>
                </a:solidFill>
                <a:latin typeface="Calibri"/>
                <a:cs typeface="Calibri"/>
              </a:rPr>
              <a:t>allez</a:t>
            </a:r>
            <a:r>
              <a:rPr sz="1800" b="1" spc="-4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58A0"/>
                </a:solidFill>
                <a:latin typeface="Calibri"/>
                <a:cs typeface="Calibri"/>
              </a:rPr>
              <a:t>apprendre</a:t>
            </a:r>
            <a:r>
              <a:rPr sz="1800" b="1" spc="-4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58A0"/>
                </a:solidFill>
                <a:latin typeface="Calibri"/>
                <a:cs typeface="Calibri"/>
              </a:rPr>
              <a:t>dans</a:t>
            </a:r>
            <a:r>
              <a:rPr sz="1800" b="1" spc="-1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58A0"/>
                </a:solidFill>
                <a:latin typeface="Calibri"/>
                <a:cs typeface="Calibri"/>
              </a:rPr>
              <a:t>ce</a:t>
            </a:r>
            <a:r>
              <a:rPr sz="1800" b="1" spc="-2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58A0"/>
                </a:solidFill>
                <a:latin typeface="Calibri"/>
                <a:cs typeface="Calibri"/>
              </a:rPr>
              <a:t>chapitre</a:t>
            </a:r>
            <a:r>
              <a:rPr sz="18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800" b="1" spc="-50" dirty="0">
                <a:solidFill>
                  <a:srgbClr val="0058A0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Définir</a:t>
            </a:r>
            <a:r>
              <a:rPr sz="160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6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bases</a:t>
            </a:r>
            <a:r>
              <a:rPr sz="16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6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6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décisionnelles.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Comparer</a:t>
            </a:r>
            <a:r>
              <a:rPr sz="16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6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6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bases</a:t>
            </a:r>
            <a:r>
              <a:rPr sz="16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6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6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opérationnelles.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Analyser</a:t>
            </a:r>
            <a:r>
              <a:rPr sz="16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555555"/>
                </a:solidFill>
                <a:latin typeface="Calibri"/>
                <a:cs typeface="Calibri"/>
              </a:rPr>
              <a:t>l’architecture</a:t>
            </a:r>
            <a:r>
              <a:rPr sz="16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d'une</a:t>
            </a:r>
            <a:r>
              <a:rPr sz="16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6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6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6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décisionnelle.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010017" y="6132982"/>
            <a:ext cx="2160270" cy="720090"/>
            <a:chOff x="8010017" y="6132982"/>
            <a:chExt cx="2160270" cy="720090"/>
          </a:xfrm>
        </p:grpSpPr>
        <p:sp>
          <p:nvSpPr>
            <p:cNvPr id="7" name="object 7"/>
            <p:cNvSpPr/>
            <p:nvPr/>
          </p:nvSpPr>
          <p:spPr>
            <a:xfrm>
              <a:off x="8010017" y="6132982"/>
              <a:ext cx="2160270" cy="720090"/>
            </a:xfrm>
            <a:custGeom>
              <a:avLst/>
              <a:gdLst/>
              <a:ahLst/>
              <a:cxnLst/>
              <a:rect l="l" t="t" r="r" b="b"/>
              <a:pathLst>
                <a:path w="2160270" h="720090">
                  <a:moveTo>
                    <a:pt x="2040001" y="0"/>
                  </a:moveTo>
                  <a:lnTo>
                    <a:pt x="120014" y="0"/>
                  </a:lnTo>
                  <a:lnTo>
                    <a:pt x="73294" y="9431"/>
                  </a:lnTo>
                  <a:lnTo>
                    <a:pt x="35147" y="35150"/>
                  </a:lnTo>
                  <a:lnTo>
                    <a:pt x="9429" y="73294"/>
                  </a:lnTo>
                  <a:lnTo>
                    <a:pt x="0" y="120002"/>
                  </a:lnTo>
                  <a:lnTo>
                    <a:pt x="0" y="720003"/>
                  </a:lnTo>
                  <a:lnTo>
                    <a:pt x="2160015" y="720003"/>
                  </a:lnTo>
                  <a:lnTo>
                    <a:pt x="2160015" y="120002"/>
                  </a:lnTo>
                  <a:lnTo>
                    <a:pt x="2150586" y="73294"/>
                  </a:lnTo>
                  <a:lnTo>
                    <a:pt x="2124868" y="35150"/>
                  </a:lnTo>
                  <a:lnTo>
                    <a:pt x="2086721" y="9431"/>
                  </a:lnTo>
                  <a:lnTo>
                    <a:pt x="2040001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86420" y="6268948"/>
              <a:ext cx="401662" cy="395998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765540" y="6260693"/>
            <a:ext cx="1122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X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heures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216900" y="561212"/>
            <a:ext cx="17475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CHAPITRE</a:t>
            </a:r>
            <a:r>
              <a:rPr sz="2800" spc="-130" dirty="0"/>
              <a:t> </a:t>
            </a:r>
            <a:r>
              <a:rPr sz="2800" spc="-50" dirty="0"/>
              <a:t>1</a:t>
            </a:r>
            <a:endParaRPr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0095" cy="6858000"/>
            <a:chOff x="0" y="0"/>
            <a:chExt cx="1219009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7" y="0"/>
              <a:ext cx="12187046" cy="68579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6790" y="1464030"/>
              <a:ext cx="11118850" cy="5152390"/>
            </a:xfrm>
            <a:custGeom>
              <a:avLst/>
              <a:gdLst/>
              <a:ahLst/>
              <a:cxnLst/>
              <a:rect l="l" t="t" r="r" b="b"/>
              <a:pathLst>
                <a:path w="11118850" h="5152390">
                  <a:moveTo>
                    <a:pt x="11118469" y="0"/>
                  </a:moveTo>
                  <a:lnTo>
                    <a:pt x="0" y="0"/>
                  </a:lnTo>
                  <a:lnTo>
                    <a:pt x="0" y="5152390"/>
                  </a:lnTo>
                  <a:lnTo>
                    <a:pt x="11118469" y="5152390"/>
                  </a:lnTo>
                  <a:lnTo>
                    <a:pt x="111184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790" y="1464030"/>
              <a:ext cx="11118850" cy="5152390"/>
            </a:xfrm>
            <a:custGeom>
              <a:avLst/>
              <a:gdLst/>
              <a:ahLst/>
              <a:cxnLst/>
              <a:rect l="l" t="t" r="r" b="b"/>
              <a:pathLst>
                <a:path w="11118850" h="5152390">
                  <a:moveTo>
                    <a:pt x="0" y="5152390"/>
                  </a:moveTo>
                  <a:lnTo>
                    <a:pt x="11118469" y="5152390"/>
                  </a:lnTo>
                  <a:lnTo>
                    <a:pt x="11118469" y="0"/>
                  </a:lnTo>
                  <a:lnTo>
                    <a:pt x="0" y="0"/>
                  </a:lnTo>
                  <a:lnTo>
                    <a:pt x="0" y="515239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60149"/>
              <a:ext cx="537210" cy="1346200"/>
            </a:xfrm>
            <a:custGeom>
              <a:avLst/>
              <a:gdLst/>
              <a:ahLst/>
              <a:cxnLst/>
              <a:rect l="l" t="t" r="r" b="b"/>
              <a:pathLst>
                <a:path w="537210" h="1346200">
                  <a:moveTo>
                    <a:pt x="536790" y="0"/>
                  </a:moveTo>
                  <a:lnTo>
                    <a:pt x="0" y="0"/>
                  </a:lnTo>
                  <a:lnTo>
                    <a:pt x="0" y="1077226"/>
                  </a:lnTo>
                  <a:lnTo>
                    <a:pt x="0" y="1080008"/>
                  </a:lnTo>
                  <a:lnTo>
                    <a:pt x="241" y="1080008"/>
                  </a:lnTo>
                  <a:lnTo>
                    <a:pt x="4318" y="1125474"/>
                  </a:lnTo>
                  <a:lnTo>
                    <a:pt x="16789" y="1170889"/>
                  </a:lnTo>
                  <a:lnTo>
                    <a:pt x="36639" y="1212697"/>
                  </a:lnTo>
                  <a:lnTo>
                    <a:pt x="63119" y="1250149"/>
                  </a:lnTo>
                  <a:lnTo>
                    <a:pt x="95465" y="1282496"/>
                  </a:lnTo>
                  <a:lnTo>
                    <a:pt x="132918" y="1308976"/>
                  </a:lnTo>
                  <a:lnTo>
                    <a:pt x="174739" y="1328826"/>
                  </a:lnTo>
                  <a:lnTo>
                    <a:pt x="220141" y="1341297"/>
                  </a:lnTo>
                  <a:lnTo>
                    <a:pt x="268389" y="1345615"/>
                  </a:lnTo>
                  <a:lnTo>
                    <a:pt x="536790" y="1345615"/>
                  </a:lnTo>
                  <a:lnTo>
                    <a:pt x="536790" y="1080008"/>
                  </a:lnTo>
                  <a:lnTo>
                    <a:pt x="536790" y="1077226"/>
                  </a:lnTo>
                  <a:lnTo>
                    <a:pt x="536790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96168" y="345681"/>
            <a:ext cx="659079" cy="65114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876" y="325627"/>
            <a:ext cx="5212715" cy="8191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447040">
              <a:lnSpc>
                <a:spcPts val="2160"/>
              </a:lnSpc>
              <a:spcBef>
                <a:spcPts val="375"/>
              </a:spcBef>
            </a:pPr>
            <a:r>
              <a:rPr dirty="0"/>
              <a:t>02</a:t>
            </a:r>
            <a:r>
              <a:rPr spc="-50" dirty="0"/>
              <a:t> </a:t>
            </a:r>
            <a:r>
              <a:rPr dirty="0"/>
              <a:t>–</a:t>
            </a:r>
            <a:r>
              <a:rPr spc="-15" dirty="0"/>
              <a:t> </a:t>
            </a:r>
            <a:r>
              <a:rPr dirty="0"/>
              <a:t>Explorer</a:t>
            </a:r>
            <a:r>
              <a:rPr spc="-25" dirty="0"/>
              <a:t> </a:t>
            </a:r>
            <a:r>
              <a:rPr dirty="0"/>
              <a:t>la</a:t>
            </a:r>
            <a:r>
              <a:rPr spc="-30" dirty="0"/>
              <a:t> </a:t>
            </a:r>
            <a:r>
              <a:rPr dirty="0"/>
              <a:t>modélisation</a:t>
            </a:r>
            <a:r>
              <a:rPr spc="-45" dirty="0"/>
              <a:t> </a:t>
            </a:r>
            <a:r>
              <a:rPr spc="-10" dirty="0"/>
              <a:t>dimensionnelle avancée</a:t>
            </a:r>
          </a:p>
          <a:p>
            <a:pPr marL="22860">
              <a:lnSpc>
                <a:spcPts val="1655"/>
              </a:lnSpc>
            </a:pPr>
            <a:r>
              <a:rPr sz="1600" dirty="0"/>
              <a:t>Rappel</a:t>
            </a:r>
            <a:r>
              <a:rPr sz="1600" spc="-45" dirty="0"/>
              <a:t> </a:t>
            </a:r>
            <a:r>
              <a:rPr sz="1600" dirty="0"/>
              <a:t>des</a:t>
            </a:r>
            <a:r>
              <a:rPr sz="1600" spc="-45" dirty="0"/>
              <a:t> </a:t>
            </a:r>
            <a:r>
              <a:rPr sz="1600" dirty="0"/>
              <a:t>concepts</a:t>
            </a:r>
            <a:r>
              <a:rPr sz="1600" spc="-10" dirty="0"/>
              <a:t> avancés</a:t>
            </a:r>
            <a:r>
              <a:rPr sz="1600" spc="-35" dirty="0"/>
              <a:t> </a:t>
            </a:r>
            <a:r>
              <a:rPr sz="1600" dirty="0"/>
              <a:t>de</a:t>
            </a:r>
            <a:r>
              <a:rPr sz="1600" spc="-35" dirty="0"/>
              <a:t> </a:t>
            </a:r>
            <a:r>
              <a:rPr sz="1600" spc="-10" dirty="0"/>
              <a:t>modélisation</a:t>
            </a:r>
            <a:r>
              <a:rPr sz="1600" spc="-55" dirty="0"/>
              <a:t> </a:t>
            </a:r>
            <a:r>
              <a:rPr sz="1600" spc="-10" dirty="0"/>
              <a:t>dimensionnelle</a:t>
            </a:r>
            <a:endParaRPr sz="1600"/>
          </a:p>
        </p:txBody>
      </p:sp>
      <p:sp>
        <p:nvSpPr>
          <p:cNvPr id="10" name="object 10"/>
          <p:cNvSpPr txBox="1"/>
          <p:nvPr/>
        </p:nvSpPr>
        <p:spPr>
          <a:xfrm>
            <a:off x="798982" y="1602993"/>
            <a:ext cx="8101330" cy="1468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Modèle</a:t>
            </a:r>
            <a:r>
              <a:rPr sz="16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en</a:t>
            </a:r>
            <a:r>
              <a:rPr sz="1600" b="1" spc="-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étoile</a:t>
            </a:r>
            <a:r>
              <a:rPr sz="1600" b="1" spc="-6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(Star):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Définition</a:t>
            </a:r>
            <a:r>
              <a:rPr sz="1400" b="1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Structure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simplifiée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faits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centrale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connectée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plusieurs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tables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dimensions.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555555"/>
              </a:buClr>
              <a:buFont typeface="Arial"/>
              <a:buChar char="•"/>
            </a:pPr>
            <a:endParaRPr sz="11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Avantages</a:t>
            </a:r>
            <a:r>
              <a:rPr sz="1400" b="1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Facile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comprendre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utiliser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analyses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simples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requêtes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rapides.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55555"/>
              </a:buClr>
              <a:buFont typeface="Arial"/>
              <a:buChar char="•"/>
            </a:pPr>
            <a:endParaRPr sz="11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400" b="1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faits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ventes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liée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aux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tables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dimensions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produit,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client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temps.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11743" y="2775292"/>
            <a:ext cx="2778505" cy="2880995"/>
          </a:xfrm>
          <a:prstGeom prst="rect">
            <a:avLst/>
          </a:prstGeom>
        </p:spPr>
      </p:pic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213735" y="4252214"/>
          <a:ext cx="2047875" cy="1376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468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fact_ventes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5205">
                <a:tc>
                  <a:txBody>
                    <a:bodyPr/>
                    <a:lstStyle/>
                    <a:p>
                      <a:pPr marL="91440" marR="12096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Cle_Produit Cle_Client Cle_Temps 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Prix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Quantite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3" name="object 13"/>
          <p:cNvGrpSpPr/>
          <p:nvPr/>
        </p:nvGrpSpPr>
        <p:grpSpPr>
          <a:xfrm>
            <a:off x="3207385" y="3216275"/>
            <a:ext cx="2060575" cy="767080"/>
            <a:chOff x="3207385" y="3216275"/>
            <a:chExt cx="2060575" cy="767080"/>
          </a:xfrm>
        </p:grpSpPr>
        <p:sp>
          <p:nvSpPr>
            <p:cNvPr id="14" name="object 14"/>
            <p:cNvSpPr/>
            <p:nvPr/>
          </p:nvSpPr>
          <p:spPr>
            <a:xfrm>
              <a:off x="3220085" y="3228975"/>
              <a:ext cx="2035175" cy="370840"/>
            </a:xfrm>
            <a:custGeom>
              <a:avLst/>
              <a:gdLst/>
              <a:ahLst/>
              <a:cxnLst/>
              <a:rect l="l" t="t" r="r" b="b"/>
              <a:pathLst>
                <a:path w="2035175" h="370839">
                  <a:moveTo>
                    <a:pt x="2035048" y="0"/>
                  </a:moveTo>
                  <a:lnTo>
                    <a:pt x="0" y="0"/>
                  </a:lnTo>
                  <a:lnTo>
                    <a:pt x="0" y="370839"/>
                  </a:lnTo>
                  <a:lnTo>
                    <a:pt x="2035048" y="370839"/>
                  </a:lnTo>
                  <a:lnTo>
                    <a:pt x="2035048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20085" y="3599815"/>
              <a:ext cx="2035175" cy="370840"/>
            </a:xfrm>
            <a:custGeom>
              <a:avLst/>
              <a:gdLst/>
              <a:ahLst/>
              <a:cxnLst/>
              <a:rect l="l" t="t" r="r" b="b"/>
              <a:pathLst>
                <a:path w="2035175" h="370839">
                  <a:moveTo>
                    <a:pt x="2035048" y="0"/>
                  </a:moveTo>
                  <a:lnTo>
                    <a:pt x="0" y="0"/>
                  </a:lnTo>
                  <a:lnTo>
                    <a:pt x="0" y="370840"/>
                  </a:lnTo>
                  <a:lnTo>
                    <a:pt x="2035048" y="370840"/>
                  </a:lnTo>
                  <a:lnTo>
                    <a:pt x="2035048" y="0"/>
                  </a:lnTo>
                  <a:close/>
                </a:path>
              </a:pathLst>
            </a:custGeom>
            <a:solidFill>
              <a:srgbClr val="F8D6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13735" y="3580765"/>
              <a:ext cx="2047875" cy="38100"/>
            </a:xfrm>
            <a:custGeom>
              <a:avLst/>
              <a:gdLst/>
              <a:ahLst/>
              <a:cxnLst/>
              <a:rect l="l" t="t" r="r" b="b"/>
              <a:pathLst>
                <a:path w="2047875" h="38100">
                  <a:moveTo>
                    <a:pt x="0" y="38100"/>
                  </a:moveTo>
                  <a:lnTo>
                    <a:pt x="2047748" y="38100"/>
                  </a:lnTo>
                  <a:lnTo>
                    <a:pt x="2047748" y="0"/>
                  </a:lnTo>
                  <a:lnTo>
                    <a:pt x="0" y="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213735" y="3222625"/>
              <a:ext cx="2047875" cy="754380"/>
            </a:xfrm>
            <a:custGeom>
              <a:avLst/>
              <a:gdLst/>
              <a:ahLst/>
              <a:cxnLst/>
              <a:rect l="l" t="t" r="r" b="b"/>
              <a:pathLst>
                <a:path w="2047875" h="754379">
                  <a:moveTo>
                    <a:pt x="6350" y="0"/>
                  </a:moveTo>
                  <a:lnTo>
                    <a:pt x="6350" y="754380"/>
                  </a:lnTo>
                </a:path>
                <a:path w="2047875" h="754379">
                  <a:moveTo>
                    <a:pt x="2041398" y="0"/>
                  </a:moveTo>
                  <a:lnTo>
                    <a:pt x="2041398" y="754380"/>
                  </a:lnTo>
                </a:path>
                <a:path w="2047875" h="754379">
                  <a:moveTo>
                    <a:pt x="0" y="6350"/>
                  </a:moveTo>
                  <a:lnTo>
                    <a:pt x="2047748" y="6350"/>
                  </a:lnTo>
                </a:path>
                <a:path w="2047875" h="754379">
                  <a:moveTo>
                    <a:pt x="0" y="748030"/>
                  </a:moveTo>
                  <a:lnTo>
                    <a:pt x="2047748" y="74803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226435" y="3235325"/>
            <a:ext cx="2022475" cy="34544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24765" rIns="0" bIns="0" rtlCol="0">
            <a:spAutoFit/>
          </a:bodyPr>
          <a:lstStyle/>
          <a:p>
            <a:pPr marL="658495">
              <a:lnSpc>
                <a:spcPct val="100000"/>
              </a:lnSpc>
              <a:spcBef>
                <a:spcPts val="195"/>
              </a:spcBef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Produit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696965" y="4559427"/>
            <a:ext cx="2060575" cy="767080"/>
            <a:chOff x="5696965" y="4559427"/>
            <a:chExt cx="2060575" cy="767080"/>
          </a:xfrm>
        </p:grpSpPr>
        <p:sp>
          <p:nvSpPr>
            <p:cNvPr id="20" name="object 20"/>
            <p:cNvSpPr/>
            <p:nvPr/>
          </p:nvSpPr>
          <p:spPr>
            <a:xfrm>
              <a:off x="5709665" y="4572127"/>
              <a:ext cx="2035175" cy="370840"/>
            </a:xfrm>
            <a:custGeom>
              <a:avLst/>
              <a:gdLst/>
              <a:ahLst/>
              <a:cxnLst/>
              <a:rect l="l" t="t" r="r" b="b"/>
              <a:pathLst>
                <a:path w="2035175" h="370839">
                  <a:moveTo>
                    <a:pt x="2035047" y="0"/>
                  </a:moveTo>
                  <a:lnTo>
                    <a:pt x="0" y="0"/>
                  </a:lnTo>
                  <a:lnTo>
                    <a:pt x="0" y="370840"/>
                  </a:lnTo>
                  <a:lnTo>
                    <a:pt x="2035047" y="370840"/>
                  </a:lnTo>
                  <a:lnTo>
                    <a:pt x="2035047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709665" y="4942967"/>
              <a:ext cx="2035175" cy="370840"/>
            </a:xfrm>
            <a:custGeom>
              <a:avLst/>
              <a:gdLst/>
              <a:ahLst/>
              <a:cxnLst/>
              <a:rect l="l" t="t" r="r" b="b"/>
              <a:pathLst>
                <a:path w="2035175" h="370839">
                  <a:moveTo>
                    <a:pt x="2035047" y="0"/>
                  </a:moveTo>
                  <a:lnTo>
                    <a:pt x="0" y="0"/>
                  </a:lnTo>
                  <a:lnTo>
                    <a:pt x="0" y="370839"/>
                  </a:lnTo>
                  <a:lnTo>
                    <a:pt x="2035047" y="370839"/>
                  </a:lnTo>
                  <a:lnTo>
                    <a:pt x="2035047" y="0"/>
                  </a:lnTo>
                  <a:close/>
                </a:path>
              </a:pathLst>
            </a:custGeom>
            <a:solidFill>
              <a:srgbClr val="F8D6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703315" y="4923917"/>
              <a:ext cx="2047875" cy="38100"/>
            </a:xfrm>
            <a:custGeom>
              <a:avLst/>
              <a:gdLst/>
              <a:ahLst/>
              <a:cxnLst/>
              <a:rect l="l" t="t" r="r" b="b"/>
              <a:pathLst>
                <a:path w="2047875" h="38100">
                  <a:moveTo>
                    <a:pt x="0" y="38099"/>
                  </a:moveTo>
                  <a:lnTo>
                    <a:pt x="2047748" y="38099"/>
                  </a:lnTo>
                  <a:lnTo>
                    <a:pt x="2047748" y="0"/>
                  </a:lnTo>
                  <a:lnTo>
                    <a:pt x="0" y="0"/>
                  </a:lnTo>
                  <a:lnTo>
                    <a:pt x="0" y="380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703315" y="4565777"/>
              <a:ext cx="2047875" cy="754380"/>
            </a:xfrm>
            <a:custGeom>
              <a:avLst/>
              <a:gdLst/>
              <a:ahLst/>
              <a:cxnLst/>
              <a:rect l="l" t="t" r="r" b="b"/>
              <a:pathLst>
                <a:path w="2047875" h="754379">
                  <a:moveTo>
                    <a:pt x="6350" y="0"/>
                  </a:moveTo>
                  <a:lnTo>
                    <a:pt x="6350" y="754380"/>
                  </a:lnTo>
                </a:path>
                <a:path w="2047875" h="754379">
                  <a:moveTo>
                    <a:pt x="2041398" y="0"/>
                  </a:moveTo>
                  <a:lnTo>
                    <a:pt x="2041398" y="754380"/>
                  </a:lnTo>
                </a:path>
                <a:path w="2047875" h="754379">
                  <a:moveTo>
                    <a:pt x="0" y="6350"/>
                  </a:moveTo>
                  <a:lnTo>
                    <a:pt x="2047748" y="6350"/>
                  </a:lnTo>
                </a:path>
                <a:path w="2047875" h="754379">
                  <a:moveTo>
                    <a:pt x="0" y="748030"/>
                  </a:moveTo>
                  <a:lnTo>
                    <a:pt x="2047748" y="74803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716015" y="4578477"/>
            <a:ext cx="2022475" cy="34544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2476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95"/>
              </a:spcBef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Client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07301" y="4559427"/>
            <a:ext cx="2060575" cy="767080"/>
            <a:chOff x="707301" y="4559427"/>
            <a:chExt cx="2060575" cy="767080"/>
          </a:xfrm>
        </p:grpSpPr>
        <p:sp>
          <p:nvSpPr>
            <p:cNvPr id="26" name="object 26"/>
            <p:cNvSpPr/>
            <p:nvPr/>
          </p:nvSpPr>
          <p:spPr>
            <a:xfrm>
              <a:off x="720001" y="4572127"/>
              <a:ext cx="2035175" cy="370840"/>
            </a:xfrm>
            <a:custGeom>
              <a:avLst/>
              <a:gdLst/>
              <a:ahLst/>
              <a:cxnLst/>
              <a:rect l="l" t="t" r="r" b="b"/>
              <a:pathLst>
                <a:path w="2035175" h="370839">
                  <a:moveTo>
                    <a:pt x="2035048" y="0"/>
                  </a:moveTo>
                  <a:lnTo>
                    <a:pt x="0" y="0"/>
                  </a:lnTo>
                  <a:lnTo>
                    <a:pt x="0" y="370840"/>
                  </a:lnTo>
                  <a:lnTo>
                    <a:pt x="2035048" y="370840"/>
                  </a:lnTo>
                  <a:lnTo>
                    <a:pt x="2035048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0001" y="4942967"/>
              <a:ext cx="2035175" cy="370840"/>
            </a:xfrm>
            <a:custGeom>
              <a:avLst/>
              <a:gdLst/>
              <a:ahLst/>
              <a:cxnLst/>
              <a:rect l="l" t="t" r="r" b="b"/>
              <a:pathLst>
                <a:path w="2035175" h="370839">
                  <a:moveTo>
                    <a:pt x="2035048" y="0"/>
                  </a:moveTo>
                  <a:lnTo>
                    <a:pt x="0" y="0"/>
                  </a:lnTo>
                  <a:lnTo>
                    <a:pt x="0" y="370839"/>
                  </a:lnTo>
                  <a:lnTo>
                    <a:pt x="2035048" y="370839"/>
                  </a:lnTo>
                  <a:lnTo>
                    <a:pt x="2035048" y="0"/>
                  </a:lnTo>
                  <a:close/>
                </a:path>
              </a:pathLst>
            </a:custGeom>
            <a:solidFill>
              <a:srgbClr val="F8D6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13651" y="4923917"/>
              <a:ext cx="2047875" cy="38100"/>
            </a:xfrm>
            <a:custGeom>
              <a:avLst/>
              <a:gdLst/>
              <a:ahLst/>
              <a:cxnLst/>
              <a:rect l="l" t="t" r="r" b="b"/>
              <a:pathLst>
                <a:path w="2047875" h="38100">
                  <a:moveTo>
                    <a:pt x="0" y="38099"/>
                  </a:moveTo>
                  <a:lnTo>
                    <a:pt x="2047709" y="38099"/>
                  </a:lnTo>
                  <a:lnTo>
                    <a:pt x="2047709" y="0"/>
                  </a:lnTo>
                  <a:lnTo>
                    <a:pt x="0" y="0"/>
                  </a:lnTo>
                  <a:lnTo>
                    <a:pt x="0" y="380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13651" y="4565777"/>
              <a:ext cx="2047875" cy="754380"/>
            </a:xfrm>
            <a:custGeom>
              <a:avLst/>
              <a:gdLst/>
              <a:ahLst/>
              <a:cxnLst/>
              <a:rect l="l" t="t" r="r" b="b"/>
              <a:pathLst>
                <a:path w="2047875" h="754379">
                  <a:moveTo>
                    <a:pt x="6350" y="0"/>
                  </a:moveTo>
                  <a:lnTo>
                    <a:pt x="6350" y="754380"/>
                  </a:lnTo>
                </a:path>
                <a:path w="2047875" h="754379">
                  <a:moveTo>
                    <a:pt x="2041359" y="0"/>
                  </a:moveTo>
                  <a:lnTo>
                    <a:pt x="2041359" y="754380"/>
                  </a:lnTo>
                </a:path>
                <a:path w="2047875" h="754379">
                  <a:moveTo>
                    <a:pt x="0" y="6350"/>
                  </a:moveTo>
                  <a:lnTo>
                    <a:pt x="2047709" y="6350"/>
                  </a:lnTo>
                </a:path>
                <a:path w="2047875" h="754379">
                  <a:moveTo>
                    <a:pt x="0" y="748030"/>
                  </a:moveTo>
                  <a:lnTo>
                    <a:pt x="2047709" y="74803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26351" y="4578477"/>
            <a:ext cx="2022475" cy="34544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2476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95"/>
              </a:spcBef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Temps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712595" y="5785675"/>
            <a:ext cx="8767445" cy="705485"/>
          </a:xfrm>
          <a:prstGeom prst="rect">
            <a:avLst/>
          </a:prstGeom>
          <a:ln w="28575">
            <a:solidFill>
              <a:srgbClr val="00AF5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91440" marR="184150">
              <a:lnSpc>
                <a:spcPct val="150000"/>
              </a:lnSpc>
              <a:spcBef>
                <a:spcPts val="25"/>
              </a:spcBef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fact_ventes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contient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références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tables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dimensions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ainsi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deux faits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Prix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quantité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vendue.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5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clés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étrangères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composent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forment</a:t>
            </a:r>
            <a:r>
              <a:rPr sz="1400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b="1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primaire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faits.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754884" y="3970654"/>
            <a:ext cx="2955290" cy="1032510"/>
          </a:xfrm>
          <a:custGeom>
            <a:avLst/>
            <a:gdLst/>
            <a:ahLst/>
            <a:cxnLst/>
            <a:rect l="l" t="t" r="r" b="b"/>
            <a:pathLst>
              <a:path w="2955290" h="1032510">
                <a:moveTo>
                  <a:pt x="428091" y="994410"/>
                </a:moveTo>
                <a:lnTo>
                  <a:pt x="369824" y="994410"/>
                </a:lnTo>
                <a:lnTo>
                  <a:pt x="350812" y="994410"/>
                </a:lnTo>
                <a:lnTo>
                  <a:pt x="350520" y="1032383"/>
                </a:lnTo>
                <a:lnTo>
                  <a:pt x="428091" y="994410"/>
                </a:lnTo>
                <a:close/>
              </a:path>
              <a:path w="2955290" h="1032510">
                <a:moveTo>
                  <a:pt x="465201" y="976249"/>
                </a:moveTo>
                <a:lnTo>
                  <a:pt x="351409" y="918083"/>
                </a:lnTo>
                <a:lnTo>
                  <a:pt x="351104" y="956157"/>
                </a:lnTo>
                <a:lnTo>
                  <a:pt x="254" y="953262"/>
                </a:lnTo>
                <a:lnTo>
                  <a:pt x="0" y="991362"/>
                </a:lnTo>
                <a:lnTo>
                  <a:pt x="350812" y="994257"/>
                </a:lnTo>
                <a:lnTo>
                  <a:pt x="369824" y="994410"/>
                </a:lnTo>
                <a:lnTo>
                  <a:pt x="428409" y="994257"/>
                </a:lnTo>
                <a:lnTo>
                  <a:pt x="465201" y="976249"/>
                </a:lnTo>
                <a:close/>
              </a:path>
              <a:path w="2955290" h="1032510">
                <a:moveTo>
                  <a:pt x="1539875" y="173609"/>
                </a:moveTo>
                <a:lnTo>
                  <a:pt x="1501775" y="173609"/>
                </a:lnTo>
                <a:lnTo>
                  <a:pt x="1501775" y="0"/>
                </a:lnTo>
                <a:lnTo>
                  <a:pt x="1463675" y="0"/>
                </a:lnTo>
                <a:lnTo>
                  <a:pt x="1463675" y="173609"/>
                </a:lnTo>
                <a:lnTo>
                  <a:pt x="1425575" y="173609"/>
                </a:lnTo>
                <a:lnTo>
                  <a:pt x="1482725" y="287909"/>
                </a:lnTo>
                <a:lnTo>
                  <a:pt x="1530350" y="192659"/>
                </a:lnTo>
                <a:lnTo>
                  <a:pt x="1539875" y="173609"/>
                </a:lnTo>
                <a:close/>
              </a:path>
              <a:path w="2955290" h="1032510">
                <a:moveTo>
                  <a:pt x="2954909" y="991362"/>
                </a:moveTo>
                <a:lnTo>
                  <a:pt x="2954655" y="953262"/>
                </a:lnTo>
                <a:lnTo>
                  <a:pt x="2614371" y="956157"/>
                </a:lnTo>
                <a:lnTo>
                  <a:pt x="2614041" y="918083"/>
                </a:lnTo>
                <a:lnTo>
                  <a:pt x="2500249" y="976249"/>
                </a:lnTo>
                <a:lnTo>
                  <a:pt x="2615057" y="1032383"/>
                </a:lnTo>
                <a:lnTo>
                  <a:pt x="2614714" y="994410"/>
                </a:lnTo>
                <a:lnTo>
                  <a:pt x="2614714" y="994257"/>
                </a:lnTo>
                <a:lnTo>
                  <a:pt x="2954909" y="991362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3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20" dirty="0"/>
              <a:t>OFPPT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2061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0095" cy="6858000"/>
            <a:chOff x="0" y="0"/>
            <a:chExt cx="1219009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7" y="0"/>
              <a:ext cx="12187046" cy="68579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6790" y="1464030"/>
              <a:ext cx="11118850" cy="5152390"/>
            </a:xfrm>
            <a:custGeom>
              <a:avLst/>
              <a:gdLst/>
              <a:ahLst/>
              <a:cxnLst/>
              <a:rect l="l" t="t" r="r" b="b"/>
              <a:pathLst>
                <a:path w="11118850" h="5152390">
                  <a:moveTo>
                    <a:pt x="11118469" y="0"/>
                  </a:moveTo>
                  <a:lnTo>
                    <a:pt x="0" y="0"/>
                  </a:lnTo>
                  <a:lnTo>
                    <a:pt x="0" y="5152390"/>
                  </a:lnTo>
                  <a:lnTo>
                    <a:pt x="11118469" y="5152390"/>
                  </a:lnTo>
                  <a:lnTo>
                    <a:pt x="111184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790" y="1464030"/>
              <a:ext cx="11118850" cy="5152390"/>
            </a:xfrm>
            <a:custGeom>
              <a:avLst/>
              <a:gdLst/>
              <a:ahLst/>
              <a:cxnLst/>
              <a:rect l="l" t="t" r="r" b="b"/>
              <a:pathLst>
                <a:path w="11118850" h="5152390">
                  <a:moveTo>
                    <a:pt x="0" y="5152390"/>
                  </a:moveTo>
                  <a:lnTo>
                    <a:pt x="11118469" y="5152390"/>
                  </a:lnTo>
                  <a:lnTo>
                    <a:pt x="11118469" y="0"/>
                  </a:lnTo>
                  <a:lnTo>
                    <a:pt x="0" y="0"/>
                  </a:lnTo>
                  <a:lnTo>
                    <a:pt x="0" y="515239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60149"/>
              <a:ext cx="537210" cy="1346200"/>
            </a:xfrm>
            <a:custGeom>
              <a:avLst/>
              <a:gdLst/>
              <a:ahLst/>
              <a:cxnLst/>
              <a:rect l="l" t="t" r="r" b="b"/>
              <a:pathLst>
                <a:path w="537210" h="1346200">
                  <a:moveTo>
                    <a:pt x="536790" y="0"/>
                  </a:moveTo>
                  <a:lnTo>
                    <a:pt x="0" y="0"/>
                  </a:lnTo>
                  <a:lnTo>
                    <a:pt x="0" y="1077226"/>
                  </a:lnTo>
                  <a:lnTo>
                    <a:pt x="0" y="1080008"/>
                  </a:lnTo>
                  <a:lnTo>
                    <a:pt x="241" y="1080008"/>
                  </a:lnTo>
                  <a:lnTo>
                    <a:pt x="4318" y="1125474"/>
                  </a:lnTo>
                  <a:lnTo>
                    <a:pt x="16789" y="1170889"/>
                  </a:lnTo>
                  <a:lnTo>
                    <a:pt x="36639" y="1212697"/>
                  </a:lnTo>
                  <a:lnTo>
                    <a:pt x="63119" y="1250149"/>
                  </a:lnTo>
                  <a:lnTo>
                    <a:pt x="95465" y="1282496"/>
                  </a:lnTo>
                  <a:lnTo>
                    <a:pt x="132918" y="1308976"/>
                  </a:lnTo>
                  <a:lnTo>
                    <a:pt x="174739" y="1328826"/>
                  </a:lnTo>
                  <a:lnTo>
                    <a:pt x="220141" y="1341297"/>
                  </a:lnTo>
                  <a:lnTo>
                    <a:pt x="268389" y="1345615"/>
                  </a:lnTo>
                  <a:lnTo>
                    <a:pt x="536790" y="1345615"/>
                  </a:lnTo>
                  <a:lnTo>
                    <a:pt x="536790" y="1080008"/>
                  </a:lnTo>
                  <a:lnTo>
                    <a:pt x="536790" y="1077226"/>
                  </a:lnTo>
                  <a:lnTo>
                    <a:pt x="536790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771001" y="345681"/>
            <a:ext cx="2884805" cy="5537835"/>
            <a:chOff x="8771001" y="345681"/>
            <a:chExt cx="2884805" cy="553783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96168" y="345681"/>
              <a:ext cx="659079" cy="65114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71001" y="3215538"/>
              <a:ext cx="2658364" cy="2667380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8876" y="325627"/>
            <a:ext cx="5212715" cy="8191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447040">
              <a:lnSpc>
                <a:spcPts val="2160"/>
              </a:lnSpc>
              <a:spcBef>
                <a:spcPts val="375"/>
              </a:spcBef>
            </a:pPr>
            <a:r>
              <a:rPr dirty="0"/>
              <a:t>02</a:t>
            </a:r>
            <a:r>
              <a:rPr spc="-50" dirty="0"/>
              <a:t> </a:t>
            </a:r>
            <a:r>
              <a:rPr dirty="0"/>
              <a:t>–</a:t>
            </a:r>
            <a:r>
              <a:rPr spc="-15" dirty="0"/>
              <a:t> </a:t>
            </a:r>
            <a:r>
              <a:rPr dirty="0"/>
              <a:t>Explorer</a:t>
            </a:r>
            <a:r>
              <a:rPr spc="-25" dirty="0"/>
              <a:t> </a:t>
            </a:r>
            <a:r>
              <a:rPr dirty="0"/>
              <a:t>la</a:t>
            </a:r>
            <a:r>
              <a:rPr spc="-30" dirty="0"/>
              <a:t> </a:t>
            </a:r>
            <a:r>
              <a:rPr dirty="0"/>
              <a:t>modélisation</a:t>
            </a:r>
            <a:r>
              <a:rPr spc="-45" dirty="0"/>
              <a:t> </a:t>
            </a:r>
            <a:r>
              <a:rPr spc="-10" dirty="0"/>
              <a:t>dimensionnelle avancée</a:t>
            </a:r>
          </a:p>
          <a:p>
            <a:pPr marL="22860">
              <a:lnSpc>
                <a:spcPts val="1655"/>
              </a:lnSpc>
            </a:pPr>
            <a:r>
              <a:rPr sz="1600" dirty="0"/>
              <a:t>Rappel</a:t>
            </a:r>
            <a:r>
              <a:rPr sz="1600" spc="-45" dirty="0"/>
              <a:t> </a:t>
            </a:r>
            <a:r>
              <a:rPr sz="1600" dirty="0"/>
              <a:t>des</a:t>
            </a:r>
            <a:r>
              <a:rPr sz="1600" spc="-45" dirty="0"/>
              <a:t> </a:t>
            </a:r>
            <a:r>
              <a:rPr sz="1600" dirty="0"/>
              <a:t>concepts</a:t>
            </a:r>
            <a:r>
              <a:rPr sz="1600" spc="-10" dirty="0"/>
              <a:t> avancés</a:t>
            </a:r>
            <a:r>
              <a:rPr sz="1600" spc="-35" dirty="0"/>
              <a:t> </a:t>
            </a:r>
            <a:r>
              <a:rPr sz="1600" dirty="0"/>
              <a:t>de</a:t>
            </a:r>
            <a:r>
              <a:rPr sz="1600" spc="-35" dirty="0"/>
              <a:t> </a:t>
            </a:r>
            <a:r>
              <a:rPr sz="1600" spc="-10" dirty="0"/>
              <a:t>modélisation</a:t>
            </a:r>
            <a:r>
              <a:rPr sz="1600" spc="-55" dirty="0"/>
              <a:t> </a:t>
            </a:r>
            <a:r>
              <a:rPr sz="1600" spc="-10" dirty="0"/>
              <a:t>dimensionnelle</a:t>
            </a:r>
            <a:endParaRPr sz="1600"/>
          </a:p>
        </p:txBody>
      </p:sp>
      <p:sp>
        <p:nvSpPr>
          <p:cNvPr id="12" name="object 12"/>
          <p:cNvSpPr txBox="1"/>
          <p:nvPr/>
        </p:nvSpPr>
        <p:spPr>
          <a:xfrm>
            <a:off x="798982" y="1602993"/>
            <a:ext cx="9836150" cy="1468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Modèle</a:t>
            </a:r>
            <a:r>
              <a:rPr sz="1600" b="1" spc="-6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en</a:t>
            </a:r>
            <a:r>
              <a:rPr sz="1600" b="1" spc="-4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flocon</a:t>
            </a:r>
            <a:r>
              <a:rPr sz="1600" b="1" spc="-5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(Snowflake):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Définition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Extension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modèle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étoile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où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tables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dimensions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normalisées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plusieurs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niveaux de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tables.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555555"/>
              </a:buClr>
              <a:buFont typeface="Arial"/>
              <a:buChar char="•"/>
            </a:pPr>
            <a:endParaRPr sz="11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Avantages</a:t>
            </a:r>
            <a:r>
              <a:rPr sz="1400" b="1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Réduction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redondance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amélioration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maintenance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données.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55555"/>
              </a:buClr>
              <a:buFont typeface="Arial"/>
              <a:buChar char="•"/>
            </a:pPr>
            <a:endParaRPr sz="11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400" b="1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faits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ventes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liée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produit,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son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tour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liée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table de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catégorie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produit.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213735" y="4252214"/>
          <a:ext cx="2047875" cy="1376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468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fact_ventes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5205">
                <a:tc>
                  <a:txBody>
                    <a:bodyPr/>
                    <a:lstStyle/>
                    <a:p>
                      <a:pPr marL="91440" marR="12096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Cle_Produit Cle_Client Cle_Temps 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Prix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Quantité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4" name="object 14"/>
          <p:cNvGrpSpPr/>
          <p:nvPr/>
        </p:nvGrpSpPr>
        <p:grpSpPr>
          <a:xfrm>
            <a:off x="3207385" y="3216275"/>
            <a:ext cx="2060575" cy="767080"/>
            <a:chOff x="3207385" y="3216275"/>
            <a:chExt cx="2060575" cy="767080"/>
          </a:xfrm>
        </p:grpSpPr>
        <p:sp>
          <p:nvSpPr>
            <p:cNvPr id="15" name="object 15"/>
            <p:cNvSpPr/>
            <p:nvPr/>
          </p:nvSpPr>
          <p:spPr>
            <a:xfrm>
              <a:off x="3220085" y="3228975"/>
              <a:ext cx="2035175" cy="370840"/>
            </a:xfrm>
            <a:custGeom>
              <a:avLst/>
              <a:gdLst/>
              <a:ahLst/>
              <a:cxnLst/>
              <a:rect l="l" t="t" r="r" b="b"/>
              <a:pathLst>
                <a:path w="2035175" h="370839">
                  <a:moveTo>
                    <a:pt x="2035048" y="0"/>
                  </a:moveTo>
                  <a:lnTo>
                    <a:pt x="0" y="0"/>
                  </a:lnTo>
                  <a:lnTo>
                    <a:pt x="0" y="370839"/>
                  </a:lnTo>
                  <a:lnTo>
                    <a:pt x="2035048" y="370839"/>
                  </a:lnTo>
                  <a:lnTo>
                    <a:pt x="2035048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20085" y="3599815"/>
              <a:ext cx="2035175" cy="370840"/>
            </a:xfrm>
            <a:custGeom>
              <a:avLst/>
              <a:gdLst/>
              <a:ahLst/>
              <a:cxnLst/>
              <a:rect l="l" t="t" r="r" b="b"/>
              <a:pathLst>
                <a:path w="2035175" h="370839">
                  <a:moveTo>
                    <a:pt x="2035048" y="0"/>
                  </a:moveTo>
                  <a:lnTo>
                    <a:pt x="0" y="0"/>
                  </a:lnTo>
                  <a:lnTo>
                    <a:pt x="0" y="370840"/>
                  </a:lnTo>
                  <a:lnTo>
                    <a:pt x="2035048" y="370840"/>
                  </a:lnTo>
                  <a:lnTo>
                    <a:pt x="2035048" y="0"/>
                  </a:lnTo>
                  <a:close/>
                </a:path>
              </a:pathLst>
            </a:custGeom>
            <a:solidFill>
              <a:srgbClr val="F8D6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213735" y="3580765"/>
              <a:ext cx="2047875" cy="38100"/>
            </a:xfrm>
            <a:custGeom>
              <a:avLst/>
              <a:gdLst/>
              <a:ahLst/>
              <a:cxnLst/>
              <a:rect l="l" t="t" r="r" b="b"/>
              <a:pathLst>
                <a:path w="2047875" h="38100">
                  <a:moveTo>
                    <a:pt x="0" y="38100"/>
                  </a:moveTo>
                  <a:lnTo>
                    <a:pt x="2047748" y="38100"/>
                  </a:lnTo>
                  <a:lnTo>
                    <a:pt x="2047748" y="0"/>
                  </a:lnTo>
                  <a:lnTo>
                    <a:pt x="0" y="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213735" y="3222625"/>
              <a:ext cx="2047875" cy="754380"/>
            </a:xfrm>
            <a:custGeom>
              <a:avLst/>
              <a:gdLst/>
              <a:ahLst/>
              <a:cxnLst/>
              <a:rect l="l" t="t" r="r" b="b"/>
              <a:pathLst>
                <a:path w="2047875" h="754379">
                  <a:moveTo>
                    <a:pt x="6350" y="0"/>
                  </a:moveTo>
                  <a:lnTo>
                    <a:pt x="6350" y="754380"/>
                  </a:lnTo>
                </a:path>
                <a:path w="2047875" h="754379">
                  <a:moveTo>
                    <a:pt x="2041398" y="0"/>
                  </a:moveTo>
                  <a:lnTo>
                    <a:pt x="2041398" y="754380"/>
                  </a:lnTo>
                </a:path>
                <a:path w="2047875" h="754379">
                  <a:moveTo>
                    <a:pt x="0" y="6350"/>
                  </a:moveTo>
                  <a:lnTo>
                    <a:pt x="2047748" y="6350"/>
                  </a:lnTo>
                </a:path>
                <a:path w="2047875" h="754379">
                  <a:moveTo>
                    <a:pt x="0" y="748030"/>
                  </a:moveTo>
                  <a:lnTo>
                    <a:pt x="2047748" y="74803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226435" y="3235325"/>
            <a:ext cx="2022475" cy="34544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24765" rIns="0" bIns="0" rtlCol="0">
            <a:spAutoFit/>
          </a:bodyPr>
          <a:lstStyle/>
          <a:p>
            <a:pPr marL="658495">
              <a:lnSpc>
                <a:spcPct val="100000"/>
              </a:lnSpc>
              <a:spcBef>
                <a:spcPts val="195"/>
              </a:spcBef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Produit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696965" y="4559427"/>
            <a:ext cx="2060575" cy="767080"/>
            <a:chOff x="5696965" y="4559427"/>
            <a:chExt cx="2060575" cy="767080"/>
          </a:xfrm>
        </p:grpSpPr>
        <p:sp>
          <p:nvSpPr>
            <p:cNvPr id="21" name="object 21"/>
            <p:cNvSpPr/>
            <p:nvPr/>
          </p:nvSpPr>
          <p:spPr>
            <a:xfrm>
              <a:off x="5709665" y="4572127"/>
              <a:ext cx="2035175" cy="370840"/>
            </a:xfrm>
            <a:custGeom>
              <a:avLst/>
              <a:gdLst/>
              <a:ahLst/>
              <a:cxnLst/>
              <a:rect l="l" t="t" r="r" b="b"/>
              <a:pathLst>
                <a:path w="2035175" h="370839">
                  <a:moveTo>
                    <a:pt x="2035047" y="0"/>
                  </a:moveTo>
                  <a:lnTo>
                    <a:pt x="0" y="0"/>
                  </a:lnTo>
                  <a:lnTo>
                    <a:pt x="0" y="370840"/>
                  </a:lnTo>
                  <a:lnTo>
                    <a:pt x="2035047" y="370840"/>
                  </a:lnTo>
                  <a:lnTo>
                    <a:pt x="2035047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709665" y="4942967"/>
              <a:ext cx="2035175" cy="370840"/>
            </a:xfrm>
            <a:custGeom>
              <a:avLst/>
              <a:gdLst/>
              <a:ahLst/>
              <a:cxnLst/>
              <a:rect l="l" t="t" r="r" b="b"/>
              <a:pathLst>
                <a:path w="2035175" h="370839">
                  <a:moveTo>
                    <a:pt x="2035047" y="0"/>
                  </a:moveTo>
                  <a:lnTo>
                    <a:pt x="0" y="0"/>
                  </a:lnTo>
                  <a:lnTo>
                    <a:pt x="0" y="370839"/>
                  </a:lnTo>
                  <a:lnTo>
                    <a:pt x="2035047" y="370839"/>
                  </a:lnTo>
                  <a:lnTo>
                    <a:pt x="2035047" y="0"/>
                  </a:lnTo>
                  <a:close/>
                </a:path>
              </a:pathLst>
            </a:custGeom>
            <a:solidFill>
              <a:srgbClr val="F8D6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703315" y="4923917"/>
              <a:ext cx="2047875" cy="38100"/>
            </a:xfrm>
            <a:custGeom>
              <a:avLst/>
              <a:gdLst/>
              <a:ahLst/>
              <a:cxnLst/>
              <a:rect l="l" t="t" r="r" b="b"/>
              <a:pathLst>
                <a:path w="2047875" h="38100">
                  <a:moveTo>
                    <a:pt x="0" y="38099"/>
                  </a:moveTo>
                  <a:lnTo>
                    <a:pt x="2047748" y="38099"/>
                  </a:lnTo>
                  <a:lnTo>
                    <a:pt x="2047748" y="0"/>
                  </a:lnTo>
                  <a:lnTo>
                    <a:pt x="0" y="0"/>
                  </a:lnTo>
                  <a:lnTo>
                    <a:pt x="0" y="380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703315" y="4565777"/>
              <a:ext cx="2047875" cy="754380"/>
            </a:xfrm>
            <a:custGeom>
              <a:avLst/>
              <a:gdLst/>
              <a:ahLst/>
              <a:cxnLst/>
              <a:rect l="l" t="t" r="r" b="b"/>
              <a:pathLst>
                <a:path w="2047875" h="754379">
                  <a:moveTo>
                    <a:pt x="6350" y="0"/>
                  </a:moveTo>
                  <a:lnTo>
                    <a:pt x="6350" y="754380"/>
                  </a:lnTo>
                </a:path>
                <a:path w="2047875" h="754379">
                  <a:moveTo>
                    <a:pt x="2041398" y="0"/>
                  </a:moveTo>
                  <a:lnTo>
                    <a:pt x="2041398" y="754380"/>
                  </a:lnTo>
                </a:path>
                <a:path w="2047875" h="754379">
                  <a:moveTo>
                    <a:pt x="0" y="6350"/>
                  </a:moveTo>
                  <a:lnTo>
                    <a:pt x="2047748" y="6350"/>
                  </a:lnTo>
                </a:path>
                <a:path w="2047875" h="754379">
                  <a:moveTo>
                    <a:pt x="0" y="748030"/>
                  </a:moveTo>
                  <a:lnTo>
                    <a:pt x="2047748" y="74803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716015" y="4578477"/>
            <a:ext cx="2022475" cy="34544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2476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95"/>
              </a:spcBef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Client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07301" y="4559427"/>
            <a:ext cx="2060575" cy="767080"/>
            <a:chOff x="707301" y="4559427"/>
            <a:chExt cx="2060575" cy="767080"/>
          </a:xfrm>
        </p:grpSpPr>
        <p:sp>
          <p:nvSpPr>
            <p:cNvPr id="27" name="object 27"/>
            <p:cNvSpPr/>
            <p:nvPr/>
          </p:nvSpPr>
          <p:spPr>
            <a:xfrm>
              <a:off x="720001" y="4572127"/>
              <a:ext cx="2035175" cy="370840"/>
            </a:xfrm>
            <a:custGeom>
              <a:avLst/>
              <a:gdLst/>
              <a:ahLst/>
              <a:cxnLst/>
              <a:rect l="l" t="t" r="r" b="b"/>
              <a:pathLst>
                <a:path w="2035175" h="370839">
                  <a:moveTo>
                    <a:pt x="2035048" y="0"/>
                  </a:moveTo>
                  <a:lnTo>
                    <a:pt x="0" y="0"/>
                  </a:lnTo>
                  <a:lnTo>
                    <a:pt x="0" y="370840"/>
                  </a:lnTo>
                  <a:lnTo>
                    <a:pt x="2035048" y="370840"/>
                  </a:lnTo>
                  <a:lnTo>
                    <a:pt x="2035048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20001" y="4942967"/>
              <a:ext cx="2035175" cy="370840"/>
            </a:xfrm>
            <a:custGeom>
              <a:avLst/>
              <a:gdLst/>
              <a:ahLst/>
              <a:cxnLst/>
              <a:rect l="l" t="t" r="r" b="b"/>
              <a:pathLst>
                <a:path w="2035175" h="370839">
                  <a:moveTo>
                    <a:pt x="2035048" y="0"/>
                  </a:moveTo>
                  <a:lnTo>
                    <a:pt x="0" y="0"/>
                  </a:lnTo>
                  <a:lnTo>
                    <a:pt x="0" y="370839"/>
                  </a:lnTo>
                  <a:lnTo>
                    <a:pt x="2035048" y="370839"/>
                  </a:lnTo>
                  <a:lnTo>
                    <a:pt x="2035048" y="0"/>
                  </a:lnTo>
                  <a:close/>
                </a:path>
              </a:pathLst>
            </a:custGeom>
            <a:solidFill>
              <a:srgbClr val="F8D6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13651" y="4923917"/>
              <a:ext cx="2047875" cy="38100"/>
            </a:xfrm>
            <a:custGeom>
              <a:avLst/>
              <a:gdLst/>
              <a:ahLst/>
              <a:cxnLst/>
              <a:rect l="l" t="t" r="r" b="b"/>
              <a:pathLst>
                <a:path w="2047875" h="38100">
                  <a:moveTo>
                    <a:pt x="0" y="38099"/>
                  </a:moveTo>
                  <a:lnTo>
                    <a:pt x="2047709" y="38099"/>
                  </a:lnTo>
                  <a:lnTo>
                    <a:pt x="2047709" y="0"/>
                  </a:lnTo>
                  <a:lnTo>
                    <a:pt x="0" y="0"/>
                  </a:lnTo>
                  <a:lnTo>
                    <a:pt x="0" y="380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651" y="4565777"/>
              <a:ext cx="2047875" cy="754380"/>
            </a:xfrm>
            <a:custGeom>
              <a:avLst/>
              <a:gdLst/>
              <a:ahLst/>
              <a:cxnLst/>
              <a:rect l="l" t="t" r="r" b="b"/>
              <a:pathLst>
                <a:path w="2047875" h="754379">
                  <a:moveTo>
                    <a:pt x="6350" y="0"/>
                  </a:moveTo>
                  <a:lnTo>
                    <a:pt x="6350" y="754380"/>
                  </a:lnTo>
                </a:path>
                <a:path w="2047875" h="754379">
                  <a:moveTo>
                    <a:pt x="2041359" y="0"/>
                  </a:moveTo>
                  <a:lnTo>
                    <a:pt x="2041359" y="754380"/>
                  </a:lnTo>
                </a:path>
                <a:path w="2047875" h="754379">
                  <a:moveTo>
                    <a:pt x="0" y="6350"/>
                  </a:moveTo>
                  <a:lnTo>
                    <a:pt x="2047709" y="6350"/>
                  </a:lnTo>
                </a:path>
                <a:path w="2047875" h="754379">
                  <a:moveTo>
                    <a:pt x="0" y="748030"/>
                  </a:moveTo>
                  <a:lnTo>
                    <a:pt x="2047709" y="74803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26351" y="4578477"/>
            <a:ext cx="2022475" cy="34544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2476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95"/>
              </a:spcBef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Temps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754883" y="3219704"/>
            <a:ext cx="5013325" cy="1783714"/>
            <a:chOff x="2754883" y="3219704"/>
            <a:chExt cx="5013325" cy="1783714"/>
          </a:xfrm>
        </p:grpSpPr>
        <p:sp>
          <p:nvSpPr>
            <p:cNvPr id="33" name="object 33"/>
            <p:cNvSpPr/>
            <p:nvPr/>
          </p:nvSpPr>
          <p:spPr>
            <a:xfrm>
              <a:off x="2754884" y="3970654"/>
              <a:ext cx="2955290" cy="1032510"/>
            </a:xfrm>
            <a:custGeom>
              <a:avLst/>
              <a:gdLst/>
              <a:ahLst/>
              <a:cxnLst/>
              <a:rect l="l" t="t" r="r" b="b"/>
              <a:pathLst>
                <a:path w="2955290" h="1032510">
                  <a:moveTo>
                    <a:pt x="428091" y="994410"/>
                  </a:moveTo>
                  <a:lnTo>
                    <a:pt x="369824" y="994410"/>
                  </a:lnTo>
                  <a:lnTo>
                    <a:pt x="350812" y="994410"/>
                  </a:lnTo>
                  <a:lnTo>
                    <a:pt x="350520" y="1032383"/>
                  </a:lnTo>
                  <a:lnTo>
                    <a:pt x="428091" y="994410"/>
                  </a:lnTo>
                  <a:close/>
                </a:path>
                <a:path w="2955290" h="1032510">
                  <a:moveTo>
                    <a:pt x="465201" y="976249"/>
                  </a:moveTo>
                  <a:lnTo>
                    <a:pt x="351409" y="918083"/>
                  </a:lnTo>
                  <a:lnTo>
                    <a:pt x="351104" y="956157"/>
                  </a:lnTo>
                  <a:lnTo>
                    <a:pt x="254" y="953262"/>
                  </a:lnTo>
                  <a:lnTo>
                    <a:pt x="0" y="991362"/>
                  </a:lnTo>
                  <a:lnTo>
                    <a:pt x="350812" y="994257"/>
                  </a:lnTo>
                  <a:lnTo>
                    <a:pt x="369824" y="994410"/>
                  </a:lnTo>
                  <a:lnTo>
                    <a:pt x="428409" y="994257"/>
                  </a:lnTo>
                  <a:lnTo>
                    <a:pt x="465201" y="976249"/>
                  </a:lnTo>
                  <a:close/>
                </a:path>
                <a:path w="2955290" h="1032510">
                  <a:moveTo>
                    <a:pt x="1539875" y="173609"/>
                  </a:moveTo>
                  <a:lnTo>
                    <a:pt x="1501775" y="173609"/>
                  </a:lnTo>
                  <a:lnTo>
                    <a:pt x="1501775" y="0"/>
                  </a:lnTo>
                  <a:lnTo>
                    <a:pt x="1463675" y="0"/>
                  </a:lnTo>
                  <a:lnTo>
                    <a:pt x="1463675" y="173609"/>
                  </a:lnTo>
                  <a:lnTo>
                    <a:pt x="1425575" y="173609"/>
                  </a:lnTo>
                  <a:lnTo>
                    <a:pt x="1482725" y="287909"/>
                  </a:lnTo>
                  <a:lnTo>
                    <a:pt x="1530350" y="192659"/>
                  </a:lnTo>
                  <a:lnTo>
                    <a:pt x="1539875" y="173609"/>
                  </a:lnTo>
                  <a:close/>
                </a:path>
                <a:path w="2955290" h="1032510">
                  <a:moveTo>
                    <a:pt x="2954909" y="991362"/>
                  </a:moveTo>
                  <a:lnTo>
                    <a:pt x="2954655" y="953262"/>
                  </a:lnTo>
                  <a:lnTo>
                    <a:pt x="2614371" y="956157"/>
                  </a:lnTo>
                  <a:lnTo>
                    <a:pt x="2614041" y="918083"/>
                  </a:lnTo>
                  <a:lnTo>
                    <a:pt x="2500249" y="976249"/>
                  </a:lnTo>
                  <a:lnTo>
                    <a:pt x="2615057" y="1032383"/>
                  </a:lnTo>
                  <a:lnTo>
                    <a:pt x="2614714" y="994410"/>
                  </a:lnTo>
                  <a:lnTo>
                    <a:pt x="2614714" y="994257"/>
                  </a:lnTo>
                  <a:lnTo>
                    <a:pt x="2954909" y="99136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720333" y="3232404"/>
              <a:ext cx="2035175" cy="370840"/>
            </a:xfrm>
            <a:custGeom>
              <a:avLst/>
              <a:gdLst/>
              <a:ahLst/>
              <a:cxnLst/>
              <a:rect l="l" t="t" r="r" b="b"/>
              <a:pathLst>
                <a:path w="2035175" h="370839">
                  <a:moveTo>
                    <a:pt x="2035048" y="0"/>
                  </a:moveTo>
                  <a:lnTo>
                    <a:pt x="0" y="0"/>
                  </a:lnTo>
                  <a:lnTo>
                    <a:pt x="0" y="370839"/>
                  </a:lnTo>
                  <a:lnTo>
                    <a:pt x="2035048" y="370839"/>
                  </a:lnTo>
                  <a:lnTo>
                    <a:pt x="203504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720333" y="3603244"/>
              <a:ext cx="2035175" cy="370840"/>
            </a:xfrm>
            <a:custGeom>
              <a:avLst/>
              <a:gdLst/>
              <a:ahLst/>
              <a:cxnLst/>
              <a:rect l="l" t="t" r="r" b="b"/>
              <a:pathLst>
                <a:path w="2035175" h="370839">
                  <a:moveTo>
                    <a:pt x="2035048" y="0"/>
                  </a:moveTo>
                  <a:lnTo>
                    <a:pt x="0" y="0"/>
                  </a:lnTo>
                  <a:lnTo>
                    <a:pt x="0" y="370840"/>
                  </a:lnTo>
                  <a:lnTo>
                    <a:pt x="2035048" y="370840"/>
                  </a:lnTo>
                  <a:lnTo>
                    <a:pt x="2035048" y="0"/>
                  </a:lnTo>
                  <a:close/>
                </a:path>
              </a:pathLst>
            </a:custGeom>
            <a:solidFill>
              <a:srgbClr val="FFE8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713983" y="3584194"/>
              <a:ext cx="2047875" cy="38100"/>
            </a:xfrm>
            <a:custGeom>
              <a:avLst/>
              <a:gdLst/>
              <a:ahLst/>
              <a:cxnLst/>
              <a:rect l="l" t="t" r="r" b="b"/>
              <a:pathLst>
                <a:path w="2047875" h="38100">
                  <a:moveTo>
                    <a:pt x="0" y="38100"/>
                  </a:moveTo>
                  <a:lnTo>
                    <a:pt x="2047620" y="38100"/>
                  </a:lnTo>
                  <a:lnTo>
                    <a:pt x="2047620" y="0"/>
                  </a:lnTo>
                  <a:lnTo>
                    <a:pt x="0" y="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713983" y="3226054"/>
              <a:ext cx="2047875" cy="754380"/>
            </a:xfrm>
            <a:custGeom>
              <a:avLst/>
              <a:gdLst/>
              <a:ahLst/>
              <a:cxnLst/>
              <a:rect l="l" t="t" r="r" b="b"/>
              <a:pathLst>
                <a:path w="2047875" h="754379">
                  <a:moveTo>
                    <a:pt x="6350" y="0"/>
                  </a:moveTo>
                  <a:lnTo>
                    <a:pt x="6350" y="754380"/>
                  </a:lnTo>
                </a:path>
                <a:path w="2047875" h="754379">
                  <a:moveTo>
                    <a:pt x="2041270" y="0"/>
                  </a:moveTo>
                  <a:lnTo>
                    <a:pt x="2041270" y="754380"/>
                  </a:lnTo>
                </a:path>
                <a:path w="2047875" h="754379">
                  <a:moveTo>
                    <a:pt x="0" y="6350"/>
                  </a:moveTo>
                  <a:lnTo>
                    <a:pt x="2047620" y="6350"/>
                  </a:lnTo>
                </a:path>
                <a:path w="2047875" h="754379">
                  <a:moveTo>
                    <a:pt x="0" y="748030"/>
                  </a:moveTo>
                  <a:lnTo>
                    <a:pt x="2047620" y="74803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5726684" y="3238754"/>
            <a:ext cx="2022475" cy="34544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24765" rIns="0" bIns="0" rtlCol="0">
            <a:spAutoFit/>
          </a:bodyPr>
          <a:lstStyle/>
          <a:p>
            <a:pPr marL="558800">
              <a:lnSpc>
                <a:spcPct val="100000"/>
              </a:lnSpc>
              <a:spcBef>
                <a:spcPts val="195"/>
              </a:spcBef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Categorie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255133" y="3543553"/>
            <a:ext cx="465455" cy="114300"/>
          </a:xfrm>
          <a:custGeom>
            <a:avLst/>
            <a:gdLst/>
            <a:ahLst/>
            <a:cxnLst/>
            <a:rect l="l" t="t" r="r" b="b"/>
            <a:pathLst>
              <a:path w="465454" h="114300">
                <a:moveTo>
                  <a:pt x="114807" y="0"/>
                </a:moveTo>
                <a:lnTo>
                  <a:pt x="0" y="56261"/>
                </a:lnTo>
                <a:lnTo>
                  <a:pt x="113918" y="114300"/>
                </a:lnTo>
                <a:lnTo>
                  <a:pt x="114215" y="76210"/>
                </a:lnTo>
                <a:lnTo>
                  <a:pt x="95122" y="76073"/>
                </a:lnTo>
                <a:lnTo>
                  <a:pt x="95376" y="37973"/>
                </a:lnTo>
                <a:lnTo>
                  <a:pt x="114512" y="37973"/>
                </a:lnTo>
                <a:lnTo>
                  <a:pt x="114807" y="0"/>
                </a:lnTo>
                <a:close/>
              </a:path>
              <a:path w="465454" h="114300">
                <a:moveTo>
                  <a:pt x="114511" y="38110"/>
                </a:moveTo>
                <a:lnTo>
                  <a:pt x="114215" y="76210"/>
                </a:lnTo>
                <a:lnTo>
                  <a:pt x="464946" y="78740"/>
                </a:lnTo>
                <a:lnTo>
                  <a:pt x="465327" y="40640"/>
                </a:lnTo>
                <a:lnTo>
                  <a:pt x="114511" y="38110"/>
                </a:lnTo>
                <a:close/>
              </a:path>
              <a:path w="465454" h="114300">
                <a:moveTo>
                  <a:pt x="95376" y="37973"/>
                </a:moveTo>
                <a:lnTo>
                  <a:pt x="95122" y="76073"/>
                </a:lnTo>
                <a:lnTo>
                  <a:pt x="114215" y="76210"/>
                </a:lnTo>
                <a:lnTo>
                  <a:pt x="114511" y="38110"/>
                </a:lnTo>
                <a:lnTo>
                  <a:pt x="95376" y="37973"/>
                </a:lnTo>
                <a:close/>
              </a:path>
              <a:path w="465454" h="114300">
                <a:moveTo>
                  <a:pt x="114512" y="37973"/>
                </a:moveTo>
                <a:lnTo>
                  <a:pt x="95376" y="37973"/>
                </a:lnTo>
                <a:lnTo>
                  <a:pt x="114511" y="38110"/>
                </a:lnTo>
                <a:lnTo>
                  <a:pt x="114512" y="37973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3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20" dirty="0"/>
              <a:t>OFPPT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2061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0095" cy="6858000"/>
            <a:chOff x="0" y="0"/>
            <a:chExt cx="1219009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7" y="0"/>
              <a:ext cx="12187046" cy="68579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6790" y="1464030"/>
              <a:ext cx="11118850" cy="5152390"/>
            </a:xfrm>
            <a:custGeom>
              <a:avLst/>
              <a:gdLst/>
              <a:ahLst/>
              <a:cxnLst/>
              <a:rect l="l" t="t" r="r" b="b"/>
              <a:pathLst>
                <a:path w="11118850" h="5152390">
                  <a:moveTo>
                    <a:pt x="11118469" y="0"/>
                  </a:moveTo>
                  <a:lnTo>
                    <a:pt x="0" y="0"/>
                  </a:lnTo>
                  <a:lnTo>
                    <a:pt x="0" y="5152390"/>
                  </a:lnTo>
                  <a:lnTo>
                    <a:pt x="11118469" y="5152390"/>
                  </a:lnTo>
                  <a:lnTo>
                    <a:pt x="111184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790" y="1464030"/>
              <a:ext cx="11118850" cy="5152390"/>
            </a:xfrm>
            <a:custGeom>
              <a:avLst/>
              <a:gdLst/>
              <a:ahLst/>
              <a:cxnLst/>
              <a:rect l="l" t="t" r="r" b="b"/>
              <a:pathLst>
                <a:path w="11118850" h="5152390">
                  <a:moveTo>
                    <a:pt x="0" y="5152390"/>
                  </a:moveTo>
                  <a:lnTo>
                    <a:pt x="11118469" y="5152390"/>
                  </a:lnTo>
                  <a:lnTo>
                    <a:pt x="11118469" y="0"/>
                  </a:lnTo>
                  <a:lnTo>
                    <a:pt x="0" y="0"/>
                  </a:lnTo>
                  <a:lnTo>
                    <a:pt x="0" y="515239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60149"/>
              <a:ext cx="537210" cy="1346200"/>
            </a:xfrm>
            <a:custGeom>
              <a:avLst/>
              <a:gdLst/>
              <a:ahLst/>
              <a:cxnLst/>
              <a:rect l="l" t="t" r="r" b="b"/>
              <a:pathLst>
                <a:path w="537210" h="1346200">
                  <a:moveTo>
                    <a:pt x="536790" y="0"/>
                  </a:moveTo>
                  <a:lnTo>
                    <a:pt x="0" y="0"/>
                  </a:lnTo>
                  <a:lnTo>
                    <a:pt x="0" y="1077226"/>
                  </a:lnTo>
                  <a:lnTo>
                    <a:pt x="0" y="1080008"/>
                  </a:lnTo>
                  <a:lnTo>
                    <a:pt x="241" y="1080008"/>
                  </a:lnTo>
                  <a:lnTo>
                    <a:pt x="4318" y="1125474"/>
                  </a:lnTo>
                  <a:lnTo>
                    <a:pt x="16789" y="1170889"/>
                  </a:lnTo>
                  <a:lnTo>
                    <a:pt x="36639" y="1212697"/>
                  </a:lnTo>
                  <a:lnTo>
                    <a:pt x="63119" y="1250149"/>
                  </a:lnTo>
                  <a:lnTo>
                    <a:pt x="95465" y="1282496"/>
                  </a:lnTo>
                  <a:lnTo>
                    <a:pt x="132918" y="1308976"/>
                  </a:lnTo>
                  <a:lnTo>
                    <a:pt x="174739" y="1328826"/>
                  </a:lnTo>
                  <a:lnTo>
                    <a:pt x="220141" y="1341297"/>
                  </a:lnTo>
                  <a:lnTo>
                    <a:pt x="268389" y="1345615"/>
                  </a:lnTo>
                  <a:lnTo>
                    <a:pt x="536790" y="1345615"/>
                  </a:lnTo>
                  <a:lnTo>
                    <a:pt x="536790" y="1080008"/>
                  </a:lnTo>
                  <a:lnTo>
                    <a:pt x="536790" y="1077226"/>
                  </a:lnTo>
                  <a:lnTo>
                    <a:pt x="536790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96168" y="345681"/>
            <a:ext cx="659079" cy="65114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876" y="325627"/>
            <a:ext cx="4770755" cy="8191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dirty="0"/>
              <a:t>02</a:t>
            </a:r>
            <a:r>
              <a:rPr spc="-50" dirty="0"/>
              <a:t> </a:t>
            </a:r>
            <a:r>
              <a:rPr dirty="0"/>
              <a:t>–</a:t>
            </a:r>
            <a:r>
              <a:rPr spc="-15" dirty="0"/>
              <a:t> </a:t>
            </a:r>
            <a:r>
              <a:rPr dirty="0"/>
              <a:t>Explorer</a:t>
            </a:r>
            <a:r>
              <a:rPr spc="-25" dirty="0"/>
              <a:t> </a:t>
            </a:r>
            <a:r>
              <a:rPr dirty="0"/>
              <a:t>la</a:t>
            </a:r>
            <a:r>
              <a:rPr spc="-30" dirty="0"/>
              <a:t> </a:t>
            </a:r>
            <a:r>
              <a:rPr dirty="0"/>
              <a:t>modélisation</a:t>
            </a:r>
            <a:r>
              <a:rPr spc="-45" dirty="0"/>
              <a:t> </a:t>
            </a:r>
            <a:r>
              <a:rPr spc="-10" dirty="0"/>
              <a:t>dimensionnelle avancée</a:t>
            </a:r>
          </a:p>
          <a:p>
            <a:pPr marL="22860">
              <a:lnSpc>
                <a:spcPts val="1655"/>
              </a:lnSpc>
            </a:pPr>
            <a:r>
              <a:rPr sz="1600" spc="-10" dirty="0"/>
              <a:t>Hiérarchies</a:t>
            </a:r>
            <a:r>
              <a:rPr sz="1600" spc="-15" dirty="0"/>
              <a:t> </a:t>
            </a:r>
            <a:r>
              <a:rPr sz="1600" dirty="0"/>
              <a:t>dans</a:t>
            </a:r>
            <a:r>
              <a:rPr sz="1600" spc="-5" dirty="0"/>
              <a:t> </a:t>
            </a:r>
            <a:r>
              <a:rPr sz="1600" dirty="0"/>
              <a:t>la</a:t>
            </a:r>
            <a:r>
              <a:rPr sz="1600" spc="-30" dirty="0"/>
              <a:t> </a:t>
            </a:r>
            <a:r>
              <a:rPr sz="1600" spc="-10" dirty="0"/>
              <a:t>modélisation</a:t>
            </a:r>
            <a:r>
              <a:rPr sz="1600" spc="-40" dirty="0"/>
              <a:t> </a:t>
            </a:r>
            <a:r>
              <a:rPr sz="1600" spc="-10" dirty="0"/>
              <a:t>dimensionnelle</a:t>
            </a:r>
            <a:endParaRPr sz="1600"/>
          </a:p>
        </p:txBody>
      </p:sp>
      <p:sp>
        <p:nvSpPr>
          <p:cNvPr id="10" name="object 10"/>
          <p:cNvSpPr txBox="1"/>
          <p:nvPr/>
        </p:nvSpPr>
        <p:spPr>
          <a:xfrm>
            <a:off x="798982" y="1602993"/>
            <a:ext cx="7066915" cy="1864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Modélisation</a:t>
            </a:r>
            <a:r>
              <a:rPr sz="1600" b="1" spc="-3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dimensionnelle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:</a:t>
            </a:r>
            <a:r>
              <a:rPr sz="1600" b="1" spc="-1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3A3838"/>
                </a:solidFill>
                <a:latin typeface="Calibri"/>
                <a:cs typeface="Calibri"/>
              </a:rPr>
              <a:t>Example</a:t>
            </a:r>
            <a:r>
              <a:rPr sz="1600" b="1" spc="-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3A3838"/>
                </a:solidFill>
                <a:latin typeface="Calibri"/>
                <a:cs typeface="Calibri"/>
              </a:rPr>
              <a:t>de</a:t>
            </a:r>
            <a:r>
              <a:rPr sz="1600" b="1" spc="-10" dirty="0">
                <a:solidFill>
                  <a:srgbClr val="3A3838"/>
                </a:solidFill>
                <a:latin typeface="Calibri"/>
                <a:cs typeface="Calibri"/>
              </a:rPr>
              <a:t> hiérarchie</a:t>
            </a:r>
            <a:r>
              <a:rPr sz="1600" b="1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A3838"/>
                </a:solidFill>
                <a:latin typeface="Calibri"/>
                <a:cs typeface="Calibri"/>
              </a:rPr>
              <a:t>temporelle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L’Organisation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niveaux,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permettant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analyses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différents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degrés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détail.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555555"/>
              </a:buClr>
              <a:buFont typeface="Arial"/>
              <a:buChar char="•"/>
            </a:pPr>
            <a:endParaRPr sz="11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Avantages</a:t>
            </a:r>
            <a:r>
              <a:rPr sz="1400" b="1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Facilite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l'agrégation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analyses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multi-niveaux.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55555"/>
              </a:buClr>
              <a:buFont typeface="Arial"/>
              <a:buChar char="•"/>
            </a:pPr>
            <a:endParaRPr sz="11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Utilisation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Naviguer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travers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niveaux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insights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précis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détaillés.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55555"/>
              </a:buClr>
              <a:buFont typeface="Arial"/>
              <a:buChar char="•"/>
            </a:pPr>
            <a:endParaRPr sz="11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400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Hiérarchie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temporelle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(année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&gt;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trimestre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&gt;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mois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&gt;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jour).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9278873" y="4259707"/>
          <a:ext cx="2047875" cy="1376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4692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fact_ventes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5205">
                <a:tc>
                  <a:txBody>
                    <a:bodyPr/>
                    <a:lstStyle/>
                    <a:p>
                      <a:pPr marL="92075" marR="12084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Cle_Produit Cle_Client Cle_Temps 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Prix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Quantité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2" name="object 12"/>
          <p:cNvGrpSpPr/>
          <p:nvPr/>
        </p:nvGrpSpPr>
        <p:grpSpPr>
          <a:xfrm>
            <a:off x="7220584" y="4566920"/>
            <a:ext cx="1612265" cy="767080"/>
            <a:chOff x="7220584" y="4566920"/>
            <a:chExt cx="1612265" cy="767080"/>
          </a:xfrm>
        </p:grpSpPr>
        <p:sp>
          <p:nvSpPr>
            <p:cNvPr id="13" name="object 13"/>
            <p:cNvSpPr/>
            <p:nvPr/>
          </p:nvSpPr>
          <p:spPr>
            <a:xfrm>
              <a:off x="7233284" y="4579620"/>
              <a:ext cx="1586865" cy="370840"/>
            </a:xfrm>
            <a:custGeom>
              <a:avLst/>
              <a:gdLst/>
              <a:ahLst/>
              <a:cxnLst/>
              <a:rect l="l" t="t" r="r" b="b"/>
              <a:pathLst>
                <a:path w="1586865" h="370839">
                  <a:moveTo>
                    <a:pt x="1586865" y="0"/>
                  </a:moveTo>
                  <a:lnTo>
                    <a:pt x="0" y="0"/>
                  </a:lnTo>
                  <a:lnTo>
                    <a:pt x="0" y="370839"/>
                  </a:lnTo>
                  <a:lnTo>
                    <a:pt x="1586865" y="370839"/>
                  </a:lnTo>
                  <a:lnTo>
                    <a:pt x="1586865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233284" y="4950460"/>
              <a:ext cx="1586865" cy="370840"/>
            </a:xfrm>
            <a:custGeom>
              <a:avLst/>
              <a:gdLst/>
              <a:ahLst/>
              <a:cxnLst/>
              <a:rect l="l" t="t" r="r" b="b"/>
              <a:pathLst>
                <a:path w="1586865" h="370839">
                  <a:moveTo>
                    <a:pt x="1586865" y="0"/>
                  </a:moveTo>
                  <a:lnTo>
                    <a:pt x="0" y="0"/>
                  </a:lnTo>
                  <a:lnTo>
                    <a:pt x="0" y="370839"/>
                  </a:lnTo>
                  <a:lnTo>
                    <a:pt x="1586865" y="370839"/>
                  </a:lnTo>
                  <a:lnTo>
                    <a:pt x="1586865" y="0"/>
                  </a:lnTo>
                  <a:close/>
                </a:path>
              </a:pathLst>
            </a:custGeom>
            <a:solidFill>
              <a:srgbClr val="F8D6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26934" y="4931410"/>
              <a:ext cx="1599565" cy="38100"/>
            </a:xfrm>
            <a:custGeom>
              <a:avLst/>
              <a:gdLst/>
              <a:ahLst/>
              <a:cxnLst/>
              <a:rect l="l" t="t" r="r" b="b"/>
              <a:pathLst>
                <a:path w="1599565" h="38100">
                  <a:moveTo>
                    <a:pt x="0" y="38100"/>
                  </a:moveTo>
                  <a:lnTo>
                    <a:pt x="1599565" y="38100"/>
                  </a:lnTo>
                  <a:lnTo>
                    <a:pt x="1599565" y="0"/>
                  </a:lnTo>
                  <a:lnTo>
                    <a:pt x="0" y="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26934" y="4573270"/>
              <a:ext cx="1599565" cy="754380"/>
            </a:xfrm>
            <a:custGeom>
              <a:avLst/>
              <a:gdLst/>
              <a:ahLst/>
              <a:cxnLst/>
              <a:rect l="l" t="t" r="r" b="b"/>
              <a:pathLst>
                <a:path w="1599565" h="754379">
                  <a:moveTo>
                    <a:pt x="6350" y="0"/>
                  </a:moveTo>
                  <a:lnTo>
                    <a:pt x="6350" y="754379"/>
                  </a:lnTo>
                </a:path>
                <a:path w="1599565" h="754379">
                  <a:moveTo>
                    <a:pt x="1593215" y="0"/>
                  </a:moveTo>
                  <a:lnTo>
                    <a:pt x="1593215" y="754379"/>
                  </a:lnTo>
                </a:path>
                <a:path w="1599565" h="754379">
                  <a:moveTo>
                    <a:pt x="0" y="6349"/>
                  </a:moveTo>
                  <a:lnTo>
                    <a:pt x="1599565" y="6349"/>
                  </a:lnTo>
                </a:path>
                <a:path w="1599565" h="754379">
                  <a:moveTo>
                    <a:pt x="0" y="748029"/>
                  </a:moveTo>
                  <a:lnTo>
                    <a:pt x="1599565" y="74802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239634" y="4585970"/>
            <a:ext cx="1574165" cy="34544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24765" rIns="0" bIns="0" rtlCol="0">
            <a:spAutoFit/>
          </a:bodyPr>
          <a:lstStyle/>
          <a:p>
            <a:pPr marL="479425">
              <a:lnSpc>
                <a:spcPct val="100000"/>
              </a:lnSpc>
              <a:spcBef>
                <a:spcPts val="195"/>
              </a:spcBef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Annee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218048" y="4560823"/>
            <a:ext cx="4067175" cy="767080"/>
            <a:chOff x="5218048" y="4560823"/>
            <a:chExt cx="4067175" cy="767080"/>
          </a:xfrm>
        </p:grpSpPr>
        <p:sp>
          <p:nvSpPr>
            <p:cNvPr id="19" name="object 19"/>
            <p:cNvSpPr/>
            <p:nvPr/>
          </p:nvSpPr>
          <p:spPr>
            <a:xfrm>
              <a:off x="8820022" y="4896230"/>
              <a:ext cx="465455" cy="114300"/>
            </a:xfrm>
            <a:custGeom>
              <a:avLst/>
              <a:gdLst/>
              <a:ahLst/>
              <a:cxnLst/>
              <a:rect l="l" t="t" r="r" b="b"/>
              <a:pathLst>
                <a:path w="465454" h="114300">
                  <a:moveTo>
                    <a:pt x="351408" y="0"/>
                  </a:moveTo>
                  <a:lnTo>
                    <a:pt x="351070" y="38070"/>
                  </a:lnTo>
                  <a:lnTo>
                    <a:pt x="370077" y="38227"/>
                  </a:lnTo>
                  <a:lnTo>
                    <a:pt x="369824" y="76327"/>
                  </a:lnTo>
                  <a:lnTo>
                    <a:pt x="350730" y="76327"/>
                  </a:lnTo>
                  <a:lnTo>
                    <a:pt x="350393" y="114300"/>
                  </a:lnTo>
                  <a:lnTo>
                    <a:pt x="428057" y="76327"/>
                  </a:lnTo>
                  <a:lnTo>
                    <a:pt x="369824" y="76327"/>
                  </a:lnTo>
                  <a:lnTo>
                    <a:pt x="428379" y="76169"/>
                  </a:lnTo>
                  <a:lnTo>
                    <a:pt x="465200" y="58166"/>
                  </a:lnTo>
                  <a:lnTo>
                    <a:pt x="351408" y="0"/>
                  </a:lnTo>
                  <a:close/>
                </a:path>
                <a:path w="465454" h="114300">
                  <a:moveTo>
                    <a:pt x="351070" y="38070"/>
                  </a:moveTo>
                  <a:lnTo>
                    <a:pt x="350731" y="76169"/>
                  </a:lnTo>
                  <a:lnTo>
                    <a:pt x="369824" y="76327"/>
                  </a:lnTo>
                  <a:lnTo>
                    <a:pt x="370077" y="38227"/>
                  </a:lnTo>
                  <a:lnTo>
                    <a:pt x="351070" y="38070"/>
                  </a:lnTo>
                  <a:close/>
                </a:path>
                <a:path w="465454" h="114300">
                  <a:moveTo>
                    <a:pt x="253" y="35179"/>
                  </a:moveTo>
                  <a:lnTo>
                    <a:pt x="0" y="73279"/>
                  </a:lnTo>
                  <a:lnTo>
                    <a:pt x="350731" y="76169"/>
                  </a:lnTo>
                  <a:lnTo>
                    <a:pt x="351070" y="38070"/>
                  </a:lnTo>
                  <a:lnTo>
                    <a:pt x="253" y="35179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230748" y="4573523"/>
              <a:ext cx="1586865" cy="370840"/>
            </a:xfrm>
            <a:custGeom>
              <a:avLst/>
              <a:gdLst/>
              <a:ahLst/>
              <a:cxnLst/>
              <a:rect l="l" t="t" r="r" b="b"/>
              <a:pathLst>
                <a:path w="1586865" h="370839">
                  <a:moveTo>
                    <a:pt x="1586865" y="0"/>
                  </a:moveTo>
                  <a:lnTo>
                    <a:pt x="0" y="0"/>
                  </a:lnTo>
                  <a:lnTo>
                    <a:pt x="0" y="370839"/>
                  </a:lnTo>
                  <a:lnTo>
                    <a:pt x="1586865" y="370839"/>
                  </a:lnTo>
                  <a:lnTo>
                    <a:pt x="1586865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230748" y="4944363"/>
              <a:ext cx="1586865" cy="370840"/>
            </a:xfrm>
            <a:custGeom>
              <a:avLst/>
              <a:gdLst/>
              <a:ahLst/>
              <a:cxnLst/>
              <a:rect l="l" t="t" r="r" b="b"/>
              <a:pathLst>
                <a:path w="1586865" h="370839">
                  <a:moveTo>
                    <a:pt x="1586865" y="0"/>
                  </a:moveTo>
                  <a:lnTo>
                    <a:pt x="0" y="0"/>
                  </a:lnTo>
                  <a:lnTo>
                    <a:pt x="0" y="370840"/>
                  </a:lnTo>
                  <a:lnTo>
                    <a:pt x="1586865" y="370840"/>
                  </a:lnTo>
                  <a:lnTo>
                    <a:pt x="1586865" y="0"/>
                  </a:lnTo>
                  <a:close/>
                </a:path>
              </a:pathLst>
            </a:custGeom>
            <a:solidFill>
              <a:srgbClr val="F8D6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224398" y="4925313"/>
              <a:ext cx="1599565" cy="38100"/>
            </a:xfrm>
            <a:custGeom>
              <a:avLst/>
              <a:gdLst/>
              <a:ahLst/>
              <a:cxnLst/>
              <a:rect l="l" t="t" r="r" b="b"/>
              <a:pathLst>
                <a:path w="1599565" h="38100">
                  <a:moveTo>
                    <a:pt x="0" y="38100"/>
                  </a:moveTo>
                  <a:lnTo>
                    <a:pt x="1599565" y="38100"/>
                  </a:lnTo>
                  <a:lnTo>
                    <a:pt x="1599565" y="0"/>
                  </a:lnTo>
                  <a:lnTo>
                    <a:pt x="0" y="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224398" y="4567173"/>
              <a:ext cx="1599565" cy="754380"/>
            </a:xfrm>
            <a:custGeom>
              <a:avLst/>
              <a:gdLst/>
              <a:ahLst/>
              <a:cxnLst/>
              <a:rect l="l" t="t" r="r" b="b"/>
              <a:pathLst>
                <a:path w="1599565" h="754379">
                  <a:moveTo>
                    <a:pt x="6350" y="0"/>
                  </a:moveTo>
                  <a:lnTo>
                    <a:pt x="6350" y="754379"/>
                  </a:lnTo>
                </a:path>
                <a:path w="1599565" h="754379">
                  <a:moveTo>
                    <a:pt x="1593215" y="0"/>
                  </a:moveTo>
                  <a:lnTo>
                    <a:pt x="1593215" y="754379"/>
                  </a:lnTo>
                </a:path>
                <a:path w="1599565" h="754379">
                  <a:moveTo>
                    <a:pt x="0" y="6350"/>
                  </a:moveTo>
                  <a:lnTo>
                    <a:pt x="1599565" y="6350"/>
                  </a:lnTo>
                </a:path>
                <a:path w="1599565" h="754379">
                  <a:moveTo>
                    <a:pt x="0" y="748029"/>
                  </a:moveTo>
                  <a:lnTo>
                    <a:pt x="1599565" y="74802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237098" y="4579873"/>
            <a:ext cx="1574165" cy="34544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24765" rIns="0" bIns="0" rtlCol="0">
            <a:spAutoFit/>
          </a:bodyPr>
          <a:lstStyle/>
          <a:p>
            <a:pPr marL="337185">
              <a:lnSpc>
                <a:spcPct val="100000"/>
              </a:lnSpc>
              <a:spcBef>
                <a:spcPts val="195"/>
              </a:spcBef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Trimestre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117088" y="4560823"/>
            <a:ext cx="1612265" cy="767080"/>
            <a:chOff x="3117088" y="4560823"/>
            <a:chExt cx="1612265" cy="767080"/>
          </a:xfrm>
        </p:grpSpPr>
        <p:sp>
          <p:nvSpPr>
            <p:cNvPr id="26" name="object 26"/>
            <p:cNvSpPr/>
            <p:nvPr/>
          </p:nvSpPr>
          <p:spPr>
            <a:xfrm>
              <a:off x="3129788" y="4573523"/>
              <a:ext cx="1586865" cy="370840"/>
            </a:xfrm>
            <a:custGeom>
              <a:avLst/>
              <a:gdLst/>
              <a:ahLst/>
              <a:cxnLst/>
              <a:rect l="l" t="t" r="r" b="b"/>
              <a:pathLst>
                <a:path w="1586864" h="370839">
                  <a:moveTo>
                    <a:pt x="1586864" y="0"/>
                  </a:moveTo>
                  <a:lnTo>
                    <a:pt x="0" y="0"/>
                  </a:lnTo>
                  <a:lnTo>
                    <a:pt x="0" y="370839"/>
                  </a:lnTo>
                  <a:lnTo>
                    <a:pt x="1586864" y="370839"/>
                  </a:lnTo>
                  <a:lnTo>
                    <a:pt x="1586864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129788" y="4944363"/>
              <a:ext cx="1586865" cy="370840"/>
            </a:xfrm>
            <a:custGeom>
              <a:avLst/>
              <a:gdLst/>
              <a:ahLst/>
              <a:cxnLst/>
              <a:rect l="l" t="t" r="r" b="b"/>
              <a:pathLst>
                <a:path w="1586864" h="370839">
                  <a:moveTo>
                    <a:pt x="1586864" y="0"/>
                  </a:moveTo>
                  <a:lnTo>
                    <a:pt x="0" y="0"/>
                  </a:lnTo>
                  <a:lnTo>
                    <a:pt x="0" y="370840"/>
                  </a:lnTo>
                  <a:lnTo>
                    <a:pt x="1586864" y="370840"/>
                  </a:lnTo>
                  <a:lnTo>
                    <a:pt x="1586864" y="0"/>
                  </a:lnTo>
                  <a:close/>
                </a:path>
              </a:pathLst>
            </a:custGeom>
            <a:solidFill>
              <a:srgbClr val="F8D6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123438" y="4925313"/>
              <a:ext cx="1599565" cy="38100"/>
            </a:xfrm>
            <a:custGeom>
              <a:avLst/>
              <a:gdLst/>
              <a:ahLst/>
              <a:cxnLst/>
              <a:rect l="l" t="t" r="r" b="b"/>
              <a:pathLst>
                <a:path w="1599564" h="38100">
                  <a:moveTo>
                    <a:pt x="0" y="38100"/>
                  </a:moveTo>
                  <a:lnTo>
                    <a:pt x="1599438" y="38100"/>
                  </a:lnTo>
                  <a:lnTo>
                    <a:pt x="1599438" y="0"/>
                  </a:lnTo>
                  <a:lnTo>
                    <a:pt x="0" y="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123438" y="4567173"/>
              <a:ext cx="1599565" cy="754380"/>
            </a:xfrm>
            <a:custGeom>
              <a:avLst/>
              <a:gdLst/>
              <a:ahLst/>
              <a:cxnLst/>
              <a:rect l="l" t="t" r="r" b="b"/>
              <a:pathLst>
                <a:path w="1599564" h="754379">
                  <a:moveTo>
                    <a:pt x="6350" y="0"/>
                  </a:moveTo>
                  <a:lnTo>
                    <a:pt x="6350" y="754379"/>
                  </a:lnTo>
                </a:path>
                <a:path w="1599564" h="754379">
                  <a:moveTo>
                    <a:pt x="1593088" y="0"/>
                  </a:moveTo>
                  <a:lnTo>
                    <a:pt x="1593088" y="754379"/>
                  </a:lnTo>
                </a:path>
                <a:path w="1599564" h="754379">
                  <a:moveTo>
                    <a:pt x="0" y="6350"/>
                  </a:moveTo>
                  <a:lnTo>
                    <a:pt x="1599438" y="6350"/>
                  </a:lnTo>
                </a:path>
                <a:path w="1599564" h="754379">
                  <a:moveTo>
                    <a:pt x="0" y="748029"/>
                  </a:moveTo>
                  <a:lnTo>
                    <a:pt x="1599438" y="74802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136138" y="4579873"/>
            <a:ext cx="1574165" cy="34544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247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5"/>
              </a:spcBef>
            </a:pP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Mois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976757" y="4570857"/>
            <a:ext cx="1612265" cy="767080"/>
            <a:chOff x="976757" y="4570857"/>
            <a:chExt cx="1612265" cy="767080"/>
          </a:xfrm>
        </p:grpSpPr>
        <p:sp>
          <p:nvSpPr>
            <p:cNvPr id="32" name="object 32"/>
            <p:cNvSpPr/>
            <p:nvPr/>
          </p:nvSpPr>
          <p:spPr>
            <a:xfrm>
              <a:off x="989457" y="4583557"/>
              <a:ext cx="1586865" cy="370840"/>
            </a:xfrm>
            <a:custGeom>
              <a:avLst/>
              <a:gdLst/>
              <a:ahLst/>
              <a:cxnLst/>
              <a:rect l="l" t="t" r="r" b="b"/>
              <a:pathLst>
                <a:path w="1586864" h="370839">
                  <a:moveTo>
                    <a:pt x="1586865" y="0"/>
                  </a:moveTo>
                  <a:lnTo>
                    <a:pt x="0" y="0"/>
                  </a:lnTo>
                  <a:lnTo>
                    <a:pt x="0" y="370839"/>
                  </a:lnTo>
                  <a:lnTo>
                    <a:pt x="1586865" y="370839"/>
                  </a:lnTo>
                  <a:lnTo>
                    <a:pt x="1586865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89457" y="4954397"/>
              <a:ext cx="1586865" cy="370840"/>
            </a:xfrm>
            <a:custGeom>
              <a:avLst/>
              <a:gdLst/>
              <a:ahLst/>
              <a:cxnLst/>
              <a:rect l="l" t="t" r="r" b="b"/>
              <a:pathLst>
                <a:path w="1586864" h="370839">
                  <a:moveTo>
                    <a:pt x="1586865" y="0"/>
                  </a:moveTo>
                  <a:lnTo>
                    <a:pt x="0" y="0"/>
                  </a:lnTo>
                  <a:lnTo>
                    <a:pt x="0" y="370839"/>
                  </a:lnTo>
                  <a:lnTo>
                    <a:pt x="1586865" y="370839"/>
                  </a:lnTo>
                  <a:lnTo>
                    <a:pt x="1586865" y="0"/>
                  </a:lnTo>
                  <a:close/>
                </a:path>
              </a:pathLst>
            </a:custGeom>
            <a:solidFill>
              <a:srgbClr val="F8D6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83107" y="4935347"/>
              <a:ext cx="1599565" cy="38100"/>
            </a:xfrm>
            <a:custGeom>
              <a:avLst/>
              <a:gdLst/>
              <a:ahLst/>
              <a:cxnLst/>
              <a:rect l="l" t="t" r="r" b="b"/>
              <a:pathLst>
                <a:path w="1599564" h="38100">
                  <a:moveTo>
                    <a:pt x="0" y="38100"/>
                  </a:moveTo>
                  <a:lnTo>
                    <a:pt x="1599565" y="38100"/>
                  </a:lnTo>
                  <a:lnTo>
                    <a:pt x="1599565" y="0"/>
                  </a:lnTo>
                  <a:lnTo>
                    <a:pt x="0" y="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83107" y="4577207"/>
              <a:ext cx="1599565" cy="754380"/>
            </a:xfrm>
            <a:custGeom>
              <a:avLst/>
              <a:gdLst/>
              <a:ahLst/>
              <a:cxnLst/>
              <a:rect l="l" t="t" r="r" b="b"/>
              <a:pathLst>
                <a:path w="1599564" h="754379">
                  <a:moveTo>
                    <a:pt x="6350" y="0"/>
                  </a:moveTo>
                  <a:lnTo>
                    <a:pt x="6350" y="754380"/>
                  </a:lnTo>
                </a:path>
                <a:path w="1599564" h="754379">
                  <a:moveTo>
                    <a:pt x="1593215" y="0"/>
                  </a:moveTo>
                  <a:lnTo>
                    <a:pt x="1593215" y="754380"/>
                  </a:lnTo>
                </a:path>
                <a:path w="1599564" h="754379">
                  <a:moveTo>
                    <a:pt x="0" y="6350"/>
                  </a:moveTo>
                  <a:lnTo>
                    <a:pt x="1599565" y="6350"/>
                  </a:lnTo>
                </a:path>
                <a:path w="1599564" h="754379">
                  <a:moveTo>
                    <a:pt x="0" y="748030"/>
                  </a:moveTo>
                  <a:lnTo>
                    <a:pt x="1599565" y="74803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995807" y="4589907"/>
            <a:ext cx="1574165" cy="34544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247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5"/>
              </a:spcBef>
            </a:pP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Jour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575941" y="4887214"/>
            <a:ext cx="4657725" cy="118745"/>
          </a:xfrm>
          <a:custGeom>
            <a:avLst/>
            <a:gdLst/>
            <a:ahLst/>
            <a:cxnLst/>
            <a:rect l="l" t="t" r="r" b="b"/>
            <a:pathLst>
              <a:path w="4657725" h="118745">
                <a:moveTo>
                  <a:pt x="553847" y="57150"/>
                </a:moveTo>
                <a:lnTo>
                  <a:pt x="517702" y="39878"/>
                </a:lnTo>
                <a:lnTo>
                  <a:pt x="438531" y="2032"/>
                </a:lnTo>
                <a:lnTo>
                  <a:pt x="439204" y="40220"/>
                </a:lnTo>
                <a:lnTo>
                  <a:pt x="0" y="48133"/>
                </a:lnTo>
                <a:lnTo>
                  <a:pt x="635" y="86233"/>
                </a:lnTo>
                <a:lnTo>
                  <a:pt x="439877" y="78320"/>
                </a:lnTo>
                <a:lnTo>
                  <a:pt x="440563" y="116332"/>
                </a:lnTo>
                <a:lnTo>
                  <a:pt x="553847" y="57150"/>
                </a:lnTo>
                <a:close/>
              </a:path>
              <a:path w="4657725" h="118745">
                <a:moveTo>
                  <a:pt x="2654808" y="57150"/>
                </a:moveTo>
                <a:lnTo>
                  <a:pt x="2616708" y="38100"/>
                </a:lnTo>
                <a:lnTo>
                  <a:pt x="2540508" y="0"/>
                </a:lnTo>
                <a:lnTo>
                  <a:pt x="2540508" y="38100"/>
                </a:lnTo>
                <a:lnTo>
                  <a:pt x="2140585" y="38100"/>
                </a:lnTo>
                <a:lnTo>
                  <a:pt x="2140585" y="76200"/>
                </a:lnTo>
                <a:lnTo>
                  <a:pt x="2540508" y="76200"/>
                </a:lnTo>
                <a:lnTo>
                  <a:pt x="2540508" y="114300"/>
                </a:lnTo>
                <a:lnTo>
                  <a:pt x="2616708" y="76200"/>
                </a:lnTo>
                <a:lnTo>
                  <a:pt x="2654808" y="57150"/>
                </a:lnTo>
                <a:close/>
              </a:path>
              <a:path w="4657725" h="118745">
                <a:moveTo>
                  <a:pt x="4620742" y="80899"/>
                </a:moveTo>
                <a:lnTo>
                  <a:pt x="4561840" y="80899"/>
                </a:lnTo>
                <a:lnTo>
                  <a:pt x="4542828" y="80899"/>
                </a:lnTo>
                <a:lnTo>
                  <a:pt x="4542282" y="118745"/>
                </a:lnTo>
                <a:lnTo>
                  <a:pt x="4620742" y="80899"/>
                </a:lnTo>
                <a:close/>
              </a:path>
              <a:path w="4657725" h="118745">
                <a:moveTo>
                  <a:pt x="4657344" y="63246"/>
                </a:moveTo>
                <a:lnTo>
                  <a:pt x="4543933" y="4445"/>
                </a:lnTo>
                <a:lnTo>
                  <a:pt x="4543374" y="42532"/>
                </a:lnTo>
                <a:lnTo>
                  <a:pt x="4241927" y="38100"/>
                </a:lnTo>
                <a:lnTo>
                  <a:pt x="4241419" y="76200"/>
                </a:lnTo>
                <a:lnTo>
                  <a:pt x="4542828" y="80632"/>
                </a:lnTo>
                <a:lnTo>
                  <a:pt x="4561840" y="80632"/>
                </a:lnTo>
                <a:lnTo>
                  <a:pt x="4621314" y="80632"/>
                </a:lnTo>
                <a:lnTo>
                  <a:pt x="4657344" y="63246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3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20" dirty="0"/>
              <a:t>OFPPT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2061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0095" cy="6858000"/>
            <a:chOff x="0" y="0"/>
            <a:chExt cx="1219009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7" y="0"/>
              <a:ext cx="12187046" cy="68579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6790" y="1464030"/>
              <a:ext cx="11118850" cy="5152390"/>
            </a:xfrm>
            <a:custGeom>
              <a:avLst/>
              <a:gdLst/>
              <a:ahLst/>
              <a:cxnLst/>
              <a:rect l="l" t="t" r="r" b="b"/>
              <a:pathLst>
                <a:path w="11118850" h="5152390">
                  <a:moveTo>
                    <a:pt x="11118469" y="0"/>
                  </a:moveTo>
                  <a:lnTo>
                    <a:pt x="0" y="0"/>
                  </a:lnTo>
                  <a:lnTo>
                    <a:pt x="0" y="5152390"/>
                  </a:lnTo>
                  <a:lnTo>
                    <a:pt x="11118469" y="5152390"/>
                  </a:lnTo>
                  <a:lnTo>
                    <a:pt x="111184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790" y="1464030"/>
              <a:ext cx="11118850" cy="5152390"/>
            </a:xfrm>
            <a:custGeom>
              <a:avLst/>
              <a:gdLst/>
              <a:ahLst/>
              <a:cxnLst/>
              <a:rect l="l" t="t" r="r" b="b"/>
              <a:pathLst>
                <a:path w="11118850" h="5152390">
                  <a:moveTo>
                    <a:pt x="0" y="5152390"/>
                  </a:moveTo>
                  <a:lnTo>
                    <a:pt x="11118469" y="5152390"/>
                  </a:lnTo>
                  <a:lnTo>
                    <a:pt x="11118469" y="0"/>
                  </a:lnTo>
                  <a:lnTo>
                    <a:pt x="0" y="0"/>
                  </a:lnTo>
                  <a:lnTo>
                    <a:pt x="0" y="515239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60149"/>
              <a:ext cx="537210" cy="1346200"/>
            </a:xfrm>
            <a:custGeom>
              <a:avLst/>
              <a:gdLst/>
              <a:ahLst/>
              <a:cxnLst/>
              <a:rect l="l" t="t" r="r" b="b"/>
              <a:pathLst>
                <a:path w="537210" h="1346200">
                  <a:moveTo>
                    <a:pt x="536790" y="0"/>
                  </a:moveTo>
                  <a:lnTo>
                    <a:pt x="0" y="0"/>
                  </a:lnTo>
                  <a:lnTo>
                    <a:pt x="0" y="1077226"/>
                  </a:lnTo>
                  <a:lnTo>
                    <a:pt x="0" y="1080008"/>
                  </a:lnTo>
                  <a:lnTo>
                    <a:pt x="241" y="1080008"/>
                  </a:lnTo>
                  <a:lnTo>
                    <a:pt x="4318" y="1125474"/>
                  </a:lnTo>
                  <a:lnTo>
                    <a:pt x="16789" y="1170889"/>
                  </a:lnTo>
                  <a:lnTo>
                    <a:pt x="36639" y="1212697"/>
                  </a:lnTo>
                  <a:lnTo>
                    <a:pt x="63119" y="1250149"/>
                  </a:lnTo>
                  <a:lnTo>
                    <a:pt x="95465" y="1282496"/>
                  </a:lnTo>
                  <a:lnTo>
                    <a:pt x="132918" y="1308976"/>
                  </a:lnTo>
                  <a:lnTo>
                    <a:pt x="174739" y="1328826"/>
                  </a:lnTo>
                  <a:lnTo>
                    <a:pt x="220141" y="1341297"/>
                  </a:lnTo>
                  <a:lnTo>
                    <a:pt x="268389" y="1345615"/>
                  </a:lnTo>
                  <a:lnTo>
                    <a:pt x="536790" y="1345615"/>
                  </a:lnTo>
                  <a:lnTo>
                    <a:pt x="536790" y="1080008"/>
                  </a:lnTo>
                  <a:lnTo>
                    <a:pt x="536790" y="1077226"/>
                  </a:lnTo>
                  <a:lnTo>
                    <a:pt x="536790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96168" y="345681"/>
            <a:ext cx="659079" cy="65114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876" y="325627"/>
            <a:ext cx="4770755" cy="8191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dirty="0"/>
              <a:t>02</a:t>
            </a:r>
            <a:r>
              <a:rPr spc="-50" dirty="0"/>
              <a:t> </a:t>
            </a:r>
            <a:r>
              <a:rPr dirty="0"/>
              <a:t>–</a:t>
            </a:r>
            <a:r>
              <a:rPr spc="-15" dirty="0"/>
              <a:t> </a:t>
            </a:r>
            <a:r>
              <a:rPr dirty="0"/>
              <a:t>Explorer</a:t>
            </a:r>
            <a:r>
              <a:rPr spc="-25" dirty="0"/>
              <a:t> </a:t>
            </a:r>
            <a:r>
              <a:rPr dirty="0"/>
              <a:t>la</a:t>
            </a:r>
            <a:r>
              <a:rPr spc="-30" dirty="0"/>
              <a:t> </a:t>
            </a:r>
            <a:r>
              <a:rPr dirty="0"/>
              <a:t>modélisation</a:t>
            </a:r>
            <a:r>
              <a:rPr spc="-45" dirty="0"/>
              <a:t> </a:t>
            </a:r>
            <a:r>
              <a:rPr spc="-10" dirty="0"/>
              <a:t>dimensionnelle avancée</a:t>
            </a:r>
          </a:p>
          <a:p>
            <a:pPr marL="22860">
              <a:lnSpc>
                <a:spcPts val="1655"/>
              </a:lnSpc>
            </a:pPr>
            <a:r>
              <a:rPr sz="1600" dirty="0"/>
              <a:t>Niveaux</a:t>
            </a:r>
            <a:r>
              <a:rPr sz="1600" spc="-55" dirty="0"/>
              <a:t> </a:t>
            </a:r>
            <a:r>
              <a:rPr sz="1600" dirty="0"/>
              <a:t>de</a:t>
            </a:r>
            <a:r>
              <a:rPr sz="1600" spc="-50" dirty="0"/>
              <a:t> </a:t>
            </a:r>
            <a:r>
              <a:rPr sz="1600" spc="-10" dirty="0"/>
              <a:t>granularité</a:t>
            </a:r>
            <a:endParaRPr sz="160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3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20" dirty="0"/>
              <a:t>OFPPT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2061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sp>
        <p:nvSpPr>
          <p:cNvPr id="10" name="object 10"/>
          <p:cNvSpPr txBox="1"/>
          <p:nvPr/>
        </p:nvSpPr>
        <p:spPr>
          <a:xfrm>
            <a:off x="798982" y="1602993"/>
            <a:ext cx="67202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Niveaux</a:t>
            </a:r>
            <a:r>
              <a:rPr sz="1600" b="1" spc="-2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 granularité</a:t>
            </a:r>
            <a:r>
              <a:rPr sz="1600" b="1" spc="1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:</a:t>
            </a:r>
            <a:r>
              <a:rPr sz="1600" b="1" spc="-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A3838"/>
                </a:solidFill>
                <a:latin typeface="Calibri"/>
                <a:cs typeface="Calibri"/>
              </a:rPr>
              <a:t>Quotidiennement,</a:t>
            </a:r>
            <a:r>
              <a:rPr sz="1600" b="1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A3838"/>
                </a:solidFill>
                <a:latin typeface="Calibri"/>
                <a:cs typeface="Calibri"/>
              </a:rPr>
              <a:t>Mensuellement,</a:t>
            </a:r>
            <a:r>
              <a:rPr sz="1600" b="1" spc="-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3A3838"/>
                </a:solidFill>
                <a:latin typeface="Calibri"/>
                <a:cs typeface="Calibri"/>
              </a:rPr>
              <a:t>ou</a:t>
            </a:r>
            <a:r>
              <a:rPr sz="1600" b="1" spc="-10" dirty="0">
                <a:solidFill>
                  <a:srgbClr val="3A3838"/>
                </a:solidFill>
                <a:latin typeface="Calibri"/>
                <a:cs typeface="Calibri"/>
              </a:rPr>
              <a:t> Annuellement</a:t>
            </a:r>
            <a:r>
              <a:rPr sz="1600" b="1" spc="-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600" b="1" spc="-50" dirty="0">
                <a:solidFill>
                  <a:srgbClr val="3A3838"/>
                </a:solidFill>
                <a:latin typeface="Calibri"/>
                <a:cs typeface="Calibri"/>
              </a:rPr>
              <a:t>?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8982" y="2725648"/>
            <a:ext cx="10593070" cy="2022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299720" algn="l"/>
              </a:tabLst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niveau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granularité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table de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faits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réfère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degré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détail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précision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données.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exemple,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données peuvent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être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agrégées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quotidiennement,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mensuellement,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annuellement.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choix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granularité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crucial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car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détermine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spécificité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analyses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possibles.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granularité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fine,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comme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quotidiennes,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analyses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très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détaillées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mais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entraîner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augmentation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significative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volume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données,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affecter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performances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système.</a:t>
            </a:r>
            <a:endParaRPr sz="1400">
              <a:latin typeface="Calibri"/>
              <a:cs typeface="Calibri"/>
            </a:endParaRPr>
          </a:p>
          <a:p>
            <a:pPr marL="299085" marR="5080" indent="-287020" algn="just">
              <a:lnSpc>
                <a:spcPct val="150000"/>
              </a:lnSpc>
              <a:spcBef>
                <a:spcPts val="600"/>
              </a:spcBef>
              <a:buFont typeface="Arial"/>
              <a:buChar char="•"/>
              <a:tabLst>
                <a:tab pos="29972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l'inverse,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granularité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grossière,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comme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mensuelles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annuelles,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réduit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volume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données,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facilitant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ainsi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stockage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performances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requêtes,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mais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prix d'une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perte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détails.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03727" y="2203500"/>
            <a:ext cx="6142990" cy="382270"/>
          </a:xfrm>
          <a:prstGeom prst="rect">
            <a:avLst/>
          </a:prstGeom>
          <a:ln w="28575">
            <a:solidFill>
              <a:srgbClr val="00AF50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60"/>
              </a:spcBef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Définition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Degré</a:t>
            </a:r>
            <a:r>
              <a:rPr sz="1400" b="1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détail</a:t>
            </a:r>
            <a:r>
              <a:rPr sz="1400" b="1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précision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b="1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b="1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b="1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faits.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80336" y="5097907"/>
            <a:ext cx="8831580" cy="1351915"/>
          </a:xfrm>
          <a:prstGeom prst="rect">
            <a:avLst/>
          </a:prstGeom>
          <a:ln w="28575">
            <a:solidFill>
              <a:srgbClr val="00AF50"/>
            </a:solidFill>
          </a:ln>
        </p:spPr>
        <p:txBody>
          <a:bodyPr vert="horz" wrap="square" lIns="0" tIns="1098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65"/>
              </a:spcBef>
            </a:pPr>
            <a:r>
              <a:rPr sz="1400" b="1" dirty="0">
                <a:latin typeface="Calibri"/>
                <a:cs typeface="Calibri"/>
              </a:rPr>
              <a:t>Résumé</a:t>
            </a:r>
            <a:r>
              <a:rPr sz="1400" b="1" spc="-60" dirty="0">
                <a:latin typeface="Calibri"/>
                <a:cs typeface="Calibri"/>
              </a:rPr>
              <a:t> </a:t>
            </a:r>
            <a:r>
              <a:rPr sz="1400" b="1" spc="-50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840"/>
              </a:spcBef>
            </a:pPr>
            <a:r>
              <a:rPr sz="1400" b="1" spc="-10" dirty="0">
                <a:solidFill>
                  <a:srgbClr val="16A8BB"/>
                </a:solidFill>
                <a:latin typeface="Calibri"/>
                <a:cs typeface="Calibri"/>
              </a:rPr>
              <a:t>Granularité</a:t>
            </a:r>
            <a:r>
              <a:rPr sz="1400" b="1" spc="-70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6A8BB"/>
                </a:solidFill>
                <a:latin typeface="Calibri"/>
                <a:cs typeface="Calibri"/>
              </a:rPr>
              <a:t>élevée</a:t>
            </a:r>
            <a:r>
              <a:rPr sz="1400" b="1" spc="-40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6A8BB"/>
                </a:solidFill>
                <a:latin typeface="Calibri"/>
                <a:cs typeface="Calibri"/>
              </a:rPr>
              <a:t>:</a:t>
            </a:r>
            <a:r>
              <a:rPr sz="1400" b="1" spc="-15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agrégées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offrant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vue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d'ensemble des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tendances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globales.</a:t>
            </a:r>
            <a:endParaRPr sz="14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840"/>
              </a:spcBef>
            </a:pPr>
            <a:r>
              <a:rPr sz="1400" b="1" spc="-10" dirty="0">
                <a:solidFill>
                  <a:srgbClr val="16A8BB"/>
                </a:solidFill>
                <a:latin typeface="Calibri"/>
                <a:cs typeface="Calibri"/>
              </a:rPr>
              <a:t>Granularité</a:t>
            </a:r>
            <a:r>
              <a:rPr sz="1400" b="1" spc="-80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16A8BB"/>
                </a:solidFill>
                <a:latin typeface="Calibri"/>
                <a:cs typeface="Calibri"/>
              </a:rPr>
              <a:t>moyenne</a:t>
            </a:r>
            <a:r>
              <a:rPr sz="1400" b="1" spc="-60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6A8BB"/>
                </a:solidFill>
                <a:latin typeface="Calibri"/>
                <a:cs typeface="Calibri"/>
              </a:rPr>
              <a:t>:</a:t>
            </a:r>
            <a:r>
              <a:rPr sz="1400" b="1" spc="-20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spécifiques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permettant d'explorer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modèles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relations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entre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variables.</a:t>
            </a:r>
            <a:endParaRPr sz="14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840"/>
              </a:spcBef>
            </a:pPr>
            <a:r>
              <a:rPr sz="1400" b="1" spc="-10" dirty="0">
                <a:solidFill>
                  <a:srgbClr val="16A8BB"/>
                </a:solidFill>
                <a:latin typeface="Calibri"/>
                <a:cs typeface="Calibri"/>
              </a:rPr>
              <a:t>Granularité</a:t>
            </a:r>
            <a:r>
              <a:rPr sz="1400" b="1" spc="-65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6A8BB"/>
                </a:solidFill>
                <a:latin typeface="Calibri"/>
                <a:cs typeface="Calibri"/>
              </a:rPr>
              <a:t>fine</a:t>
            </a:r>
            <a:r>
              <a:rPr sz="1400" b="1" spc="-35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6A8BB"/>
                </a:solidFill>
                <a:latin typeface="Calibri"/>
                <a:cs typeface="Calibri"/>
              </a:rPr>
              <a:t>:</a:t>
            </a:r>
            <a:r>
              <a:rPr sz="1400" b="1" spc="-25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Détails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très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précis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identifier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anomalies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transactions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individuelles.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0095" cy="6858000"/>
            <a:chOff x="0" y="0"/>
            <a:chExt cx="1219009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7" y="0"/>
              <a:ext cx="12187046" cy="68579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6790" y="1464030"/>
              <a:ext cx="11118850" cy="5152390"/>
            </a:xfrm>
            <a:custGeom>
              <a:avLst/>
              <a:gdLst/>
              <a:ahLst/>
              <a:cxnLst/>
              <a:rect l="l" t="t" r="r" b="b"/>
              <a:pathLst>
                <a:path w="11118850" h="5152390">
                  <a:moveTo>
                    <a:pt x="11118469" y="0"/>
                  </a:moveTo>
                  <a:lnTo>
                    <a:pt x="0" y="0"/>
                  </a:lnTo>
                  <a:lnTo>
                    <a:pt x="0" y="5152390"/>
                  </a:lnTo>
                  <a:lnTo>
                    <a:pt x="11118469" y="5152390"/>
                  </a:lnTo>
                  <a:lnTo>
                    <a:pt x="111184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790" y="1464030"/>
              <a:ext cx="11118850" cy="5152390"/>
            </a:xfrm>
            <a:custGeom>
              <a:avLst/>
              <a:gdLst/>
              <a:ahLst/>
              <a:cxnLst/>
              <a:rect l="l" t="t" r="r" b="b"/>
              <a:pathLst>
                <a:path w="11118850" h="5152390">
                  <a:moveTo>
                    <a:pt x="0" y="5152390"/>
                  </a:moveTo>
                  <a:lnTo>
                    <a:pt x="11118469" y="5152390"/>
                  </a:lnTo>
                  <a:lnTo>
                    <a:pt x="11118469" y="0"/>
                  </a:lnTo>
                  <a:lnTo>
                    <a:pt x="0" y="0"/>
                  </a:lnTo>
                  <a:lnTo>
                    <a:pt x="0" y="515239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60149"/>
              <a:ext cx="537210" cy="1346200"/>
            </a:xfrm>
            <a:custGeom>
              <a:avLst/>
              <a:gdLst/>
              <a:ahLst/>
              <a:cxnLst/>
              <a:rect l="l" t="t" r="r" b="b"/>
              <a:pathLst>
                <a:path w="537210" h="1346200">
                  <a:moveTo>
                    <a:pt x="536790" y="0"/>
                  </a:moveTo>
                  <a:lnTo>
                    <a:pt x="0" y="0"/>
                  </a:lnTo>
                  <a:lnTo>
                    <a:pt x="0" y="1077226"/>
                  </a:lnTo>
                  <a:lnTo>
                    <a:pt x="0" y="1080008"/>
                  </a:lnTo>
                  <a:lnTo>
                    <a:pt x="241" y="1080008"/>
                  </a:lnTo>
                  <a:lnTo>
                    <a:pt x="4318" y="1125474"/>
                  </a:lnTo>
                  <a:lnTo>
                    <a:pt x="16789" y="1170889"/>
                  </a:lnTo>
                  <a:lnTo>
                    <a:pt x="36639" y="1212697"/>
                  </a:lnTo>
                  <a:lnTo>
                    <a:pt x="63119" y="1250149"/>
                  </a:lnTo>
                  <a:lnTo>
                    <a:pt x="95465" y="1282496"/>
                  </a:lnTo>
                  <a:lnTo>
                    <a:pt x="132918" y="1308976"/>
                  </a:lnTo>
                  <a:lnTo>
                    <a:pt x="174739" y="1328826"/>
                  </a:lnTo>
                  <a:lnTo>
                    <a:pt x="220141" y="1341297"/>
                  </a:lnTo>
                  <a:lnTo>
                    <a:pt x="268389" y="1345615"/>
                  </a:lnTo>
                  <a:lnTo>
                    <a:pt x="536790" y="1345615"/>
                  </a:lnTo>
                  <a:lnTo>
                    <a:pt x="536790" y="1080008"/>
                  </a:lnTo>
                  <a:lnTo>
                    <a:pt x="536790" y="1077226"/>
                  </a:lnTo>
                  <a:lnTo>
                    <a:pt x="536790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96168" y="345681"/>
            <a:ext cx="659079" cy="65114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876" y="325627"/>
            <a:ext cx="4770755" cy="8191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dirty="0"/>
              <a:t>02</a:t>
            </a:r>
            <a:r>
              <a:rPr spc="-50" dirty="0"/>
              <a:t> </a:t>
            </a:r>
            <a:r>
              <a:rPr dirty="0"/>
              <a:t>–</a:t>
            </a:r>
            <a:r>
              <a:rPr spc="-15" dirty="0"/>
              <a:t> </a:t>
            </a:r>
            <a:r>
              <a:rPr dirty="0"/>
              <a:t>Explorer</a:t>
            </a:r>
            <a:r>
              <a:rPr spc="-25" dirty="0"/>
              <a:t> </a:t>
            </a:r>
            <a:r>
              <a:rPr dirty="0"/>
              <a:t>la</a:t>
            </a:r>
            <a:r>
              <a:rPr spc="-30" dirty="0"/>
              <a:t> </a:t>
            </a:r>
            <a:r>
              <a:rPr dirty="0"/>
              <a:t>modélisation</a:t>
            </a:r>
            <a:r>
              <a:rPr spc="-45" dirty="0"/>
              <a:t> </a:t>
            </a:r>
            <a:r>
              <a:rPr spc="-10" dirty="0"/>
              <a:t>dimensionnelle avancée</a:t>
            </a:r>
          </a:p>
          <a:p>
            <a:pPr marL="22860">
              <a:lnSpc>
                <a:spcPts val="1655"/>
              </a:lnSpc>
            </a:pPr>
            <a:r>
              <a:rPr sz="1600" spc="-10" dirty="0"/>
              <a:t>Hiérarchies</a:t>
            </a:r>
            <a:r>
              <a:rPr sz="1600" spc="-15" dirty="0"/>
              <a:t> </a:t>
            </a:r>
            <a:r>
              <a:rPr sz="1600" dirty="0"/>
              <a:t>dans</a:t>
            </a:r>
            <a:r>
              <a:rPr sz="1600" spc="-5" dirty="0"/>
              <a:t> </a:t>
            </a:r>
            <a:r>
              <a:rPr sz="1600" dirty="0"/>
              <a:t>la</a:t>
            </a:r>
            <a:r>
              <a:rPr sz="1600" spc="-30" dirty="0"/>
              <a:t> </a:t>
            </a:r>
            <a:r>
              <a:rPr sz="1600" spc="-10" dirty="0"/>
              <a:t>modélisation</a:t>
            </a:r>
            <a:r>
              <a:rPr sz="1600" spc="-40" dirty="0"/>
              <a:t> </a:t>
            </a:r>
            <a:r>
              <a:rPr sz="1600" spc="-10" dirty="0"/>
              <a:t>dimensionnelle</a:t>
            </a:r>
            <a:endParaRPr sz="160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3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20" dirty="0"/>
              <a:t>OFPPT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2061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10" name="object 10"/>
          <p:cNvSpPr txBox="1"/>
          <p:nvPr/>
        </p:nvSpPr>
        <p:spPr>
          <a:xfrm>
            <a:off x="798982" y="1602993"/>
            <a:ext cx="10594340" cy="2428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Choix</a:t>
            </a:r>
            <a:r>
              <a:rPr sz="1600" b="1" spc="-1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1600" b="1" spc="-3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niveaux</a:t>
            </a:r>
            <a:r>
              <a:rPr sz="1600" b="1" spc="-1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16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granularité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 :</a:t>
            </a:r>
            <a:r>
              <a:rPr sz="1600" b="1" spc="-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A3838"/>
                </a:solidFill>
                <a:latin typeface="Calibri"/>
                <a:cs typeface="Calibri"/>
              </a:rPr>
              <a:t>Quotidiennement, Mensuellement,</a:t>
            </a:r>
            <a:r>
              <a:rPr sz="1600" b="1" spc="-3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3A3838"/>
                </a:solidFill>
                <a:latin typeface="Calibri"/>
                <a:cs typeface="Calibri"/>
              </a:rPr>
              <a:t>ou</a:t>
            </a:r>
            <a:r>
              <a:rPr sz="1600" b="1" spc="-3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A3838"/>
                </a:solidFill>
                <a:latin typeface="Calibri"/>
                <a:cs typeface="Calibri"/>
              </a:rPr>
              <a:t>Annuellement</a:t>
            </a:r>
            <a:r>
              <a:rPr sz="1600" b="1" spc="-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600" b="1" spc="-50" dirty="0">
                <a:solidFill>
                  <a:srgbClr val="3A3838"/>
                </a:solidFill>
                <a:latin typeface="Calibri"/>
                <a:cs typeface="Calibri"/>
              </a:rPr>
              <a:t>?</a:t>
            </a:r>
            <a:endParaRPr sz="1600">
              <a:latin typeface="Calibri"/>
              <a:cs typeface="Calibri"/>
            </a:endParaRPr>
          </a:p>
          <a:p>
            <a:pPr marL="299085" marR="5080" indent="-287020">
              <a:lnSpc>
                <a:spcPct val="150200"/>
              </a:lnSpc>
              <a:spcBef>
                <a:spcPts val="67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20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niveaux</a:t>
            </a:r>
            <a:r>
              <a:rPr sz="1400" b="1" spc="2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b="1" spc="2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granularité</a:t>
            </a:r>
            <a:r>
              <a:rPr sz="1400" b="1" spc="2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</a:t>
            </a:r>
            <a:r>
              <a:rPr sz="1400" spc="2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rapportent</a:t>
            </a:r>
            <a:r>
              <a:rPr sz="1400" spc="2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principalement</a:t>
            </a:r>
            <a:r>
              <a:rPr sz="1400" spc="2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sz="1400" spc="2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niveau</a:t>
            </a:r>
            <a:r>
              <a:rPr sz="1400" b="1" spc="2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b="1" spc="2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détail</a:t>
            </a:r>
            <a:r>
              <a:rPr sz="1400" b="1" spc="2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b="1" spc="2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sz="1400" spc="2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mais</a:t>
            </a:r>
            <a:r>
              <a:rPr sz="1400" spc="2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ils</a:t>
            </a:r>
            <a:r>
              <a:rPr sz="1400" spc="2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peuvent</a:t>
            </a:r>
            <a:r>
              <a:rPr sz="1400" spc="2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400" spc="22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appliqués</a:t>
            </a:r>
            <a:r>
              <a:rPr sz="1400" spc="2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2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différents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aspects,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y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compris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temps</a:t>
            </a:r>
            <a:r>
              <a:rPr sz="1400" b="1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 les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types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 marL="299085" marR="5080" indent="-28702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choix</a:t>
            </a:r>
            <a:r>
              <a:rPr sz="1400" b="1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 la granularité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dépend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besoins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d’analyse</a:t>
            </a:r>
            <a:r>
              <a:rPr sz="1400" b="1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spécifiques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l’entreprise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 contraintes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techniques</a:t>
            </a:r>
            <a:r>
              <a:rPr sz="1400" b="1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du système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gestion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bases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b="1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décisionnelles.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55555"/>
              </a:buClr>
              <a:buFont typeface="Arial"/>
              <a:buChar char="•"/>
            </a:pPr>
            <a:endParaRPr sz="11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Combiner</a:t>
            </a:r>
            <a:r>
              <a:rPr sz="1400" spc="2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différents</a:t>
            </a:r>
            <a:r>
              <a:rPr sz="1400" spc="2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niveaux</a:t>
            </a:r>
            <a:r>
              <a:rPr sz="1400" spc="2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2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granularité</a:t>
            </a:r>
            <a:r>
              <a:rPr sz="1400" spc="2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400" spc="2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d'obtenir</a:t>
            </a:r>
            <a:r>
              <a:rPr sz="1400" spc="2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2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compréhension</a:t>
            </a:r>
            <a:r>
              <a:rPr sz="1400" spc="2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complète</a:t>
            </a:r>
            <a:r>
              <a:rPr sz="1400" spc="2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2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données,</a:t>
            </a:r>
            <a:r>
              <a:rPr sz="1400" spc="2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2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équilibrant</a:t>
            </a:r>
            <a:r>
              <a:rPr sz="1400" spc="2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2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détail</a:t>
            </a:r>
            <a:r>
              <a:rPr sz="1400" spc="2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2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endParaRPr sz="14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840"/>
              </a:spcBef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complexité.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0001" y="4073080"/>
            <a:ext cx="5376545" cy="1675130"/>
          </a:xfrm>
          <a:prstGeom prst="rect">
            <a:avLst/>
          </a:prstGeom>
          <a:ln w="28575">
            <a:solidFill>
              <a:srgbClr val="00AF50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60"/>
              </a:spcBef>
            </a:pPr>
            <a:r>
              <a:rPr sz="1400" b="1" spc="-10" dirty="0">
                <a:solidFill>
                  <a:srgbClr val="00AFEF"/>
                </a:solidFill>
                <a:latin typeface="Calibri"/>
                <a:cs typeface="Calibri"/>
              </a:rPr>
              <a:t>Granularité</a:t>
            </a:r>
            <a:r>
              <a:rPr sz="1400" b="1" spc="-5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0AFEF"/>
                </a:solidFill>
                <a:latin typeface="Calibri"/>
                <a:cs typeface="Calibri"/>
              </a:rPr>
              <a:t>temporelle</a:t>
            </a:r>
            <a:r>
              <a:rPr sz="1400" b="1" spc="28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00AFEF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91440" marR="81915">
              <a:lnSpc>
                <a:spcPct val="150000"/>
              </a:lnSpc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granularité</a:t>
            </a:r>
            <a:r>
              <a:rPr sz="1400" b="1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temporelle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exprimée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périodes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 comme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b="1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années,</a:t>
            </a:r>
            <a:r>
              <a:rPr sz="1400" b="1" spc="1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b="1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mois,</a:t>
            </a:r>
            <a:r>
              <a:rPr sz="1400" b="1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b="1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jours,</a:t>
            </a:r>
            <a:r>
              <a:rPr sz="1400" b="1" spc="1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voire</a:t>
            </a:r>
            <a:r>
              <a:rPr sz="1400" b="1" spc="1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b="1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minutes.</a:t>
            </a:r>
            <a:r>
              <a:rPr sz="1400" b="1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b="1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granularité</a:t>
            </a:r>
            <a:endParaRPr sz="1400">
              <a:latin typeface="Calibri"/>
              <a:cs typeface="Calibri"/>
            </a:endParaRPr>
          </a:p>
          <a:p>
            <a:pPr marL="91440" marR="83185">
              <a:lnSpc>
                <a:spcPct val="150000"/>
              </a:lnSpc>
              <a:spcBef>
                <a:spcPts val="5"/>
              </a:spcBef>
            </a:pPr>
            <a:r>
              <a:rPr sz="1400" b="1" dirty="0">
                <a:solidFill>
                  <a:srgbClr val="FFD966"/>
                </a:solidFill>
                <a:latin typeface="Calibri"/>
                <a:cs typeface="Calibri"/>
              </a:rPr>
              <a:t>temporelle</a:t>
            </a:r>
            <a:r>
              <a:rPr sz="1400" b="1" spc="5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D966"/>
                </a:solidFill>
                <a:latin typeface="Calibri"/>
                <a:cs typeface="Calibri"/>
              </a:rPr>
              <a:t>élevée</a:t>
            </a:r>
            <a:r>
              <a:rPr sz="1400" b="1" spc="20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(années) donne</a:t>
            </a:r>
            <a:r>
              <a:rPr sz="1400" b="1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b="1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vue</a:t>
            </a:r>
            <a:r>
              <a:rPr sz="1400" b="1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d'ensemble,</a:t>
            </a:r>
            <a:r>
              <a:rPr sz="1400" b="1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tandis</a:t>
            </a:r>
            <a:r>
              <a:rPr sz="1400" b="1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qu'une granularité</a:t>
            </a:r>
            <a:r>
              <a:rPr sz="1400" b="1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faible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(minutes)</a:t>
            </a:r>
            <a:r>
              <a:rPr sz="1400" b="1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fournit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b="1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détails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précis.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10019" y="4073080"/>
            <a:ext cx="4962525" cy="1675130"/>
          </a:xfrm>
          <a:prstGeom prst="rect">
            <a:avLst/>
          </a:prstGeom>
          <a:ln w="28575">
            <a:solidFill>
              <a:srgbClr val="00AF50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860"/>
              </a:spcBef>
            </a:pPr>
            <a:r>
              <a:rPr sz="1400" b="1" spc="-10" dirty="0">
                <a:solidFill>
                  <a:srgbClr val="00AFEF"/>
                </a:solidFill>
                <a:latin typeface="Calibri"/>
                <a:cs typeface="Calibri"/>
              </a:rPr>
              <a:t>Granularité</a:t>
            </a:r>
            <a:r>
              <a:rPr sz="1400" b="1" spc="-2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0AFEF"/>
                </a:solidFill>
                <a:latin typeface="Calibri"/>
                <a:cs typeface="Calibri"/>
              </a:rPr>
              <a:t>des</a:t>
            </a:r>
            <a:r>
              <a:rPr sz="1400" b="1" spc="2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00AFEF"/>
                </a:solidFill>
                <a:latin typeface="Calibri"/>
                <a:cs typeface="Calibri"/>
              </a:rPr>
              <a:t>données:</a:t>
            </a:r>
            <a:endParaRPr sz="1400">
              <a:latin typeface="Calibri"/>
              <a:cs typeface="Calibri"/>
            </a:endParaRPr>
          </a:p>
          <a:p>
            <a:pPr marL="92075" marR="81280">
              <a:lnSpc>
                <a:spcPct val="150000"/>
              </a:lnSpc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Elle</a:t>
            </a:r>
            <a:r>
              <a:rPr sz="1400" b="1" spc="110" dirty="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s'applique</a:t>
            </a:r>
            <a:r>
              <a:rPr sz="1400" b="1" spc="114" dirty="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également</a:t>
            </a:r>
            <a:r>
              <a:rPr sz="1400" b="1" spc="114" dirty="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b="1" spc="114" dirty="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b="1" spc="114" dirty="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structure</a:t>
            </a:r>
            <a:r>
              <a:rPr sz="1400" b="1" spc="110" dirty="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b="1" spc="114" dirty="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données.</a:t>
            </a:r>
            <a:r>
              <a:rPr sz="1400" b="1" spc="110" dirty="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Par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exemple,</a:t>
            </a:r>
            <a:r>
              <a:rPr sz="1400" b="1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b="1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b="1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agrégées</a:t>
            </a:r>
            <a:r>
              <a:rPr sz="1400" b="1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b="1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produit</a:t>
            </a:r>
            <a:r>
              <a:rPr sz="1400" b="1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(</a:t>
            </a:r>
            <a:r>
              <a:rPr sz="1400" b="1" dirty="0">
                <a:solidFill>
                  <a:srgbClr val="FFD966"/>
                </a:solidFill>
                <a:latin typeface="Calibri"/>
                <a:cs typeface="Calibri"/>
              </a:rPr>
              <a:t>granularité</a:t>
            </a:r>
            <a:r>
              <a:rPr sz="1400" b="1" spc="45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D966"/>
                </a:solidFill>
                <a:latin typeface="Calibri"/>
                <a:cs typeface="Calibri"/>
              </a:rPr>
              <a:t>élevée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)</a:t>
            </a:r>
            <a:endParaRPr sz="1400">
              <a:latin typeface="Calibri"/>
              <a:cs typeface="Calibri"/>
            </a:endParaRPr>
          </a:p>
          <a:p>
            <a:pPr marL="92075" marR="83185">
              <a:lnSpc>
                <a:spcPct val="150000"/>
              </a:lnSpc>
              <a:spcBef>
                <a:spcPts val="5"/>
              </a:spcBef>
              <a:tabLst>
                <a:tab pos="890269" algn="l"/>
                <a:tab pos="1383030" algn="l"/>
                <a:tab pos="2585720" algn="l"/>
                <a:tab pos="3307715" algn="l"/>
                <a:tab pos="4037965" algn="l"/>
              </a:tabLst>
            </a:pP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peuvent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	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	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décomposées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	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jusqu'à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	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chaque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	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transaction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individuelle</a:t>
            </a:r>
            <a:r>
              <a:rPr sz="1400" b="1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(granularité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faible)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0001" y="5909741"/>
            <a:ext cx="10752455" cy="492759"/>
          </a:xfrm>
          <a:prstGeom prst="rect">
            <a:avLst/>
          </a:prstGeom>
          <a:solidFill>
            <a:srgbClr val="FFD966">
              <a:alpha val="7843"/>
            </a:srgbClr>
          </a:solidFill>
          <a:ln w="28575">
            <a:solidFill>
              <a:srgbClr val="FFC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1440" marR="85090">
              <a:lnSpc>
                <a:spcPct val="100000"/>
              </a:lnSpc>
              <a:spcBef>
                <a:spcPts val="280"/>
              </a:spcBef>
            </a:pPr>
            <a:r>
              <a:rPr sz="1300" dirty="0">
                <a:solidFill>
                  <a:srgbClr val="555555"/>
                </a:solidFill>
                <a:latin typeface="Calibri"/>
                <a:cs typeface="Calibri"/>
              </a:rPr>
              <a:t>Quand</a:t>
            </a:r>
            <a:r>
              <a:rPr sz="13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3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555555"/>
                </a:solidFill>
                <a:latin typeface="Calibri"/>
                <a:cs typeface="Calibri"/>
              </a:rPr>
              <a:t>parle</a:t>
            </a:r>
            <a:r>
              <a:rPr sz="13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3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FFD966"/>
                </a:solidFill>
                <a:latin typeface="Calibri"/>
                <a:cs typeface="Calibri"/>
              </a:rPr>
              <a:t>granularité</a:t>
            </a:r>
            <a:r>
              <a:rPr sz="1300" b="1" spc="25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1300" b="1" dirty="0">
                <a:solidFill>
                  <a:srgbClr val="FFD966"/>
                </a:solidFill>
                <a:latin typeface="Calibri"/>
                <a:cs typeface="Calibri"/>
              </a:rPr>
              <a:t>élevée</a:t>
            </a:r>
            <a:r>
              <a:rPr sz="1300" dirty="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sz="13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555555"/>
                </a:solidFill>
                <a:latin typeface="Calibri"/>
                <a:cs typeface="Calibri"/>
              </a:rPr>
              <a:t>cela</a:t>
            </a:r>
            <a:r>
              <a:rPr sz="13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555555"/>
                </a:solidFill>
                <a:latin typeface="Calibri"/>
                <a:cs typeface="Calibri"/>
              </a:rPr>
              <a:t>signifie</a:t>
            </a:r>
            <a:r>
              <a:rPr sz="13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3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3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3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3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555555"/>
                </a:solidFill>
                <a:latin typeface="Calibri"/>
                <a:cs typeface="Calibri"/>
              </a:rPr>
              <a:t>agrégées,</a:t>
            </a:r>
            <a:r>
              <a:rPr sz="13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555555"/>
                </a:solidFill>
                <a:latin typeface="Calibri"/>
                <a:cs typeface="Calibri"/>
              </a:rPr>
              <a:t>offrant</a:t>
            </a:r>
            <a:r>
              <a:rPr sz="13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555555"/>
                </a:solidFill>
                <a:latin typeface="Calibri"/>
                <a:cs typeface="Calibri"/>
              </a:rPr>
              <a:t>ainsi</a:t>
            </a:r>
            <a:r>
              <a:rPr sz="13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3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555555"/>
                </a:solidFill>
                <a:latin typeface="Calibri"/>
                <a:cs typeface="Calibri"/>
              </a:rPr>
              <a:t>vue</a:t>
            </a:r>
            <a:r>
              <a:rPr sz="13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555555"/>
                </a:solidFill>
                <a:latin typeface="Calibri"/>
                <a:cs typeface="Calibri"/>
              </a:rPr>
              <a:t>d'ensemble</a:t>
            </a:r>
            <a:r>
              <a:rPr sz="13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3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3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555555"/>
                </a:solidFill>
                <a:latin typeface="Calibri"/>
                <a:cs typeface="Calibri"/>
              </a:rPr>
              <a:t>image</a:t>
            </a:r>
            <a:r>
              <a:rPr sz="13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555555"/>
                </a:solidFill>
                <a:latin typeface="Calibri"/>
                <a:cs typeface="Calibri"/>
              </a:rPr>
              <a:t>globale.</a:t>
            </a:r>
            <a:r>
              <a:rPr sz="13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3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sz="13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555555"/>
                </a:solidFill>
                <a:latin typeface="Calibri"/>
                <a:cs typeface="Calibri"/>
              </a:rPr>
              <a:t>niveau,</a:t>
            </a:r>
            <a:r>
              <a:rPr sz="13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300" spc="-25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300" dirty="0">
                <a:solidFill>
                  <a:srgbClr val="555555"/>
                </a:solidFill>
                <a:latin typeface="Calibri"/>
                <a:cs typeface="Calibri"/>
              </a:rPr>
              <a:t>détails</a:t>
            </a:r>
            <a:r>
              <a:rPr sz="13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3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555555"/>
                </a:solidFill>
                <a:latin typeface="Calibri"/>
                <a:cs typeface="Calibri"/>
              </a:rPr>
              <a:t>réduits</a:t>
            </a:r>
            <a:r>
              <a:rPr sz="13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3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3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555555"/>
                </a:solidFill>
                <a:latin typeface="Calibri"/>
                <a:cs typeface="Calibri"/>
              </a:rPr>
              <a:t>données sont</a:t>
            </a:r>
            <a:r>
              <a:rPr sz="13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55555"/>
                </a:solidFill>
                <a:latin typeface="Calibri"/>
                <a:cs typeface="Calibri"/>
              </a:rPr>
              <a:t>présentées</a:t>
            </a:r>
            <a:r>
              <a:rPr sz="13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3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555555"/>
                </a:solidFill>
                <a:latin typeface="Calibri"/>
                <a:cs typeface="Calibri"/>
              </a:rPr>
              <a:t>manière</a:t>
            </a:r>
            <a:r>
              <a:rPr sz="13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3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555555"/>
                </a:solidFill>
                <a:latin typeface="Calibri"/>
                <a:cs typeface="Calibri"/>
              </a:rPr>
              <a:t>synthétique,</a:t>
            </a:r>
            <a:r>
              <a:rPr sz="13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555555"/>
                </a:solidFill>
                <a:latin typeface="Calibri"/>
                <a:cs typeface="Calibri"/>
              </a:rPr>
              <a:t>comme</a:t>
            </a:r>
            <a:r>
              <a:rPr sz="13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3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555555"/>
                </a:solidFill>
                <a:latin typeface="Calibri"/>
                <a:cs typeface="Calibri"/>
              </a:rPr>
              <a:t>ventes</a:t>
            </a:r>
            <a:r>
              <a:rPr sz="13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555555"/>
                </a:solidFill>
                <a:latin typeface="Calibri"/>
                <a:cs typeface="Calibri"/>
              </a:rPr>
              <a:t>totales</a:t>
            </a:r>
            <a:r>
              <a:rPr sz="13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3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555555"/>
                </a:solidFill>
                <a:latin typeface="Calibri"/>
                <a:cs typeface="Calibri"/>
              </a:rPr>
              <a:t>région</a:t>
            </a:r>
            <a:r>
              <a:rPr sz="13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555555"/>
                </a:solidFill>
                <a:latin typeface="Calibri"/>
                <a:cs typeface="Calibri"/>
              </a:rPr>
              <a:t>plutôt</a:t>
            </a:r>
            <a:r>
              <a:rPr sz="13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3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3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555555"/>
                </a:solidFill>
                <a:latin typeface="Calibri"/>
                <a:cs typeface="Calibri"/>
              </a:rPr>
              <a:t>magasin</a:t>
            </a:r>
            <a:r>
              <a:rPr sz="13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555555"/>
                </a:solidFill>
                <a:latin typeface="Calibri"/>
                <a:cs typeface="Calibri"/>
              </a:rPr>
              <a:t>individuel.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0095" cy="6858000"/>
            <a:chOff x="0" y="0"/>
            <a:chExt cx="1219009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7" y="0"/>
              <a:ext cx="12187046" cy="68579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6790" y="1464030"/>
              <a:ext cx="11118850" cy="5152390"/>
            </a:xfrm>
            <a:custGeom>
              <a:avLst/>
              <a:gdLst/>
              <a:ahLst/>
              <a:cxnLst/>
              <a:rect l="l" t="t" r="r" b="b"/>
              <a:pathLst>
                <a:path w="11118850" h="5152390">
                  <a:moveTo>
                    <a:pt x="11118469" y="0"/>
                  </a:moveTo>
                  <a:lnTo>
                    <a:pt x="0" y="0"/>
                  </a:lnTo>
                  <a:lnTo>
                    <a:pt x="0" y="5152390"/>
                  </a:lnTo>
                  <a:lnTo>
                    <a:pt x="11118469" y="5152390"/>
                  </a:lnTo>
                  <a:lnTo>
                    <a:pt x="111184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790" y="1464030"/>
              <a:ext cx="11118850" cy="5152390"/>
            </a:xfrm>
            <a:custGeom>
              <a:avLst/>
              <a:gdLst/>
              <a:ahLst/>
              <a:cxnLst/>
              <a:rect l="l" t="t" r="r" b="b"/>
              <a:pathLst>
                <a:path w="11118850" h="5152390">
                  <a:moveTo>
                    <a:pt x="0" y="5152390"/>
                  </a:moveTo>
                  <a:lnTo>
                    <a:pt x="11118469" y="5152390"/>
                  </a:lnTo>
                  <a:lnTo>
                    <a:pt x="11118469" y="0"/>
                  </a:lnTo>
                  <a:lnTo>
                    <a:pt x="0" y="0"/>
                  </a:lnTo>
                  <a:lnTo>
                    <a:pt x="0" y="515239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60149"/>
              <a:ext cx="537210" cy="1346200"/>
            </a:xfrm>
            <a:custGeom>
              <a:avLst/>
              <a:gdLst/>
              <a:ahLst/>
              <a:cxnLst/>
              <a:rect l="l" t="t" r="r" b="b"/>
              <a:pathLst>
                <a:path w="537210" h="1346200">
                  <a:moveTo>
                    <a:pt x="536790" y="0"/>
                  </a:moveTo>
                  <a:lnTo>
                    <a:pt x="0" y="0"/>
                  </a:lnTo>
                  <a:lnTo>
                    <a:pt x="0" y="1077226"/>
                  </a:lnTo>
                  <a:lnTo>
                    <a:pt x="0" y="1080008"/>
                  </a:lnTo>
                  <a:lnTo>
                    <a:pt x="241" y="1080008"/>
                  </a:lnTo>
                  <a:lnTo>
                    <a:pt x="4318" y="1125474"/>
                  </a:lnTo>
                  <a:lnTo>
                    <a:pt x="16789" y="1170889"/>
                  </a:lnTo>
                  <a:lnTo>
                    <a:pt x="36639" y="1212697"/>
                  </a:lnTo>
                  <a:lnTo>
                    <a:pt x="63119" y="1250149"/>
                  </a:lnTo>
                  <a:lnTo>
                    <a:pt x="95465" y="1282496"/>
                  </a:lnTo>
                  <a:lnTo>
                    <a:pt x="132918" y="1308976"/>
                  </a:lnTo>
                  <a:lnTo>
                    <a:pt x="174739" y="1328826"/>
                  </a:lnTo>
                  <a:lnTo>
                    <a:pt x="220141" y="1341297"/>
                  </a:lnTo>
                  <a:lnTo>
                    <a:pt x="268389" y="1345615"/>
                  </a:lnTo>
                  <a:lnTo>
                    <a:pt x="536790" y="1345615"/>
                  </a:lnTo>
                  <a:lnTo>
                    <a:pt x="536790" y="1080008"/>
                  </a:lnTo>
                  <a:lnTo>
                    <a:pt x="536790" y="1077226"/>
                  </a:lnTo>
                  <a:lnTo>
                    <a:pt x="536790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96168" y="345681"/>
            <a:ext cx="659079" cy="65114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98982" y="1468905"/>
            <a:ext cx="10446385" cy="4331335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Utilisation</a:t>
            </a:r>
            <a:r>
              <a:rPr sz="1600" b="1" spc="-7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combinée</a:t>
            </a:r>
            <a:r>
              <a:rPr sz="1600" b="1" spc="-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1600" b="1" spc="-3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Python,</a:t>
            </a:r>
            <a:r>
              <a:rPr sz="1600" b="1" spc="-2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Excel</a:t>
            </a:r>
            <a:r>
              <a:rPr sz="1600" b="1" spc="-5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et</a:t>
            </a:r>
            <a:r>
              <a:rPr sz="16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R,</a:t>
            </a:r>
            <a:r>
              <a:rPr sz="16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ou</a:t>
            </a:r>
            <a:r>
              <a:rPr sz="16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d'autres</a:t>
            </a:r>
            <a:r>
              <a:rPr sz="1600" b="1" spc="-2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outils</a:t>
            </a:r>
            <a:r>
              <a:rPr sz="1600" b="1" spc="-5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performants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400" b="1" dirty="0">
                <a:solidFill>
                  <a:srgbClr val="FFC000"/>
                </a:solidFill>
                <a:latin typeface="Calibri"/>
                <a:cs typeface="Calibri"/>
              </a:rPr>
              <a:t>Déconseillé</a:t>
            </a:r>
            <a:r>
              <a:rPr sz="1400" b="1" spc="-3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C000"/>
                </a:solidFill>
                <a:latin typeface="Calibri"/>
                <a:cs typeface="Calibri"/>
              </a:rPr>
              <a:t>en</a:t>
            </a:r>
            <a:r>
              <a:rPr sz="1400" b="1" spc="-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C000"/>
                </a:solidFill>
                <a:latin typeface="Calibri"/>
                <a:cs typeface="Calibri"/>
              </a:rPr>
              <a:t>milieu</a:t>
            </a:r>
            <a:r>
              <a:rPr sz="1400" b="1" spc="-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C000"/>
                </a:solidFill>
                <a:latin typeface="Calibri"/>
                <a:cs typeface="Calibri"/>
              </a:rPr>
              <a:t>professionnel</a:t>
            </a:r>
            <a:r>
              <a:rPr sz="1400" b="1" spc="-2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FFC000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1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Importer</a:t>
            </a:r>
            <a:r>
              <a:rPr sz="1400" b="1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nettoyer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Python:</a:t>
            </a:r>
            <a:r>
              <a:rPr sz="1400" b="1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Utiliser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pandas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transformer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brutes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tables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faits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dimensions.</a:t>
            </a:r>
            <a:endParaRPr sz="1400">
              <a:latin typeface="Calibri"/>
              <a:cs typeface="Calibri"/>
            </a:endParaRPr>
          </a:p>
          <a:p>
            <a:pPr marL="299085" marR="9525" indent="-28702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Analyser</a:t>
            </a:r>
            <a:r>
              <a:rPr sz="1400" b="1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b="1" spc="1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visualiser</a:t>
            </a:r>
            <a:r>
              <a:rPr sz="1400" b="1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b="1" spc="1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b="1" spc="1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400" b="1" spc="1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Excel:</a:t>
            </a:r>
            <a:r>
              <a:rPr sz="1400" b="1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Utiliser</a:t>
            </a:r>
            <a:r>
              <a:rPr sz="1400" spc="1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tableaux</a:t>
            </a:r>
            <a:r>
              <a:rPr sz="1400" spc="1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croisés</a:t>
            </a:r>
            <a:r>
              <a:rPr sz="1400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dynamiques</a:t>
            </a:r>
            <a:r>
              <a:rPr sz="1400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graphiques</a:t>
            </a:r>
            <a:r>
              <a:rPr sz="1400" spc="1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1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explorer</a:t>
            </a:r>
            <a:r>
              <a:rPr sz="1400" spc="1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manière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interactive.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55555"/>
              </a:buClr>
              <a:buFont typeface="Arial"/>
              <a:buChar char="•"/>
            </a:pPr>
            <a:endParaRPr sz="11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Effectuer</a:t>
            </a:r>
            <a:r>
              <a:rPr sz="1400" b="1" spc="43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b="1" spc="43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analyses</a:t>
            </a:r>
            <a:r>
              <a:rPr sz="1400" b="1" spc="4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statistiques</a:t>
            </a:r>
            <a:r>
              <a:rPr sz="1400" b="1" spc="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avancées</a:t>
            </a:r>
            <a:r>
              <a:rPr sz="1400" b="1" spc="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400" b="1" spc="4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R:</a:t>
            </a:r>
            <a:r>
              <a:rPr sz="1400" b="1" spc="4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Utiliser</a:t>
            </a:r>
            <a:r>
              <a:rPr sz="1400" spc="4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dplyr</a:t>
            </a:r>
            <a:r>
              <a:rPr sz="1400" spc="45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4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ggplot2</a:t>
            </a:r>
            <a:r>
              <a:rPr sz="1400" spc="4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4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4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analyses</a:t>
            </a:r>
            <a:r>
              <a:rPr sz="1400" spc="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détaillées</a:t>
            </a:r>
            <a:r>
              <a:rPr sz="1400" spc="45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4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45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visualisations</a:t>
            </a:r>
            <a:endParaRPr sz="14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840"/>
              </a:spcBef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personnalisées.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400" b="1" spc="-10" dirty="0">
                <a:solidFill>
                  <a:srgbClr val="FFC000"/>
                </a:solidFill>
                <a:latin typeface="Calibri"/>
                <a:cs typeface="Calibri"/>
              </a:rPr>
              <a:t>Recommandé</a:t>
            </a:r>
            <a:r>
              <a:rPr sz="1400" b="1" spc="-3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C000"/>
                </a:solidFill>
                <a:latin typeface="Calibri"/>
                <a:cs typeface="Calibri"/>
              </a:rPr>
              <a:t>en</a:t>
            </a:r>
            <a:r>
              <a:rPr sz="1400" b="1" spc="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C000"/>
                </a:solidFill>
                <a:latin typeface="Calibri"/>
                <a:cs typeface="Calibri"/>
              </a:rPr>
              <a:t>milieu</a:t>
            </a:r>
            <a:r>
              <a:rPr sz="1400" b="1" spc="2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C000"/>
                </a:solidFill>
                <a:latin typeface="Calibri"/>
                <a:cs typeface="Calibri"/>
              </a:rPr>
              <a:t>professionnel</a:t>
            </a:r>
            <a:r>
              <a:rPr sz="1400" b="1" spc="-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FFC000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18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Préparez-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utiliser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outils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comme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PowerBI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création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dashboards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interactifs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reporting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dynamique.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55555"/>
              </a:buClr>
              <a:buFont typeface="Arial"/>
              <a:buChar char="•"/>
            </a:pPr>
            <a:endParaRPr sz="11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Talend</a:t>
            </a:r>
            <a:r>
              <a:rPr sz="1400" b="1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recommandé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automatiser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processus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ETL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complexes.</a:t>
            </a:r>
            <a:endParaRPr sz="14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Familiarisez-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4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solutions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cloud</a:t>
            </a:r>
            <a:r>
              <a:rPr sz="14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comme</a:t>
            </a:r>
            <a:r>
              <a:rPr sz="14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Azure</a:t>
            </a:r>
            <a:r>
              <a:rPr sz="1400" b="1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traitement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grande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échelle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BOOMI</a:t>
            </a:r>
            <a:r>
              <a:rPr sz="1400" b="1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l’intégration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endParaRPr sz="14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entre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divers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systèmes.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3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20" dirty="0"/>
              <a:t>OFPPT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2061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10" name="object 10"/>
          <p:cNvSpPr txBox="1"/>
          <p:nvPr/>
        </p:nvSpPr>
        <p:spPr>
          <a:xfrm>
            <a:off x="2366264" y="5870003"/>
            <a:ext cx="7308215" cy="705485"/>
          </a:xfrm>
          <a:prstGeom prst="rect">
            <a:avLst/>
          </a:prstGeom>
          <a:ln w="28575">
            <a:solidFill>
              <a:srgbClr val="00AF5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91440" marR="81915">
              <a:lnSpc>
                <a:spcPct val="150000"/>
              </a:lnSpc>
              <a:spcBef>
                <a:spcPts val="25"/>
              </a:spcBef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Ces</a:t>
            </a:r>
            <a:r>
              <a:rPr sz="1400" b="1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technologies</a:t>
            </a:r>
            <a:r>
              <a:rPr sz="1400" b="1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b="1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essentielles</a:t>
            </a:r>
            <a:r>
              <a:rPr sz="1400" b="1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b="1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tout</a:t>
            </a:r>
            <a:r>
              <a:rPr sz="1400" b="1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400" b="1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Analyst</a:t>
            </a:r>
            <a:r>
              <a:rPr sz="1400" b="1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travaillant</a:t>
            </a:r>
            <a:r>
              <a:rPr sz="1400" b="1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b="1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b="1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environnements professionnels</a:t>
            </a:r>
            <a:r>
              <a:rPr sz="1400" b="1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modernes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où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l'intégration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b="1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transformation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b="1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cruciales.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8876" y="325627"/>
            <a:ext cx="4770755" cy="8191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dirty="0"/>
              <a:t>02</a:t>
            </a:r>
            <a:r>
              <a:rPr spc="-50" dirty="0"/>
              <a:t> </a:t>
            </a:r>
            <a:r>
              <a:rPr dirty="0"/>
              <a:t>–</a:t>
            </a:r>
            <a:r>
              <a:rPr spc="-15" dirty="0"/>
              <a:t> </a:t>
            </a:r>
            <a:r>
              <a:rPr dirty="0"/>
              <a:t>Explorer</a:t>
            </a:r>
            <a:r>
              <a:rPr spc="-25" dirty="0"/>
              <a:t> </a:t>
            </a:r>
            <a:r>
              <a:rPr dirty="0"/>
              <a:t>la</a:t>
            </a:r>
            <a:r>
              <a:rPr spc="-30" dirty="0"/>
              <a:t> </a:t>
            </a:r>
            <a:r>
              <a:rPr dirty="0"/>
              <a:t>modélisation</a:t>
            </a:r>
            <a:r>
              <a:rPr spc="-45" dirty="0"/>
              <a:t> </a:t>
            </a:r>
            <a:r>
              <a:rPr spc="-10" dirty="0"/>
              <a:t>dimensionnelle avancée</a:t>
            </a:r>
          </a:p>
          <a:p>
            <a:pPr marL="22860">
              <a:lnSpc>
                <a:spcPts val="1655"/>
              </a:lnSpc>
            </a:pPr>
            <a:r>
              <a:rPr sz="1600" spc="-10" dirty="0"/>
              <a:t>Consignes</a:t>
            </a:r>
            <a:r>
              <a:rPr sz="1600" dirty="0"/>
              <a:t> pour</a:t>
            </a:r>
            <a:r>
              <a:rPr sz="1600" spc="10" dirty="0"/>
              <a:t> </a:t>
            </a:r>
            <a:r>
              <a:rPr sz="1600" dirty="0"/>
              <a:t>les</a:t>
            </a:r>
            <a:r>
              <a:rPr sz="1600" spc="-30" dirty="0"/>
              <a:t> </a:t>
            </a:r>
            <a:r>
              <a:rPr sz="1600" spc="-10" dirty="0"/>
              <a:t>applications</a:t>
            </a:r>
            <a:r>
              <a:rPr sz="1600" spc="-20" dirty="0"/>
              <a:t> </a:t>
            </a:r>
            <a:r>
              <a:rPr sz="1600" spc="-10" dirty="0"/>
              <a:t>futures</a:t>
            </a:r>
            <a:endParaRPr sz="1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934" y="0"/>
            <a:ext cx="6483985" cy="6858000"/>
            <a:chOff x="4934" y="0"/>
            <a:chExt cx="648398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34" y="0"/>
              <a:ext cx="6483686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442" y="195745"/>
              <a:ext cx="1027201" cy="101481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379590" y="1103503"/>
            <a:ext cx="5203190" cy="2890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3955" marR="5080" indent="-934719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APPLIQUER</a:t>
            </a:r>
            <a:r>
              <a:rPr sz="2400" b="1" spc="-5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LE</a:t>
            </a:r>
            <a:r>
              <a:rPr sz="24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PROCESSUS</a:t>
            </a:r>
            <a:r>
              <a:rPr sz="24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ETL</a:t>
            </a:r>
            <a:r>
              <a:rPr sz="24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DANS</a:t>
            </a:r>
            <a:r>
              <a:rPr sz="24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0058A0"/>
                </a:solidFill>
                <a:latin typeface="Calibri"/>
                <a:cs typeface="Calibri"/>
              </a:rPr>
              <a:t>LE </a:t>
            </a: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CONTEXTE</a:t>
            </a:r>
            <a:r>
              <a:rPr sz="2400" b="1" spc="-1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58A0"/>
                </a:solidFill>
                <a:latin typeface="Calibri"/>
                <a:cs typeface="Calibri"/>
              </a:rPr>
              <a:t>DÉCISIONNEL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58A0"/>
                </a:solidFill>
                <a:latin typeface="Calibri"/>
                <a:cs typeface="Calibri"/>
              </a:rPr>
              <a:t>Ce</a:t>
            </a:r>
            <a:r>
              <a:rPr sz="1800" b="1" spc="-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58A0"/>
                </a:solidFill>
                <a:latin typeface="Calibri"/>
                <a:cs typeface="Calibri"/>
              </a:rPr>
              <a:t>que</a:t>
            </a:r>
            <a:r>
              <a:rPr sz="18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58A0"/>
                </a:solidFill>
                <a:latin typeface="Calibri"/>
                <a:cs typeface="Calibri"/>
              </a:rPr>
              <a:t>vous</a:t>
            </a:r>
            <a:r>
              <a:rPr sz="1800" b="1" spc="-3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58A0"/>
                </a:solidFill>
                <a:latin typeface="Calibri"/>
                <a:cs typeface="Calibri"/>
              </a:rPr>
              <a:t>allez</a:t>
            </a:r>
            <a:r>
              <a:rPr sz="1800" b="1" spc="-4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58A0"/>
                </a:solidFill>
                <a:latin typeface="Calibri"/>
                <a:cs typeface="Calibri"/>
              </a:rPr>
              <a:t>apprendre</a:t>
            </a:r>
            <a:r>
              <a:rPr sz="1800" b="1" spc="-4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58A0"/>
                </a:solidFill>
                <a:latin typeface="Calibri"/>
                <a:cs typeface="Calibri"/>
              </a:rPr>
              <a:t>dans</a:t>
            </a:r>
            <a:r>
              <a:rPr sz="1800" b="1" spc="-1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58A0"/>
                </a:solidFill>
                <a:latin typeface="Calibri"/>
                <a:cs typeface="Calibri"/>
              </a:rPr>
              <a:t>ce</a:t>
            </a:r>
            <a:r>
              <a:rPr sz="1800" b="1" spc="-2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58A0"/>
                </a:solidFill>
                <a:latin typeface="Calibri"/>
                <a:cs typeface="Calibri"/>
              </a:rPr>
              <a:t>chapitre</a:t>
            </a:r>
            <a:r>
              <a:rPr sz="18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800" b="1" spc="-50" dirty="0">
                <a:solidFill>
                  <a:srgbClr val="0058A0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Rappeler</a:t>
            </a:r>
            <a:r>
              <a:rPr sz="16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6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processus</a:t>
            </a:r>
            <a:r>
              <a:rPr sz="1600" spc="-20" dirty="0">
                <a:solidFill>
                  <a:srgbClr val="555555"/>
                </a:solidFill>
                <a:latin typeface="Calibri"/>
                <a:cs typeface="Calibri"/>
              </a:rPr>
              <a:t> ETL.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Évaluer</a:t>
            </a:r>
            <a:r>
              <a:rPr sz="16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6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qualité</a:t>
            </a:r>
            <a:r>
              <a:rPr sz="1600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6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données.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Comparer</a:t>
            </a: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6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outils</a:t>
            </a:r>
            <a:r>
              <a:rPr sz="16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ETL</a:t>
            </a:r>
            <a:r>
              <a:rPr sz="16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6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6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processus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6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codage</a:t>
            </a:r>
            <a:r>
              <a:rPr sz="16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manuel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Identifier</a:t>
            </a:r>
            <a:r>
              <a:rPr sz="16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6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points</a:t>
            </a:r>
            <a:r>
              <a:rPr sz="16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clés</a:t>
            </a:r>
            <a:r>
              <a:rPr sz="16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durables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010017" y="6132982"/>
            <a:ext cx="2160270" cy="720090"/>
            <a:chOff x="8010017" y="6132982"/>
            <a:chExt cx="2160270" cy="720090"/>
          </a:xfrm>
        </p:grpSpPr>
        <p:sp>
          <p:nvSpPr>
            <p:cNvPr id="7" name="object 7"/>
            <p:cNvSpPr/>
            <p:nvPr/>
          </p:nvSpPr>
          <p:spPr>
            <a:xfrm>
              <a:off x="8010017" y="6132982"/>
              <a:ext cx="2160270" cy="720090"/>
            </a:xfrm>
            <a:custGeom>
              <a:avLst/>
              <a:gdLst/>
              <a:ahLst/>
              <a:cxnLst/>
              <a:rect l="l" t="t" r="r" b="b"/>
              <a:pathLst>
                <a:path w="2160270" h="720090">
                  <a:moveTo>
                    <a:pt x="2040001" y="0"/>
                  </a:moveTo>
                  <a:lnTo>
                    <a:pt x="120014" y="0"/>
                  </a:lnTo>
                  <a:lnTo>
                    <a:pt x="73294" y="9431"/>
                  </a:lnTo>
                  <a:lnTo>
                    <a:pt x="35147" y="35150"/>
                  </a:lnTo>
                  <a:lnTo>
                    <a:pt x="9429" y="73294"/>
                  </a:lnTo>
                  <a:lnTo>
                    <a:pt x="0" y="120002"/>
                  </a:lnTo>
                  <a:lnTo>
                    <a:pt x="0" y="720003"/>
                  </a:lnTo>
                  <a:lnTo>
                    <a:pt x="2160015" y="720003"/>
                  </a:lnTo>
                  <a:lnTo>
                    <a:pt x="2160015" y="120002"/>
                  </a:lnTo>
                  <a:lnTo>
                    <a:pt x="2150586" y="73294"/>
                  </a:lnTo>
                  <a:lnTo>
                    <a:pt x="2124868" y="35150"/>
                  </a:lnTo>
                  <a:lnTo>
                    <a:pt x="2086721" y="9431"/>
                  </a:lnTo>
                  <a:lnTo>
                    <a:pt x="2040001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86420" y="6268948"/>
              <a:ext cx="401662" cy="395998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765540" y="6260693"/>
            <a:ext cx="1122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X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heures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216900" y="561212"/>
            <a:ext cx="17475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CHAPITRE</a:t>
            </a:r>
            <a:r>
              <a:rPr sz="2800" spc="-130" dirty="0"/>
              <a:t> </a:t>
            </a:r>
            <a:r>
              <a:rPr sz="2800" spc="-50" dirty="0"/>
              <a:t>3</a:t>
            </a:r>
            <a:endParaRPr sz="2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67" y="0"/>
            <a:ext cx="6490335" cy="6858000"/>
            <a:chOff x="2467" y="0"/>
            <a:chExt cx="649033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7" y="0"/>
              <a:ext cx="6490030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442" y="195745"/>
              <a:ext cx="1027201" cy="101481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216900" y="561212"/>
            <a:ext cx="17475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CHAPITRE</a:t>
            </a:r>
            <a:r>
              <a:rPr sz="2800" spc="-130" dirty="0"/>
              <a:t> </a:t>
            </a:r>
            <a:r>
              <a:rPr sz="2800" spc="-50" dirty="0"/>
              <a:t>3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6596633" y="1103503"/>
            <a:ext cx="49860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785" marR="5080" indent="-934719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APPLIQUER</a:t>
            </a:r>
            <a:r>
              <a:rPr sz="2400" b="1" spc="-5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LE</a:t>
            </a:r>
            <a:r>
              <a:rPr sz="24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PROCESSUS</a:t>
            </a:r>
            <a:r>
              <a:rPr sz="24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ETL</a:t>
            </a:r>
            <a:r>
              <a:rPr sz="24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DANS</a:t>
            </a:r>
            <a:r>
              <a:rPr sz="24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0058A0"/>
                </a:solidFill>
                <a:latin typeface="Calibri"/>
                <a:cs typeface="Calibri"/>
              </a:rPr>
              <a:t>LE </a:t>
            </a: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CONTEXTE</a:t>
            </a:r>
            <a:r>
              <a:rPr sz="2400" b="1" spc="-1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58A0"/>
                </a:solidFill>
                <a:latin typeface="Calibri"/>
                <a:cs typeface="Calibri"/>
              </a:rPr>
              <a:t>DÉCISIONNEL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79590" y="2985261"/>
            <a:ext cx="3809365" cy="1785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Rappel</a:t>
            </a:r>
            <a:r>
              <a:rPr sz="1600" b="1" spc="-3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1600" b="1" spc="-4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l’ETL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Qualité</a:t>
            </a:r>
            <a:r>
              <a:rPr sz="1600" spc="-4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des</a:t>
            </a:r>
            <a:r>
              <a:rPr sz="1600" spc="-2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données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Outils</a:t>
            </a:r>
            <a:r>
              <a:rPr sz="1600" spc="-5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ETL</a:t>
            </a: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et</a:t>
            </a:r>
            <a:r>
              <a:rPr sz="1600" spc="-2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processus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de</a:t>
            </a:r>
            <a:r>
              <a:rPr sz="1600" spc="-2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codage</a:t>
            </a:r>
            <a:r>
              <a:rPr sz="1600" spc="-4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manuel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Points</a:t>
            </a:r>
            <a:r>
              <a:rPr sz="1600" spc="-3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clés</a:t>
            </a:r>
            <a:r>
              <a:rPr sz="1600" spc="-4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durables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0095" cy="6858000"/>
            <a:chOff x="0" y="0"/>
            <a:chExt cx="1219009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7" y="0"/>
              <a:ext cx="12187046" cy="68579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6790" y="1464030"/>
              <a:ext cx="11118850" cy="5152390"/>
            </a:xfrm>
            <a:custGeom>
              <a:avLst/>
              <a:gdLst/>
              <a:ahLst/>
              <a:cxnLst/>
              <a:rect l="l" t="t" r="r" b="b"/>
              <a:pathLst>
                <a:path w="11118850" h="5152390">
                  <a:moveTo>
                    <a:pt x="11118469" y="0"/>
                  </a:moveTo>
                  <a:lnTo>
                    <a:pt x="0" y="0"/>
                  </a:lnTo>
                  <a:lnTo>
                    <a:pt x="0" y="5152390"/>
                  </a:lnTo>
                  <a:lnTo>
                    <a:pt x="11118469" y="5152390"/>
                  </a:lnTo>
                  <a:lnTo>
                    <a:pt x="111184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790" y="1464030"/>
              <a:ext cx="11118850" cy="5152390"/>
            </a:xfrm>
            <a:custGeom>
              <a:avLst/>
              <a:gdLst/>
              <a:ahLst/>
              <a:cxnLst/>
              <a:rect l="l" t="t" r="r" b="b"/>
              <a:pathLst>
                <a:path w="11118850" h="5152390">
                  <a:moveTo>
                    <a:pt x="0" y="5152390"/>
                  </a:moveTo>
                  <a:lnTo>
                    <a:pt x="11118469" y="5152390"/>
                  </a:lnTo>
                  <a:lnTo>
                    <a:pt x="11118469" y="0"/>
                  </a:lnTo>
                  <a:lnTo>
                    <a:pt x="0" y="0"/>
                  </a:lnTo>
                  <a:lnTo>
                    <a:pt x="0" y="515239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60149"/>
              <a:ext cx="537210" cy="1346200"/>
            </a:xfrm>
            <a:custGeom>
              <a:avLst/>
              <a:gdLst/>
              <a:ahLst/>
              <a:cxnLst/>
              <a:rect l="l" t="t" r="r" b="b"/>
              <a:pathLst>
                <a:path w="537210" h="1346200">
                  <a:moveTo>
                    <a:pt x="536790" y="0"/>
                  </a:moveTo>
                  <a:lnTo>
                    <a:pt x="0" y="0"/>
                  </a:lnTo>
                  <a:lnTo>
                    <a:pt x="0" y="1077226"/>
                  </a:lnTo>
                  <a:lnTo>
                    <a:pt x="0" y="1080008"/>
                  </a:lnTo>
                  <a:lnTo>
                    <a:pt x="241" y="1080008"/>
                  </a:lnTo>
                  <a:lnTo>
                    <a:pt x="4318" y="1125474"/>
                  </a:lnTo>
                  <a:lnTo>
                    <a:pt x="16789" y="1170889"/>
                  </a:lnTo>
                  <a:lnTo>
                    <a:pt x="36639" y="1212697"/>
                  </a:lnTo>
                  <a:lnTo>
                    <a:pt x="63119" y="1250149"/>
                  </a:lnTo>
                  <a:lnTo>
                    <a:pt x="95465" y="1282496"/>
                  </a:lnTo>
                  <a:lnTo>
                    <a:pt x="132918" y="1308976"/>
                  </a:lnTo>
                  <a:lnTo>
                    <a:pt x="174739" y="1328826"/>
                  </a:lnTo>
                  <a:lnTo>
                    <a:pt x="220141" y="1341297"/>
                  </a:lnTo>
                  <a:lnTo>
                    <a:pt x="268389" y="1345615"/>
                  </a:lnTo>
                  <a:lnTo>
                    <a:pt x="536790" y="1345615"/>
                  </a:lnTo>
                  <a:lnTo>
                    <a:pt x="536790" y="1080008"/>
                  </a:lnTo>
                  <a:lnTo>
                    <a:pt x="536790" y="1077226"/>
                  </a:lnTo>
                  <a:lnTo>
                    <a:pt x="536790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667569" y="345681"/>
            <a:ext cx="7988300" cy="5416550"/>
            <a:chOff x="3667569" y="345681"/>
            <a:chExt cx="7988300" cy="541655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96167" y="345681"/>
              <a:ext cx="659079" cy="65114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77158" y="4077601"/>
              <a:ext cx="4686045" cy="167462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672332" y="4072839"/>
              <a:ext cx="4695825" cy="1684655"/>
            </a:xfrm>
            <a:custGeom>
              <a:avLst/>
              <a:gdLst/>
              <a:ahLst/>
              <a:cxnLst/>
              <a:rect l="l" t="t" r="r" b="b"/>
              <a:pathLst>
                <a:path w="4695825" h="1684654">
                  <a:moveTo>
                    <a:pt x="0" y="1684147"/>
                  </a:moveTo>
                  <a:lnTo>
                    <a:pt x="4695571" y="1684147"/>
                  </a:lnTo>
                  <a:lnTo>
                    <a:pt x="4695571" y="0"/>
                  </a:lnTo>
                  <a:lnTo>
                    <a:pt x="0" y="0"/>
                  </a:lnTo>
                  <a:lnTo>
                    <a:pt x="0" y="1684147"/>
                  </a:lnTo>
                  <a:close/>
                </a:path>
              </a:pathLst>
            </a:custGeom>
            <a:ln w="9525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58876" y="312165"/>
            <a:ext cx="4628515" cy="84074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ts val="1989"/>
              </a:lnSpc>
              <a:spcBef>
                <a:spcPts val="509"/>
              </a:spcBef>
            </a:pPr>
            <a:r>
              <a:rPr dirty="0"/>
              <a:t>03</a:t>
            </a:r>
            <a:r>
              <a:rPr spc="-4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z="1800" dirty="0"/>
              <a:t>Appliquer</a:t>
            </a:r>
            <a:r>
              <a:rPr sz="1800" spc="-35" dirty="0"/>
              <a:t> </a:t>
            </a:r>
            <a:r>
              <a:rPr sz="1800" dirty="0"/>
              <a:t>le</a:t>
            </a:r>
            <a:r>
              <a:rPr sz="1800" spc="-15" dirty="0"/>
              <a:t> </a:t>
            </a:r>
            <a:r>
              <a:rPr sz="1800" dirty="0"/>
              <a:t>processus</a:t>
            </a:r>
            <a:r>
              <a:rPr sz="1800" spc="-20" dirty="0"/>
              <a:t> </a:t>
            </a:r>
            <a:r>
              <a:rPr sz="1800" dirty="0"/>
              <a:t>ETL</a:t>
            </a:r>
            <a:r>
              <a:rPr sz="1800" spc="-30" dirty="0"/>
              <a:t> </a:t>
            </a:r>
            <a:r>
              <a:rPr sz="1800" dirty="0"/>
              <a:t>dans</a:t>
            </a:r>
            <a:r>
              <a:rPr sz="1800" spc="-25" dirty="0"/>
              <a:t> </a:t>
            </a:r>
            <a:r>
              <a:rPr sz="1800" dirty="0"/>
              <a:t>le</a:t>
            </a:r>
            <a:r>
              <a:rPr sz="1800" spc="-25" dirty="0"/>
              <a:t> </a:t>
            </a:r>
            <a:r>
              <a:rPr sz="1800" spc="-10" dirty="0"/>
              <a:t>contexte décisionnel</a:t>
            </a:r>
            <a:endParaRPr sz="1800"/>
          </a:p>
          <a:p>
            <a:pPr marL="22860">
              <a:lnSpc>
                <a:spcPct val="100000"/>
              </a:lnSpc>
              <a:spcBef>
                <a:spcPts val="105"/>
              </a:spcBef>
            </a:pPr>
            <a:r>
              <a:rPr sz="1600" dirty="0"/>
              <a:t>Rappel</a:t>
            </a:r>
            <a:r>
              <a:rPr sz="1600" spc="-35" dirty="0"/>
              <a:t> </a:t>
            </a:r>
            <a:r>
              <a:rPr sz="1600" dirty="0"/>
              <a:t>de</a:t>
            </a:r>
            <a:r>
              <a:rPr sz="1600" spc="-45" dirty="0"/>
              <a:t> </a:t>
            </a:r>
            <a:r>
              <a:rPr sz="1600" spc="-10" dirty="0"/>
              <a:t>l’ETL</a:t>
            </a:r>
            <a:endParaRPr sz="160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3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20" dirty="0"/>
              <a:t>OFPPT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2061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  <p:sp>
        <p:nvSpPr>
          <p:cNvPr id="13" name="object 13"/>
          <p:cNvSpPr txBox="1"/>
          <p:nvPr/>
        </p:nvSpPr>
        <p:spPr>
          <a:xfrm>
            <a:off x="798982" y="1602993"/>
            <a:ext cx="10443210" cy="1711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Introduction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 vers</a:t>
            </a:r>
            <a:r>
              <a:rPr sz="1600" b="1" spc="-1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le</a:t>
            </a:r>
            <a:r>
              <a:rPr sz="1600" b="1" spc="-5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processus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rgbClr val="0058A0"/>
                </a:solidFill>
                <a:latin typeface="Calibri"/>
                <a:cs typeface="Calibri"/>
              </a:rPr>
              <a:t>ETL</a:t>
            </a:r>
            <a:endParaRPr sz="1600">
              <a:latin typeface="Calibri"/>
              <a:cs typeface="Calibri"/>
            </a:endParaRPr>
          </a:p>
          <a:p>
            <a:pPr marL="299085" marR="5080" indent="-287020">
              <a:lnSpc>
                <a:spcPct val="150200"/>
              </a:lnSpc>
              <a:spcBef>
                <a:spcPts val="67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Définition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L'ETL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(Extraction,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Transformation,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Chargement)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désigne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ensemble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processus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visant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collecter,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structurer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centraliser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provenant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diverses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sources.</a:t>
            </a:r>
            <a:endParaRPr sz="1400">
              <a:latin typeface="Calibri"/>
              <a:cs typeface="Calibri"/>
            </a:endParaRPr>
          </a:p>
          <a:p>
            <a:pPr marL="299085" marR="5715" indent="-28702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Problématique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spc="2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2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étude</a:t>
            </a:r>
            <a:r>
              <a:rPr sz="1400" spc="2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révèle</a:t>
            </a:r>
            <a:r>
              <a:rPr sz="1400" spc="25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00" spc="2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deux</a:t>
            </a:r>
            <a:r>
              <a:rPr sz="1400" spc="2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tiers</a:t>
            </a:r>
            <a:r>
              <a:rPr sz="1400" spc="25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25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entreprises</a:t>
            </a:r>
            <a:r>
              <a:rPr sz="1400" spc="25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n'exploitent</a:t>
            </a:r>
            <a:r>
              <a:rPr sz="1400" spc="25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400" spc="25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pleinement</a:t>
            </a:r>
            <a:r>
              <a:rPr sz="1400" spc="25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2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potentiel</a:t>
            </a:r>
            <a:r>
              <a:rPr sz="1400" spc="25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2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leurs</a:t>
            </a:r>
            <a:r>
              <a:rPr sz="1400" spc="25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données,</a:t>
            </a:r>
            <a:r>
              <a:rPr sz="1400" spc="2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souvent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confinées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silos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systèmes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hérités.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0095" cy="6858000"/>
            <a:chOff x="0" y="0"/>
            <a:chExt cx="1219009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7" y="0"/>
              <a:ext cx="12187046" cy="68579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6790" y="1464030"/>
              <a:ext cx="11118850" cy="5152390"/>
            </a:xfrm>
            <a:custGeom>
              <a:avLst/>
              <a:gdLst/>
              <a:ahLst/>
              <a:cxnLst/>
              <a:rect l="l" t="t" r="r" b="b"/>
              <a:pathLst>
                <a:path w="11118850" h="5152390">
                  <a:moveTo>
                    <a:pt x="11118469" y="0"/>
                  </a:moveTo>
                  <a:lnTo>
                    <a:pt x="0" y="0"/>
                  </a:lnTo>
                  <a:lnTo>
                    <a:pt x="0" y="5152390"/>
                  </a:lnTo>
                  <a:lnTo>
                    <a:pt x="11118469" y="5152390"/>
                  </a:lnTo>
                  <a:lnTo>
                    <a:pt x="111184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790" y="1464030"/>
              <a:ext cx="11118850" cy="5152390"/>
            </a:xfrm>
            <a:custGeom>
              <a:avLst/>
              <a:gdLst/>
              <a:ahLst/>
              <a:cxnLst/>
              <a:rect l="l" t="t" r="r" b="b"/>
              <a:pathLst>
                <a:path w="11118850" h="5152390">
                  <a:moveTo>
                    <a:pt x="0" y="5152390"/>
                  </a:moveTo>
                  <a:lnTo>
                    <a:pt x="11118469" y="5152390"/>
                  </a:lnTo>
                  <a:lnTo>
                    <a:pt x="11118469" y="0"/>
                  </a:lnTo>
                  <a:lnTo>
                    <a:pt x="0" y="0"/>
                  </a:lnTo>
                  <a:lnTo>
                    <a:pt x="0" y="515239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60149"/>
              <a:ext cx="537210" cy="1346200"/>
            </a:xfrm>
            <a:custGeom>
              <a:avLst/>
              <a:gdLst/>
              <a:ahLst/>
              <a:cxnLst/>
              <a:rect l="l" t="t" r="r" b="b"/>
              <a:pathLst>
                <a:path w="537210" h="1346200">
                  <a:moveTo>
                    <a:pt x="536790" y="0"/>
                  </a:moveTo>
                  <a:lnTo>
                    <a:pt x="0" y="0"/>
                  </a:lnTo>
                  <a:lnTo>
                    <a:pt x="0" y="1077226"/>
                  </a:lnTo>
                  <a:lnTo>
                    <a:pt x="0" y="1080008"/>
                  </a:lnTo>
                  <a:lnTo>
                    <a:pt x="241" y="1080008"/>
                  </a:lnTo>
                  <a:lnTo>
                    <a:pt x="4318" y="1125474"/>
                  </a:lnTo>
                  <a:lnTo>
                    <a:pt x="16789" y="1170889"/>
                  </a:lnTo>
                  <a:lnTo>
                    <a:pt x="36639" y="1212697"/>
                  </a:lnTo>
                  <a:lnTo>
                    <a:pt x="63119" y="1250149"/>
                  </a:lnTo>
                  <a:lnTo>
                    <a:pt x="95465" y="1282496"/>
                  </a:lnTo>
                  <a:lnTo>
                    <a:pt x="132918" y="1308976"/>
                  </a:lnTo>
                  <a:lnTo>
                    <a:pt x="174739" y="1328826"/>
                  </a:lnTo>
                  <a:lnTo>
                    <a:pt x="220141" y="1341297"/>
                  </a:lnTo>
                  <a:lnTo>
                    <a:pt x="268389" y="1345615"/>
                  </a:lnTo>
                  <a:lnTo>
                    <a:pt x="536790" y="1345615"/>
                  </a:lnTo>
                  <a:lnTo>
                    <a:pt x="536790" y="1080008"/>
                  </a:lnTo>
                  <a:lnTo>
                    <a:pt x="536790" y="1077226"/>
                  </a:lnTo>
                  <a:lnTo>
                    <a:pt x="536790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426717" y="345681"/>
            <a:ext cx="10228580" cy="2941320"/>
            <a:chOff x="1426717" y="345681"/>
            <a:chExt cx="10228580" cy="294132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96167" y="345681"/>
              <a:ext cx="659079" cy="65114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433067" y="2073909"/>
              <a:ext cx="3043555" cy="1206500"/>
            </a:xfrm>
            <a:custGeom>
              <a:avLst/>
              <a:gdLst/>
              <a:ahLst/>
              <a:cxnLst/>
              <a:rect l="l" t="t" r="r" b="b"/>
              <a:pathLst>
                <a:path w="3043554" h="1206500">
                  <a:moveTo>
                    <a:pt x="2842386" y="0"/>
                  </a:moveTo>
                  <a:lnTo>
                    <a:pt x="200913" y="0"/>
                  </a:lnTo>
                  <a:lnTo>
                    <a:pt x="154834" y="5311"/>
                  </a:lnTo>
                  <a:lnTo>
                    <a:pt x="112541" y="20439"/>
                  </a:lnTo>
                  <a:lnTo>
                    <a:pt x="75237" y="44177"/>
                  </a:lnTo>
                  <a:lnTo>
                    <a:pt x="44127" y="75314"/>
                  </a:lnTo>
                  <a:lnTo>
                    <a:pt x="20414" y="112643"/>
                  </a:lnTo>
                  <a:lnTo>
                    <a:pt x="5304" y="154954"/>
                  </a:lnTo>
                  <a:lnTo>
                    <a:pt x="0" y="201040"/>
                  </a:lnTo>
                  <a:lnTo>
                    <a:pt x="0" y="1005077"/>
                  </a:lnTo>
                  <a:lnTo>
                    <a:pt x="5304" y="1051164"/>
                  </a:lnTo>
                  <a:lnTo>
                    <a:pt x="20414" y="1093475"/>
                  </a:lnTo>
                  <a:lnTo>
                    <a:pt x="44127" y="1130804"/>
                  </a:lnTo>
                  <a:lnTo>
                    <a:pt x="75237" y="1161941"/>
                  </a:lnTo>
                  <a:lnTo>
                    <a:pt x="112541" y="1185679"/>
                  </a:lnTo>
                  <a:lnTo>
                    <a:pt x="154834" y="1200807"/>
                  </a:lnTo>
                  <a:lnTo>
                    <a:pt x="200913" y="1206118"/>
                  </a:lnTo>
                  <a:lnTo>
                    <a:pt x="2842386" y="1206118"/>
                  </a:lnTo>
                  <a:lnTo>
                    <a:pt x="2888473" y="1200807"/>
                  </a:lnTo>
                  <a:lnTo>
                    <a:pt x="2930784" y="1185679"/>
                  </a:lnTo>
                  <a:lnTo>
                    <a:pt x="2968113" y="1161941"/>
                  </a:lnTo>
                  <a:lnTo>
                    <a:pt x="2999250" y="1130804"/>
                  </a:lnTo>
                  <a:lnTo>
                    <a:pt x="3022988" y="1093475"/>
                  </a:lnTo>
                  <a:lnTo>
                    <a:pt x="3038116" y="1051164"/>
                  </a:lnTo>
                  <a:lnTo>
                    <a:pt x="3043428" y="1005077"/>
                  </a:lnTo>
                  <a:lnTo>
                    <a:pt x="3043428" y="201040"/>
                  </a:lnTo>
                  <a:lnTo>
                    <a:pt x="3038116" y="154954"/>
                  </a:lnTo>
                  <a:lnTo>
                    <a:pt x="3022988" y="112643"/>
                  </a:lnTo>
                  <a:lnTo>
                    <a:pt x="2999250" y="75314"/>
                  </a:lnTo>
                  <a:lnTo>
                    <a:pt x="2968113" y="44177"/>
                  </a:lnTo>
                  <a:lnTo>
                    <a:pt x="2930784" y="20439"/>
                  </a:lnTo>
                  <a:lnTo>
                    <a:pt x="2888473" y="5311"/>
                  </a:lnTo>
                  <a:lnTo>
                    <a:pt x="2842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33067" y="2073909"/>
              <a:ext cx="3043555" cy="1206500"/>
            </a:xfrm>
            <a:custGeom>
              <a:avLst/>
              <a:gdLst/>
              <a:ahLst/>
              <a:cxnLst/>
              <a:rect l="l" t="t" r="r" b="b"/>
              <a:pathLst>
                <a:path w="3043554" h="1206500">
                  <a:moveTo>
                    <a:pt x="0" y="201040"/>
                  </a:moveTo>
                  <a:lnTo>
                    <a:pt x="5304" y="154954"/>
                  </a:lnTo>
                  <a:lnTo>
                    <a:pt x="20414" y="112643"/>
                  </a:lnTo>
                  <a:lnTo>
                    <a:pt x="44127" y="75314"/>
                  </a:lnTo>
                  <a:lnTo>
                    <a:pt x="75237" y="44177"/>
                  </a:lnTo>
                  <a:lnTo>
                    <a:pt x="112541" y="20439"/>
                  </a:lnTo>
                  <a:lnTo>
                    <a:pt x="154834" y="5311"/>
                  </a:lnTo>
                  <a:lnTo>
                    <a:pt x="200913" y="0"/>
                  </a:lnTo>
                  <a:lnTo>
                    <a:pt x="2842386" y="0"/>
                  </a:lnTo>
                  <a:lnTo>
                    <a:pt x="2888473" y="5311"/>
                  </a:lnTo>
                  <a:lnTo>
                    <a:pt x="2930784" y="20439"/>
                  </a:lnTo>
                  <a:lnTo>
                    <a:pt x="2968113" y="44177"/>
                  </a:lnTo>
                  <a:lnTo>
                    <a:pt x="2999250" y="75314"/>
                  </a:lnTo>
                  <a:lnTo>
                    <a:pt x="3022988" y="112643"/>
                  </a:lnTo>
                  <a:lnTo>
                    <a:pt x="3038116" y="154954"/>
                  </a:lnTo>
                  <a:lnTo>
                    <a:pt x="3043428" y="201040"/>
                  </a:lnTo>
                  <a:lnTo>
                    <a:pt x="3043428" y="1005077"/>
                  </a:lnTo>
                  <a:lnTo>
                    <a:pt x="3038116" y="1051164"/>
                  </a:lnTo>
                  <a:lnTo>
                    <a:pt x="3022988" y="1093475"/>
                  </a:lnTo>
                  <a:lnTo>
                    <a:pt x="2999250" y="1130804"/>
                  </a:lnTo>
                  <a:lnTo>
                    <a:pt x="2968113" y="1161941"/>
                  </a:lnTo>
                  <a:lnTo>
                    <a:pt x="2930784" y="1185679"/>
                  </a:lnTo>
                  <a:lnTo>
                    <a:pt x="2888473" y="1200807"/>
                  </a:lnTo>
                  <a:lnTo>
                    <a:pt x="2842386" y="1206118"/>
                  </a:lnTo>
                  <a:lnTo>
                    <a:pt x="200913" y="1206118"/>
                  </a:lnTo>
                  <a:lnTo>
                    <a:pt x="154834" y="1200807"/>
                  </a:lnTo>
                  <a:lnTo>
                    <a:pt x="112541" y="1185679"/>
                  </a:lnTo>
                  <a:lnTo>
                    <a:pt x="75237" y="1161941"/>
                  </a:lnTo>
                  <a:lnTo>
                    <a:pt x="44127" y="1130804"/>
                  </a:lnTo>
                  <a:lnTo>
                    <a:pt x="20414" y="1093475"/>
                  </a:lnTo>
                  <a:lnTo>
                    <a:pt x="5304" y="1051164"/>
                  </a:lnTo>
                  <a:lnTo>
                    <a:pt x="0" y="1005077"/>
                  </a:lnTo>
                  <a:lnTo>
                    <a:pt x="0" y="201040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58876" y="312165"/>
            <a:ext cx="4628515" cy="84074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ts val="1989"/>
              </a:lnSpc>
              <a:spcBef>
                <a:spcPts val="509"/>
              </a:spcBef>
            </a:pPr>
            <a:r>
              <a:rPr dirty="0"/>
              <a:t>03</a:t>
            </a:r>
            <a:r>
              <a:rPr spc="-4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z="1800" dirty="0"/>
              <a:t>Appliquer</a:t>
            </a:r>
            <a:r>
              <a:rPr sz="1800" spc="-35" dirty="0"/>
              <a:t> </a:t>
            </a:r>
            <a:r>
              <a:rPr sz="1800" dirty="0"/>
              <a:t>le</a:t>
            </a:r>
            <a:r>
              <a:rPr sz="1800" spc="-15" dirty="0"/>
              <a:t> </a:t>
            </a:r>
            <a:r>
              <a:rPr sz="1800" dirty="0"/>
              <a:t>processus</a:t>
            </a:r>
            <a:r>
              <a:rPr sz="1800" spc="-20" dirty="0"/>
              <a:t> </a:t>
            </a:r>
            <a:r>
              <a:rPr sz="1800" dirty="0"/>
              <a:t>ETL</a:t>
            </a:r>
            <a:r>
              <a:rPr sz="1800" spc="-30" dirty="0"/>
              <a:t> </a:t>
            </a:r>
            <a:r>
              <a:rPr sz="1800" dirty="0"/>
              <a:t>dans</a:t>
            </a:r>
            <a:r>
              <a:rPr sz="1800" spc="-25" dirty="0"/>
              <a:t> </a:t>
            </a:r>
            <a:r>
              <a:rPr sz="1800" dirty="0"/>
              <a:t>le</a:t>
            </a:r>
            <a:r>
              <a:rPr sz="1800" spc="-25" dirty="0"/>
              <a:t> </a:t>
            </a:r>
            <a:r>
              <a:rPr sz="1800" spc="-10" dirty="0"/>
              <a:t>contexte décisionnel</a:t>
            </a:r>
            <a:endParaRPr sz="1800"/>
          </a:p>
          <a:p>
            <a:pPr marL="22860">
              <a:lnSpc>
                <a:spcPct val="100000"/>
              </a:lnSpc>
              <a:spcBef>
                <a:spcPts val="105"/>
              </a:spcBef>
            </a:pPr>
            <a:r>
              <a:rPr sz="1600" dirty="0"/>
              <a:t>Rappel</a:t>
            </a:r>
            <a:r>
              <a:rPr sz="1600" spc="-35" dirty="0"/>
              <a:t> </a:t>
            </a:r>
            <a:r>
              <a:rPr sz="1600" dirty="0"/>
              <a:t>de</a:t>
            </a:r>
            <a:r>
              <a:rPr sz="1600" spc="-45" dirty="0"/>
              <a:t> </a:t>
            </a:r>
            <a:r>
              <a:rPr sz="1600" spc="-10" dirty="0"/>
              <a:t>l’ETL</a:t>
            </a:r>
            <a:endParaRPr sz="1600"/>
          </a:p>
        </p:txBody>
      </p:sp>
      <p:sp>
        <p:nvSpPr>
          <p:cNvPr id="13" name="object 13"/>
          <p:cNvSpPr txBox="1"/>
          <p:nvPr/>
        </p:nvSpPr>
        <p:spPr>
          <a:xfrm>
            <a:off x="798982" y="1602993"/>
            <a:ext cx="10261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Cas</a:t>
            </a:r>
            <a:r>
              <a:rPr sz="1600" b="1" spc="-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d'Usage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07007" y="2286761"/>
            <a:ext cx="250063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6985" algn="ctr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1CCCE3"/>
                </a:solidFill>
                <a:latin typeface="Calibri"/>
                <a:cs typeface="Calibri"/>
              </a:rPr>
              <a:t>Migration</a:t>
            </a:r>
            <a:r>
              <a:rPr sz="1600" b="1" spc="-25" dirty="0">
                <a:solidFill>
                  <a:srgbClr val="1CCCE3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1CCCE3"/>
                </a:solidFill>
                <a:latin typeface="Calibri"/>
                <a:cs typeface="Calibri"/>
              </a:rPr>
              <a:t>de</a:t>
            </a:r>
            <a:r>
              <a:rPr sz="1600" b="1" spc="-15" dirty="0">
                <a:solidFill>
                  <a:srgbClr val="1CCCE3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1CCCE3"/>
                </a:solidFill>
                <a:latin typeface="Calibri"/>
                <a:cs typeface="Calibri"/>
              </a:rPr>
              <a:t>données: </a:t>
            </a:r>
            <a:r>
              <a:rPr sz="1600" spc="-25" dirty="0">
                <a:latin typeface="Calibri"/>
                <a:cs typeface="Calibri"/>
              </a:rPr>
              <a:t>Transfert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d'informations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entre </a:t>
            </a:r>
            <a:r>
              <a:rPr sz="1600" spc="-10" dirty="0">
                <a:latin typeface="Calibri"/>
                <a:cs typeface="Calibri"/>
              </a:rPr>
              <a:t>applications.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848605" y="2067560"/>
            <a:ext cx="3056255" cy="1219200"/>
            <a:chOff x="4848605" y="2067560"/>
            <a:chExt cx="3056255" cy="1219200"/>
          </a:xfrm>
        </p:grpSpPr>
        <p:sp>
          <p:nvSpPr>
            <p:cNvPr id="16" name="object 16"/>
            <p:cNvSpPr/>
            <p:nvPr/>
          </p:nvSpPr>
          <p:spPr>
            <a:xfrm>
              <a:off x="4854955" y="2073910"/>
              <a:ext cx="3043555" cy="1206500"/>
            </a:xfrm>
            <a:custGeom>
              <a:avLst/>
              <a:gdLst/>
              <a:ahLst/>
              <a:cxnLst/>
              <a:rect l="l" t="t" r="r" b="b"/>
              <a:pathLst>
                <a:path w="3043554" h="1206500">
                  <a:moveTo>
                    <a:pt x="2842387" y="0"/>
                  </a:moveTo>
                  <a:lnTo>
                    <a:pt x="200914" y="0"/>
                  </a:lnTo>
                  <a:lnTo>
                    <a:pt x="154834" y="5311"/>
                  </a:lnTo>
                  <a:lnTo>
                    <a:pt x="112541" y="20439"/>
                  </a:lnTo>
                  <a:lnTo>
                    <a:pt x="75237" y="44177"/>
                  </a:lnTo>
                  <a:lnTo>
                    <a:pt x="44127" y="75314"/>
                  </a:lnTo>
                  <a:lnTo>
                    <a:pt x="20414" y="112643"/>
                  </a:lnTo>
                  <a:lnTo>
                    <a:pt x="5304" y="154954"/>
                  </a:lnTo>
                  <a:lnTo>
                    <a:pt x="0" y="201040"/>
                  </a:lnTo>
                  <a:lnTo>
                    <a:pt x="0" y="1005077"/>
                  </a:lnTo>
                  <a:lnTo>
                    <a:pt x="5304" y="1051164"/>
                  </a:lnTo>
                  <a:lnTo>
                    <a:pt x="20414" y="1093475"/>
                  </a:lnTo>
                  <a:lnTo>
                    <a:pt x="44127" y="1130804"/>
                  </a:lnTo>
                  <a:lnTo>
                    <a:pt x="75237" y="1161941"/>
                  </a:lnTo>
                  <a:lnTo>
                    <a:pt x="112541" y="1185679"/>
                  </a:lnTo>
                  <a:lnTo>
                    <a:pt x="154834" y="1200807"/>
                  </a:lnTo>
                  <a:lnTo>
                    <a:pt x="200914" y="1206118"/>
                  </a:lnTo>
                  <a:lnTo>
                    <a:pt x="2842387" y="1206118"/>
                  </a:lnTo>
                  <a:lnTo>
                    <a:pt x="2888473" y="1200807"/>
                  </a:lnTo>
                  <a:lnTo>
                    <a:pt x="2930784" y="1185679"/>
                  </a:lnTo>
                  <a:lnTo>
                    <a:pt x="2968113" y="1161941"/>
                  </a:lnTo>
                  <a:lnTo>
                    <a:pt x="2999250" y="1130804"/>
                  </a:lnTo>
                  <a:lnTo>
                    <a:pt x="3022988" y="1093475"/>
                  </a:lnTo>
                  <a:lnTo>
                    <a:pt x="3038116" y="1051164"/>
                  </a:lnTo>
                  <a:lnTo>
                    <a:pt x="3043428" y="1005077"/>
                  </a:lnTo>
                  <a:lnTo>
                    <a:pt x="3043428" y="201040"/>
                  </a:lnTo>
                  <a:lnTo>
                    <a:pt x="3038116" y="154954"/>
                  </a:lnTo>
                  <a:lnTo>
                    <a:pt x="3022988" y="112643"/>
                  </a:lnTo>
                  <a:lnTo>
                    <a:pt x="2999250" y="75314"/>
                  </a:lnTo>
                  <a:lnTo>
                    <a:pt x="2968113" y="44177"/>
                  </a:lnTo>
                  <a:lnTo>
                    <a:pt x="2930784" y="20439"/>
                  </a:lnTo>
                  <a:lnTo>
                    <a:pt x="2888473" y="5311"/>
                  </a:lnTo>
                  <a:lnTo>
                    <a:pt x="28423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54955" y="2073910"/>
              <a:ext cx="3043555" cy="1206500"/>
            </a:xfrm>
            <a:custGeom>
              <a:avLst/>
              <a:gdLst/>
              <a:ahLst/>
              <a:cxnLst/>
              <a:rect l="l" t="t" r="r" b="b"/>
              <a:pathLst>
                <a:path w="3043554" h="1206500">
                  <a:moveTo>
                    <a:pt x="0" y="201040"/>
                  </a:moveTo>
                  <a:lnTo>
                    <a:pt x="5304" y="154954"/>
                  </a:lnTo>
                  <a:lnTo>
                    <a:pt x="20414" y="112643"/>
                  </a:lnTo>
                  <a:lnTo>
                    <a:pt x="44127" y="75314"/>
                  </a:lnTo>
                  <a:lnTo>
                    <a:pt x="75237" y="44177"/>
                  </a:lnTo>
                  <a:lnTo>
                    <a:pt x="112541" y="20439"/>
                  </a:lnTo>
                  <a:lnTo>
                    <a:pt x="154834" y="5311"/>
                  </a:lnTo>
                  <a:lnTo>
                    <a:pt x="200914" y="0"/>
                  </a:lnTo>
                  <a:lnTo>
                    <a:pt x="2842387" y="0"/>
                  </a:lnTo>
                  <a:lnTo>
                    <a:pt x="2888473" y="5311"/>
                  </a:lnTo>
                  <a:lnTo>
                    <a:pt x="2930784" y="20439"/>
                  </a:lnTo>
                  <a:lnTo>
                    <a:pt x="2968113" y="44177"/>
                  </a:lnTo>
                  <a:lnTo>
                    <a:pt x="2999250" y="75314"/>
                  </a:lnTo>
                  <a:lnTo>
                    <a:pt x="3022988" y="112643"/>
                  </a:lnTo>
                  <a:lnTo>
                    <a:pt x="3038116" y="154954"/>
                  </a:lnTo>
                  <a:lnTo>
                    <a:pt x="3043428" y="201040"/>
                  </a:lnTo>
                  <a:lnTo>
                    <a:pt x="3043428" y="1005077"/>
                  </a:lnTo>
                  <a:lnTo>
                    <a:pt x="3038116" y="1051164"/>
                  </a:lnTo>
                  <a:lnTo>
                    <a:pt x="3022988" y="1093475"/>
                  </a:lnTo>
                  <a:lnTo>
                    <a:pt x="2999250" y="1130804"/>
                  </a:lnTo>
                  <a:lnTo>
                    <a:pt x="2968113" y="1161941"/>
                  </a:lnTo>
                  <a:lnTo>
                    <a:pt x="2930784" y="1185679"/>
                  </a:lnTo>
                  <a:lnTo>
                    <a:pt x="2888473" y="1200807"/>
                  </a:lnTo>
                  <a:lnTo>
                    <a:pt x="2842387" y="1206118"/>
                  </a:lnTo>
                  <a:lnTo>
                    <a:pt x="200914" y="1206118"/>
                  </a:lnTo>
                  <a:lnTo>
                    <a:pt x="154834" y="1200807"/>
                  </a:lnTo>
                  <a:lnTo>
                    <a:pt x="112541" y="1185679"/>
                  </a:lnTo>
                  <a:lnTo>
                    <a:pt x="75237" y="1161941"/>
                  </a:lnTo>
                  <a:lnTo>
                    <a:pt x="44127" y="1130804"/>
                  </a:lnTo>
                  <a:lnTo>
                    <a:pt x="20414" y="1093475"/>
                  </a:lnTo>
                  <a:lnTo>
                    <a:pt x="5304" y="1051164"/>
                  </a:lnTo>
                  <a:lnTo>
                    <a:pt x="0" y="1005077"/>
                  </a:lnTo>
                  <a:lnTo>
                    <a:pt x="0" y="201040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246878" y="2286761"/>
            <a:ext cx="225742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1722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1CCCE3"/>
                </a:solidFill>
                <a:latin typeface="Calibri"/>
                <a:cs typeface="Calibri"/>
              </a:rPr>
              <a:t>Réplication: </a:t>
            </a:r>
            <a:r>
              <a:rPr sz="1600" spc="-10" dirty="0">
                <a:latin typeface="Calibri"/>
                <a:cs typeface="Calibri"/>
              </a:rPr>
              <a:t>Création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sauvegardes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et </a:t>
            </a:r>
            <a:r>
              <a:rPr sz="1600" dirty="0">
                <a:latin typeface="Calibri"/>
                <a:cs typeface="Calibri"/>
              </a:rPr>
              <a:t>analyse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des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redondances.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270493" y="2067560"/>
            <a:ext cx="3056255" cy="1219200"/>
            <a:chOff x="8270493" y="2067560"/>
            <a:chExt cx="3056255" cy="1219200"/>
          </a:xfrm>
        </p:grpSpPr>
        <p:sp>
          <p:nvSpPr>
            <p:cNvPr id="20" name="object 20"/>
            <p:cNvSpPr/>
            <p:nvPr/>
          </p:nvSpPr>
          <p:spPr>
            <a:xfrm>
              <a:off x="8276843" y="2073910"/>
              <a:ext cx="3043555" cy="1206500"/>
            </a:xfrm>
            <a:custGeom>
              <a:avLst/>
              <a:gdLst/>
              <a:ahLst/>
              <a:cxnLst/>
              <a:rect l="l" t="t" r="r" b="b"/>
              <a:pathLst>
                <a:path w="3043554" h="1206500">
                  <a:moveTo>
                    <a:pt x="2842386" y="0"/>
                  </a:moveTo>
                  <a:lnTo>
                    <a:pt x="201040" y="0"/>
                  </a:lnTo>
                  <a:lnTo>
                    <a:pt x="154914" y="5311"/>
                  </a:lnTo>
                  <a:lnTo>
                    <a:pt x="112587" y="20439"/>
                  </a:lnTo>
                  <a:lnTo>
                    <a:pt x="75261" y="44177"/>
                  </a:lnTo>
                  <a:lnTo>
                    <a:pt x="44137" y="75314"/>
                  </a:lnTo>
                  <a:lnTo>
                    <a:pt x="20417" y="112643"/>
                  </a:lnTo>
                  <a:lnTo>
                    <a:pt x="5304" y="154954"/>
                  </a:lnTo>
                  <a:lnTo>
                    <a:pt x="0" y="201040"/>
                  </a:lnTo>
                  <a:lnTo>
                    <a:pt x="0" y="1005077"/>
                  </a:lnTo>
                  <a:lnTo>
                    <a:pt x="5304" y="1051164"/>
                  </a:lnTo>
                  <a:lnTo>
                    <a:pt x="20417" y="1093475"/>
                  </a:lnTo>
                  <a:lnTo>
                    <a:pt x="44137" y="1130804"/>
                  </a:lnTo>
                  <a:lnTo>
                    <a:pt x="75261" y="1161941"/>
                  </a:lnTo>
                  <a:lnTo>
                    <a:pt x="112587" y="1185679"/>
                  </a:lnTo>
                  <a:lnTo>
                    <a:pt x="154914" y="1200807"/>
                  </a:lnTo>
                  <a:lnTo>
                    <a:pt x="201040" y="1206118"/>
                  </a:lnTo>
                  <a:lnTo>
                    <a:pt x="2842386" y="1206118"/>
                  </a:lnTo>
                  <a:lnTo>
                    <a:pt x="2888473" y="1200807"/>
                  </a:lnTo>
                  <a:lnTo>
                    <a:pt x="2930784" y="1185679"/>
                  </a:lnTo>
                  <a:lnTo>
                    <a:pt x="2968113" y="1161941"/>
                  </a:lnTo>
                  <a:lnTo>
                    <a:pt x="2999250" y="1130804"/>
                  </a:lnTo>
                  <a:lnTo>
                    <a:pt x="3022988" y="1093475"/>
                  </a:lnTo>
                  <a:lnTo>
                    <a:pt x="3038116" y="1051164"/>
                  </a:lnTo>
                  <a:lnTo>
                    <a:pt x="3043428" y="1005077"/>
                  </a:lnTo>
                  <a:lnTo>
                    <a:pt x="3043428" y="201040"/>
                  </a:lnTo>
                  <a:lnTo>
                    <a:pt x="3038116" y="154954"/>
                  </a:lnTo>
                  <a:lnTo>
                    <a:pt x="3022988" y="112643"/>
                  </a:lnTo>
                  <a:lnTo>
                    <a:pt x="2999250" y="75314"/>
                  </a:lnTo>
                  <a:lnTo>
                    <a:pt x="2968113" y="44177"/>
                  </a:lnTo>
                  <a:lnTo>
                    <a:pt x="2930784" y="20439"/>
                  </a:lnTo>
                  <a:lnTo>
                    <a:pt x="2888473" y="5311"/>
                  </a:lnTo>
                  <a:lnTo>
                    <a:pt x="2842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276843" y="2073910"/>
              <a:ext cx="3043555" cy="1206500"/>
            </a:xfrm>
            <a:custGeom>
              <a:avLst/>
              <a:gdLst/>
              <a:ahLst/>
              <a:cxnLst/>
              <a:rect l="l" t="t" r="r" b="b"/>
              <a:pathLst>
                <a:path w="3043554" h="1206500">
                  <a:moveTo>
                    <a:pt x="0" y="201040"/>
                  </a:moveTo>
                  <a:lnTo>
                    <a:pt x="5304" y="154954"/>
                  </a:lnTo>
                  <a:lnTo>
                    <a:pt x="20417" y="112643"/>
                  </a:lnTo>
                  <a:lnTo>
                    <a:pt x="44137" y="75314"/>
                  </a:lnTo>
                  <a:lnTo>
                    <a:pt x="75261" y="44177"/>
                  </a:lnTo>
                  <a:lnTo>
                    <a:pt x="112587" y="20439"/>
                  </a:lnTo>
                  <a:lnTo>
                    <a:pt x="154914" y="5311"/>
                  </a:lnTo>
                  <a:lnTo>
                    <a:pt x="201040" y="0"/>
                  </a:lnTo>
                  <a:lnTo>
                    <a:pt x="2842386" y="0"/>
                  </a:lnTo>
                  <a:lnTo>
                    <a:pt x="2888473" y="5311"/>
                  </a:lnTo>
                  <a:lnTo>
                    <a:pt x="2930784" y="20439"/>
                  </a:lnTo>
                  <a:lnTo>
                    <a:pt x="2968113" y="44177"/>
                  </a:lnTo>
                  <a:lnTo>
                    <a:pt x="2999250" y="75314"/>
                  </a:lnTo>
                  <a:lnTo>
                    <a:pt x="3022988" y="112643"/>
                  </a:lnTo>
                  <a:lnTo>
                    <a:pt x="3038116" y="154954"/>
                  </a:lnTo>
                  <a:lnTo>
                    <a:pt x="3043428" y="201040"/>
                  </a:lnTo>
                  <a:lnTo>
                    <a:pt x="3043428" y="1005077"/>
                  </a:lnTo>
                  <a:lnTo>
                    <a:pt x="3038116" y="1051164"/>
                  </a:lnTo>
                  <a:lnTo>
                    <a:pt x="3022988" y="1093475"/>
                  </a:lnTo>
                  <a:lnTo>
                    <a:pt x="2999250" y="1130804"/>
                  </a:lnTo>
                  <a:lnTo>
                    <a:pt x="2968113" y="1161941"/>
                  </a:lnTo>
                  <a:lnTo>
                    <a:pt x="2930784" y="1185679"/>
                  </a:lnTo>
                  <a:lnTo>
                    <a:pt x="2888473" y="1200807"/>
                  </a:lnTo>
                  <a:lnTo>
                    <a:pt x="2842386" y="1206118"/>
                  </a:lnTo>
                  <a:lnTo>
                    <a:pt x="201040" y="1206118"/>
                  </a:lnTo>
                  <a:lnTo>
                    <a:pt x="154914" y="1200807"/>
                  </a:lnTo>
                  <a:lnTo>
                    <a:pt x="112587" y="1185679"/>
                  </a:lnTo>
                  <a:lnTo>
                    <a:pt x="75261" y="1161941"/>
                  </a:lnTo>
                  <a:lnTo>
                    <a:pt x="44137" y="1130804"/>
                  </a:lnTo>
                  <a:lnTo>
                    <a:pt x="20417" y="1093475"/>
                  </a:lnTo>
                  <a:lnTo>
                    <a:pt x="5304" y="1051164"/>
                  </a:lnTo>
                  <a:lnTo>
                    <a:pt x="0" y="1005077"/>
                  </a:lnTo>
                  <a:lnTo>
                    <a:pt x="0" y="201040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8487918" y="2164842"/>
            <a:ext cx="262255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1CCCE3"/>
                </a:solidFill>
                <a:latin typeface="Calibri"/>
                <a:cs typeface="Calibri"/>
              </a:rPr>
              <a:t>Optimisation:</a:t>
            </a:r>
            <a:endParaRPr sz="1600">
              <a:latin typeface="Calibri"/>
              <a:cs typeface="Calibri"/>
            </a:endParaRPr>
          </a:p>
          <a:p>
            <a:pPr marL="12700" marR="5080" algn="ctr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Déplacement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des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données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d'un </a:t>
            </a:r>
            <a:r>
              <a:rPr sz="1600" dirty="0">
                <a:latin typeface="Calibri"/>
                <a:cs typeface="Calibri"/>
              </a:rPr>
              <a:t>CRM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vers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un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ODS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pour </a:t>
            </a:r>
            <a:r>
              <a:rPr sz="1600" spc="-10" dirty="0">
                <a:latin typeface="Calibri"/>
                <a:cs typeface="Calibri"/>
              </a:rPr>
              <a:t>enrichissement.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046222" y="3400552"/>
            <a:ext cx="3056255" cy="1219200"/>
            <a:chOff x="3046222" y="3400552"/>
            <a:chExt cx="3056255" cy="1219200"/>
          </a:xfrm>
        </p:grpSpPr>
        <p:sp>
          <p:nvSpPr>
            <p:cNvPr id="24" name="object 24"/>
            <p:cNvSpPr/>
            <p:nvPr/>
          </p:nvSpPr>
          <p:spPr>
            <a:xfrm>
              <a:off x="3052572" y="3406902"/>
              <a:ext cx="3043555" cy="1206500"/>
            </a:xfrm>
            <a:custGeom>
              <a:avLst/>
              <a:gdLst/>
              <a:ahLst/>
              <a:cxnLst/>
              <a:rect l="l" t="t" r="r" b="b"/>
              <a:pathLst>
                <a:path w="3043554" h="1206500">
                  <a:moveTo>
                    <a:pt x="2842387" y="0"/>
                  </a:moveTo>
                  <a:lnTo>
                    <a:pt x="201040" y="0"/>
                  </a:lnTo>
                  <a:lnTo>
                    <a:pt x="154914" y="5311"/>
                  </a:lnTo>
                  <a:lnTo>
                    <a:pt x="112587" y="20439"/>
                  </a:lnTo>
                  <a:lnTo>
                    <a:pt x="75261" y="44177"/>
                  </a:lnTo>
                  <a:lnTo>
                    <a:pt x="44137" y="75314"/>
                  </a:lnTo>
                  <a:lnTo>
                    <a:pt x="20417" y="112643"/>
                  </a:lnTo>
                  <a:lnTo>
                    <a:pt x="5304" y="154954"/>
                  </a:lnTo>
                  <a:lnTo>
                    <a:pt x="0" y="201041"/>
                  </a:lnTo>
                  <a:lnTo>
                    <a:pt x="0" y="1005078"/>
                  </a:lnTo>
                  <a:lnTo>
                    <a:pt x="5304" y="1051164"/>
                  </a:lnTo>
                  <a:lnTo>
                    <a:pt x="20417" y="1093475"/>
                  </a:lnTo>
                  <a:lnTo>
                    <a:pt x="44137" y="1130804"/>
                  </a:lnTo>
                  <a:lnTo>
                    <a:pt x="75261" y="1161941"/>
                  </a:lnTo>
                  <a:lnTo>
                    <a:pt x="112587" y="1185679"/>
                  </a:lnTo>
                  <a:lnTo>
                    <a:pt x="154914" y="1200807"/>
                  </a:lnTo>
                  <a:lnTo>
                    <a:pt x="201040" y="1206119"/>
                  </a:lnTo>
                  <a:lnTo>
                    <a:pt x="2842387" y="1206119"/>
                  </a:lnTo>
                  <a:lnTo>
                    <a:pt x="2888473" y="1200807"/>
                  </a:lnTo>
                  <a:lnTo>
                    <a:pt x="2930784" y="1185679"/>
                  </a:lnTo>
                  <a:lnTo>
                    <a:pt x="2968113" y="1161941"/>
                  </a:lnTo>
                  <a:lnTo>
                    <a:pt x="2999250" y="1130804"/>
                  </a:lnTo>
                  <a:lnTo>
                    <a:pt x="3022988" y="1093475"/>
                  </a:lnTo>
                  <a:lnTo>
                    <a:pt x="3038116" y="1051164"/>
                  </a:lnTo>
                  <a:lnTo>
                    <a:pt x="3043428" y="1005078"/>
                  </a:lnTo>
                  <a:lnTo>
                    <a:pt x="3043428" y="201041"/>
                  </a:lnTo>
                  <a:lnTo>
                    <a:pt x="3038116" y="154954"/>
                  </a:lnTo>
                  <a:lnTo>
                    <a:pt x="3022988" y="112643"/>
                  </a:lnTo>
                  <a:lnTo>
                    <a:pt x="2999250" y="75314"/>
                  </a:lnTo>
                  <a:lnTo>
                    <a:pt x="2968113" y="44177"/>
                  </a:lnTo>
                  <a:lnTo>
                    <a:pt x="2930784" y="20439"/>
                  </a:lnTo>
                  <a:lnTo>
                    <a:pt x="2888473" y="5311"/>
                  </a:lnTo>
                  <a:lnTo>
                    <a:pt x="28423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52572" y="3406902"/>
              <a:ext cx="3043555" cy="1206500"/>
            </a:xfrm>
            <a:custGeom>
              <a:avLst/>
              <a:gdLst/>
              <a:ahLst/>
              <a:cxnLst/>
              <a:rect l="l" t="t" r="r" b="b"/>
              <a:pathLst>
                <a:path w="3043554" h="1206500">
                  <a:moveTo>
                    <a:pt x="0" y="201041"/>
                  </a:moveTo>
                  <a:lnTo>
                    <a:pt x="5304" y="154954"/>
                  </a:lnTo>
                  <a:lnTo>
                    <a:pt x="20417" y="112643"/>
                  </a:lnTo>
                  <a:lnTo>
                    <a:pt x="44137" y="75314"/>
                  </a:lnTo>
                  <a:lnTo>
                    <a:pt x="75261" y="44177"/>
                  </a:lnTo>
                  <a:lnTo>
                    <a:pt x="112587" y="20439"/>
                  </a:lnTo>
                  <a:lnTo>
                    <a:pt x="154914" y="5311"/>
                  </a:lnTo>
                  <a:lnTo>
                    <a:pt x="201040" y="0"/>
                  </a:lnTo>
                  <a:lnTo>
                    <a:pt x="2842387" y="0"/>
                  </a:lnTo>
                  <a:lnTo>
                    <a:pt x="2888473" y="5311"/>
                  </a:lnTo>
                  <a:lnTo>
                    <a:pt x="2930784" y="20439"/>
                  </a:lnTo>
                  <a:lnTo>
                    <a:pt x="2968113" y="44177"/>
                  </a:lnTo>
                  <a:lnTo>
                    <a:pt x="2999250" y="75314"/>
                  </a:lnTo>
                  <a:lnTo>
                    <a:pt x="3022988" y="112643"/>
                  </a:lnTo>
                  <a:lnTo>
                    <a:pt x="3038116" y="154954"/>
                  </a:lnTo>
                  <a:lnTo>
                    <a:pt x="3043428" y="201041"/>
                  </a:lnTo>
                  <a:lnTo>
                    <a:pt x="3043428" y="1005078"/>
                  </a:lnTo>
                  <a:lnTo>
                    <a:pt x="3038116" y="1051164"/>
                  </a:lnTo>
                  <a:lnTo>
                    <a:pt x="3022988" y="1093475"/>
                  </a:lnTo>
                  <a:lnTo>
                    <a:pt x="2999250" y="1130804"/>
                  </a:lnTo>
                  <a:lnTo>
                    <a:pt x="2968113" y="1161941"/>
                  </a:lnTo>
                  <a:lnTo>
                    <a:pt x="2930784" y="1185679"/>
                  </a:lnTo>
                  <a:lnTo>
                    <a:pt x="2888473" y="1200807"/>
                  </a:lnTo>
                  <a:lnTo>
                    <a:pt x="2842387" y="1206119"/>
                  </a:lnTo>
                  <a:lnTo>
                    <a:pt x="201040" y="1206119"/>
                  </a:lnTo>
                  <a:lnTo>
                    <a:pt x="154914" y="1200807"/>
                  </a:lnTo>
                  <a:lnTo>
                    <a:pt x="112587" y="1185679"/>
                  </a:lnTo>
                  <a:lnTo>
                    <a:pt x="75261" y="1161941"/>
                  </a:lnTo>
                  <a:lnTo>
                    <a:pt x="44137" y="1130804"/>
                  </a:lnTo>
                  <a:lnTo>
                    <a:pt x="20417" y="1093475"/>
                  </a:lnTo>
                  <a:lnTo>
                    <a:pt x="5304" y="1051164"/>
                  </a:lnTo>
                  <a:lnTo>
                    <a:pt x="0" y="1005078"/>
                  </a:lnTo>
                  <a:lnTo>
                    <a:pt x="0" y="201041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314827" y="3497656"/>
            <a:ext cx="2518410" cy="10013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842644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1CCCE3"/>
                </a:solidFill>
                <a:latin typeface="Calibri"/>
                <a:cs typeface="Calibri"/>
              </a:rPr>
              <a:t>Stockage: </a:t>
            </a:r>
            <a:r>
              <a:rPr sz="1600" spc="-10" dirty="0">
                <a:latin typeface="Calibri"/>
                <a:cs typeface="Calibri"/>
              </a:rPr>
              <a:t>Préparation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des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données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dans </a:t>
            </a:r>
            <a:r>
              <a:rPr sz="1600" dirty="0">
                <a:latin typeface="Calibri"/>
                <a:cs typeface="Calibri"/>
              </a:rPr>
              <a:t>un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entrepôt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pour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la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Business</a:t>
            </a:r>
            <a:endParaRPr sz="1600">
              <a:latin typeface="Calibri"/>
              <a:cs typeface="Calibri"/>
            </a:endParaRPr>
          </a:p>
          <a:p>
            <a:pPr marL="757555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Calibri"/>
                <a:cs typeface="Calibri"/>
              </a:rPr>
              <a:t>Intelligence.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613906" y="3400552"/>
            <a:ext cx="3056255" cy="1219200"/>
            <a:chOff x="6613906" y="3400552"/>
            <a:chExt cx="3056255" cy="1219200"/>
          </a:xfrm>
        </p:grpSpPr>
        <p:sp>
          <p:nvSpPr>
            <p:cNvPr id="28" name="object 28"/>
            <p:cNvSpPr/>
            <p:nvPr/>
          </p:nvSpPr>
          <p:spPr>
            <a:xfrm>
              <a:off x="6620256" y="3406902"/>
              <a:ext cx="3043555" cy="1206500"/>
            </a:xfrm>
            <a:custGeom>
              <a:avLst/>
              <a:gdLst/>
              <a:ahLst/>
              <a:cxnLst/>
              <a:rect l="l" t="t" r="r" b="b"/>
              <a:pathLst>
                <a:path w="3043554" h="1206500">
                  <a:moveTo>
                    <a:pt x="2842387" y="0"/>
                  </a:moveTo>
                  <a:lnTo>
                    <a:pt x="201041" y="0"/>
                  </a:lnTo>
                  <a:lnTo>
                    <a:pt x="154954" y="5311"/>
                  </a:lnTo>
                  <a:lnTo>
                    <a:pt x="112643" y="20439"/>
                  </a:lnTo>
                  <a:lnTo>
                    <a:pt x="75314" y="44177"/>
                  </a:lnTo>
                  <a:lnTo>
                    <a:pt x="44177" y="75314"/>
                  </a:lnTo>
                  <a:lnTo>
                    <a:pt x="20439" y="112643"/>
                  </a:lnTo>
                  <a:lnTo>
                    <a:pt x="5311" y="154954"/>
                  </a:lnTo>
                  <a:lnTo>
                    <a:pt x="0" y="201041"/>
                  </a:lnTo>
                  <a:lnTo>
                    <a:pt x="0" y="1005078"/>
                  </a:lnTo>
                  <a:lnTo>
                    <a:pt x="5311" y="1051164"/>
                  </a:lnTo>
                  <a:lnTo>
                    <a:pt x="20439" y="1093475"/>
                  </a:lnTo>
                  <a:lnTo>
                    <a:pt x="44177" y="1130804"/>
                  </a:lnTo>
                  <a:lnTo>
                    <a:pt x="75314" y="1161941"/>
                  </a:lnTo>
                  <a:lnTo>
                    <a:pt x="112643" y="1185679"/>
                  </a:lnTo>
                  <a:lnTo>
                    <a:pt x="154954" y="1200807"/>
                  </a:lnTo>
                  <a:lnTo>
                    <a:pt x="201041" y="1206119"/>
                  </a:lnTo>
                  <a:lnTo>
                    <a:pt x="2842387" y="1206119"/>
                  </a:lnTo>
                  <a:lnTo>
                    <a:pt x="2888473" y="1200807"/>
                  </a:lnTo>
                  <a:lnTo>
                    <a:pt x="2930784" y="1185679"/>
                  </a:lnTo>
                  <a:lnTo>
                    <a:pt x="2968113" y="1161941"/>
                  </a:lnTo>
                  <a:lnTo>
                    <a:pt x="2999250" y="1130804"/>
                  </a:lnTo>
                  <a:lnTo>
                    <a:pt x="3022988" y="1093475"/>
                  </a:lnTo>
                  <a:lnTo>
                    <a:pt x="3038116" y="1051164"/>
                  </a:lnTo>
                  <a:lnTo>
                    <a:pt x="3043428" y="1005078"/>
                  </a:lnTo>
                  <a:lnTo>
                    <a:pt x="3043428" y="201041"/>
                  </a:lnTo>
                  <a:lnTo>
                    <a:pt x="3038116" y="154954"/>
                  </a:lnTo>
                  <a:lnTo>
                    <a:pt x="3022988" y="112643"/>
                  </a:lnTo>
                  <a:lnTo>
                    <a:pt x="2999250" y="75314"/>
                  </a:lnTo>
                  <a:lnTo>
                    <a:pt x="2968113" y="44177"/>
                  </a:lnTo>
                  <a:lnTo>
                    <a:pt x="2930784" y="20439"/>
                  </a:lnTo>
                  <a:lnTo>
                    <a:pt x="2888473" y="5311"/>
                  </a:lnTo>
                  <a:lnTo>
                    <a:pt x="28423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620256" y="3406902"/>
              <a:ext cx="3043555" cy="1206500"/>
            </a:xfrm>
            <a:custGeom>
              <a:avLst/>
              <a:gdLst/>
              <a:ahLst/>
              <a:cxnLst/>
              <a:rect l="l" t="t" r="r" b="b"/>
              <a:pathLst>
                <a:path w="3043554" h="1206500">
                  <a:moveTo>
                    <a:pt x="0" y="201041"/>
                  </a:moveTo>
                  <a:lnTo>
                    <a:pt x="5311" y="154954"/>
                  </a:lnTo>
                  <a:lnTo>
                    <a:pt x="20439" y="112643"/>
                  </a:lnTo>
                  <a:lnTo>
                    <a:pt x="44177" y="75314"/>
                  </a:lnTo>
                  <a:lnTo>
                    <a:pt x="75314" y="44177"/>
                  </a:lnTo>
                  <a:lnTo>
                    <a:pt x="112643" y="20439"/>
                  </a:lnTo>
                  <a:lnTo>
                    <a:pt x="154954" y="5311"/>
                  </a:lnTo>
                  <a:lnTo>
                    <a:pt x="201041" y="0"/>
                  </a:lnTo>
                  <a:lnTo>
                    <a:pt x="2842387" y="0"/>
                  </a:lnTo>
                  <a:lnTo>
                    <a:pt x="2888473" y="5311"/>
                  </a:lnTo>
                  <a:lnTo>
                    <a:pt x="2930784" y="20439"/>
                  </a:lnTo>
                  <a:lnTo>
                    <a:pt x="2968113" y="44177"/>
                  </a:lnTo>
                  <a:lnTo>
                    <a:pt x="2999250" y="75314"/>
                  </a:lnTo>
                  <a:lnTo>
                    <a:pt x="3022988" y="112643"/>
                  </a:lnTo>
                  <a:lnTo>
                    <a:pt x="3038116" y="154954"/>
                  </a:lnTo>
                  <a:lnTo>
                    <a:pt x="3043428" y="201041"/>
                  </a:lnTo>
                  <a:lnTo>
                    <a:pt x="3043428" y="1005078"/>
                  </a:lnTo>
                  <a:lnTo>
                    <a:pt x="3038116" y="1051164"/>
                  </a:lnTo>
                  <a:lnTo>
                    <a:pt x="3022988" y="1093475"/>
                  </a:lnTo>
                  <a:lnTo>
                    <a:pt x="2999250" y="1130804"/>
                  </a:lnTo>
                  <a:lnTo>
                    <a:pt x="2968113" y="1161941"/>
                  </a:lnTo>
                  <a:lnTo>
                    <a:pt x="2930784" y="1185679"/>
                  </a:lnTo>
                  <a:lnTo>
                    <a:pt x="2888473" y="1200807"/>
                  </a:lnTo>
                  <a:lnTo>
                    <a:pt x="2842387" y="1206119"/>
                  </a:lnTo>
                  <a:lnTo>
                    <a:pt x="201041" y="1206119"/>
                  </a:lnTo>
                  <a:lnTo>
                    <a:pt x="154954" y="1200807"/>
                  </a:lnTo>
                  <a:lnTo>
                    <a:pt x="112643" y="1185679"/>
                  </a:lnTo>
                  <a:lnTo>
                    <a:pt x="75314" y="1161941"/>
                  </a:lnTo>
                  <a:lnTo>
                    <a:pt x="44177" y="1130804"/>
                  </a:lnTo>
                  <a:lnTo>
                    <a:pt x="20439" y="1093475"/>
                  </a:lnTo>
                  <a:lnTo>
                    <a:pt x="5311" y="1051164"/>
                  </a:lnTo>
                  <a:lnTo>
                    <a:pt x="0" y="1005078"/>
                  </a:lnTo>
                  <a:lnTo>
                    <a:pt x="0" y="201041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795896" y="3620261"/>
            <a:ext cx="269176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1CCCE3"/>
                </a:solidFill>
                <a:latin typeface="Calibri"/>
                <a:cs typeface="Calibri"/>
              </a:rPr>
              <a:t>Migration</a:t>
            </a:r>
            <a:r>
              <a:rPr sz="1600" b="1" spc="-40" dirty="0">
                <a:solidFill>
                  <a:srgbClr val="1CCCE3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1CCCE3"/>
                </a:solidFill>
                <a:latin typeface="Calibri"/>
                <a:cs typeface="Calibri"/>
              </a:rPr>
              <a:t>vers</a:t>
            </a:r>
            <a:r>
              <a:rPr sz="1600" b="1" spc="-15" dirty="0">
                <a:solidFill>
                  <a:srgbClr val="1CCCE3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1CCCE3"/>
                </a:solidFill>
                <a:latin typeface="Calibri"/>
                <a:cs typeface="Calibri"/>
              </a:rPr>
              <a:t>le</a:t>
            </a:r>
            <a:r>
              <a:rPr sz="1600" b="1" spc="-50" dirty="0">
                <a:solidFill>
                  <a:srgbClr val="1CCCE3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1CCCE3"/>
                </a:solidFill>
                <a:latin typeface="Calibri"/>
                <a:cs typeface="Calibri"/>
              </a:rPr>
              <a:t>Cloud: </a:t>
            </a:r>
            <a:r>
              <a:rPr sz="1600" spc="-10" dirty="0">
                <a:latin typeface="Calibri"/>
                <a:cs typeface="Calibri"/>
              </a:rPr>
              <a:t>Déplacement d'applications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vers </a:t>
            </a:r>
            <a:r>
              <a:rPr sz="1600" dirty="0">
                <a:latin typeface="Calibri"/>
                <a:cs typeface="Calibri"/>
              </a:rPr>
              <a:t>des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infrastructures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cloud.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3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20" dirty="0"/>
              <a:t>OFPPT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2061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  <p:sp>
        <p:nvSpPr>
          <p:cNvPr id="31" name="object 31"/>
          <p:cNvSpPr txBox="1"/>
          <p:nvPr/>
        </p:nvSpPr>
        <p:spPr>
          <a:xfrm>
            <a:off x="1814702" y="5081536"/>
            <a:ext cx="8562975" cy="1351915"/>
          </a:xfrm>
          <a:prstGeom prst="rect">
            <a:avLst/>
          </a:prstGeom>
          <a:ln w="28575">
            <a:solidFill>
              <a:srgbClr val="00AF5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91440" marR="85090">
              <a:lnSpc>
                <a:spcPct val="150000"/>
              </a:lnSpc>
              <a:spcBef>
                <a:spcPts val="20"/>
              </a:spcBef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CRM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Customer</a:t>
            </a:r>
            <a:r>
              <a:rPr sz="1400" b="1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Relationship</a:t>
            </a:r>
            <a:r>
              <a:rPr sz="1400" b="1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Management: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CRM est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utilisé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 gérer les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interactions d'une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entreprise avec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ses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clients,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centralisant des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informations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ventes,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marketing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 le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service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client.</a:t>
            </a:r>
            <a:endParaRPr sz="14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840"/>
              </a:spcBef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ODS</a:t>
            </a:r>
            <a:r>
              <a:rPr sz="1400" b="1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Operational</a:t>
            </a:r>
            <a:r>
              <a:rPr sz="1400" b="1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400" b="1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Store:</a:t>
            </a:r>
            <a:r>
              <a:rPr sz="1400" b="1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ODS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stocke</a:t>
            </a:r>
            <a:r>
              <a:rPr sz="14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opérationnelles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jour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endParaRPr sz="14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844"/>
              </a:spcBef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consolidées.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souvent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utilisé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requêtes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analyses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temps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réel.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67" y="0"/>
            <a:ext cx="6490335" cy="6858000"/>
            <a:chOff x="2467" y="0"/>
            <a:chExt cx="649033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7" y="0"/>
              <a:ext cx="6490030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442" y="195745"/>
              <a:ext cx="1027201" cy="101481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216900" y="561212"/>
            <a:ext cx="17475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CHAPITRE</a:t>
            </a:r>
            <a:r>
              <a:rPr sz="2800" spc="-130" dirty="0"/>
              <a:t> </a:t>
            </a:r>
            <a:r>
              <a:rPr sz="2800" spc="-50" dirty="0"/>
              <a:t>1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6747509" y="1103503"/>
            <a:ext cx="46837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86510" marR="5080" indent="-127444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INTRODUIRE</a:t>
            </a:r>
            <a:r>
              <a:rPr sz="2400" b="1" spc="-6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LES</a:t>
            </a:r>
            <a:r>
              <a:rPr sz="24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BASES</a:t>
            </a:r>
            <a:r>
              <a:rPr sz="2400" b="1" spc="-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24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58A0"/>
                </a:solidFill>
                <a:latin typeface="Calibri"/>
                <a:cs typeface="Calibri"/>
              </a:rPr>
              <a:t>DONNÉES DÉCISIONNELLES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79590" y="2985261"/>
            <a:ext cx="4839970" cy="1279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Définitions</a:t>
            </a:r>
            <a:r>
              <a:rPr sz="1600" b="1" spc="-2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et</a:t>
            </a:r>
            <a:r>
              <a:rPr sz="1600" b="1" spc="-2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objectifs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Différences</a:t>
            </a:r>
            <a:r>
              <a:rPr sz="1600" spc="-3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avec</a:t>
            </a:r>
            <a:r>
              <a:rPr sz="1600" spc="-6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les</a:t>
            </a:r>
            <a:r>
              <a:rPr sz="1600" spc="-4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bases</a:t>
            </a:r>
            <a:r>
              <a:rPr sz="1600" spc="-5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de</a:t>
            </a:r>
            <a:r>
              <a:rPr sz="1600" spc="-5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données</a:t>
            </a:r>
            <a:r>
              <a:rPr sz="1600" spc="-4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opérationnelles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Architecture</a:t>
            </a:r>
            <a:r>
              <a:rPr sz="1600" spc="-3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d'une</a:t>
            </a:r>
            <a:r>
              <a:rPr sz="1600" spc="-3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base</a:t>
            </a:r>
            <a:r>
              <a:rPr sz="1600" spc="-5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de</a:t>
            </a:r>
            <a:r>
              <a:rPr sz="1600" spc="-4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données</a:t>
            </a:r>
            <a:r>
              <a:rPr sz="1600" spc="-4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décisionnelle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0095" cy="6858000"/>
            <a:chOff x="0" y="0"/>
            <a:chExt cx="1219009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7" y="0"/>
              <a:ext cx="12187046" cy="68579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6790" y="1464030"/>
              <a:ext cx="11118850" cy="5152390"/>
            </a:xfrm>
            <a:custGeom>
              <a:avLst/>
              <a:gdLst/>
              <a:ahLst/>
              <a:cxnLst/>
              <a:rect l="l" t="t" r="r" b="b"/>
              <a:pathLst>
                <a:path w="11118850" h="5152390">
                  <a:moveTo>
                    <a:pt x="11118469" y="0"/>
                  </a:moveTo>
                  <a:lnTo>
                    <a:pt x="0" y="0"/>
                  </a:lnTo>
                  <a:lnTo>
                    <a:pt x="0" y="5152390"/>
                  </a:lnTo>
                  <a:lnTo>
                    <a:pt x="11118469" y="5152390"/>
                  </a:lnTo>
                  <a:lnTo>
                    <a:pt x="111184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790" y="1464030"/>
              <a:ext cx="11118850" cy="5152390"/>
            </a:xfrm>
            <a:custGeom>
              <a:avLst/>
              <a:gdLst/>
              <a:ahLst/>
              <a:cxnLst/>
              <a:rect l="l" t="t" r="r" b="b"/>
              <a:pathLst>
                <a:path w="11118850" h="5152390">
                  <a:moveTo>
                    <a:pt x="0" y="5152390"/>
                  </a:moveTo>
                  <a:lnTo>
                    <a:pt x="11118469" y="5152390"/>
                  </a:lnTo>
                  <a:lnTo>
                    <a:pt x="11118469" y="0"/>
                  </a:lnTo>
                  <a:lnTo>
                    <a:pt x="0" y="0"/>
                  </a:lnTo>
                  <a:lnTo>
                    <a:pt x="0" y="515239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60149"/>
              <a:ext cx="537210" cy="1346200"/>
            </a:xfrm>
            <a:custGeom>
              <a:avLst/>
              <a:gdLst/>
              <a:ahLst/>
              <a:cxnLst/>
              <a:rect l="l" t="t" r="r" b="b"/>
              <a:pathLst>
                <a:path w="537210" h="1346200">
                  <a:moveTo>
                    <a:pt x="536790" y="0"/>
                  </a:moveTo>
                  <a:lnTo>
                    <a:pt x="0" y="0"/>
                  </a:lnTo>
                  <a:lnTo>
                    <a:pt x="0" y="1077226"/>
                  </a:lnTo>
                  <a:lnTo>
                    <a:pt x="0" y="1080008"/>
                  </a:lnTo>
                  <a:lnTo>
                    <a:pt x="241" y="1080008"/>
                  </a:lnTo>
                  <a:lnTo>
                    <a:pt x="4318" y="1125474"/>
                  </a:lnTo>
                  <a:lnTo>
                    <a:pt x="16789" y="1170889"/>
                  </a:lnTo>
                  <a:lnTo>
                    <a:pt x="36639" y="1212697"/>
                  </a:lnTo>
                  <a:lnTo>
                    <a:pt x="63119" y="1250149"/>
                  </a:lnTo>
                  <a:lnTo>
                    <a:pt x="95465" y="1282496"/>
                  </a:lnTo>
                  <a:lnTo>
                    <a:pt x="132918" y="1308976"/>
                  </a:lnTo>
                  <a:lnTo>
                    <a:pt x="174739" y="1328826"/>
                  </a:lnTo>
                  <a:lnTo>
                    <a:pt x="220141" y="1341297"/>
                  </a:lnTo>
                  <a:lnTo>
                    <a:pt x="268389" y="1345615"/>
                  </a:lnTo>
                  <a:lnTo>
                    <a:pt x="536790" y="1345615"/>
                  </a:lnTo>
                  <a:lnTo>
                    <a:pt x="536790" y="1080008"/>
                  </a:lnTo>
                  <a:lnTo>
                    <a:pt x="536790" y="1077226"/>
                  </a:lnTo>
                  <a:lnTo>
                    <a:pt x="536790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743570" y="345681"/>
            <a:ext cx="3912235" cy="5742305"/>
            <a:chOff x="7743570" y="345681"/>
            <a:chExt cx="3912235" cy="574230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96167" y="345681"/>
              <a:ext cx="659079" cy="65114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3570" y="2172627"/>
              <a:ext cx="2953130" cy="3915270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8876" y="312165"/>
            <a:ext cx="4628515" cy="84074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ts val="1989"/>
              </a:lnSpc>
              <a:spcBef>
                <a:spcPts val="509"/>
              </a:spcBef>
            </a:pPr>
            <a:r>
              <a:rPr dirty="0"/>
              <a:t>03</a:t>
            </a:r>
            <a:r>
              <a:rPr spc="-4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z="1800" dirty="0"/>
              <a:t>Appliquer</a:t>
            </a:r>
            <a:r>
              <a:rPr sz="1800" spc="-35" dirty="0"/>
              <a:t> </a:t>
            </a:r>
            <a:r>
              <a:rPr sz="1800" dirty="0"/>
              <a:t>le</a:t>
            </a:r>
            <a:r>
              <a:rPr sz="1800" spc="-15" dirty="0"/>
              <a:t> </a:t>
            </a:r>
            <a:r>
              <a:rPr sz="1800" dirty="0"/>
              <a:t>processus</a:t>
            </a:r>
            <a:r>
              <a:rPr sz="1800" spc="-20" dirty="0"/>
              <a:t> </a:t>
            </a:r>
            <a:r>
              <a:rPr sz="1800" dirty="0"/>
              <a:t>ETL</a:t>
            </a:r>
            <a:r>
              <a:rPr sz="1800" spc="-30" dirty="0"/>
              <a:t> </a:t>
            </a:r>
            <a:r>
              <a:rPr sz="1800" dirty="0"/>
              <a:t>dans</a:t>
            </a:r>
            <a:r>
              <a:rPr sz="1800" spc="-25" dirty="0"/>
              <a:t> </a:t>
            </a:r>
            <a:r>
              <a:rPr sz="1800" dirty="0"/>
              <a:t>le</a:t>
            </a:r>
            <a:r>
              <a:rPr sz="1800" spc="-25" dirty="0"/>
              <a:t> </a:t>
            </a:r>
            <a:r>
              <a:rPr sz="1800" spc="-10" dirty="0"/>
              <a:t>contexte décisionnel</a:t>
            </a:r>
            <a:endParaRPr sz="1800"/>
          </a:p>
          <a:p>
            <a:pPr marL="22860">
              <a:lnSpc>
                <a:spcPct val="100000"/>
              </a:lnSpc>
              <a:spcBef>
                <a:spcPts val="105"/>
              </a:spcBef>
            </a:pPr>
            <a:r>
              <a:rPr sz="1600" dirty="0"/>
              <a:t>Rappel</a:t>
            </a:r>
            <a:r>
              <a:rPr sz="1600" spc="-35" dirty="0"/>
              <a:t> </a:t>
            </a:r>
            <a:r>
              <a:rPr sz="1600" dirty="0"/>
              <a:t>de</a:t>
            </a:r>
            <a:r>
              <a:rPr sz="1600" spc="-45" dirty="0"/>
              <a:t> </a:t>
            </a:r>
            <a:r>
              <a:rPr sz="1600" spc="-10" dirty="0"/>
              <a:t>l’ETL</a:t>
            </a:r>
            <a:endParaRPr sz="160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3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20" dirty="0"/>
              <a:t>OFPPT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2061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  <p:sp>
        <p:nvSpPr>
          <p:cNvPr id="12" name="object 12"/>
          <p:cNvSpPr txBox="1"/>
          <p:nvPr/>
        </p:nvSpPr>
        <p:spPr>
          <a:xfrm>
            <a:off x="798982" y="1602993"/>
            <a:ext cx="6785609" cy="40595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Étape</a:t>
            </a:r>
            <a:r>
              <a:rPr sz="1600" b="1" spc="-2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1</a:t>
            </a:r>
            <a:r>
              <a:rPr sz="16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–</a:t>
            </a:r>
            <a:r>
              <a:rPr sz="1600" b="1" spc="-1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Extraction</a:t>
            </a:r>
            <a:r>
              <a:rPr sz="1600" b="1" spc="-2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50" dirty="0">
                <a:solidFill>
                  <a:srgbClr val="0058A0"/>
                </a:solidFill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Objectif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Produire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 propres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accessibles.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55555"/>
              </a:buClr>
              <a:buFont typeface="Arial"/>
              <a:buChar char="•"/>
            </a:pPr>
            <a:endParaRPr sz="18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Sources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brutes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peuvent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extraites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différentes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sources,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particulier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555555"/>
              </a:buClr>
              <a:buFont typeface="Arial"/>
              <a:buChar char="•"/>
            </a:pPr>
            <a:endParaRPr sz="135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Bases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existantes</a:t>
            </a:r>
            <a:endParaRPr sz="1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555555"/>
              </a:buClr>
              <a:buFont typeface="Arial"/>
              <a:buChar char="•"/>
            </a:pPr>
            <a:endParaRPr sz="115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warehouse</a:t>
            </a:r>
            <a:endParaRPr sz="1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555555"/>
              </a:buClr>
              <a:buFont typeface="Arial"/>
              <a:buChar char="•"/>
            </a:pPr>
            <a:endParaRPr sz="115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Fichiers</a:t>
            </a:r>
            <a:r>
              <a:rPr sz="14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(XML,</a:t>
            </a:r>
            <a:r>
              <a:rPr sz="140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JSON,</a:t>
            </a:r>
            <a:r>
              <a:rPr sz="140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Excel,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CSV,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text,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etc.)</a:t>
            </a:r>
            <a:endParaRPr sz="1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555555"/>
              </a:buClr>
              <a:buFont typeface="Arial"/>
              <a:buChar char="•"/>
            </a:pPr>
            <a:endParaRPr sz="115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Logs</a:t>
            </a:r>
            <a:r>
              <a:rPr sz="1400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d'activité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(trafic</a:t>
            </a:r>
            <a:r>
              <a:rPr sz="14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réseau,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rapports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d'erreurs,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etc.)</a:t>
            </a:r>
            <a:endParaRPr sz="1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555555"/>
              </a:buClr>
              <a:buFont typeface="Arial"/>
              <a:buChar char="•"/>
            </a:pPr>
            <a:endParaRPr sz="115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Comportement,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performances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anomalies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applications</a:t>
            </a:r>
            <a:endParaRPr sz="1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555555"/>
              </a:buClr>
              <a:buFont typeface="Arial"/>
              <a:buChar char="•"/>
            </a:pPr>
            <a:endParaRPr sz="115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Événements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sécurité</a:t>
            </a:r>
            <a:endParaRPr sz="1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Autres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opérations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doivent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décrites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aux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fins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conformité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0095" cy="6858000"/>
            <a:chOff x="0" y="0"/>
            <a:chExt cx="1219009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7" y="0"/>
              <a:ext cx="12187046" cy="68579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6790" y="1464030"/>
              <a:ext cx="11118850" cy="5152390"/>
            </a:xfrm>
            <a:custGeom>
              <a:avLst/>
              <a:gdLst/>
              <a:ahLst/>
              <a:cxnLst/>
              <a:rect l="l" t="t" r="r" b="b"/>
              <a:pathLst>
                <a:path w="11118850" h="5152390">
                  <a:moveTo>
                    <a:pt x="11118469" y="0"/>
                  </a:moveTo>
                  <a:lnTo>
                    <a:pt x="0" y="0"/>
                  </a:lnTo>
                  <a:lnTo>
                    <a:pt x="0" y="5152390"/>
                  </a:lnTo>
                  <a:lnTo>
                    <a:pt x="11118469" y="5152390"/>
                  </a:lnTo>
                  <a:lnTo>
                    <a:pt x="111184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790" y="1464030"/>
              <a:ext cx="11118850" cy="5152390"/>
            </a:xfrm>
            <a:custGeom>
              <a:avLst/>
              <a:gdLst/>
              <a:ahLst/>
              <a:cxnLst/>
              <a:rect l="l" t="t" r="r" b="b"/>
              <a:pathLst>
                <a:path w="11118850" h="5152390">
                  <a:moveTo>
                    <a:pt x="0" y="5152390"/>
                  </a:moveTo>
                  <a:lnTo>
                    <a:pt x="11118469" y="5152390"/>
                  </a:lnTo>
                  <a:lnTo>
                    <a:pt x="11118469" y="0"/>
                  </a:lnTo>
                  <a:lnTo>
                    <a:pt x="0" y="0"/>
                  </a:lnTo>
                  <a:lnTo>
                    <a:pt x="0" y="515239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60149"/>
              <a:ext cx="537210" cy="1346200"/>
            </a:xfrm>
            <a:custGeom>
              <a:avLst/>
              <a:gdLst/>
              <a:ahLst/>
              <a:cxnLst/>
              <a:rect l="l" t="t" r="r" b="b"/>
              <a:pathLst>
                <a:path w="537210" h="1346200">
                  <a:moveTo>
                    <a:pt x="536790" y="0"/>
                  </a:moveTo>
                  <a:lnTo>
                    <a:pt x="0" y="0"/>
                  </a:lnTo>
                  <a:lnTo>
                    <a:pt x="0" y="1077226"/>
                  </a:lnTo>
                  <a:lnTo>
                    <a:pt x="0" y="1080008"/>
                  </a:lnTo>
                  <a:lnTo>
                    <a:pt x="241" y="1080008"/>
                  </a:lnTo>
                  <a:lnTo>
                    <a:pt x="4318" y="1125474"/>
                  </a:lnTo>
                  <a:lnTo>
                    <a:pt x="16789" y="1170889"/>
                  </a:lnTo>
                  <a:lnTo>
                    <a:pt x="36639" y="1212697"/>
                  </a:lnTo>
                  <a:lnTo>
                    <a:pt x="63119" y="1250149"/>
                  </a:lnTo>
                  <a:lnTo>
                    <a:pt x="95465" y="1282496"/>
                  </a:lnTo>
                  <a:lnTo>
                    <a:pt x="132918" y="1308976"/>
                  </a:lnTo>
                  <a:lnTo>
                    <a:pt x="174739" y="1328826"/>
                  </a:lnTo>
                  <a:lnTo>
                    <a:pt x="220141" y="1341297"/>
                  </a:lnTo>
                  <a:lnTo>
                    <a:pt x="268389" y="1345615"/>
                  </a:lnTo>
                  <a:lnTo>
                    <a:pt x="536790" y="1345615"/>
                  </a:lnTo>
                  <a:lnTo>
                    <a:pt x="536790" y="1080008"/>
                  </a:lnTo>
                  <a:lnTo>
                    <a:pt x="536790" y="1077226"/>
                  </a:lnTo>
                  <a:lnTo>
                    <a:pt x="536790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077832" y="345681"/>
            <a:ext cx="2577465" cy="4823460"/>
            <a:chOff x="9077832" y="345681"/>
            <a:chExt cx="2577465" cy="482346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96167" y="345681"/>
              <a:ext cx="659079" cy="65114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77832" y="2283459"/>
              <a:ext cx="1640967" cy="2885440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8876" y="312165"/>
            <a:ext cx="4628515" cy="84074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ts val="1989"/>
              </a:lnSpc>
              <a:spcBef>
                <a:spcPts val="509"/>
              </a:spcBef>
            </a:pPr>
            <a:r>
              <a:rPr dirty="0"/>
              <a:t>03</a:t>
            </a:r>
            <a:r>
              <a:rPr spc="-4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z="1800" dirty="0"/>
              <a:t>Appliquer</a:t>
            </a:r>
            <a:r>
              <a:rPr sz="1800" spc="-35" dirty="0"/>
              <a:t> </a:t>
            </a:r>
            <a:r>
              <a:rPr sz="1800" dirty="0"/>
              <a:t>le</a:t>
            </a:r>
            <a:r>
              <a:rPr sz="1800" spc="-15" dirty="0"/>
              <a:t> </a:t>
            </a:r>
            <a:r>
              <a:rPr sz="1800" dirty="0"/>
              <a:t>processus</a:t>
            </a:r>
            <a:r>
              <a:rPr sz="1800" spc="-20" dirty="0"/>
              <a:t> </a:t>
            </a:r>
            <a:r>
              <a:rPr sz="1800" dirty="0"/>
              <a:t>ETL</a:t>
            </a:r>
            <a:r>
              <a:rPr sz="1800" spc="-30" dirty="0"/>
              <a:t> </a:t>
            </a:r>
            <a:r>
              <a:rPr sz="1800" dirty="0"/>
              <a:t>dans</a:t>
            </a:r>
            <a:r>
              <a:rPr sz="1800" spc="-25" dirty="0"/>
              <a:t> </a:t>
            </a:r>
            <a:r>
              <a:rPr sz="1800" dirty="0"/>
              <a:t>le</a:t>
            </a:r>
            <a:r>
              <a:rPr sz="1800" spc="-25" dirty="0"/>
              <a:t> </a:t>
            </a:r>
            <a:r>
              <a:rPr sz="1800" spc="-10" dirty="0"/>
              <a:t>contexte décisionnel</a:t>
            </a:r>
            <a:endParaRPr sz="1800"/>
          </a:p>
          <a:p>
            <a:pPr marL="22860">
              <a:lnSpc>
                <a:spcPct val="100000"/>
              </a:lnSpc>
              <a:spcBef>
                <a:spcPts val="105"/>
              </a:spcBef>
            </a:pPr>
            <a:r>
              <a:rPr sz="1600" dirty="0"/>
              <a:t>Rappel</a:t>
            </a:r>
            <a:r>
              <a:rPr sz="1600" spc="-35" dirty="0"/>
              <a:t> </a:t>
            </a:r>
            <a:r>
              <a:rPr sz="1600" dirty="0"/>
              <a:t>de</a:t>
            </a:r>
            <a:r>
              <a:rPr sz="1600" spc="-45" dirty="0"/>
              <a:t> </a:t>
            </a:r>
            <a:r>
              <a:rPr sz="1600" spc="-10" dirty="0"/>
              <a:t>l’ETL</a:t>
            </a:r>
            <a:endParaRPr sz="160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3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20" dirty="0"/>
              <a:t>OFPPT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2061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  <p:sp>
        <p:nvSpPr>
          <p:cNvPr id="12" name="object 12"/>
          <p:cNvSpPr txBox="1"/>
          <p:nvPr/>
        </p:nvSpPr>
        <p:spPr>
          <a:xfrm>
            <a:off x="798982" y="1602993"/>
            <a:ext cx="5053330" cy="3773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Étape</a:t>
            </a:r>
            <a:r>
              <a:rPr sz="1600" b="1" spc="-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2</a:t>
            </a:r>
            <a:r>
              <a:rPr sz="1600" b="1" spc="-3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–</a:t>
            </a:r>
            <a:r>
              <a:rPr sz="1600" b="1" spc="-2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0058A0"/>
                </a:solidFill>
                <a:latin typeface="Calibri"/>
                <a:cs typeface="Calibri"/>
              </a:rPr>
              <a:t>Transformation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50" dirty="0">
                <a:solidFill>
                  <a:srgbClr val="0058A0"/>
                </a:solidFill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Objectif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Nettoyage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et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conversion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reporting.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55555"/>
              </a:buClr>
              <a:buFont typeface="Arial"/>
              <a:buChar char="•"/>
            </a:pPr>
            <a:endParaRPr sz="18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Normes</a:t>
            </a:r>
            <a:r>
              <a:rPr sz="1400" b="1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rappeler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469900" marR="573405">
              <a:lnSpc>
                <a:spcPct val="235700"/>
              </a:lnSpc>
            </a:pPr>
            <a:r>
              <a:rPr sz="1400" dirty="0">
                <a:solidFill>
                  <a:srgbClr val="1CCCE3"/>
                </a:solidFill>
                <a:latin typeface="Calibri"/>
                <a:cs typeface="Calibri"/>
              </a:rPr>
              <a:t>Standardisation</a:t>
            </a:r>
            <a:r>
              <a:rPr sz="1400" spc="-20" dirty="0">
                <a:solidFill>
                  <a:srgbClr val="1CCCE3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1CCCE3"/>
                </a:solidFill>
                <a:latin typeface="Calibri"/>
                <a:cs typeface="Calibri"/>
              </a:rPr>
              <a:t>:</a:t>
            </a:r>
            <a:r>
              <a:rPr sz="1400" spc="-35" dirty="0">
                <a:solidFill>
                  <a:srgbClr val="1CCCE3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Définir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formats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modes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stockage. </a:t>
            </a:r>
            <a:r>
              <a:rPr sz="1400" dirty="0">
                <a:solidFill>
                  <a:srgbClr val="1CCCE3"/>
                </a:solidFill>
                <a:latin typeface="Calibri"/>
                <a:cs typeface="Calibri"/>
              </a:rPr>
              <a:t>Déduplication</a:t>
            </a:r>
            <a:r>
              <a:rPr sz="1400" spc="-10" dirty="0">
                <a:solidFill>
                  <a:srgbClr val="1CCCE3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1CCCE3"/>
                </a:solidFill>
                <a:latin typeface="Calibri"/>
                <a:cs typeface="Calibri"/>
              </a:rPr>
              <a:t>:</a:t>
            </a:r>
            <a:r>
              <a:rPr sz="1400" spc="-45" dirty="0">
                <a:solidFill>
                  <a:srgbClr val="1CCCE3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Identifier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supprimer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doublons.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400" spc="-10" dirty="0">
                <a:solidFill>
                  <a:srgbClr val="1CCCE3"/>
                </a:solidFill>
                <a:latin typeface="Calibri"/>
                <a:cs typeface="Calibri"/>
              </a:rPr>
              <a:t>Vérification</a:t>
            </a:r>
            <a:r>
              <a:rPr sz="1400" spc="-25" dirty="0">
                <a:solidFill>
                  <a:srgbClr val="1CCCE3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1CCCE3"/>
                </a:solidFill>
                <a:latin typeface="Calibri"/>
                <a:cs typeface="Calibri"/>
              </a:rPr>
              <a:t>:</a:t>
            </a:r>
            <a:r>
              <a:rPr sz="1400" spc="-30" dirty="0">
                <a:solidFill>
                  <a:srgbClr val="1CCCE3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Comparaison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détection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d'anomalies.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solidFill>
                  <a:srgbClr val="1CCCE3"/>
                </a:solidFill>
                <a:latin typeface="Calibri"/>
                <a:cs typeface="Calibri"/>
              </a:rPr>
              <a:t>Tri</a:t>
            </a:r>
            <a:r>
              <a:rPr sz="1400" spc="-50" dirty="0">
                <a:solidFill>
                  <a:srgbClr val="1CCCE3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1CCCE3"/>
                </a:solidFill>
                <a:latin typeface="Calibri"/>
                <a:cs typeface="Calibri"/>
              </a:rPr>
              <a:t>:</a:t>
            </a:r>
            <a:r>
              <a:rPr sz="1400" spc="-55" dirty="0">
                <a:solidFill>
                  <a:srgbClr val="1CCCE3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Organisation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catégories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optimiser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l'efficacité.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Rappel</a:t>
            </a:r>
            <a:r>
              <a:rPr sz="1400" b="1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08700" y="5724652"/>
            <a:ext cx="4610100" cy="492759"/>
          </a:xfrm>
          <a:prstGeom prst="rect">
            <a:avLst/>
          </a:prstGeom>
          <a:solidFill>
            <a:srgbClr val="FFD966">
              <a:alpha val="7843"/>
            </a:srgbClr>
          </a:solidFill>
          <a:ln w="28575">
            <a:solidFill>
              <a:srgbClr val="FFC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80"/>
              </a:spcBef>
            </a:pPr>
            <a:r>
              <a:rPr sz="1300" b="1" spc="-10" dirty="0">
                <a:solidFill>
                  <a:srgbClr val="555555"/>
                </a:solidFill>
                <a:latin typeface="Calibri"/>
                <a:cs typeface="Calibri"/>
              </a:rPr>
              <a:t>Standardization</a:t>
            </a:r>
            <a:endParaRPr sz="1300">
              <a:latin typeface="Calibri"/>
              <a:cs typeface="Calibri"/>
            </a:endParaRPr>
          </a:p>
          <a:p>
            <a:pPr marL="92075">
              <a:lnSpc>
                <a:spcPct val="100000"/>
              </a:lnSpc>
            </a:pPr>
            <a:r>
              <a:rPr sz="1300" dirty="0">
                <a:solidFill>
                  <a:srgbClr val="555555"/>
                </a:solidFill>
                <a:latin typeface="Calibri"/>
                <a:cs typeface="Calibri"/>
              </a:rPr>
              <a:t>Rescaling</a:t>
            </a:r>
            <a:r>
              <a:rPr sz="13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3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555555"/>
                </a:solidFill>
                <a:latin typeface="Calibri"/>
                <a:cs typeface="Calibri"/>
              </a:rPr>
              <a:t>to</a:t>
            </a:r>
            <a:r>
              <a:rPr sz="13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555555"/>
                </a:solidFill>
                <a:latin typeface="Calibri"/>
                <a:cs typeface="Calibri"/>
              </a:rPr>
              <a:t>have</a:t>
            </a:r>
            <a:r>
              <a:rPr sz="13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3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555555"/>
                </a:solidFill>
                <a:latin typeface="Calibri"/>
                <a:cs typeface="Calibri"/>
              </a:rPr>
              <a:t>mean</a:t>
            </a:r>
            <a:r>
              <a:rPr sz="13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555555"/>
                </a:solidFill>
                <a:latin typeface="Calibri"/>
                <a:cs typeface="Calibri"/>
              </a:rPr>
              <a:t>of</a:t>
            </a:r>
            <a:r>
              <a:rPr sz="13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555555"/>
                </a:solidFill>
                <a:latin typeface="Calibri"/>
                <a:cs typeface="Calibri"/>
              </a:rPr>
              <a:t>0</a:t>
            </a:r>
            <a:r>
              <a:rPr sz="13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555555"/>
                </a:solidFill>
                <a:latin typeface="Calibri"/>
                <a:cs typeface="Calibri"/>
              </a:rPr>
              <a:t>and</a:t>
            </a:r>
            <a:r>
              <a:rPr sz="13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3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555555"/>
                </a:solidFill>
                <a:latin typeface="Calibri"/>
                <a:cs typeface="Calibri"/>
              </a:rPr>
              <a:t>standard</a:t>
            </a:r>
            <a:r>
              <a:rPr sz="13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555555"/>
                </a:solidFill>
                <a:latin typeface="Calibri"/>
                <a:cs typeface="Calibri"/>
              </a:rPr>
              <a:t>deviation of</a:t>
            </a:r>
            <a:r>
              <a:rPr sz="1300" spc="-25" dirty="0">
                <a:solidFill>
                  <a:srgbClr val="555555"/>
                </a:solidFill>
                <a:latin typeface="Calibri"/>
                <a:cs typeface="Calibri"/>
              </a:rPr>
              <a:t> 1.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33500" y="5724652"/>
            <a:ext cx="4610100" cy="492759"/>
          </a:xfrm>
          <a:prstGeom prst="rect">
            <a:avLst/>
          </a:prstGeom>
          <a:solidFill>
            <a:srgbClr val="FFD966">
              <a:alpha val="7843"/>
            </a:srgbClr>
          </a:solidFill>
          <a:ln w="28575">
            <a:solidFill>
              <a:srgbClr val="FFC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80"/>
              </a:spcBef>
            </a:pPr>
            <a:r>
              <a:rPr sz="1300" b="1" spc="-10" dirty="0">
                <a:solidFill>
                  <a:srgbClr val="555555"/>
                </a:solidFill>
                <a:latin typeface="Calibri"/>
                <a:cs typeface="Calibri"/>
              </a:rPr>
              <a:t>Normalization</a:t>
            </a:r>
            <a:endParaRPr sz="13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300" dirty="0">
                <a:solidFill>
                  <a:srgbClr val="555555"/>
                </a:solidFill>
                <a:latin typeface="Calibri"/>
                <a:cs typeface="Calibri"/>
              </a:rPr>
              <a:t>Adjusting</a:t>
            </a:r>
            <a:r>
              <a:rPr sz="13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555555"/>
                </a:solidFill>
                <a:latin typeface="Calibri"/>
                <a:cs typeface="Calibri"/>
              </a:rPr>
              <a:t>values</a:t>
            </a:r>
            <a:r>
              <a:rPr sz="13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555555"/>
                </a:solidFill>
                <a:latin typeface="Calibri"/>
                <a:cs typeface="Calibri"/>
              </a:rPr>
              <a:t>to</a:t>
            </a:r>
            <a:r>
              <a:rPr sz="13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3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555555"/>
                </a:solidFill>
                <a:latin typeface="Calibri"/>
                <a:cs typeface="Calibri"/>
              </a:rPr>
              <a:t>specific</a:t>
            </a:r>
            <a:r>
              <a:rPr sz="13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555555"/>
                </a:solidFill>
                <a:latin typeface="Calibri"/>
                <a:cs typeface="Calibri"/>
              </a:rPr>
              <a:t>range,</a:t>
            </a:r>
            <a:r>
              <a:rPr sz="13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555555"/>
                </a:solidFill>
                <a:latin typeface="Calibri"/>
                <a:cs typeface="Calibri"/>
              </a:rPr>
              <a:t>typically</a:t>
            </a:r>
            <a:r>
              <a:rPr sz="13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555555"/>
                </a:solidFill>
                <a:latin typeface="Calibri"/>
                <a:cs typeface="Calibri"/>
              </a:rPr>
              <a:t>between</a:t>
            </a:r>
            <a:r>
              <a:rPr sz="13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555555"/>
                </a:solidFill>
                <a:latin typeface="Calibri"/>
                <a:cs typeface="Calibri"/>
              </a:rPr>
              <a:t>0</a:t>
            </a:r>
            <a:r>
              <a:rPr sz="13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555555"/>
                </a:solidFill>
                <a:latin typeface="Calibri"/>
                <a:cs typeface="Calibri"/>
              </a:rPr>
              <a:t>and</a:t>
            </a:r>
            <a:r>
              <a:rPr sz="13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300" spc="-25" dirty="0">
                <a:solidFill>
                  <a:srgbClr val="555555"/>
                </a:solidFill>
                <a:latin typeface="Calibri"/>
                <a:cs typeface="Calibri"/>
              </a:rPr>
              <a:t>1.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0095" cy="6858000"/>
            <a:chOff x="0" y="0"/>
            <a:chExt cx="1219009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7" y="0"/>
              <a:ext cx="12187046" cy="68579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6790" y="1464030"/>
              <a:ext cx="11118850" cy="5152390"/>
            </a:xfrm>
            <a:custGeom>
              <a:avLst/>
              <a:gdLst/>
              <a:ahLst/>
              <a:cxnLst/>
              <a:rect l="l" t="t" r="r" b="b"/>
              <a:pathLst>
                <a:path w="11118850" h="5152390">
                  <a:moveTo>
                    <a:pt x="11118469" y="0"/>
                  </a:moveTo>
                  <a:lnTo>
                    <a:pt x="0" y="0"/>
                  </a:lnTo>
                  <a:lnTo>
                    <a:pt x="0" y="5152390"/>
                  </a:lnTo>
                  <a:lnTo>
                    <a:pt x="11118469" y="5152390"/>
                  </a:lnTo>
                  <a:lnTo>
                    <a:pt x="111184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790" y="1464030"/>
              <a:ext cx="11118850" cy="5152390"/>
            </a:xfrm>
            <a:custGeom>
              <a:avLst/>
              <a:gdLst/>
              <a:ahLst/>
              <a:cxnLst/>
              <a:rect l="l" t="t" r="r" b="b"/>
              <a:pathLst>
                <a:path w="11118850" h="5152390">
                  <a:moveTo>
                    <a:pt x="0" y="5152390"/>
                  </a:moveTo>
                  <a:lnTo>
                    <a:pt x="11118469" y="5152390"/>
                  </a:lnTo>
                  <a:lnTo>
                    <a:pt x="11118469" y="0"/>
                  </a:lnTo>
                  <a:lnTo>
                    <a:pt x="0" y="0"/>
                  </a:lnTo>
                  <a:lnTo>
                    <a:pt x="0" y="515239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60149"/>
              <a:ext cx="537210" cy="1346200"/>
            </a:xfrm>
            <a:custGeom>
              <a:avLst/>
              <a:gdLst/>
              <a:ahLst/>
              <a:cxnLst/>
              <a:rect l="l" t="t" r="r" b="b"/>
              <a:pathLst>
                <a:path w="537210" h="1346200">
                  <a:moveTo>
                    <a:pt x="536790" y="0"/>
                  </a:moveTo>
                  <a:lnTo>
                    <a:pt x="0" y="0"/>
                  </a:lnTo>
                  <a:lnTo>
                    <a:pt x="0" y="1077226"/>
                  </a:lnTo>
                  <a:lnTo>
                    <a:pt x="0" y="1080008"/>
                  </a:lnTo>
                  <a:lnTo>
                    <a:pt x="241" y="1080008"/>
                  </a:lnTo>
                  <a:lnTo>
                    <a:pt x="4318" y="1125474"/>
                  </a:lnTo>
                  <a:lnTo>
                    <a:pt x="16789" y="1170889"/>
                  </a:lnTo>
                  <a:lnTo>
                    <a:pt x="36639" y="1212697"/>
                  </a:lnTo>
                  <a:lnTo>
                    <a:pt x="63119" y="1250149"/>
                  </a:lnTo>
                  <a:lnTo>
                    <a:pt x="95465" y="1282496"/>
                  </a:lnTo>
                  <a:lnTo>
                    <a:pt x="132918" y="1308976"/>
                  </a:lnTo>
                  <a:lnTo>
                    <a:pt x="174739" y="1328826"/>
                  </a:lnTo>
                  <a:lnTo>
                    <a:pt x="220141" y="1341297"/>
                  </a:lnTo>
                  <a:lnTo>
                    <a:pt x="268389" y="1345615"/>
                  </a:lnTo>
                  <a:lnTo>
                    <a:pt x="536790" y="1345615"/>
                  </a:lnTo>
                  <a:lnTo>
                    <a:pt x="536790" y="1080008"/>
                  </a:lnTo>
                  <a:lnTo>
                    <a:pt x="536790" y="1077226"/>
                  </a:lnTo>
                  <a:lnTo>
                    <a:pt x="536790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056888" y="345681"/>
            <a:ext cx="7598409" cy="5625465"/>
            <a:chOff x="4056888" y="345681"/>
            <a:chExt cx="7598409" cy="562546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96168" y="345681"/>
              <a:ext cx="659079" cy="65114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56888" y="4086313"/>
              <a:ext cx="3773423" cy="1884552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8876" y="312165"/>
            <a:ext cx="4628515" cy="84074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ts val="1989"/>
              </a:lnSpc>
              <a:spcBef>
                <a:spcPts val="509"/>
              </a:spcBef>
            </a:pPr>
            <a:r>
              <a:rPr dirty="0"/>
              <a:t>03</a:t>
            </a:r>
            <a:r>
              <a:rPr spc="-4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z="1800" dirty="0"/>
              <a:t>Appliquer</a:t>
            </a:r>
            <a:r>
              <a:rPr sz="1800" spc="-35" dirty="0"/>
              <a:t> </a:t>
            </a:r>
            <a:r>
              <a:rPr sz="1800" dirty="0"/>
              <a:t>le</a:t>
            </a:r>
            <a:r>
              <a:rPr sz="1800" spc="-15" dirty="0"/>
              <a:t> </a:t>
            </a:r>
            <a:r>
              <a:rPr sz="1800" dirty="0"/>
              <a:t>processus</a:t>
            </a:r>
            <a:r>
              <a:rPr sz="1800" spc="-20" dirty="0"/>
              <a:t> </a:t>
            </a:r>
            <a:r>
              <a:rPr sz="1800" dirty="0"/>
              <a:t>ETL</a:t>
            </a:r>
            <a:r>
              <a:rPr sz="1800" spc="-30" dirty="0"/>
              <a:t> </a:t>
            </a:r>
            <a:r>
              <a:rPr sz="1800" dirty="0"/>
              <a:t>dans</a:t>
            </a:r>
            <a:r>
              <a:rPr sz="1800" spc="-25" dirty="0"/>
              <a:t> </a:t>
            </a:r>
            <a:r>
              <a:rPr sz="1800" dirty="0"/>
              <a:t>le</a:t>
            </a:r>
            <a:r>
              <a:rPr sz="1800" spc="-25" dirty="0"/>
              <a:t> </a:t>
            </a:r>
            <a:r>
              <a:rPr sz="1800" spc="-10" dirty="0"/>
              <a:t>contexte décisionnel</a:t>
            </a:r>
            <a:endParaRPr sz="1800"/>
          </a:p>
          <a:p>
            <a:pPr marL="22860">
              <a:lnSpc>
                <a:spcPct val="100000"/>
              </a:lnSpc>
              <a:spcBef>
                <a:spcPts val="105"/>
              </a:spcBef>
            </a:pPr>
            <a:r>
              <a:rPr sz="1600" dirty="0"/>
              <a:t>Rappel</a:t>
            </a:r>
            <a:r>
              <a:rPr sz="1600" spc="-35" dirty="0"/>
              <a:t> </a:t>
            </a:r>
            <a:r>
              <a:rPr sz="1600" dirty="0"/>
              <a:t>de</a:t>
            </a:r>
            <a:r>
              <a:rPr sz="1600" spc="-45" dirty="0"/>
              <a:t> </a:t>
            </a:r>
            <a:r>
              <a:rPr sz="1600" spc="-10" dirty="0"/>
              <a:t>l’ETL</a:t>
            </a:r>
            <a:endParaRPr sz="160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3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20" dirty="0"/>
              <a:t>OFPPT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2061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  <p:sp>
        <p:nvSpPr>
          <p:cNvPr id="12" name="object 12"/>
          <p:cNvSpPr txBox="1"/>
          <p:nvPr/>
        </p:nvSpPr>
        <p:spPr>
          <a:xfrm>
            <a:off x="798982" y="1602993"/>
            <a:ext cx="10323195" cy="2035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Étape</a:t>
            </a:r>
            <a:r>
              <a:rPr sz="1600" b="1" spc="-3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3</a:t>
            </a:r>
            <a:r>
              <a:rPr sz="1600" b="1" spc="-4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–</a:t>
            </a:r>
            <a:r>
              <a:rPr sz="1600" b="1" spc="-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Load</a:t>
            </a:r>
            <a:r>
              <a:rPr sz="1600" b="1" spc="-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/</a:t>
            </a:r>
            <a:r>
              <a:rPr sz="1600" b="1" spc="-2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Chargement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50" dirty="0">
                <a:solidFill>
                  <a:srgbClr val="0058A0"/>
                </a:solidFill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  <a:p>
            <a:pPr marL="299085" marR="5080" indent="-287020">
              <a:lnSpc>
                <a:spcPct val="200199"/>
              </a:lnSpc>
              <a:spcBef>
                <a:spcPts val="459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Objectif:</a:t>
            </a:r>
            <a:r>
              <a:rPr sz="1400" b="1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transférer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extraites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transformées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vers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emplacement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centralisé,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garantissant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leur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intégrité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facilitant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l'analyse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soutenir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prise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décision.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55555"/>
              </a:buClr>
              <a:buFont typeface="Arial"/>
              <a:buChar char="•"/>
            </a:pPr>
            <a:endParaRPr sz="13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Modes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Chargement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complet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incrémentiel.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55555"/>
              </a:buClr>
              <a:buFont typeface="Arial"/>
              <a:buChar char="•"/>
            </a:pPr>
            <a:endParaRPr sz="13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Gestion</a:t>
            </a:r>
            <a:r>
              <a:rPr sz="1400" b="1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b="1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erreurs:</a:t>
            </a:r>
            <a:r>
              <a:rPr sz="1400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Importance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surveillance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traitement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exceptions.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0095" cy="6858000"/>
            <a:chOff x="0" y="0"/>
            <a:chExt cx="1219009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7" y="0"/>
              <a:ext cx="12187046" cy="68579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6790" y="1464030"/>
              <a:ext cx="11118850" cy="5152390"/>
            </a:xfrm>
            <a:custGeom>
              <a:avLst/>
              <a:gdLst/>
              <a:ahLst/>
              <a:cxnLst/>
              <a:rect l="l" t="t" r="r" b="b"/>
              <a:pathLst>
                <a:path w="11118850" h="5152390">
                  <a:moveTo>
                    <a:pt x="11118469" y="0"/>
                  </a:moveTo>
                  <a:lnTo>
                    <a:pt x="0" y="0"/>
                  </a:lnTo>
                  <a:lnTo>
                    <a:pt x="0" y="5152390"/>
                  </a:lnTo>
                  <a:lnTo>
                    <a:pt x="11118469" y="5152390"/>
                  </a:lnTo>
                  <a:lnTo>
                    <a:pt x="111184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790" y="1464030"/>
              <a:ext cx="11118850" cy="5152390"/>
            </a:xfrm>
            <a:custGeom>
              <a:avLst/>
              <a:gdLst/>
              <a:ahLst/>
              <a:cxnLst/>
              <a:rect l="l" t="t" r="r" b="b"/>
              <a:pathLst>
                <a:path w="11118850" h="5152390">
                  <a:moveTo>
                    <a:pt x="0" y="5152390"/>
                  </a:moveTo>
                  <a:lnTo>
                    <a:pt x="11118469" y="5152390"/>
                  </a:lnTo>
                  <a:lnTo>
                    <a:pt x="11118469" y="0"/>
                  </a:lnTo>
                  <a:lnTo>
                    <a:pt x="0" y="0"/>
                  </a:lnTo>
                  <a:lnTo>
                    <a:pt x="0" y="515239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60149"/>
              <a:ext cx="537210" cy="1346200"/>
            </a:xfrm>
            <a:custGeom>
              <a:avLst/>
              <a:gdLst/>
              <a:ahLst/>
              <a:cxnLst/>
              <a:rect l="l" t="t" r="r" b="b"/>
              <a:pathLst>
                <a:path w="537210" h="1346200">
                  <a:moveTo>
                    <a:pt x="536790" y="0"/>
                  </a:moveTo>
                  <a:lnTo>
                    <a:pt x="0" y="0"/>
                  </a:lnTo>
                  <a:lnTo>
                    <a:pt x="0" y="1077226"/>
                  </a:lnTo>
                  <a:lnTo>
                    <a:pt x="0" y="1080008"/>
                  </a:lnTo>
                  <a:lnTo>
                    <a:pt x="241" y="1080008"/>
                  </a:lnTo>
                  <a:lnTo>
                    <a:pt x="4318" y="1125474"/>
                  </a:lnTo>
                  <a:lnTo>
                    <a:pt x="16789" y="1170889"/>
                  </a:lnTo>
                  <a:lnTo>
                    <a:pt x="36639" y="1212697"/>
                  </a:lnTo>
                  <a:lnTo>
                    <a:pt x="63119" y="1250149"/>
                  </a:lnTo>
                  <a:lnTo>
                    <a:pt x="95465" y="1282496"/>
                  </a:lnTo>
                  <a:lnTo>
                    <a:pt x="132918" y="1308976"/>
                  </a:lnTo>
                  <a:lnTo>
                    <a:pt x="174739" y="1328826"/>
                  </a:lnTo>
                  <a:lnTo>
                    <a:pt x="220141" y="1341297"/>
                  </a:lnTo>
                  <a:lnTo>
                    <a:pt x="268389" y="1345615"/>
                  </a:lnTo>
                  <a:lnTo>
                    <a:pt x="536790" y="1345615"/>
                  </a:lnTo>
                  <a:lnTo>
                    <a:pt x="536790" y="1080008"/>
                  </a:lnTo>
                  <a:lnTo>
                    <a:pt x="536790" y="1077226"/>
                  </a:lnTo>
                  <a:lnTo>
                    <a:pt x="536790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96168" y="345681"/>
            <a:ext cx="659079" cy="65114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876" y="312165"/>
            <a:ext cx="4628515" cy="84074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ts val="1989"/>
              </a:lnSpc>
              <a:spcBef>
                <a:spcPts val="509"/>
              </a:spcBef>
            </a:pPr>
            <a:r>
              <a:rPr dirty="0"/>
              <a:t>03</a:t>
            </a:r>
            <a:r>
              <a:rPr spc="-4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z="1800" dirty="0"/>
              <a:t>Appliquer</a:t>
            </a:r>
            <a:r>
              <a:rPr sz="1800" spc="-35" dirty="0"/>
              <a:t> </a:t>
            </a:r>
            <a:r>
              <a:rPr sz="1800" dirty="0"/>
              <a:t>le</a:t>
            </a:r>
            <a:r>
              <a:rPr sz="1800" spc="-15" dirty="0"/>
              <a:t> </a:t>
            </a:r>
            <a:r>
              <a:rPr sz="1800" dirty="0"/>
              <a:t>processus</a:t>
            </a:r>
            <a:r>
              <a:rPr sz="1800" spc="-20" dirty="0"/>
              <a:t> </a:t>
            </a:r>
            <a:r>
              <a:rPr sz="1800" dirty="0"/>
              <a:t>ETL</a:t>
            </a:r>
            <a:r>
              <a:rPr sz="1800" spc="-30" dirty="0"/>
              <a:t> </a:t>
            </a:r>
            <a:r>
              <a:rPr sz="1800" dirty="0"/>
              <a:t>dans</a:t>
            </a:r>
            <a:r>
              <a:rPr sz="1800" spc="-25" dirty="0"/>
              <a:t> </a:t>
            </a:r>
            <a:r>
              <a:rPr sz="1800" dirty="0"/>
              <a:t>le</a:t>
            </a:r>
            <a:r>
              <a:rPr sz="1800" spc="-25" dirty="0"/>
              <a:t> </a:t>
            </a:r>
            <a:r>
              <a:rPr sz="1800" spc="-10" dirty="0"/>
              <a:t>contexte décisionnel</a:t>
            </a:r>
            <a:endParaRPr sz="1800"/>
          </a:p>
          <a:p>
            <a:pPr marL="22860">
              <a:lnSpc>
                <a:spcPct val="100000"/>
              </a:lnSpc>
              <a:spcBef>
                <a:spcPts val="105"/>
              </a:spcBef>
            </a:pPr>
            <a:r>
              <a:rPr sz="1600" dirty="0"/>
              <a:t>Qualité</a:t>
            </a:r>
            <a:r>
              <a:rPr sz="1600" spc="-60" dirty="0"/>
              <a:t> </a:t>
            </a:r>
            <a:r>
              <a:rPr sz="1600" dirty="0"/>
              <a:t>des</a:t>
            </a:r>
            <a:r>
              <a:rPr sz="1600" spc="-50" dirty="0"/>
              <a:t> </a:t>
            </a:r>
            <a:r>
              <a:rPr sz="1600" spc="-10" dirty="0"/>
              <a:t>données</a:t>
            </a:r>
            <a:endParaRPr sz="1600"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3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20" dirty="0"/>
              <a:t>OFPPT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2061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33</a:t>
            </a:fld>
            <a:endParaRPr spc="-25" dirty="0"/>
          </a:p>
        </p:txBody>
      </p:sp>
      <p:sp>
        <p:nvSpPr>
          <p:cNvPr id="10" name="object 10"/>
          <p:cNvSpPr txBox="1"/>
          <p:nvPr/>
        </p:nvSpPr>
        <p:spPr>
          <a:xfrm>
            <a:off x="798982" y="1602993"/>
            <a:ext cx="14846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Sources</a:t>
            </a:r>
            <a:r>
              <a:rPr sz="1600" b="1" spc="-6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d'erreurs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0986" y="4073321"/>
            <a:ext cx="6071235" cy="894080"/>
          </a:xfrm>
          <a:prstGeom prst="rect">
            <a:avLst/>
          </a:prstGeom>
          <a:ln w="28575">
            <a:solidFill>
              <a:srgbClr val="00AF5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1440" marR="83820">
              <a:lnSpc>
                <a:spcPts val="3360"/>
              </a:lnSpc>
              <a:spcBef>
                <a:spcPts val="200"/>
              </a:spcBef>
            </a:pPr>
            <a:r>
              <a:rPr sz="1400" b="1" dirty="0">
                <a:solidFill>
                  <a:srgbClr val="00AFEF"/>
                </a:solidFill>
                <a:latin typeface="Calibri"/>
                <a:cs typeface="Calibri"/>
              </a:rPr>
              <a:t>Données</a:t>
            </a:r>
            <a:r>
              <a:rPr sz="1400" b="1" spc="28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0AFEF"/>
                </a:solidFill>
                <a:latin typeface="Calibri"/>
                <a:cs typeface="Calibri"/>
              </a:rPr>
              <a:t>manquantes</a:t>
            </a:r>
            <a:r>
              <a:rPr sz="1400" b="1" spc="28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0AFEF"/>
                </a:solidFill>
                <a:latin typeface="Calibri"/>
                <a:cs typeface="Calibri"/>
              </a:rPr>
              <a:t>:</a:t>
            </a:r>
            <a:r>
              <a:rPr sz="1400" b="1" spc="27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Absence</a:t>
            </a:r>
            <a:r>
              <a:rPr sz="1400" spc="2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2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certaines</a:t>
            </a:r>
            <a:r>
              <a:rPr sz="1400" spc="2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400" spc="2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2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2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ensembles</a:t>
            </a:r>
            <a:r>
              <a:rPr sz="1400" spc="2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données,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souvent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due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mauvaise</a:t>
            </a:r>
            <a:r>
              <a:rPr sz="1400" b="1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collecte</a:t>
            </a:r>
            <a:r>
              <a:rPr sz="1400" b="1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migration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systèmes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0199" y="3073323"/>
            <a:ext cx="4237990" cy="894080"/>
          </a:xfrm>
          <a:prstGeom prst="rect">
            <a:avLst/>
          </a:prstGeom>
          <a:ln w="28575">
            <a:solidFill>
              <a:srgbClr val="00AF5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400" b="1" dirty="0">
                <a:solidFill>
                  <a:srgbClr val="00AFEF"/>
                </a:solidFill>
                <a:latin typeface="Calibri"/>
                <a:cs typeface="Calibri"/>
              </a:rPr>
              <a:t>Erreurs</a:t>
            </a:r>
            <a:r>
              <a:rPr sz="1400" b="1" spc="5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0AFEF"/>
                </a:solidFill>
                <a:latin typeface="Calibri"/>
                <a:cs typeface="Calibri"/>
              </a:rPr>
              <a:t>humaines</a:t>
            </a:r>
            <a:r>
              <a:rPr sz="1400" b="1" spc="6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0AFEF"/>
                </a:solidFill>
                <a:latin typeface="Calibri"/>
                <a:cs typeface="Calibri"/>
              </a:rPr>
              <a:t>:</a:t>
            </a:r>
            <a:r>
              <a:rPr sz="1400" b="1" spc="5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Mauvaise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saisie</a:t>
            </a:r>
            <a:r>
              <a:rPr sz="1400" b="1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utilisateurs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finaux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lors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migration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données.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90286" y="3064433"/>
            <a:ext cx="6071235" cy="894080"/>
          </a:xfrm>
          <a:prstGeom prst="rect">
            <a:avLst/>
          </a:prstGeom>
          <a:ln w="28575">
            <a:solidFill>
              <a:srgbClr val="00AF5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92075" marR="83185">
              <a:lnSpc>
                <a:spcPts val="3360"/>
              </a:lnSpc>
              <a:spcBef>
                <a:spcPts val="195"/>
              </a:spcBef>
            </a:pPr>
            <a:r>
              <a:rPr sz="1400" b="1" dirty="0">
                <a:solidFill>
                  <a:srgbClr val="00AFEF"/>
                </a:solidFill>
                <a:latin typeface="Calibri"/>
                <a:cs typeface="Calibri"/>
              </a:rPr>
              <a:t>Doublons</a:t>
            </a:r>
            <a:r>
              <a:rPr sz="1400" b="1" spc="5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0AFEF"/>
                </a:solidFill>
                <a:latin typeface="Calibri"/>
                <a:cs typeface="Calibri"/>
              </a:rPr>
              <a:t>:</a:t>
            </a:r>
            <a:r>
              <a:rPr sz="1400" b="1" spc="5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redondantes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dupliquées,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souvent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présentes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lorsqu’il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y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a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plusieurs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sources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bases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non</a:t>
            </a:r>
            <a:r>
              <a:rPr sz="1400" b="1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synchronisées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12229" y="4067428"/>
            <a:ext cx="4249420" cy="1755775"/>
          </a:xfrm>
          <a:prstGeom prst="rect">
            <a:avLst/>
          </a:prstGeom>
          <a:ln w="28575">
            <a:solidFill>
              <a:srgbClr val="00AF5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92075" marR="80645" algn="just">
              <a:lnSpc>
                <a:spcPts val="3360"/>
              </a:lnSpc>
              <a:spcBef>
                <a:spcPts val="195"/>
              </a:spcBef>
            </a:pPr>
            <a:r>
              <a:rPr sz="1400" b="1" dirty="0">
                <a:solidFill>
                  <a:srgbClr val="00AFEF"/>
                </a:solidFill>
                <a:latin typeface="Calibri"/>
                <a:cs typeface="Calibri"/>
              </a:rPr>
              <a:t>Données</a:t>
            </a:r>
            <a:r>
              <a:rPr sz="1400" b="1" spc="6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0AFEF"/>
                </a:solidFill>
                <a:latin typeface="Calibri"/>
                <a:cs typeface="Calibri"/>
              </a:rPr>
              <a:t>incohérentes</a:t>
            </a:r>
            <a:r>
              <a:rPr sz="1400" b="1" spc="7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0AFEF"/>
                </a:solidFill>
                <a:latin typeface="Calibri"/>
                <a:cs typeface="Calibri"/>
              </a:rPr>
              <a:t>:</a:t>
            </a:r>
            <a:r>
              <a:rPr sz="1400" b="1" spc="6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Incohérences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formats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(par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ex.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dates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format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format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EU),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causées</a:t>
            </a:r>
            <a:r>
              <a:rPr sz="1400" spc="45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4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4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entrées</a:t>
            </a:r>
            <a:r>
              <a:rPr sz="1400" spc="4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45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4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provenant</a:t>
            </a:r>
            <a:r>
              <a:rPr sz="1400" spc="4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Calibri"/>
              <a:cs typeface="Calibri"/>
            </a:endParaRPr>
          </a:p>
          <a:p>
            <a:pPr marL="92075" algn="just">
              <a:lnSpc>
                <a:spcPct val="100000"/>
              </a:lnSpc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multiples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systèmes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applications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0986" y="5099964"/>
            <a:ext cx="6071235" cy="1324610"/>
          </a:xfrm>
          <a:prstGeom prst="rect">
            <a:avLst/>
          </a:prstGeom>
          <a:ln w="28575">
            <a:solidFill>
              <a:srgbClr val="00AF5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1440" marR="83820" algn="just">
              <a:lnSpc>
                <a:spcPts val="3360"/>
              </a:lnSpc>
              <a:spcBef>
                <a:spcPts val="200"/>
              </a:spcBef>
            </a:pPr>
            <a:r>
              <a:rPr sz="1400" b="1" dirty="0">
                <a:solidFill>
                  <a:srgbClr val="00AFEF"/>
                </a:solidFill>
                <a:latin typeface="Calibri"/>
                <a:cs typeface="Calibri"/>
              </a:rPr>
              <a:t>Systèmes</a:t>
            </a:r>
            <a:r>
              <a:rPr sz="1400" b="1" spc="4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0AFEF"/>
                </a:solidFill>
                <a:latin typeface="Calibri"/>
                <a:cs typeface="Calibri"/>
              </a:rPr>
              <a:t>legacy</a:t>
            </a:r>
            <a:r>
              <a:rPr sz="1400" b="1" spc="5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0AFEF"/>
                </a:solidFill>
                <a:latin typeface="Calibri"/>
                <a:cs typeface="Calibri"/>
              </a:rPr>
              <a:t>:</a:t>
            </a:r>
            <a:r>
              <a:rPr sz="1400" b="1" spc="5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anciens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systèmes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peuvent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générer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obsolètes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incompatibles</a:t>
            </a:r>
            <a:r>
              <a:rPr sz="1400" b="1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nouveaux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environnements,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créant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erreurs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lors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l'intégration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 la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migration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0986" y="2045512"/>
            <a:ext cx="10430510" cy="894080"/>
          </a:xfrm>
          <a:prstGeom prst="rect">
            <a:avLst/>
          </a:prstGeom>
          <a:ln w="28575">
            <a:solidFill>
              <a:srgbClr val="00AF5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400" b="1" dirty="0">
                <a:solidFill>
                  <a:srgbClr val="00AFEF"/>
                </a:solidFill>
                <a:latin typeface="Calibri"/>
                <a:cs typeface="Calibri"/>
              </a:rPr>
              <a:t>Problèmes</a:t>
            </a:r>
            <a:r>
              <a:rPr sz="1400" b="1" spc="10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0AFEF"/>
                </a:solidFill>
                <a:latin typeface="Calibri"/>
                <a:cs typeface="Calibri"/>
              </a:rPr>
              <a:t>d'intégration</a:t>
            </a:r>
            <a:r>
              <a:rPr sz="1400" b="1" spc="1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0AFEF"/>
                </a:solidFill>
                <a:latin typeface="Calibri"/>
                <a:cs typeface="Calibri"/>
              </a:rPr>
              <a:t>:</a:t>
            </a:r>
            <a:r>
              <a:rPr sz="1400" b="1" spc="9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Mauvaise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communication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entre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différentes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sources</a:t>
            </a:r>
            <a:r>
              <a:rPr sz="14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(ERP,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CRM,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etc.),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entraînant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erreurs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transmission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l'unification</a:t>
            </a:r>
            <a:r>
              <a:rPr sz="1400" b="1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informations.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12229" y="5952997"/>
            <a:ext cx="4249420" cy="462915"/>
          </a:xfrm>
          <a:prstGeom prst="rect">
            <a:avLst/>
          </a:prstGeom>
          <a:solidFill>
            <a:srgbClr val="FFD966">
              <a:alpha val="7843"/>
            </a:srgbClr>
          </a:solidFill>
          <a:ln w="28575">
            <a:solidFill>
              <a:srgbClr val="FFC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devez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anticiper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ces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erreurs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prêt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gérer.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0095" cy="6858000"/>
            <a:chOff x="0" y="0"/>
            <a:chExt cx="1219009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7" y="0"/>
              <a:ext cx="12187046" cy="68579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6790" y="1464030"/>
              <a:ext cx="11118850" cy="5152390"/>
            </a:xfrm>
            <a:custGeom>
              <a:avLst/>
              <a:gdLst/>
              <a:ahLst/>
              <a:cxnLst/>
              <a:rect l="l" t="t" r="r" b="b"/>
              <a:pathLst>
                <a:path w="11118850" h="5152390">
                  <a:moveTo>
                    <a:pt x="11118469" y="0"/>
                  </a:moveTo>
                  <a:lnTo>
                    <a:pt x="0" y="0"/>
                  </a:lnTo>
                  <a:lnTo>
                    <a:pt x="0" y="5152390"/>
                  </a:lnTo>
                  <a:lnTo>
                    <a:pt x="11118469" y="5152390"/>
                  </a:lnTo>
                  <a:lnTo>
                    <a:pt x="111184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790" y="1464030"/>
              <a:ext cx="11118850" cy="5152390"/>
            </a:xfrm>
            <a:custGeom>
              <a:avLst/>
              <a:gdLst/>
              <a:ahLst/>
              <a:cxnLst/>
              <a:rect l="l" t="t" r="r" b="b"/>
              <a:pathLst>
                <a:path w="11118850" h="5152390">
                  <a:moveTo>
                    <a:pt x="0" y="5152390"/>
                  </a:moveTo>
                  <a:lnTo>
                    <a:pt x="11118469" y="5152390"/>
                  </a:lnTo>
                  <a:lnTo>
                    <a:pt x="11118469" y="0"/>
                  </a:lnTo>
                  <a:lnTo>
                    <a:pt x="0" y="0"/>
                  </a:lnTo>
                  <a:lnTo>
                    <a:pt x="0" y="515239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60149"/>
              <a:ext cx="537210" cy="1346200"/>
            </a:xfrm>
            <a:custGeom>
              <a:avLst/>
              <a:gdLst/>
              <a:ahLst/>
              <a:cxnLst/>
              <a:rect l="l" t="t" r="r" b="b"/>
              <a:pathLst>
                <a:path w="537210" h="1346200">
                  <a:moveTo>
                    <a:pt x="536790" y="0"/>
                  </a:moveTo>
                  <a:lnTo>
                    <a:pt x="0" y="0"/>
                  </a:lnTo>
                  <a:lnTo>
                    <a:pt x="0" y="1077226"/>
                  </a:lnTo>
                  <a:lnTo>
                    <a:pt x="0" y="1080008"/>
                  </a:lnTo>
                  <a:lnTo>
                    <a:pt x="241" y="1080008"/>
                  </a:lnTo>
                  <a:lnTo>
                    <a:pt x="4318" y="1125474"/>
                  </a:lnTo>
                  <a:lnTo>
                    <a:pt x="16789" y="1170889"/>
                  </a:lnTo>
                  <a:lnTo>
                    <a:pt x="36639" y="1212697"/>
                  </a:lnTo>
                  <a:lnTo>
                    <a:pt x="63119" y="1250149"/>
                  </a:lnTo>
                  <a:lnTo>
                    <a:pt x="95465" y="1282496"/>
                  </a:lnTo>
                  <a:lnTo>
                    <a:pt x="132918" y="1308976"/>
                  </a:lnTo>
                  <a:lnTo>
                    <a:pt x="174739" y="1328826"/>
                  </a:lnTo>
                  <a:lnTo>
                    <a:pt x="220141" y="1341297"/>
                  </a:lnTo>
                  <a:lnTo>
                    <a:pt x="268389" y="1345615"/>
                  </a:lnTo>
                  <a:lnTo>
                    <a:pt x="536790" y="1345615"/>
                  </a:lnTo>
                  <a:lnTo>
                    <a:pt x="536790" y="1080008"/>
                  </a:lnTo>
                  <a:lnTo>
                    <a:pt x="536790" y="1077226"/>
                  </a:lnTo>
                  <a:lnTo>
                    <a:pt x="536790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96168" y="345681"/>
            <a:ext cx="659079" cy="65114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876" y="312165"/>
            <a:ext cx="4628515" cy="84074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ts val="1989"/>
              </a:lnSpc>
              <a:spcBef>
                <a:spcPts val="509"/>
              </a:spcBef>
            </a:pPr>
            <a:r>
              <a:rPr dirty="0"/>
              <a:t>03</a:t>
            </a:r>
            <a:r>
              <a:rPr spc="-4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z="1800" dirty="0"/>
              <a:t>Appliquer</a:t>
            </a:r>
            <a:r>
              <a:rPr sz="1800" spc="-35" dirty="0"/>
              <a:t> </a:t>
            </a:r>
            <a:r>
              <a:rPr sz="1800" dirty="0"/>
              <a:t>le</a:t>
            </a:r>
            <a:r>
              <a:rPr sz="1800" spc="-15" dirty="0"/>
              <a:t> </a:t>
            </a:r>
            <a:r>
              <a:rPr sz="1800" dirty="0"/>
              <a:t>processus</a:t>
            </a:r>
            <a:r>
              <a:rPr sz="1800" spc="-20" dirty="0"/>
              <a:t> </a:t>
            </a:r>
            <a:r>
              <a:rPr sz="1800" dirty="0"/>
              <a:t>ETL</a:t>
            </a:r>
            <a:r>
              <a:rPr sz="1800" spc="-30" dirty="0"/>
              <a:t> </a:t>
            </a:r>
            <a:r>
              <a:rPr sz="1800" dirty="0"/>
              <a:t>dans</a:t>
            </a:r>
            <a:r>
              <a:rPr sz="1800" spc="-25" dirty="0"/>
              <a:t> </a:t>
            </a:r>
            <a:r>
              <a:rPr sz="1800" dirty="0"/>
              <a:t>le</a:t>
            </a:r>
            <a:r>
              <a:rPr sz="1800" spc="-25" dirty="0"/>
              <a:t> </a:t>
            </a:r>
            <a:r>
              <a:rPr sz="1800" spc="-10" dirty="0"/>
              <a:t>contexte décisionnel</a:t>
            </a:r>
            <a:endParaRPr sz="1800"/>
          </a:p>
          <a:p>
            <a:pPr marL="22860">
              <a:lnSpc>
                <a:spcPct val="100000"/>
              </a:lnSpc>
              <a:spcBef>
                <a:spcPts val="105"/>
              </a:spcBef>
            </a:pPr>
            <a:r>
              <a:rPr sz="1600" dirty="0"/>
              <a:t>Qualité</a:t>
            </a:r>
            <a:r>
              <a:rPr sz="1600" spc="-60" dirty="0"/>
              <a:t> </a:t>
            </a:r>
            <a:r>
              <a:rPr sz="1600" dirty="0"/>
              <a:t>des</a:t>
            </a:r>
            <a:r>
              <a:rPr sz="1600" spc="-50" dirty="0"/>
              <a:t> </a:t>
            </a:r>
            <a:r>
              <a:rPr sz="1600" spc="-10" dirty="0"/>
              <a:t>données</a:t>
            </a:r>
            <a:endParaRPr sz="160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3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20" dirty="0"/>
              <a:t>OFPPT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2061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34</a:t>
            </a:fld>
            <a:endParaRPr spc="-25" dirty="0"/>
          </a:p>
        </p:txBody>
      </p:sp>
      <p:sp>
        <p:nvSpPr>
          <p:cNvPr id="10" name="object 10"/>
          <p:cNvSpPr txBox="1"/>
          <p:nvPr/>
        </p:nvSpPr>
        <p:spPr>
          <a:xfrm>
            <a:off x="798982" y="1602993"/>
            <a:ext cx="10360025" cy="4596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solidFill>
                  <a:srgbClr val="0058A0"/>
                </a:solidFill>
                <a:latin typeface="Calibri"/>
                <a:cs typeface="Calibri"/>
              </a:rPr>
              <a:t>Techniques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 d'amélioration</a:t>
            </a:r>
            <a:r>
              <a:rPr sz="1600" b="1" spc="-5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1600" b="1" spc="-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la</a:t>
            </a:r>
            <a:r>
              <a:rPr sz="1600" b="1" spc="-4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qualité</a:t>
            </a:r>
            <a:r>
              <a:rPr sz="16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des</a:t>
            </a:r>
            <a:r>
              <a:rPr sz="1600" b="1" spc="-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données</a:t>
            </a:r>
            <a:endParaRPr sz="1600">
              <a:latin typeface="Calibri"/>
              <a:cs typeface="Calibri"/>
            </a:endParaRPr>
          </a:p>
          <a:p>
            <a:pPr marL="355600" marR="5080" indent="-342900">
              <a:lnSpc>
                <a:spcPct val="200199"/>
              </a:lnSpc>
              <a:spcBef>
                <a:spcPts val="459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Nettoyage</a:t>
            </a:r>
            <a:r>
              <a:rPr sz="1400" b="1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Supprime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corrige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erreurs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telles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aberrantes,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doublons,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manquantes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pour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assurer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qualité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optimale.</a:t>
            </a:r>
            <a:endParaRPr sz="1400">
              <a:latin typeface="Calibri"/>
              <a:cs typeface="Calibri"/>
            </a:endParaRPr>
          </a:p>
          <a:p>
            <a:pPr marL="355600" marR="31750" indent="-342900">
              <a:lnSpc>
                <a:spcPct val="2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Déduplication</a:t>
            </a:r>
            <a:r>
              <a:rPr sz="1400" b="1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Identifie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élimine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doublons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bases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utilisant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techniques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correspondance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améliorer l'exactitude.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55555"/>
              </a:buClr>
              <a:buFont typeface="Calibri"/>
              <a:buAutoNum type="arabicPeriod"/>
            </a:pPr>
            <a:endParaRPr sz="13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Profilage</a:t>
            </a:r>
            <a:r>
              <a:rPr sz="1400" b="1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b="1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b="1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Analyse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identifier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incohérences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erreurs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potentielles,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permettant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une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correction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proactive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55555"/>
              </a:buClr>
              <a:buFont typeface="Calibri"/>
              <a:buAutoNum type="arabicPeriod"/>
            </a:pPr>
            <a:endParaRPr sz="135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meilleure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compréhension.</a:t>
            </a:r>
            <a:endParaRPr sz="1400">
              <a:latin typeface="Calibri"/>
              <a:cs typeface="Calibri"/>
            </a:endParaRPr>
          </a:p>
          <a:p>
            <a:pPr marL="355600" marR="13970" indent="-342900">
              <a:lnSpc>
                <a:spcPct val="200000"/>
              </a:lnSpc>
              <a:buAutoNum type="arabicPeriod" startAt="4"/>
              <a:tabLst>
                <a:tab pos="354965" algn="l"/>
                <a:tab pos="355600" algn="l"/>
              </a:tabLst>
            </a:pP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Gouvernance</a:t>
            </a:r>
            <a:r>
              <a:rPr sz="1400" b="1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b="1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Implémente des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politiques et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procédures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garantir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gestion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cohérente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contrôlée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long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terme.</a:t>
            </a:r>
            <a:endParaRPr sz="1400">
              <a:latin typeface="Calibri"/>
              <a:cs typeface="Calibri"/>
            </a:endParaRPr>
          </a:p>
          <a:p>
            <a:pPr marL="355600" marR="484505" indent="-342900">
              <a:lnSpc>
                <a:spcPct val="200000"/>
              </a:lnSpc>
              <a:spcBef>
                <a:spcPts val="5"/>
              </a:spcBef>
              <a:buAutoNum type="arabicPeriod" startAt="4"/>
              <a:tabLst>
                <a:tab pos="354965" algn="l"/>
                <a:tab pos="355600" algn="l"/>
              </a:tabLst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Surveillance</a:t>
            </a:r>
            <a:r>
              <a:rPr sz="1400" b="1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continue</a:t>
            </a:r>
            <a:r>
              <a:rPr sz="1400" b="1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systèmes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monitoring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détecter et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alerter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anomalies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temps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réel,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permettant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corrections</a:t>
            </a:r>
            <a:r>
              <a:rPr sz="1400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rapides.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0095" cy="6858000"/>
            <a:chOff x="0" y="0"/>
            <a:chExt cx="1219009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7" y="0"/>
              <a:ext cx="12187046" cy="68579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6790" y="1464030"/>
              <a:ext cx="11118850" cy="5152390"/>
            </a:xfrm>
            <a:custGeom>
              <a:avLst/>
              <a:gdLst/>
              <a:ahLst/>
              <a:cxnLst/>
              <a:rect l="l" t="t" r="r" b="b"/>
              <a:pathLst>
                <a:path w="11118850" h="5152390">
                  <a:moveTo>
                    <a:pt x="11118469" y="0"/>
                  </a:moveTo>
                  <a:lnTo>
                    <a:pt x="0" y="0"/>
                  </a:lnTo>
                  <a:lnTo>
                    <a:pt x="0" y="5152390"/>
                  </a:lnTo>
                  <a:lnTo>
                    <a:pt x="11118469" y="5152390"/>
                  </a:lnTo>
                  <a:lnTo>
                    <a:pt x="111184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790" y="1464030"/>
              <a:ext cx="11118850" cy="5152390"/>
            </a:xfrm>
            <a:custGeom>
              <a:avLst/>
              <a:gdLst/>
              <a:ahLst/>
              <a:cxnLst/>
              <a:rect l="l" t="t" r="r" b="b"/>
              <a:pathLst>
                <a:path w="11118850" h="5152390">
                  <a:moveTo>
                    <a:pt x="0" y="5152390"/>
                  </a:moveTo>
                  <a:lnTo>
                    <a:pt x="11118469" y="5152390"/>
                  </a:lnTo>
                  <a:lnTo>
                    <a:pt x="11118469" y="0"/>
                  </a:lnTo>
                  <a:lnTo>
                    <a:pt x="0" y="0"/>
                  </a:lnTo>
                  <a:lnTo>
                    <a:pt x="0" y="515239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60149"/>
              <a:ext cx="537210" cy="1346200"/>
            </a:xfrm>
            <a:custGeom>
              <a:avLst/>
              <a:gdLst/>
              <a:ahLst/>
              <a:cxnLst/>
              <a:rect l="l" t="t" r="r" b="b"/>
              <a:pathLst>
                <a:path w="537210" h="1346200">
                  <a:moveTo>
                    <a:pt x="536790" y="0"/>
                  </a:moveTo>
                  <a:lnTo>
                    <a:pt x="0" y="0"/>
                  </a:lnTo>
                  <a:lnTo>
                    <a:pt x="0" y="1077226"/>
                  </a:lnTo>
                  <a:lnTo>
                    <a:pt x="0" y="1080008"/>
                  </a:lnTo>
                  <a:lnTo>
                    <a:pt x="241" y="1080008"/>
                  </a:lnTo>
                  <a:lnTo>
                    <a:pt x="4318" y="1125474"/>
                  </a:lnTo>
                  <a:lnTo>
                    <a:pt x="16789" y="1170889"/>
                  </a:lnTo>
                  <a:lnTo>
                    <a:pt x="36639" y="1212697"/>
                  </a:lnTo>
                  <a:lnTo>
                    <a:pt x="63119" y="1250149"/>
                  </a:lnTo>
                  <a:lnTo>
                    <a:pt x="95465" y="1282496"/>
                  </a:lnTo>
                  <a:lnTo>
                    <a:pt x="132918" y="1308976"/>
                  </a:lnTo>
                  <a:lnTo>
                    <a:pt x="174739" y="1328826"/>
                  </a:lnTo>
                  <a:lnTo>
                    <a:pt x="220141" y="1341297"/>
                  </a:lnTo>
                  <a:lnTo>
                    <a:pt x="268389" y="1345615"/>
                  </a:lnTo>
                  <a:lnTo>
                    <a:pt x="536790" y="1345615"/>
                  </a:lnTo>
                  <a:lnTo>
                    <a:pt x="536790" y="1080008"/>
                  </a:lnTo>
                  <a:lnTo>
                    <a:pt x="536790" y="1077226"/>
                  </a:lnTo>
                  <a:lnTo>
                    <a:pt x="536790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96168" y="345681"/>
            <a:ext cx="659079" cy="65114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876" y="312165"/>
            <a:ext cx="4628515" cy="84074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ts val="1989"/>
              </a:lnSpc>
              <a:spcBef>
                <a:spcPts val="509"/>
              </a:spcBef>
            </a:pPr>
            <a:r>
              <a:rPr dirty="0"/>
              <a:t>03</a:t>
            </a:r>
            <a:r>
              <a:rPr spc="-4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z="1800" dirty="0"/>
              <a:t>Appliquer</a:t>
            </a:r>
            <a:r>
              <a:rPr sz="1800" spc="-35" dirty="0"/>
              <a:t> </a:t>
            </a:r>
            <a:r>
              <a:rPr sz="1800" dirty="0"/>
              <a:t>le</a:t>
            </a:r>
            <a:r>
              <a:rPr sz="1800" spc="-15" dirty="0"/>
              <a:t> </a:t>
            </a:r>
            <a:r>
              <a:rPr sz="1800" dirty="0"/>
              <a:t>processus</a:t>
            </a:r>
            <a:r>
              <a:rPr sz="1800" spc="-20" dirty="0"/>
              <a:t> </a:t>
            </a:r>
            <a:r>
              <a:rPr sz="1800" dirty="0"/>
              <a:t>ETL</a:t>
            </a:r>
            <a:r>
              <a:rPr sz="1800" spc="-30" dirty="0"/>
              <a:t> </a:t>
            </a:r>
            <a:r>
              <a:rPr sz="1800" dirty="0"/>
              <a:t>dans</a:t>
            </a:r>
            <a:r>
              <a:rPr sz="1800" spc="-25" dirty="0"/>
              <a:t> </a:t>
            </a:r>
            <a:r>
              <a:rPr sz="1800" dirty="0"/>
              <a:t>le</a:t>
            </a:r>
            <a:r>
              <a:rPr sz="1800" spc="-25" dirty="0"/>
              <a:t> </a:t>
            </a:r>
            <a:r>
              <a:rPr sz="1800" spc="-10" dirty="0"/>
              <a:t>contexte décisionnel</a:t>
            </a:r>
            <a:endParaRPr sz="1800"/>
          </a:p>
          <a:p>
            <a:pPr marL="22860">
              <a:lnSpc>
                <a:spcPct val="100000"/>
              </a:lnSpc>
              <a:spcBef>
                <a:spcPts val="105"/>
              </a:spcBef>
            </a:pPr>
            <a:r>
              <a:rPr sz="1600" dirty="0"/>
              <a:t>Qualité</a:t>
            </a:r>
            <a:r>
              <a:rPr sz="1600" spc="-60" dirty="0"/>
              <a:t> </a:t>
            </a:r>
            <a:r>
              <a:rPr sz="1600" dirty="0"/>
              <a:t>des</a:t>
            </a:r>
            <a:r>
              <a:rPr sz="1600" spc="-50" dirty="0"/>
              <a:t> </a:t>
            </a:r>
            <a:r>
              <a:rPr sz="1600" spc="-10" dirty="0"/>
              <a:t>données</a:t>
            </a:r>
            <a:endParaRPr sz="160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3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20" dirty="0"/>
              <a:t>OFPPT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2061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  <p:sp>
        <p:nvSpPr>
          <p:cNvPr id="10" name="object 10"/>
          <p:cNvSpPr txBox="1"/>
          <p:nvPr/>
        </p:nvSpPr>
        <p:spPr>
          <a:xfrm>
            <a:off x="798982" y="1602993"/>
            <a:ext cx="10387330" cy="1181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Rôle</a:t>
            </a:r>
            <a:r>
              <a:rPr sz="1600" b="1" spc="-4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«</a:t>
            </a:r>
            <a:r>
              <a:rPr sz="1600" b="1" spc="-3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Data</a:t>
            </a:r>
            <a:r>
              <a:rPr sz="16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Quality</a:t>
            </a:r>
            <a:r>
              <a:rPr sz="1600" b="1" spc="-3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Analysts</a:t>
            </a:r>
            <a:r>
              <a:rPr sz="1600" b="1" spc="-2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»</a:t>
            </a:r>
            <a:r>
              <a:rPr sz="1600" b="1" spc="-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:</a:t>
            </a:r>
            <a:r>
              <a:rPr sz="1600" b="1" spc="-3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767070"/>
                </a:solidFill>
                <a:latin typeface="Calibri"/>
                <a:cs typeface="Calibri"/>
              </a:rPr>
              <a:t>Qu'est-</a:t>
            </a:r>
            <a:r>
              <a:rPr sz="1600" b="1" dirty="0">
                <a:solidFill>
                  <a:srgbClr val="767070"/>
                </a:solidFill>
                <a:latin typeface="Calibri"/>
                <a:cs typeface="Calibri"/>
              </a:rPr>
              <a:t>ce</a:t>
            </a:r>
            <a:r>
              <a:rPr sz="1600" b="1" spc="-4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767070"/>
                </a:solidFill>
                <a:latin typeface="Calibri"/>
                <a:cs typeface="Calibri"/>
              </a:rPr>
              <a:t>qu'un</a:t>
            </a:r>
            <a:r>
              <a:rPr sz="1600" b="1" spc="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767070"/>
                </a:solidFill>
                <a:latin typeface="Calibri"/>
                <a:cs typeface="Calibri"/>
              </a:rPr>
              <a:t>Analyste</a:t>
            </a:r>
            <a:r>
              <a:rPr sz="1600" b="1" spc="-3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767070"/>
                </a:solidFill>
                <a:latin typeface="Calibri"/>
                <a:cs typeface="Calibri"/>
              </a:rPr>
              <a:t>de</a:t>
            </a:r>
            <a:r>
              <a:rPr sz="1600" b="1" spc="-3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767070"/>
                </a:solidFill>
                <a:latin typeface="Calibri"/>
                <a:cs typeface="Calibri"/>
              </a:rPr>
              <a:t>la</a:t>
            </a:r>
            <a:r>
              <a:rPr sz="1600" b="1" spc="-3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767070"/>
                </a:solidFill>
                <a:latin typeface="Calibri"/>
                <a:cs typeface="Calibri"/>
              </a:rPr>
              <a:t>Qualité</a:t>
            </a:r>
            <a:r>
              <a:rPr sz="1600" b="1" spc="-5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767070"/>
                </a:solidFill>
                <a:latin typeface="Calibri"/>
                <a:cs typeface="Calibri"/>
              </a:rPr>
              <a:t>des</a:t>
            </a:r>
            <a:r>
              <a:rPr sz="1600" b="1" spc="-2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767070"/>
                </a:solidFill>
                <a:latin typeface="Calibri"/>
                <a:cs typeface="Calibri"/>
              </a:rPr>
              <a:t>Données</a:t>
            </a:r>
            <a:r>
              <a:rPr sz="1600" b="1" spc="-1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600" b="1" spc="-50" dirty="0">
                <a:solidFill>
                  <a:srgbClr val="767070"/>
                </a:solidFill>
                <a:latin typeface="Calibri"/>
                <a:cs typeface="Calibri"/>
              </a:rPr>
              <a:t>?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ct val="200199"/>
              </a:lnSpc>
              <a:spcBef>
                <a:spcPts val="459"/>
              </a:spcBef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analyste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qualité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b="1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garantit que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ensembles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précis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fiables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utilisables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nettoyant,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validant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corrigeant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incohérences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répondre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aux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objectifs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métier.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Responsabilités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clés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8982" y="3398646"/>
            <a:ext cx="3559175" cy="1946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Développement</a:t>
            </a:r>
            <a:r>
              <a:rPr sz="1400" b="1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normes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qualité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55555"/>
              </a:buClr>
              <a:buFont typeface="Calibri"/>
              <a:buAutoNum type="arabicPeriod"/>
            </a:pPr>
            <a:endParaRPr sz="13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Nettoyage</a:t>
            </a:r>
            <a:r>
              <a:rPr sz="1400" b="1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enrichissement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55555"/>
              </a:buClr>
              <a:buFont typeface="Calibri"/>
              <a:buAutoNum type="arabicPeriod"/>
            </a:pPr>
            <a:endParaRPr sz="13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Suivi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reporting</a:t>
            </a:r>
            <a:r>
              <a:rPr sz="1400" b="1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qualité</a:t>
            </a:r>
            <a:r>
              <a:rPr sz="1400" b="1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55555"/>
              </a:buClr>
              <a:buFont typeface="Calibri"/>
              <a:buAutoNum type="arabicPeriod"/>
            </a:pPr>
            <a:endParaRPr sz="13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Analyse</a:t>
            </a:r>
            <a:r>
              <a:rPr sz="1400" b="1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causes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racines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55555"/>
              </a:buClr>
              <a:buFont typeface="Calibri"/>
              <a:buAutoNum type="arabicPeriod"/>
            </a:pPr>
            <a:endParaRPr sz="13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Amélioration</a:t>
            </a:r>
            <a:r>
              <a:rPr sz="1400" b="1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processus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0095" cy="6858000"/>
            <a:chOff x="0" y="0"/>
            <a:chExt cx="1219009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7" y="0"/>
              <a:ext cx="12187046" cy="68579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6790" y="1464030"/>
              <a:ext cx="11118850" cy="5152390"/>
            </a:xfrm>
            <a:custGeom>
              <a:avLst/>
              <a:gdLst/>
              <a:ahLst/>
              <a:cxnLst/>
              <a:rect l="l" t="t" r="r" b="b"/>
              <a:pathLst>
                <a:path w="11118850" h="5152390">
                  <a:moveTo>
                    <a:pt x="11118469" y="0"/>
                  </a:moveTo>
                  <a:lnTo>
                    <a:pt x="0" y="0"/>
                  </a:lnTo>
                  <a:lnTo>
                    <a:pt x="0" y="5152390"/>
                  </a:lnTo>
                  <a:lnTo>
                    <a:pt x="11118469" y="5152390"/>
                  </a:lnTo>
                  <a:lnTo>
                    <a:pt x="111184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790" y="1464030"/>
              <a:ext cx="11118850" cy="5152390"/>
            </a:xfrm>
            <a:custGeom>
              <a:avLst/>
              <a:gdLst/>
              <a:ahLst/>
              <a:cxnLst/>
              <a:rect l="l" t="t" r="r" b="b"/>
              <a:pathLst>
                <a:path w="11118850" h="5152390">
                  <a:moveTo>
                    <a:pt x="0" y="5152390"/>
                  </a:moveTo>
                  <a:lnTo>
                    <a:pt x="11118469" y="5152390"/>
                  </a:lnTo>
                  <a:lnTo>
                    <a:pt x="11118469" y="0"/>
                  </a:lnTo>
                  <a:lnTo>
                    <a:pt x="0" y="0"/>
                  </a:lnTo>
                  <a:lnTo>
                    <a:pt x="0" y="515239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60149"/>
              <a:ext cx="537210" cy="1346200"/>
            </a:xfrm>
            <a:custGeom>
              <a:avLst/>
              <a:gdLst/>
              <a:ahLst/>
              <a:cxnLst/>
              <a:rect l="l" t="t" r="r" b="b"/>
              <a:pathLst>
                <a:path w="537210" h="1346200">
                  <a:moveTo>
                    <a:pt x="536790" y="0"/>
                  </a:moveTo>
                  <a:lnTo>
                    <a:pt x="0" y="0"/>
                  </a:lnTo>
                  <a:lnTo>
                    <a:pt x="0" y="1077226"/>
                  </a:lnTo>
                  <a:lnTo>
                    <a:pt x="0" y="1080008"/>
                  </a:lnTo>
                  <a:lnTo>
                    <a:pt x="241" y="1080008"/>
                  </a:lnTo>
                  <a:lnTo>
                    <a:pt x="4318" y="1125474"/>
                  </a:lnTo>
                  <a:lnTo>
                    <a:pt x="16789" y="1170889"/>
                  </a:lnTo>
                  <a:lnTo>
                    <a:pt x="36639" y="1212697"/>
                  </a:lnTo>
                  <a:lnTo>
                    <a:pt x="63119" y="1250149"/>
                  </a:lnTo>
                  <a:lnTo>
                    <a:pt x="95465" y="1282496"/>
                  </a:lnTo>
                  <a:lnTo>
                    <a:pt x="132918" y="1308976"/>
                  </a:lnTo>
                  <a:lnTo>
                    <a:pt x="174739" y="1328826"/>
                  </a:lnTo>
                  <a:lnTo>
                    <a:pt x="220141" y="1341297"/>
                  </a:lnTo>
                  <a:lnTo>
                    <a:pt x="268389" y="1345615"/>
                  </a:lnTo>
                  <a:lnTo>
                    <a:pt x="536790" y="1345615"/>
                  </a:lnTo>
                  <a:lnTo>
                    <a:pt x="536790" y="1080008"/>
                  </a:lnTo>
                  <a:lnTo>
                    <a:pt x="536790" y="1077226"/>
                  </a:lnTo>
                  <a:lnTo>
                    <a:pt x="536790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96168" y="345681"/>
            <a:ext cx="659079" cy="65114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876" y="312165"/>
            <a:ext cx="4628515" cy="84074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ts val="1989"/>
              </a:lnSpc>
              <a:spcBef>
                <a:spcPts val="509"/>
              </a:spcBef>
            </a:pPr>
            <a:r>
              <a:rPr dirty="0"/>
              <a:t>03</a:t>
            </a:r>
            <a:r>
              <a:rPr spc="-4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z="1800" dirty="0"/>
              <a:t>Appliquer</a:t>
            </a:r>
            <a:r>
              <a:rPr sz="1800" spc="-35" dirty="0"/>
              <a:t> </a:t>
            </a:r>
            <a:r>
              <a:rPr sz="1800" dirty="0"/>
              <a:t>le</a:t>
            </a:r>
            <a:r>
              <a:rPr sz="1800" spc="-15" dirty="0"/>
              <a:t> </a:t>
            </a:r>
            <a:r>
              <a:rPr sz="1800" dirty="0"/>
              <a:t>processus</a:t>
            </a:r>
            <a:r>
              <a:rPr sz="1800" spc="-20" dirty="0"/>
              <a:t> </a:t>
            </a:r>
            <a:r>
              <a:rPr sz="1800" dirty="0"/>
              <a:t>ETL</a:t>
            </a:r>
            <a:r>
              <a:rPr sz="1800" spc="-30" dirty="0"/>
              <a:t> </a:t>
            </a:r>
            <a:r>
              <a:rPr sz="1800" dirty="0"/>
              <a:t>dans</a:t>
            </a:r>
            <a:r>
              <a:rPr sz="1800" spc="-25" dirty="0"/>
              <a:t> </a:t>
            </a:r>
            <a:r>
              <a:rPr sz="1800" dirty="0"/>
              <a:t>le</a:t>
            </a:r>
            <a:r>
              <a:rPr sz="1800" spc="-25" dirty="0"/>
              <a:t> </a:t>
            </a:r>
            <a:r>
              <a:rPr sz="1800" spc="-10" dirty="0"/>
              <a:t>contexte décisionnel</a:t>
            </a:r>
            <a:endParaRPr sz="1800"/>
          </a:p>
          <a:p>
            <a:pPr marL="22860">
              <a:lnSpc>
                <a:spcPct val="100000"/>
              </a:lnSpc>
              <a:spcBef>
                <a:spcPts val="105"/>
              </a:spcBef>
            </a:pPr>
            <a:r>
              <a:rPr sz="1600" dirty="0"/>
              <a:t>Qualité</a:t>
            </a:r>
            <a:r>
              <a:rPr sz="1600" spc="-60" dirty="0"/>
              <a:t> </a:t>
            </a:r>
            <a:r>
              <a:rPr sz="1600" dirty="0"/>
              <a:t>des</a:t>
            </a:r>
            <a:r>
              <a:rPr sz="1600" spc="-50" dirty="0"/>
              <a:t> </a:t>
            </a:r>
            <a:r>
              <a:rPr sz="1600" spc="-10" dirty="0"/>
              <a:t>données</a:t>
            </a:r>
            <a:endParaRPr sz="160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3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20" dirty="0"/>
              <a:t>OFPPT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2061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  <p:sp>
        <p:nvSpPr>
          <p:cNvPr id="10" name="object 10"/>
          <p:cNvSpPr txBox="1"/>
          <p:nvPr/>
        </p:nvSpPr>
        <p:spPr>
          <a:xfrm>
            <a:off x="798982" y="1602993"/>
            <a:ext cx="10446385" cy="4821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Rôle</a:t>
            </a:r>
            <a:r>
              <a:rPr sz="1600" b="1" spc="-5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«</a:t>
            </a:r>
            <a:r>
              <a:rPr sz="16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Data</a:t>
            </a:r>
            <a:r>
              <a:rPr sz="1600" b="1" spc="-4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Quality</a:t>
            </a:r>
            <a:r>
              <a:rPr sz="16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Analysts</a:t>
            </a:r>
            <a:r>
              <a:rPr sz="1600" b="1" spc="-2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»</a:t>
            </a:r>
            <a:r>
              <a:rPr sz="16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:</a:t>
            </a:r>
            <a:r>
              <a:rPr sz="16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767070"/>
                </a:solidFill>
                <a:latin typeface="Calibri"/>
                <a:cs typeface="Calibri"/>
              </a:rPr>
              <a:t>Exemple</a:t>
            </a:r>
            <a:r>
              <a:rPr sz="1600" b="1" spc="-4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767070"/>
                </a:solidFill>
                <a:latin typeface="Calibri"/>
                <a:cs typeface="Calibri"/>
              </a:rPr>
              <a:t>de</a:t>
            </a:r>
            <a:r>
              <a:rPr sz="1600" b="1" spc="-3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767070"/>
                </a:solidFill>
                <a:latin typeface="Calibri"/>
                <a:cs typeface="Calibri"/>
              </a:rPr>
              <a:t>cas</a:t>
            </a:r>
            <a:r>
              <a:rPr sz="1600" b="1" spc="-3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767070"/>
                </a:solidFill>
                <a:latin typeface="Calibri"/>
                <a:cs typeface="Calibri"/>
              </a:rPr>
              <a:t>d'utilisation</a:t>
            </a:r>
            <a:r>
              <a:rPr sz="1600" b="1" spc="-5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767070"/>
                </a:solidFill>
                <a:latin typeface="Calibri"/>
                <a:cs typeface="Calibri"/>
              </a:rPr>
              <a:t>Gestion</a:t>
            </a:r>
            <a:r>
              <a:rPr sz="1600" b="1" spc="-5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767070"/>
                </a:solidFill>
                <a:latin typeface="Calibri"/>
                <a:cs typeface="Calibri"/>
              </a:rPr>
              <a:t>des</a:t>
            </a:r>
            <a:r>
              <a:rPr sz="1600" b="1" spc="-3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767070"/>
                </a:solidFill>
                <a:latin typeface="Calibri"/>
                <a:cs typeface="Calibri"/>
              </a:rPr>
              <a:t>données</a:t>
            </a:r>
            <a:r>
              <a:rPr sz="1600" b="1" spc="-2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767070"/>
                </a:solidFill>
                <a:latin typeface="Calibri"/>
                <a:cs typeface="Calibri"/>
              </a:rPr>
              <a:t>clients</a:t>
            </a:r>
            <a:r>
              <a:rPr sz="1600" b="1" spc="-5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767070"/>
                </a:solidFill>
                <a:latin typeface="Calibri"/>
                <a:cs typeface="Calibri"/>
              </a:rPr>
              <a:t>dans</a:t>
            </a:r>
            <a:r>
              <a:rPr sz="1600" b="1" spc="-2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767070"/>
                </a:solidFill>
                <a:latin typeface="Calibri"/>
                <a:cs typeface="Calibri"/>
              </a:rPr>
              <a:t>un</a:t>
            </a:r>
            <a:r>
              <a:rPr sz="1600" b="1" spc="-25" dirty="0">
                <a:solidFill>
                  <a:srgbClr val="767070"/>
                </a:solidFill>
                <a:latin typeface="Calibri"/>
                <a:cs typeface="Calibri"/>
              </a:rPr>
              <a:t> CRM</a:t>
            </a:r>
            <a:endParaRPr sz="1600">
              <a:latin typeface="Calibri"/>
              <a:cs typeface="Calibri"/>
            </a:endParaRPr>
          </a:p>
          <a:p>
            <a:pPr marL="12700" marR="6985" algn="just">
              <a:lnSpc>
                <a:spcPct val="150100"/>
              </a:lnSpc>
              <a:spcBef>
                <a:spcPts val="680"/>
              </a:spcBef>
              <a:buAutoNum type="arabicPeriod"/>
              <a:tabLst>
                <a:tab pos="215900" algn="l"/>
              </a:tabLst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Développement</a:t>
            </a:r>
            <a:r>
              <a:rPr sz="1400" b="1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b="1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normes</a:t>
            </a:r>
            <a:r>
              <a:rPr sz="1400" b="1" spc="1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1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1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entreprise</a:t>
            </a:r>
            <a:r>
              <a:rPr sz="1400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e-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commerce</a:t>
            </a:r>
            <a:r>
              <a:rPr sz="1400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définit</a:t>
            </a:r>
            <a:r>
              <a:rPr sz="1400" spc="1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normes</a:t>
            </a:r>
            <a:r>
              <a:rPr sz="1400" b="1" spc="1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b="1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qualité</a:t>
            </a:r>
            <a:r>
              <a:rPr sz="1400" b="1" spc="1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1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ses</a:t>
            </a:r>
            <a:r>
              <a:rPr sz="1400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clients</a:t>
            </a:r>
            <a:r>
              <a:rPr sz="1400" spc="1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afin</a:t>
            </a:r>
            <a:r>
              <a:rPr sz="1400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garantir</a:t>
            </a:r>
            <a:r>
              <a:rPr sz="1400" spc="1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précision</a:t>
            </a:r>
            <a:r>
              <a:rPr sz="1400" b="1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b="1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b="1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cohérence</a:t>
            </a:r>
            <a:r>
              <a:rPr sz="1400" b="1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informations,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telles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l'exactitude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adresses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email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numéros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téléphone.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critères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incluent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validation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l'unicité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adresses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vérification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champs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obligatoires.</a:t>
            </a:r>
            <a:endParaRPr sz="1400">
              <a:latin typeface="Calibri"/>
              <a:cs typeface="Calibri"/>
            </a:endParaRPr>
          </a:p>
          <a:p>
            <a:pPr marL="12700" marR="5080" algn="just">
              <a:lnSpc>
                <a:spcPct val="150000"/>
              </a:lnSpc>
              <a:spcBef>
                <a:spcPts val="600"/>
              </a:spcBef>
              <a:buAutoNum type="arabicPeriod"/>
              <a:tabLst>
                <a:tab pos="220345" algn="l"/>
              </a:tabLst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Nettoyage</a:t>
            </a:r>
            <a:r>
              <a:rPr sz="1400" b="1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b="1" spc="1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enrichissement</a:t>
            </a:r>
            <a:r>
              <a:rPr sz="1400" b="1" spc="20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1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L'entreprise</a:t>
            </a:r>
            <a:r>
              <a:rPr sz="1400" spc="1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détecte</a:t>
            </a:r>
            <a:r>
              <a:rPr sz="1400" spc="1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erreurs</a:t>
            </a:r>
            <a:r>
              <a:rPr sz="1400" b="1" spc="1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(doublons,</a:t>
            </a:r>
            <a:r>
              <a:rPr sz="1400" spc="1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adresses</a:t>
            </a:r>
            <a:r>
              <a:rPr sz="1400" spc="1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incorrectes)</a:t>
            </a:r>
            <a:r>
              <a:rPr sz="1400" spc="1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20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utilise</a:t>
            </a:r>
            <a:r>
              <a:rPr sz="1400" spc="1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outils</a:t>
            </a:r>
            <a:r>
              <a:rPr sz="1400" spc="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nettoyage</a:t>
            </a:r>
            <a:r>
              <a:rPr sz="1400" spc="1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pour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rectifier</a:t>
            </a:r>
            <a:r>
              <a:rPr sz="1400" b="1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ces</a:t>
            </a:r>
            <a:r>
              <a:rPr sz="1400" b="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erreurs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Ensuite,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elle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enrichit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profils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clients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ajoutant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manquantes,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comme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préférences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d'achat,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partir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sources</a:t>
            </a:r>
            <a:r>
              <a:rPr sz="1400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externes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fiables.</a:t>
            </a:r>
            <a:endParaRPr sz="1400">
              <a:latin typeface="Calibri"/>
              <a:cs typeface="Calibri"/>
            </a:endParaRPr>
          </a:p>
          <a:p>
            <a:pPr marL="12700" marR="8255" algn="just">
              <a:lnSpc>
                <a:spcPct val="150000"/>
              </a:lnSpc>
              <a:spcBef>
                <a:spcPts val="600"/>
              </a:spcBef>
              <a:buAutoNum type="arabicPeriod"/>
              <a:tabLst>
                <a:tab pos="195580" algn="l"/>
              </a:tabLst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Suivi et</a:t>
            </a:r>
            <a:r>
              <a:rPr sz="1400" b="1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reporting</a:t>
            </a:r>
            <a:r>
              <a:rPr sz="1400" b="1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L'entreprise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implémente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indicateurs</a:t>
            </a:r>
            <a:r>
              <a:rPr sz="1400" b="1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b="1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qualité</a:t>
            </a:r>
            <a:r>
              <a:rPr sz="1400" b="1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surveiller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validité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informations,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comme le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taux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rebond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emails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marketing,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produit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rapports</a:t>
            </a:r>
            <a:r>
              <a:rPr sz="1400" b="1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mensuels</a:t>
            </a:r>
            <a:r>
              <a:rPr sz="1400" b="1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permettent aux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décideurs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d’identifier et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d’intervenir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rapidement.</a:t>
            </a:r>
            <a:endParaRPr sz="1400">
              <a:latin typeface="Calibri"/>
              <a:cs typeface="Calibri"/>
            </a:endParaRPr>
          </a:p>
          <a:p>
            <a:pPr marL="12700" marR="8255" algn="just">
              <a:lnSpc>
                <a:spcPct val="150100"/>
              </a:lnSpc>
              <a:spcBef>
                <a:spcPts val="600"/>
              </a:spcBef>
              <a:buAutoNum type="arabicPeriod"/>
              <a:tabLst>
                <a:tab pos="194310" algn="l"/>
              </a:tabLst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Analyse</a:t>
            </a:r>
            <a:r>
              <a:rPr sz="1400" b="1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b="1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causes</a:t>
            </a:r>
            <a:r>
              <a:rPr sz="1400" b="1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cas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forte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dégradation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qualité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(ex.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taux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élevé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retours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colis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dus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adresses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erronées),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2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analyse</a:t>
            </a:r>
            <a:r>
              <a:rPr sz="1400" b="1" spc="2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b="1" spc="22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causes</a:t>
            </a:r>
            <a:r>
              <a:rPr sz="1400" b="1" spc="2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22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menée</a:t>
            </a:r>
            <a:r>
              <a:rPr sz="1400" spc="22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22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comprendre</a:t>
            </a:r>
            <a:r>
              <a:rPr sz="1400" spc="22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l’origine</a:t>
            </a:r>
            <a:r>
              <a:rPr sz="1400" spc="2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22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ces</a:t>
            </a:r>
            <a:r>
              <a:rPr sz="1400" spc="2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erreurs</a:t>
            </a:r>
            <a:r>
              <a:rPr sz="1400" spc="2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(ex.</a:t>
            </a:r>
            <a:r>
              <a:rPr sz="1400" spc="22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spc="2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mauvaise</a:t>
            </a:r>
            <a:r>
              <a:rPr sz="1400" spc="22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saisie</a:t>
            </a:r>
            <a:r>
              <a:rPr sz="1400" spc="2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22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22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utilisateurs</a:t>
            </a:r>
            <a:r>
              <a:rPr sz="1400" spc="2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2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défaut</a:t>
            </a:r>
            <a:r>
              <a:rPr sz="1400" spc="22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2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processus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mise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jour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données).</a:t>
            </a:r>
            <a:endParaRPr sz="1400">
              <a:latin typeface="Calibri"/>
              <a:cs typeface="Calibri"/>
            </a:endParaRPr>
          </a:p>
          <a:p>
            <a:pPr marL="12700" marR="9525" algn="just">
              <a:lnSpc>
                <a:spcPct val="150000"/>
              </a:lnSpc>
              <a:spcBef>
                <a:spcPts val="600"/>
              </a:spcBef>
              <a:buAutoNum type="arabicPeriod"/>
              <a:tabLst>
                <a:tab pos="194310" algn="l"/>
              </a:tabLst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Amélioration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des processus</a:t>
            </a:r>
            <a:r>
              <a:rPr sz="1400" b="1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L’entreprise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recommande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améliorations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du processus</a:t>
            </a:r>
            <a:r>
              <a:rPr sz="1400" b="1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 saisie</a:t>
            </a:r>
            <a:r>
              <a:rPr sz="1400" b="1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CRM,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telles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mise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place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formulaires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contrôles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validation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automatisés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minimiser</a:t>
            </a:r>
            <a:r>
              <a:rPr sz="1400" b="1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erreurs</a:t>
            </a:r>
            <a:r>
              <a:rPr sz="1400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futures</a:t>
            </a:r>
            <a:r>
              <a:rPr sz="1400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lors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saisie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utilisateurs.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67" y="0"/>
            <a:ext cx="6490335" cy="6858000"/>
            <a:chOff x="2467" y="0"/>
            <a:chExt cx="649033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7" y="0"/>
              <a:ext cx="6490030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442" y="195745"/>
              <a:ext cx="1027201" cy="101481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216900" y="561212"/>
            <a:ext cx="17475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CHAPITRE</a:t>
            </a:r>
            <a:r>
              <a:rPr sz="2800" spc="-130" dirty="0"/>
              <a:t> </a:t>
            </a:r>
            <a:r>
              <a:rPr sz="2800" spc="-50" dirty="0"/>
              <a:t>3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6596633" y="1103503"/>
            <a:ext cx="49860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785" marR="5080" indent="-934719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APPLIQUER</a:t>
            </a:r>
            <a:r>
              <a:rPr sz="2400" b="1" spc="-5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LE</a:t>
            </a:r>
            <a:r>
              <a:rPr sz="24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PROCESSUS</a:t>
            </a:r>
            <a:r>
              <a:rPr sz="24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ETL</a:t>
            </a:r>
            <a:r>
              <a:rPr sz="24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DANS</a:t>
            </a:r>
            <a:r>
              <a:rPr sz="24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0058A0"/>
                </a:solidFill>
                <a:latin typeface="Calibri"/>
                <a:cs typeface="Calibri"/>
              </a:rPr>
              <a:t>LE </a:t>
            </a: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CONTEXTE</a:t>
            </a:r>
            <a:r>
              <a:rPr sz="2400" b="1" spc="-1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58A0"/>
                </a:solidFill>
                <a:latin typeface="Calibri"/>
                <a:cs typeface="Calibri"/>
              </a:rPr>
              <a:t>DÉCISIONNEL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79590" y="2985261"/>
            <a:ext cx="3867785" cy="1785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Rappel</a:t>
            </a:r>
            <a:r>
              <a:rPr sz="1600" spc="-3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de</a:t>
            </a:r>
            <a:r>
              <a:rPr sz="1600" spc="-3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l’ETL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Qualité</a:t>
            </a:r>
            <a:r>
              <a:rPr sz="1600" spc="-4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des</a:t>
            </a:r>
            <a:r>
              <a:rPr sz="1600" spc="-2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données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Outils</a:t>
            </a:r>
            <a:r>
              <a:rPr sz="1600" b="1" spc="-4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ETL</a:t>
            </a:r>
            <a:r>
              <a:rPr sz="1600" b="1" spc="-4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et</a:t>
            </a:r>
            <a:r>
              <a:rPr sz="16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processus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1600" b="1" spc="-3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codage</a:t>
            </a:r>
            <a:r>
              <a:rPr sz="1600" b="1" spc="-3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manuel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Points</a:t>
            </a:r>
            <a:r>
              <a:rPr sz="1600" spc="-3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clés</a:t>
            </a:r>
            <a:r>
              <a:rPr sz="1600" spc="-4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durables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7" y="0"/>
            <a:ext cx="12187046" cy="685799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869673" y="6679183"/>
            <a:ext cx="21780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AEABAB"/>
                </a:solidFill>
                <a:latin typeface="Calibri"/>
                <a:cs typeface="Calibri"/>
              </a:rPr>
              <a:t>336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4638" y="6662115"/>
            <a:ext cx="19831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AEABAB"/>
                </a:solidFill>
                <a:latin typeface="Calibri"/>
                <a:cs typeface="Calibri"/>
              </a:rPr>
              <a:t>Copyright</a:t>
            </a:r>
            <a:r>
              <a:rPr sz="1000" spc="-2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AEABAB"/>
                </a:solidFill>
                <a:latin typeface="Calibri"/>
                <a:cs typeface="Calibri"/>
              </a:rPr>
              <a:t>-</a:t>
            </a:r>
            <a:r>
              <a:rPr sz="1000" spc="-3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AEABAB"/>
                </a:solidFill>
                <a:latin typeface="Calibri"/>
                <a:cs typeface="Calibri"/>
              </a:rPr>
              <a:t>Tout</a:t>
            </a:r>
            <a:r>
              <a:rPr sz="1000" spc="-3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AEABAB"/>
                </a:solidFill>
                <a:latin typeface="Calibri"/>
                <a:cs typeface="Calibri"/>
              </a:rPr>
              <a:t>droit</a:t>
            </a:r>
            <a:r>
              <a:rPr sz="1000" spc="-3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AEABAB"/>
                </a:solidFill>
                <a:latin typeface="Calibri"/>
                <a:cs typeface="Calibri"/>
              </a:rPr>
              <a:t>réservé</a:t>
            </a:r>
            <a:r>
              <a:rPr sz="1000" spc="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AEABAB"/>
                </a:solidFill>
                <a:latin typeface="Calibri"/>
                <a:cs typeface="Calibri"/>
              </a:rPr>
              <a:t>-</a:t>
            </a:r>
            <a:r>
              <a:rPr sz="1000" spc="-3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000" spc="-20" dirty="0">
                <a:solidFill>
                  <a:srgbClr val="AEABAB"/>
                </a:solidFill>
                <a:latin typeface="Calibri"/>
                <a:cs typeface="Calibri"/>
              </a:rPr>
              <a:t>OFPPT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1459268"/>
            <a:ext cx="11660505" cy="5161915"/>
            <a:chOff x="0" y="1459268"/>
            <a:chExt cx="11660505" cy="5161915"/>
          </a:xfrm>
        </p:grpSpPr>
        <p:sp>
          <p:nvSpPr>
            <p:cNvPr id="6" name="object 6"/>
            <p:cNvSpPr/>
            <p:nvPr/>
          </p:nvSpPr>
          <p:spPr>
            <a:xfrm>
              <a:off x="536790" y="1464030"/>
              <a:ext cx="11118850" cy="5152390"/>
            </a:xfrm>
            <a:custGeom>
              <a:avLst/>
              <a:gdLst/>
              <a:ahLst/>
              <a:cxnLst/>
              <a:rect l="l" t="t" r="r" b="b"/>
              <a:pathLst>
                <a:path w="11118850" h="5152390">
                  <a:moveTo>
                    <a:pt x="11118469" y="0"/>
                  </a:moveTo>
                  <a:lnTo>
                    <a:pt x="0" y="0"/>
                  </a:lnTo>
                  <a:lnTo>
                    <a:pt x="0" y="5152390"/>
                  </a:lnTo>
                  <a:lnTo>
                    <a:pt x="11118469" y="5152390"/>
                  </a:lnTo>
                  <a:lnTo>
                    <a:pt x="111184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6790" y="1464030"/>
              <a:ext cx="11118850" cy="5152390"/>
            </a:xfrm>
            <a:custGeom>
              <a:avLst/>
              <a:gdLst/>
              <a:ahLst/>
              <a:cxnLst/>
              <a:rect l="l" t="t" r="r" b="b"/>
              <a:pathLst>
                <a:path w="11118850" h="5152390">
                  <a:moveTo>
                    <a:pt x="0" y="5152390"/>
                  </a:moveTo>
                  <a:lnTo>
                    <a:pt x="11118469" y="5152390"/>
                  </a:lnTo>
                  <a:lnTo>
                    <a:pt x="11118469" y="0"/>
                  </a:lnTo>
                  <a:lnTo>
                    <a:pt x="0" y="0"/>
                  </a:lnTo>
                  <a:lnTo>
                    <a:pt x="0" y="515239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5060149"/>
              <a:ext cx="537210" cy="1346200"/>
            </a:xfrm>
            <a:custGeom>
              <a:avLst/>
              <a:gdLst/>
              <a:ahLst/>
              <a:cxnLst/>
              <a:rect l="l" t="t" r="r" b="b"/>
              <a:pathLst>
                <a:path w="537210" h="1346200">
                  <a:moveTo>
                    <a:pt x="536790" y="0"/>
                  </a:moveTo>
                  <a:lnTo>
                    <a:pt x="0" y="0"/>
                  </a:lnTo>
                  <a:lnTo>
                    <a:pt x="0" y="1077226"/>
                  </a:lnTo>
                  <a:lnTo>
                    <a:pt x="0" y="1080008"/>
                  </a:lnTo>
                  <a:lnTo>
                    <a:pt x="241" y="1080008"/>
                  </a:lnTo>
                  <a:lnTo>
                    <a:pt x="4318" y="1125474"/>
                  </a:lnTo>
                  <a:lnTo>
                    <a:pt x="16789" y="1170889"/>
                  </a:lnTo>
                  <a:lnTo>
                    <a:pt x="36639" y="1212697"/>
                  </a:lnTo>
                  <a:lnTo>
                    <a:pt x="63119" y="1250149"/>
                  </a:lnTo>
                  <a:lnTo>
                    <a:pt x="95465" y="1282496"/>
                  </a:lnTo>
                  <a:lnTo>
                    <a:pt x="132918" y="1308976"/>
                  </a:lnTo>
                  <a:lnTo>
                    <a:pt x="174739" y="1328826"/>
                  </a:lnTo>
                  <a:lnTo>
                    <a:pt x="220141" y="1341297"/>
                  </a:lnTo>
                  <a:lnTo>
                    <a:pt x="268389" y="1345615"/>
                  </a:lnTo>
                  <a:lnTo>
                    <a:pt x="536790" y="1345615"/>
                  </a:lnTo>
                  <a:lnTo>
                    <a:pt x="536790" y="1080008"/>
                  </a:lnTo>
                  <a:lnTo>
                    <a:pt x="536790" y="1077226"/>
                  </a:lnTo>
                  <a:lnTo>
                    <a:pt x="536790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96168" y="345681"/>
            <a:ext cx="659079" cy="651141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8876" y="312165"/>
            <a:ext cx="4628515" cy="84074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ts val="1989"/>
              </a:lnSpc>
              <a:spcBef>
                <a:spcPts val="509"/>
              </a:spcBef>
            </a:pPr>
            <a:r>
              <a:rPr dirty="0"/>
              <a:t>03</a:t>
            </a:r>
            <a:r>
              <a:rPr spc="-4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z="1800" dirty="0"/>
              <a:t>Appliquer</a:t>
            </a:r>
            <a:r>
              <a:rPr sz="1800" spc="-35" dirty="0"/>
              <a:t> </a:t>
            </a:r>
            <a:r>
              <a:rPr sz="1800" dirty="0"/>
              <a:t>le</a:t>
            </a:r>
            <a:r>
              <a:rPr sz="1800" spc="-15" dirty="0"/>
              <a:t> </a:t>
            </a:r>
            <a:r>
              <a:rPr sz="1800" dirty="0"/>
              <a:t>processus</a:t>
            </a:r>
            <a:r>
              <a:rPr sz="1800" spc="-20" dirty="0"/>
              <a:t> </a:t>
            </a:r>
            <a:r>
              <a:rPr sz="1800" dirty="0"/>
              <a:t>ETL</a:t>
            </a:r>
            <a:r>
              <a:rPr sz="1800" spc="-30" dirty="0"/>
              <a:t> </a:t>
            </a:r>
            <a:r>
              <a:rPr sz="1800" dirty="0"/>
              <a:t>dans</a:t>
            </a:r>
            <a:r>
              <a:rPr sz="1800" spc="-25" dirty="0"/>
              <a:t> </a:t>
            </a:r>
            <a:r>
              <a:rPr sz="1800" dirty="0"/>
              <a:t>le</a:t>
            </a:r>
            <a:r>
              <a:rPr sz="1800" spc="-25" dirty="0"/>
              <a:t> </a:t>
            </a:r>
            <a:r>
              <a:rPr sz="1800" spc="-10" dirty="0"/>
              <a:t>contexte décisionnel</a:t>
            </a:r>
            <a:endParaRPr sz="1800"/>
          </a:p>
          <a:p>
            <a:pPr marL="22860">
              <a:lnSpc>
                <a:spcPct val="100000"/>
              </a:lnSpc>
              <a:spcBef>
                <a:spcPts val="105"/>
              </a:spcBef>
            </a:pPr>
            <a:r>
              <a:rPr sz="1600" dirty="0"/>
              <a:t>Outils</a:t>
            </a:r>
            <a:r>
              <a:rPr sz="1600" spc="-45" dirty="0"/>
              <a:t> </a:t>
            </a:r>
            <a:r>
              <a:rPr sz="1600" dirty="0"/>
              <a:t>ETL</a:t>
            </a:r>
            <a:r>
              <a:rPr sz="1600" spc="-45" dirty="0"/>
              <a:t> </a:t>
            </a:r>
            <a:r>
              <a:rPr sz="1600" dirty="0"/>
              <a:t>et</a:t>
            </a:r>
            <a:r>
              <a:rPr sz="1600" spc="-40" dirty="0"/>
              <a:t> </a:t>
            </a:r>
            <a:r>
              <a:rPr sz="1600" spc="-10" dirty="0"/>
              <a:t>processus </a:t>
            </a:r>
            <a:r>
              <a:rPr sz="1600" dirty="0"/>
              <a:t>de</a:t>
            </a:r>
            <a:r>
              <a:rPr sz="1600" spc="-35" dirty="0"/>
              <a:t> </a:t>
            </a:r>
            <a:r>
              <a:rPr sz="1600" dirty="0"/>
              <a:t>codage</a:t>
            </a:r>
            <a:r>
              <a:rPr sz="1600" spc="-35" dirty="0"/>
              <a:t> </a:t>
            </a:r>
            <a:r>
              <a:rPr sz="1600" spc="-10" dirty="0"/>
              <a:t>manuel</a:t>
            </a:r>
            <a:endParaRPr sz="1600"/>
          </a:p>
        </p:txBody>
      </p:sp>
      <p:sp>
        <p:nvSpPr>
          <p:cNvPr id="12" name="object 12"/>
          <p:cNvSpPr txBox="1"/>
          <p:nvPr/>
        </p:nvSpPr>
        <p:spPr>
          <a:xfrm>
            <a:off x="798982" y="1602993"/>
            <a:ext cx="10340975" cy="3468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Outils</a:t>
            </a:r>
            <a:r>
              <a:rPr sz="1600" b="1" spc="-6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ETL</a:t>
            </a:r>
            <a:r>
              <a:rPr sz="1600" b="1" spc="-6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vs.</a:t>
            </a:r>
            <a:r>
              <a:rPr sz="1600" b="1" spc="-6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processus</a:t>
            </a:r>
            <a:r>
              <a:rPr sz="1600" b="1" spc="-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1600" b="1" spc="-5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codage</a:t>
            </a:r>
            <a:r>
              <a:rPr sz="1600" b="1" spc="-5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manuel</a:t>
            </a:r>
            <a:r>
              <a:rPr sz="1600" b="1" spc="-4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rgbClr val="0058A0"/>
                </a:solidFill>
                <a:latin typeface="Calibri"/>
                <a:cs typeface="Calibri"/>
              </a:rPr>
              <a:t>ETL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ct val="200100"/>
              </a:lnSpc>
              <a:spcBef>
                <a:spcPts val="459"/>
              </a:spcBef>
            </a:pPr>
            <a:r>
              <a:rPr sz="1400" dirty="0">
                <a:solidFill>
                  <a:srgbClr val="313D47"/>
                </a:solidFill>
                <a:latin typeface="Calibri"/>
                <a:cs typeface="Calibri"/>
              </a:rPr>
              <a:t>De</a:t>
            </a:r>
            <a:r>
              <a:rPr sz="1400" spc="90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13D47"/>
                </a:solidFill>
                <a:latin typeface="Calibri"/>
                <a:cs typeface="Calibri"/>
              </a:rPr>
              <a:t>nombreux</a:t>
            </a:r>
            <a:r>
              <a:rPr sz="1400" spc="65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13D47"/>
                </a:solidFill>
                <a:latin typeface="Calibri"/>
                <a:cs typeface="Calibri"/>
              </a:rPr>
              <a:t>professionnels</a:t>
            </a:r>
            <a:r>
              <a:rPr sz="1400" spc="105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13D47"/>
                </a:solidFill>
                <a:latin typeface="Calibri"/>
                <a:cs typeface="Calibri"/>
              </a:rPr>
              <a:t>de</a:t>
            </a:r>
            <a:r>
              <a:rPr sz="1400" spc="95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13D47"/>
                </a:solidFill>
                <a:latin typeface="Calibri"/>
                <a:cs typeface="Calibri"/>
              </a:rPr>
              <a:t>l'IT</a:t>
            </a:r>
            <a:r>
              <a:rPr sz="1400" spc="75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13D47"/>
                </a:solidFill>
                <a:latin typeface="Calibri"/>
                <a:cs typeface="Calibri"/>
              </a:rPr>
              <a:t>se</a:t>
            </a:r>
            <a:r>
              <a:rPr sz="1400" spc="80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13D47"/>
                </a:solidFill>
                <a:latin typeface="Calibri"/>
                <a:cs typeface="Calibri"/>
              </a:rPr>
              <a:t>demandent</a:t>
            </a:r>
            <a:r>
              <a:rPr sz="1400" spc="40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13D47"/>
                </a:solidFill>
                <a:latin typeface="Calibri"/>
                <a:cs typeface="Calibri"/>
              </a:rPr>
              <a:t>si</a:t>
            </a:r>
            <a:r>
              <a:rPr sz="1400" spc="105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13D47"/>
                </a:solidFill>
                <a:latin typeface="Calibri"/>
                <a:cs typeface="Calibri"/>
              </a:rPr>
              <a:t>le</a:t>
            </a:r>
            <a:r>
              <a:rPr sz="1400" b="1" spc="95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13D47"/>
                </a:solidFill>
                <a:latin typeface="Calibri"/>
                <a:cs typeface="Calibri"/>
              </a:rPr>
              <a:t>codage</a:t>
            </a:r>
            <a:r>
              <a:rPr sz="1400" b="1" spc="50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13D47"/>
                </a:solidFill>
                <a:latin typeface="Calibri"/>
                <a:cs typeface="Calibri"/>
              </a:rPr>
              <a:t>manuel</a:t>
            </a:r>
            <a:r>
              <a:rPr sz="1400" b="1" spc="80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13D47"/>
                </a:solidFill>
                <a:latin typeface="Calibri"/>
                <a:cs typeface="Calibri"/>
              </a:rPr>
              <a:t>n'est</a:t>
            </a:r>
            <a:r>
              <a:rPr sz="1400" spc="90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13D47"/>
                </a:solidFill>
                <a:latin typeface="Calibri"/>
                <a:cs typeface="Calibri"/>
              </a:rPr>
              <a:t>pas</a:t>
            </a:r>
            <a:r>
              <a:rPr sz="1400" spc="65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13D47"/>
                </a:solidFill>
                <a:latin typeface="Calibri"/>
                <a:cs typeface="Calibri"/>
              </a:rPr>
              <a:t>une</a:t>
            </a:r>
            <a:r>
              <a:rPr sz="1400" spc="70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13D47"/>
                </a:solidFill>
                <a:latin typeface="Calibri"/>
                <a:cs typeface="Calibri"/>
              </a:rPr>
              <a:t>meilleure</a:t>
            </a:r>
            <a:r>
              <a:rPr sz="1400" spc="85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13D47"/>
                </a:solidFill>
                <a:latin typeface="Calibri"/>
                <a:cs typeface="Calibri"/>
              </a:rPr>
              <a:t>solution</a:t>
            </a:r>
            <a:r>
              <a:rPr sz="1400" spc="80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13D47"/>
                </a:solidFill>
                <a:latin typeface="Calibri"/>
                <a:cs typeface="Calibri"/>
              </a:rPr>
              <a:t>que</a:t>
            </a:r>
            <a:r>
              <a:rPr sz="1400" spc="85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13D47"/>
                </a:solidFill>
                <a:latin typeface="Calibri"/>
                <a:cs typeface="Calibri"/>
              </a:rPr>
              <a:t>d'investir</a:t>
            </a:r>
            <a:r>
              <a:rPr sz="1400" spc="60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13D47"/>
                </a:solidFill>
                <a:latin typeface="Calibri"/>
                <a:cs typeface="Calibri"/>
              </a:rPr>
              <a:t>dans</a:t>
            </a:r>
            <a:r>
              <a:rPr sz="1400" spc="55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13D47"/>
                </a:solidFill>
                <a:latin typeface="Calibri"/>
                <a:cs typeface="Calibri"/>
              </a:rPr>
              <a:t>de</a:t>
            </a:r>
            <a:r>
              <a:rPr sz="1400" spc="90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13D47"/>
                </a:solidFill>
                <a:latin typeface="Calibri"/>
                <a:cs typeface="Calibri"/>
              </a:rPr>
              <a:t>nouveaux </a:t>
            </a:r>
            <a:r>
              <a:rPr sz="1400" dirty="0">
                <a:solidFill>
                  <a:srgbClr val="313D47"/>
                </a:solidFill>
                <a:latin typeface="Calibri"/>
                <a:cs typeface="Calibri"/>
              </a:rPr>
              <a:t>outils.</a:t>
            </a:r>
            <a:r>
              <a:rPr sz="1400" spc="65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spc="60" dirty="0">
                <a:solidFill>
                  <a:srgbClr val="313D47"/>
                </a:solidFill>
                <a:latin typeface="Calibri"/>
                <a:cs typeface="Calibri"/>
              </a:rPr>
              <a:t>La</a:t>
            </a:r>
            <a:r>
              <a:rPr sz="1400" spc="50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13D47"/>
                </a:solidFill>
                <a:latin typeface="Calibri"/>
                <a:cs typeface="Calibri"/>
              </a:rPr>
              <a:t>plupart</a:t>
            </a:r>
            <a:r>
              <a:rPr sz="1400" spc="25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13D47"/>
                </a:solidFill>
                <a:latin typeface="Calibri"/>
                <a:cs typeface="Calibri"/>
              </a:rPr>
              <a:t>des</a:t>
            </a:r>
            <a:r>
              <a:rPr sz="1400" spc="70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13D47"/>
                </a:solidFill>
                <a:latin typeface="Calibri"/>
                <a:cs typeface="Calibri"/>
              </a:rPr>
              <a:t>fonctions</a:t>
            </a:r>
            <a:r>
              <a:rPr sz="1400" spc="65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spc="70" dirty="0">
                <a:solidFill>
                  <a:srgbClr val="313D47"/>
                </a:solidFill>
                <a:latin typeface="Calibri"/>
                <a:cs typeface="Calibri"/>
              </a:rPr>
              <a:t>ETL</a:t>
            </a:r>
            <a:r>
              <a:rPr sz="1400" spc="40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13D47"/>
                </a:solidFill>
                <a:latin typeface="Calibri"/>
                <a:cs typeface="Calibri"/>
              </a:rPr>
              <a:t>peuvent</a:t>
            </a:r>
            <a:r>
              <a:rPr sz="1400" spc="40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13D47"/>
                </a:solidFill>
                <a:latin typeface="Calibri"/>
                <a:cs typeface="Calibri"/>
              </a:rPr>
              <a:t>être</a:t>
            </a:r>
            <a:r>
              <a:rPr sz="1400" spc="65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13D47"/>
                </a:solidFill>
                <a:latin typeface="Calibri"/>
                <a:cs typeface="Calibri"/>
              </a:rPr>
              <a:t>définies</a:t>
            </a:r>
            <a:r>
              <a:rPr sz="1400" spc="70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13D47"/>
                </a:solidFill>
                <a:latin typeface="Calibri"/>
                <a:cs typeface="Calibri"/>
              </a:rPr>
              <a:t>par</a:t>
            </a:r>
            <a:r>
              <a:rPr sz="1400" spc="60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13D47"/>
                </a:solidFill>
                <a:latin typeface="Calibri"/>
                <a:cs typeface="Calibri"/>
              </a:rPr>
              <a:t>codage</a:t>
            </a:r>
            <a:r>
              <a:rPr sz="1400" spc="50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13D47"/>
                </a:solidFill>
                <a:latin typeface="Calibri"/>
                <a:cs typeface="Calibri"/>
              </a:rPr>
              <a:t>manuel,</a:t>
            </a:r>
            <a:r>
              <a:rPr sz="1400" spc="55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13D47"/>
                </a:solidFill>
                <a:latin typeface="Calibri"/>
                <a:cs typeface="Calibri"/>
              </a:rPr>
              <a:t>mais</a:t>
            </a:r>
            <a:r>
              <a:rPr sz="1400" spc="90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13D47"/>
                </a:solidFill>
                <a:latin typeface="Calibri"/>
                <a:cs typeface="Calibri"/>
              </a:rPr>
              <a:t>les</a:t>
            </a:r>
            <a:r>
              <a:rPr sz="1400" b="1" spc="75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13D47"/>
                </a:solidFill>
                <a:latin typeface="Calibri"/>
                <a:cs typeface="Calibri"/>
              </a:rPr>
              <a:t>outils</a:t>
            </a:r>
            <a:r>
              <a:rPr sz="1400" b="1" spc="85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b="1" spc="95" dirty="0">
                <a:solidFill>
                  <a:srgbClr val="313D47"/>
                </a:solidFill>
                <a:latin typeface="Calibri"/>
                <a:cs typeface="Calibri"/>
              </a:rPr>
              <a:t>ETL</a:t>
            </a:r>
            <a:r>
              <a:rPr sz="1400" b="1" spc="45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13D47"/>
                </a:solidFill>
                <a:latin typeface="Calibri"/>
                <a:cs typeface="Calibri"/>
              </a:rPr>
              <a:t>sont</a:t>
            </a:r>
            <a:r>
              <a:rPr sz="1400" spc="75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13D47"/>
                </a:solidFill>
                <a:latin typeface="Calibri"/>
                <a:cs typeface="Calibri"/>
              </a:rPr>
              <a:t>généralement</a:t>
            </a:r>
            <a:r>
              <a:rPr sz="1400" spc="45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13D47"/>
                </a:solidFill>
                <a:latin typeface="Calibri"/>
                <a:cs typeface="Calibri"/>
              </a:rPr>
              <a:t>plus</a:t>
            </a:r>
            <a:r>
              <a:rPr sz="1400" spc="50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13D47"/>
                </a:solidFill>
                <a:latin typeface="Calibri"/>
                <a:cs typeface="Calibri"/>
              </a:rPr>
              <a:t>évolutifs</a:t>
            </a:r>
            <a:r>
              <a:rPr sz="1400" spc="75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13D47"/>
                </a:solidFill>
                <a:latin typeface="Calibri"/>
                <a:cs typeface="Calibri"/>
              </a:rPr>
              <a:t>et</a:t>
            </a:r>
            <a:r>
              <a:rPr sz="1400" spc="70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13D47"/>
                </a:solidFill>
                <a:latin typeface="Calibri"/>
                <a:cs typeface="Calibri"/>
              </a:rPr>
              <a:t>moins </a:t>
            </a:r>
            <a:r>
              <a:rPr sz="1400" dirty="0">
                <a:solidFill>
                  <a:srgbClr val="313D47"/>
                </a:solidFill>
                <a:latin typeface="Calibri"/>
                <a:cs typeface="Calibri"/>
              </a:rPr>
              <a:t>coûteux</a:t>
            </a:r>
            <a:r>
              <a:rPr sz="1400" spc="55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13D47"/>
                </a:solidFill>
                <a:latin typeface="Calibri"/>
                <a:cs typeface="Calibri"/>
              </a:rPr>
              <a:t>à</a:t>
            </a:r>
            <a:r>
              <a:rPr sz="1400" spc="30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13D47"/>
                </a:solidFill>
                <a:latin typeface="Calibri"/>
                <a:cs typeface="Calibri"/>
              </a:rPr>
              <a:t>long</a:t>
            </a:r>
            <a:r>
              <a:rPr sz="1400" spc="30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13D47"/>
                </a:solidFill>
                <a:latin typeface="Calibri"/>
                <a:cs typeface="Calibri"/>
              </a:rPr>
              <a:t>terme.</a:t>
            </a:r>
            <a:endParaRPr sz="1400">
              <a:latin typeface="Calibri"/>
              <a:cs typeface="Calibri"/>
            </a:endParaRPr>
          </a:p>
          <a:p>
            <a:pPr marL="12700" marR="419734">
              <a:lnSpc>
                <a:spcPct val="200100"/>
              </a:lnSpc>
              <a:spcBef>
                <a:spcPts val="600"/>
              </a:spcBef>
            </a:pPr>
            <a:r>
              <a:rPr sz="1400" dirty="0">
                <a:solidFill>
                  <a:srgbClr val="313D47"/>
                </a:solidFill>
                <a:latin typeface="Calibri"/>
                <a:cs typeface="Calibri"/>
              </a:rPr>
              <a:t>Le</a:t>
            </a:r>
            <a:r>
              <a:rPr sz="1400" spc="135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C000"/>
                </a:solidFill>
                <a:latin typeface="Calibri"/>
                <a:cs typeface="Calibri"/>
              </a:rPr>
              <a:t>codage</a:t>
            </a:r>
            <a:r>
              <a:rPr sz="1400" b="1" spc="12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C000"/>
                </a:solidFill>
                <a:latin typeface="Calibri"/>
                <a:cs typeface="Calibri"/>
              </a:rPr>
              <a:t>manuel</a:t>
            </a:r>
            <a:r>
              <a:rPr sz="1400" b="1" spc="16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13D47"/>
                </a:solidFill>
                <a:latin typeface="Calibri"/>
                <a:cs typeface="Calibri"/>
              </a:rPr>
              <a:t>présente</a:t>
            </a:r>
            <a:r>
              <a:rPr sz="1400" spc="140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13D47"/>
                </a:solidFill>
                <a:latin typeface="Calibri"/>
                <a:cs typeface="Calibri"/>
              </a:rPr>
              <a:t>de</a:t>
            </a:r>
            <a:r>
              <a:rPr sz="1400" spc="160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13D47"/>
                </a:solidFill>
                <a:latin typeface="Calibri"/>
                <a:cs typeface="Calibri"/>
              </a:rPr>
              <a:t>nombreux</a:t>
            </a:r>
            <a:r>
              <a:rPr sz="1400" spc="140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13D47"/>
                </a:solidFill>
                <a:latin typeface="Calibri"/>
                <a:cs typeface="Calibri"/>
              </a:rPr>
              <a:t>défis</a:t>
            </a:r>
            <a:r>
              <a:rPr sz="1400" spc="165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13D47"/>
                </a:solidFill>
                <a:latin typeface="Calibri"/>
                <a:cs typeface="Calibri"/>
              </a:rPr>
              <a:t>:</a:t>
            </a:r>
            <a:r>
              <a:rPr sz="1400" spc="165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13D47"/>
                </a:solidFill>
                <a:latin typeface="Calibri"/>
                <a:cs typeface="Calibri"/>
              </a:rPr>
              <a:t>administration,</a:t>
            </a:r>
            <a:r>
              <a:rPr sz="1400" b="1" spc="110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b="1" spc="45" dirty="0">
                <a:solidFill>
                  <a:srgbClr val="313D47"/>
                </a:solidFill>
                <a:latin typeface="Calibri"/>
                <a:cs typeface="Calibri"/>
              </a:rPr>
              <a:t>support</a:t>
            </a:r>
            <a:r>
              <a:rPr sz="1400" b="1" spc="165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13D47"/>
                </a:solidFill>
                <a:latin typeface="Calibri"/>
                <a:cs typeface="Calibri"/>
              </a:rPr>
              <a:t>technique,</a:t>
            </a:r>
            <a:r>
              <a:rPr sz="1400" b="1" spc="110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13D47"/>
                </a:solidFill>
                <a:latin typeface="Calibri"/>
                <a:cs typeface="Calibri"/>
              </a:rPr>
              <a:t>et</a:t>
            </a:r>
            <a:r>
              <a:rPr sz="1400" b="1" spc="150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13D47"/>
                </a:solidFill>
                <a:latin typeface="Calibri"/>
                <a:cs typeface="Calibri"/>
              </a:rPr>
              <a:t>réutilisation</a:t>
            </a:r>
            <a:r>
              <a:rPr sz="1400" b="1" spc="170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13D47"/>
                </a:solidFill>
                <a:latin typeface="Calibri"/>
                <a:cs typeface="Calibri"/>
              </a:rPr>
              <a:t>sont</a:t>
            </a:r>
            <a:r>
              <a:rPr sz="1400" spc="175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C000"/>
                </a:solidFill>
                <a:latin typeface="Calibri"/>
                <a:cs typeface="Calibri"/>
              </a:rPr>
              <a:t>complexes</a:t>
            </a:r>
            <a:r>
              <a:rPr sz="1400" dirty="0">
                <a:solidFill>
                  <a:srgbClr val="313D47"/>
                </a:solidFill>
                <a:latin typeface="Calibri"/>
                <a:cs typeface="Calibri"/>
              </a:rPr>
              <a:t>.</a:t>
            </a:r>
            <a:r>
              <a:rPr sz="1400" spc="110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13D47"/>
                </a:solidFill>
                <a:latin typeface="Calibri"/>
                <a:cs typeface="Calibri"/>
              </a:rPr>
              <a:t>Il</a:t>
            </a:r>
            <a:r>
              <a:rPr sz="1400" spc="150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13D47"/>
                </a:solidFill>
                <a:latin typeface="Calibri"/>
                <a:cs typeface="Calibri"/>
              </a:rPr>
              <a:t>est</a:t>
            </a:r>
            <a:r>
              <a:rPr sz="1400" spc="160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13D47"/>
                </a:solidFill>
                <a:latin typeface="Calibri"/>
                <a:cs typeface="Calibri"/>
              </a:rPr>
              <a:t>souvent </a:t>
            </a:r>
            <a:r>
              <a:rPr sz="1400" dirty="0">
                <a:solidFill>
                  <a:srgbClr val="313D47"/>
                </a:solidFill>
                <a:latin typeface="Calibri"/>
                <a:cs typeface="Calibri"/>
              </a:rPr>
              <a:t>difficile</a:t>
            </a:r>
            <a:r>
              <a:rPr sz="1400" spc="75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13D47"/>
                </a:solidFill>
                <a:latin typeface="Calibri"/>
                <a:cs typeface="Calibri"/>
              </a:rPr>
              <a:t>pour</a:t>
            </a:r>
            <a:r>
              <a:rPr sz="1400" spc="60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13D47"/>
                </a:solidFill>
                <a:latin typeface="Calibri"/>
                <a:cs typeface="Calibri"/>
              </a:rPr>
              <a:t>un</a:t>
            </a:r>
            <a:r>
              <a:rPr sz="1400" spc="45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13D47"/>
                </a:solidFill>
                <a:latin typeface="Calibri"/>
                <a:cs typeface="Calibri"/>
              </a:rPr>
              <a:t>développeur</a:t>
            </a:r>
            <a:r>
              <a:rPr sz="1400" spc="35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13D47"/>
                </a:solidFill>
                <a:latin typeface="Calibri"/>
                <a:cs typeface="Calibri"/>
              </a:rPr>
              <a:t>de</a:t>
            </a:r>
            <a:r>
              <a:rPr sz="1400" spc="60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13D47"/>
                </a:solidFill>
                <a:latin typeface="Calibri"/>
                <a:cs typeface="Calibri"/>
              </a:rPr>
              <a:t>comprendre</a:t>
            </a:r>
            <a:r>
              <a:rPr sz="1400" spc="45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13D47"/>
                </a:solidFill>
                <a:latin typeface="Calibri"/>
                <a:cs typeface="Calibri"/>
              </a:rPr>
              <a:t>ou</a:t>
            </a:r>
            <a:r>
              <a:rPr sz="1400" spc="60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13D47"/>
                </a:solidFill>
                <a:latin typeface="Calibri"/>
                <a:cs typeface="Calibri"/>
              </a:rPr>
              <a:t>réutiliser</a:t>
            </a:r>
            <a:r>
              <a:rPr sz="1400" spc="70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13D47"/>
                </a:solidFill>
                <a:latin typeface="Calibri"/>
                <a:cs typeface="Calibri"/>
              </a:rPr>
              <a:t>le</a:t>
            </a:r>
            <a:r>
              <a:rPr sz="1400" spc="65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13D47"/>
                </a:solidFill>
                <a:latin typeface="Calibri"/>
                <a:cs typeface="Calibri"/>
              </a:rPr>
              <a:t>code</a:t>
            </a:r>
            <a:r>
              <a:rPr sz="1400" spc="70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13D47"/>
                </a:solidFill>
                <a:latin typeface="Calibri"/>
                <a:cs typeface="Calibri"/>
              </a:rPr>
              <a:t>d'un</a:t>
            </a:r>
            <a:r>
              <a:rPr sz="1400" spc="25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13D47"/>
                </a:solidFill>
                <a:latin typeface="Calibri"/>
                <a:cs typeface="Calibri"/>
              </a:rPr>
              <a:t>autre.</a:t>
            </a:r>
            <a:endParaRPr sz="1400">
              <a:latin typeface="Calibri"/>
              <a:cs typeface="Calibri"/>
            </a:endParaRPr>
          </a:p>
          <a:p>
            <a:pPr marL="12700" marR="40005">
              <a:lnSpc>
                <a:spcPct val="200000"/>
              </a:lnSpc>
              <a:spcBef>
                <a:spcPts val="600"/>
              </a:spcBef>
            </a:pPr>
            <a:r>
              <a:rPr sz="1400" dirty="0">
                <a:solidFill>
                  <a:srgbClr val="313D47"/>
                </a:solidFill>
                <a:latin typeface="Calibri"/>
                <a:cs typeface="Calibri"/>
              </a:rPr>
              <a:t>Les</a:t>
            </a:r>
            <a:r>
              <a:rPr sz="1400" spc="60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0AF50"/>
                </a:solidFill>
                <a:latin typeface="Calibri"/>
                <a:cs typeface="Calibri"/>
              </a:rPr>
              <a:t>outils</a:t>
            </a:r>
            <a:r>
              <a:rPr sz="1400" b="1" spc="1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400" b="1" spc="95" dirty="0">
                <a:solidFill>
                  <a:srgbClr val="00AF50"/>
                </a:solidFill>
                <a:latin typeface="Calibri"/>
                <a:cs typeface="Calibri"/>
              </a:rPr>
              <a:t>ETL</a:t>
            </a:r>
            <a:r>
              <a:rPr sz="1400" b="1" spc="7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13D47"/>
                </a:solidFill>
                <a:latin typeface="Calibri"/>
                <a:cs typeface="Calibri"/>
              </a:rPr>
              <a:t>offrent</a:t>
            </a:r>
            <a:r>
              <a:rPr sz="1400" spc="90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13D47"/>
                </a:solidFill>
                <a:latin typeface="Calibri"/>
                <a:cs typeface="Calibri"/>
              </a:rPr>
              <a:t>une</a:t>
            </a:r>
            <a:r>
              <a:rPr sz="1400" spc="60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13D47"/>
                </a:solidFill>
                <a:latin typeface="Calibri"/>
                <a:cs typeface="Calibri"/>
              </a:rPr>
              <a:t>représentation</a:t>
            </a:r>
            <a:r>
              <a:rPr sz="1400" spc="45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13D47"/>
                </a:solidFill>
                <a:latin typeface="Calibri"/>
                <a:cs typeface="Calibri"/>
              </a:rPr>
              <a:t>visuelle</a:t>
            </a:r>
            <a:r>
              <a:rPr sz="1400" spc="85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13D47"/>
                </a:solidFill>
                <a:latin typeface="Calibri"/>
                <a:cs typeface="Calibri"/>
              </a:rPr>
              <a:t>des</a:t>
            </a:r>
            <a:r>
              <a:rPr sz="1400" spc="75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13D47"/>
                </a:solidFill>
                <a:latin typeface="Calibri"/>
                <a:cs typeface="Calibri"/>
              </a:rPr>
              <a:t>flux</a:t>
            </a:r>
            <a:r>
              <a:rPr sz="1400" spc="80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13D47"/>
                </a:solidFill>
                <a:latin typeface="Calibri"/>
                <a:cs typeface="Calibri"/>
              </a:rPr>
              <a:t>de</a:t>
            </a:r>
            <a:r>
              <a:rPr sz="1400" spc="85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13D47"/>
                </a:solidFill>
                <a:latin typeface="Calibri"/>
                <a:cs typeface="Calibri"/>
              </a:rPr>
              <a:t>données,</a:t>
            </a:r>
            <a:r>
              <a:rPr sz="1400" spc="80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13D47"/>
                </a:solidFill>
                <a:latin typeface="Calibri"/>
                <a:cs typeface="Calibri"/>
              </a:rPr>
              <a:t>bien</a:t>
            </a:r>
            <a:r>
              <a:rPr sz="1400" spc="65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13D47"/>
                </a:solidFill>
                <a:latin typeface="Calibri"/>
                <a:cs typeface="Calibri"/>
              </a:rPr>
              <a:t>plus</a:t>
            </a:r>
            <a:r>
              <a:rPr sz="1400" spc="90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0AF50"/>
                </a:solidFill>
                <a:latin typeface="Calibri"/>
                <a:cs typeface="Calibri"/>
              </a:rPr>
              <a:t>facile</a:t>
            </a:r>
            <a:r>
              <a:rPr sz="1400" b="1" spc="7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0AF50"/>
                </a:solidFill>
                <a:latin typeface="Calibri"/>
                <a:cs typeface="Calibri"/>
              </a:rPr>
              <a:t>à</a:t>
            </a:r>
            <a:r>
              <a:rPr sz="1400" b="1" spc="7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0AF50"/>
                </a:solidFill>
                <a:latin typeface="Calibri"/>
                <a:cs typeface="Calibri"/>
              </a:rPr>
              <a:t>comprendre</a:t>
            </a:r>
            <a:r>
              <a:rPr sz="1400" dirty="0">
                <a:solidFill>
                  <a:srgbClr val="313D47"/>
                </a:solidFill>
                <a:latin typeface="Calibri"/>
                <a:cs typeface="Calibri"/>
              </a:rPr>
              <a:t>.</a:t>
            </a:r>
            <a:r>
              <a:rPr sz="1400" spc="25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13D47"/>
                </a:solidFill>
                <a:latin typeface="Calibri"/>
                <a:cs typeface="Calibri"/>
              </a:rPr>
              <a:t>Avec</a:t>
            </a:r>
            <a:r>
              <a:rPr sz="1400" spc="80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13D47"/>
                </a:solidFill>
                <a:latin typeface="Calibri"/>
                <a:cs typeface="Calibri"/>
              </a:rPr>
              <a:t>le</a:t>
            </a:r>
            <a:r>
              <a:rPr sz="1400" spc="85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13D47"/>
                </a:solidFill>
                <a:latin typeface="Calibri"/>
                <a:cs typeface="Calibri"/>
              </a:rPr>
              <a:t>codage</a:t>
            </a:r>
            <a:r>
              <a:rPr sz="1400" spc="60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13D47"/>
                </a:solidFill>
                <a:latin typeface="Calibri"/>
                <a:cs typeface="Calibri"/>
              </a:rPr>
              <a:t>manuel,</a:t>
            </a:r>
            <a:r>
              <a:rPr sz="1400" spc="65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13D47"/>
                </a:solidFill>
                <a:latin typeface="Calibri"/>
                <a:cs typeface="Calibri"/>
              </a:rPr>
              <a:t>la</a:t>
            </a:r>
            <a:r>
              <a:rPr sz="1400" spc="85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13D47"/>
                </a:solidFill>
                <a:latin typeface="Calibri"/>
                <a:cs typeface="Calibri"/>
              </a:rPr>
              <a:t>réécriture </a:t>
            </a:r>
            <a:r>
              <a:rPr sz="1400" dirty="0">
                <a:solidFill>
                  <a:srgbClr val="313D47"/>
                </a:solidFill>
                <a:latin typeface="Calibri"/>
                <a:cs typeface="Calibri"/>
              </a:rPr>
              <a:t>de</a:t>
            </a:r>
            <a:r>
              <a:rPr sz="1400" spc="65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13D47"/>
                </a:solidFill>
                <a:latin typeface="Calibri"/>
                <a:cs typeface="Calibri"/>
              </a:rPr>
              <a:t>code</a:t>
            </a:r>
            <a:r>
              <a:rPr sz="1400" spc="70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13D47"/>
                </a:solidFill>
                <a:latin typeface="Calibri"/>
                <a:cs typeface="Calibri"/>
              </a:rPr>
              <a:t>est</a:t>
            </a:r>
            <a:r>
              <a:rPr sz="1400" spc="70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13D47"/>
                </a:solidFill>
                <a:latin typeface="Calibri"/>
                <a:cs typeface="Calibri"/>
              </a:rPr>
              <a:t>courante,</a:t>
            </a:r>
            <a:r>
              <a:rPr sz="1400" spc="50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13D47"/>
                </a:solidFill>
                <a:latin typeface="Calibri"/>
                <a:cs typeface="Calibri"/>
              </a:rPr>
              <a:t>augmentant</a:t>
            </a:r>
            <a:r>
              <a:rPr sz="1400" spc="20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13D47"/>
                </a:solidFill>
                <a:latin typeface="Calibri"/>
                <a:cs typeface="Calibri"/>
              </a:rPr>
              <a:t>les</a:t>
            </a:r>
            <a:r>
              <a:rPr sz="1400" spc="70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13D47"/>
                </a:solidFill>
                <a:latin typeface="Calibri"/>
                <a:cs typeface="Calibri"/>
              </a:rPr>
              <a:t>coûts</a:t>
            </a:r>
            <a:r>
              <a:rPr sz="1400" spc="60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13D47"/>
                </a:solidFill>
                <a:latin typeface="Calibri"/>
                <a:cs typeface="Calibri"/>
              </a:rPr>
              <a:t>de</a:t>
            </a:r>
            <a:r>
              <a:rPr sz="1400" spc="70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13D47"/>
                </a:solidFill>
                <a:latin typeface="Calibri"/>
                <a:cs typeface="Calibri"/>
              </a:rPr>
              <a:t>maintenance</a:t>
            </a:r>
            <a:r>
              <a:rPr sz="1400" spc="10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13D47"/>
                </a:solidFill>
                <a:latin typeface="Calibri"/>
                <a:cs typeface="Calibri"/>
              </a:rPr>
              <a:t>qui</a:t>
            </a:r>
            <a:r>
              <a:rPr sz="1400" spc="65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13D47"/>
                </a:solidFill>
                <a:latin typeface="Calibri"/>
                <a:cs typeface="Calibri"/>
              </a:rPr>
              <a:t>peuvent</a:t>
            </a:r>
            <a:r>
              <a:rPr sz="1400" spc="35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13D47"/>
                </a:solidFill>
                <a:latin typeface="Calibri"/>
                <a:cs typeface="Calibri"/>
              </a:rPr>
              <a:t>être</a:t>
            </a:r>
            <a:r>
              <a:rPr sz="1400" spc="50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13D47"/>
                </a:solidFill>
                <a:latin typeface="Calibri"/>
                <a:cs typeface="Calibri"/>
              </a:rPr>
              <a:t>jusqu'à</a:t>
            </a:r>
            <a:r>
              <a:rPr sz="1400" spc="50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13D47"/>
                </a:solidFill>
                <a:latin typeface="Calibri"/>
                <a:cs typeface="Calibri"/>
              </a:rPr>
              <a:t>deux</a:t>
            </a:r>
            <a:r>
              <a:rPr sz="1400" spc="40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13D47"/>
                </a:solidFill>
                <a:latin typeface="Calibri"/>
                <a:cs typeface="Calibri"/>
              </a:rPr>
              <a:t>fois</a:t>
            </a:r>
            <a:r>
              <a:rPr sz="1400" spc="85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13D47"/>
                </a:solidFill>
                <a:latin typeface="Calibri"/>
                <a:cs typeface="Calibri"/>
              </a:rPr>
              <a:t>plus</a:t>
            </a:r>
            <a:r>
              <a:rPr sz="1400" spc="45" dirty="0">
                <a:solidFill>
                  <a:srgbClr val="313D47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13D47"/>
                </a:solidFill>
                <a:latin typeface="Calibri"/>
                <a:cs typeface="Calibri"/>
              </a:rPr>
              <a:t>élevés.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67" y="0"/>
            <a:ext cx="6490335" cy="6858000"/>
            <a:chOff x="2467" y="0"/>
            <a:chExt cx="649033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7" y="0"/>
              <a:ext cx="6490030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442" y="195745"/>
              <a:ext cx="1027201" cy="101481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216900" y="561212"/>
            <a:ext cx="17475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CHAPITRE</a:t>
            </a:r>
            <a:r>
              <a:rPr sz="2800" spc="-130" dirty="0"/>
              <a:t> </a:t>
            </a:r>
            <a:r>
              <a:rPr sz="2800" spc="-50" dirty="0"/>
              <a:t>3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6596633" y="1103503"/>
            <a:ext cx="49860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785" marR="5080" indent="-934719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APPLIQUER</a:t>
            </a:r>
            <a:r>
              <a:rPr sz="2400" b="1" spc="-5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LE</a:t>
            </a:r>
            <a:r>
              <a:rPr sz="24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PROCESSUS</a:t>
            </a:r>
            <a:r>
              <a:rPr sz="24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ETL</a:t>
            </a:r>
            <a:r>
              <a:rPr sz="24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DANS</a:t>
            </a:r>
            <a:r>
              <a:rPr sz="24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0058A0"/>
                </a:solidFill>
                <a:latin typeface="Calibri"/>
                <a:cs typeface="Calibri"/>
              </a:rPr>
              <a:t>LE </a:t>
            </a: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CONTEXTE</a:t>
            </a:r>
            <a:r>
              <a:rPr sz="2400" b="1" spc="-1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58A0"/>
                </a:solidFill>
                <a:latin typeface="Calibri"/>
                <a:cs typeface="Calibri"/>
              </a:rPr>
              <a:t>DÉCISIONNEL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79590" y="2985261"/>
            <a:ext cx="3807460" cy="1785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Rappel</a:t>
            </a:r>
            <a:r>
              <a:rPr sz="1600" spc="-3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de</a:t>
            </a:r>
            <a:r>
              <a:rPr sz="1600" spc="-3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l’ETL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Qualité</a:t>
            </a:r>
            <a:r>
              <a:rPr sz="1600" spc="-4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des</a:t>
            </a:r>
            <a:r>
              <a:rPr sz="1600" spc="-2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données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Outils</a:t>
            </a:r>
            <a:r>
              <a:rPr sz="1600" spc="-5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ETL</a:t>
            </a:r>
            <a:r>
              <a:rPr sz="1600" spc="-3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et</a:t>
            </a:r>
            <a:r>
              <a:rPr sz="1600" spc="-2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processus 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de</a:t>
            </a:r>
            <a:r>
              <a:rPr sz="1600" spc="-2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codage</a:t>
            </a:r>
            <a:r>
              <a:rPr sz="1600" spc="-4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manuel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Points</a:t>
            </a:r>
            <a:r>
              <a:rPr sz="1600" b="1" spc="-6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clés</a:t>
            </a:r>
            <a:r>
              <a:rPr sz="1600" b="1" spc="-8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durables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0095" cy="6858000"/>
            <a:chOff x="0" y="0"/>
            <a:chExt cx="1219009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7" y="0"/>
              <a:ext cx="12187046" cy="68579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6790" y="1464030"/>
              <a:ext cx="11118850" cy="5152390"/>
            </a:xfrm>
            <a:custGeom>
              <a:avLst/>
              <a:gdLst/>
              <a:ahLst/>
              <a:cxnLst/>
              <a:rect l="l" t="t" r="r" b="b"/>
              <a:pathLst>
                <a:path w="11118850" h="5152390">
                  <a:moveTo>
                    <a:pt x="11118469" y="0"/>
                  </a:moveTo>
                  <a:lnTo>
                    <a:pt x="0" y="0"/>
                  </a:lnTo>
                  <a:lnTo>
                    <a:pt x="0" y="5152390"/>
                  </a:lnTo>
                  <a:lnTo>
                    <a:pt x="11118469" y="5152390"/>
                  </a:lnTo>
                  <a:lnTo>
                    <a:pt x="111184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790" y="1464030"/>
              <a:ext cx="11118850" cy="5152390"/>
            </a:xfrm>
            <a:custGeom>
              <a:avLst/>
              <a:gdLst/>
              <a:ahLst/>
              <a:cxnLst/>
              <a:rect l="l" t="t" r="r" b="b"/>
              <a:pathLst>
                <a:path w="11118850" h="5152390">
                  <a:moveTo>
                    <a:pt x="0" y="5152390"/>
                  </a:moveTo>
                  <a:lnTo>
                    <a:pt x="11118469" y="5152390"/>
                  </a:lnTo>
                  <a:lnTo>
                    <a:pt x="11118469" y="0"/>
                  </a:lnTo>
                  <a:lnTo>
                    <a:pt x="0" y="0"/>
                  </a:lnTo>
                  <a:lnTo>
                    <a:pt x="0" y="515239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60149"/>
              <a:ext cx="537210" cy="1346200"/>
            </a:xfrm>
            <a:custGeom>
              <a:avLst/>
              <a:gdLst/>
              <a:ahLst/>
              <a:cxnLst/>
              <a:rect l="l" t="t" r="r" b="b"/>
              <a:pathLst>
                <a:path w="537210" h="1346200">
                  <a:moveTo>
                    <a:pt x="536790" y="0"/>
                  </a:moveTo>
                  <a:lnTo>
                    <a:pt x="0" y="0"/>
                  </a:lnTo>
                  <a:lnTo>
                    <a:pt x="0" y="1077226"/>
                  </a:lnTo>
                  <a:lnTo>
                    <a:pt x="0" y="1080008"/>
                  </a:lnTo>
                  <a:lnTo>
                    <a:pt x="241" y="1080008"/>
                  </a:lnTo>
                  <a:lnTo>
                    <a:pt x="4318" y="1125474"/>
                  </a:lnTo>
                  <a:lnTo>
                    <a:pt x="16789" y="1170889"/>
                  </a:lnTo>
                  <a:lnTo>
                    <a:pt x="36639" y="1212697"/>
                  </a:lnTo>
                  <a:lnTo>
                    <a:pt x="63119" y="1250149"/>
                  </a:lnTo>
                  <a:lnTo>
                    <a:pt x="95465" y="1282496"/>
                  </a:lnTo>
                  <a:lnTo>
                    <a:pt x="132918" y="1308976"/>
                  </a:lnTo>
                  <a:lnTo>
                    <a:pt x="174739" y="1328826"/>
                  </a:lnTo>
                  <a:lnTo>
                    <a:pt x="220141" y="1341297"/>
                  </a:lnTo>
                  <a:lnTo>
                    <a:pt x="268389" y="1345615"/>
                  </a:lnTo>
                  <a:lnTo>
                    <a:pt x="536790" y="1345615"/>
                  </a:lnTo>
                  <a:lnTo>
                    <a:pt x="536790" y="1080008"/>
                  </a:lnTo>
                  <a:lnTo>
                    <a:pt x="536790" y="1077226"/>
                  </a:lnTo>
                  <a:lnTo>
                    <a:pt x="536790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96168" y="345681"/>
            <a:ext cx="659079" cy="65114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dirty="0"/>
              <a:t>01</a:t>
            </a:r>
            <a:r>
              <a:rPr spc="-55" dirty="0"/>
              <a:t> </a:t>
            </a:r>
            <a:r>
              <a:rPr dirty="0"/>
              <a:t>–</a:t>
            </a:r>
            <a:r>
              <a:rPr spc="-20" dirty="0"/>
              <a:t> </a:t>
            </a:r>
            <a:r>
              <a:rPr dirty="0"/>
              <a:t>INTRODUIRE</a:t>
            </a:r>
            <a:r>
              <a:rPr spc="-65" dirty="0"/>
              <a:t> </a:t>
            </a:r>
            <a:r>
              <a:rPr dirty="0"/>
              <a:t>LES</a:t>
            </a:r>
            <a:r>
              <a:rPr spc="-20" dirty="0"/>
              <a:t> </a:t>
            </a:r>
            <a:r>
              <a:rPr dirty="0"/>
              <a:t>BASES</a:t>
            </a:r>
            <a:r>
              <a:rPr spc="-10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spc="-10" dirty="0"/>
              <a:t>DONNÉES DÉCISIONNELLES</a:t>
            </a:r>
          </a:p>
          <a:p>
            <a:pPr marL="22860">
              <a:lnSpc>
                <a:spcPts val="1775"/>
              </a:lnSpc>
            </a:pPr>
            <a:r>
              <a:rPr sz="1600" spc="-10" dirty="0"/>
              <a:t>Définitions</a:t>
            </a:r>
            <a:r>
              <a:rPr sz="1600" spc="-25" dirty="0"/>
              <a:t> </a:t>
            </a:r>
            <a:r>
              <a:rPr sz="1600" dirty="0"/>
              <a:t>et</a:t>
            </a:r>
            <a:r>
              <a:rPr sz="1600" spc="-20" dirty="0"/>
              <a:t> </a:t>
            </a:r>
            <a:r>
              <a:rPr sz="1600" spc="-10" dirty="0"/>
              <a:t>objectifs</a:t>
            </a:r>
            <a:endParaRPr sz="160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3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20" dirty="0"/>
              <a:t>OFPPT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2061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10" name="object 10"/>
          <p:cNvSpPr txBox="1"/>
          <p:nvPr/>
        </p:nvSpPr>
        <p:spPr>
          <a:xfrm>
            <a:off x="798982" y="1602993"/>
            <a:ext cx="10445750" cy="3937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Introduction</a:t>
            </a:r>
            <a:r>
              <a:rPr sz="1600" b="1" spc="1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50" dirty="0">
                <a:solidFill>
                  <a:srgbClr val="0058A0"/>
                </a:solidFill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1400" b="1" spc="-10" dirty="0">
                <a:solidFill>
                  <a:srgbClr val="FF7800"/>
                </a:solidFill>
                <a:latin typeface="Calibri"/>
                <a:cs typeface="Calibri"/>
              </a:rPr>
              <a:t>Problématique</a:t>
            </a:r>
            <a:r>
              <a:rPr sz="1400" b="1" spc="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299085" marR="6350" indent="-287020" algn="just">
              <a:lnSpc>
                <a:spcPct val="150000"/>
              </a:lnSpc>
              <a:spcBef>
                <a:spcPts val="605"/>
              </a:spcBef>
              <a:buFont typeface="Arial"/>
              <a:buChar char="•"/>
              <a:tabLst>
                <a:tab pos="29972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gestion</a:t>
            </a:r>
            <a:r>
              <a:rPr sz="1400" spc="1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l’analyse</a:t>
            </a:r>
            <a:r>
              <a:rPr sz="1400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massives</a:t>
            </a:r>
            <a:r>
              <a:rPr sz="1400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(big</a:t>
            </a:r>
            <a:r>
              <a:rPr sz="1400" spc="1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data)</a:t>
            </a:r>
            <a:r>
              <a:rPr sz="1400" spc="1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extraire</a:t>
            </a:r>
            <a:r>
              <a:rPr sz="1400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informations</a:t>
            </a:r>
            <a:r>
              <a:rPr sz="1400" spc="1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utiles</a:t>
            </a:r>
            <a:r>
              <a:rPr sz="1400" spc="1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prise</a:t>
            </a:r>
            <a:r>
              <a:rPr sz="1400" spc="1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décision</a:t>
            </a:r>
            <a:r>
              <a:rPr sz="1400" spc="1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complexe.</a:t>
            </a:r>
            <a:r>
              <a:rPr sz="1400" spc="1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C'est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pourquoi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nombreuses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entreprises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quête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croissance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utilisent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outils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l'informatique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décisionnelle.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mise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en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place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d'un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Système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d'Information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Décisionnel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(SID)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représente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défi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majeur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entreprises.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55555"/>
              </a:buClr>
              <a:buFont typeface="Arial"/>
              <a:buChar char="•"/>
            </a:pPr>
            <a:endParaRPr sz="1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7800"/>
                </a:solidFill>
                <a:latin typeface="Calibri"/>
                <a:cs typeface="Calibri"/>
              </a:rPr>
              <a:t>Rappel</a:t>
            </a:r>
            <a:r>
              <a:rPr sz="1400" b="1" spc="-4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7800"/>
                </a:solidFill>
                <a:latin typeface="Calibri"/>
                <a:cs typeface="Calibri"/>
              </a:rPr>
              <a:t>du</a:t>
            </a:r>
            <a:r>
              <a:rPr sz="1400" b="1" spc="-1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7800"/>
                </a:solidFill>
                <a:latin typeface="Calibri"/>
                <a:cs typeface="Calibri"/>
              </a:rPr>
              <a:t>Cours</a:t>
            </a:r>
            <a:r>
              <a:rPr sz="14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7800"/>
                </a:solidFill>
                <a:latin typeface="Calibri"/>
                <a:cs typeface="Calibri"/>
              </a:rPr>
              <a:t>de</a:t>
            </a:r>
            <a:r>
              <a:rPr sz="1400" b="1" spc="-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7800"/>
                </a:solidFill>
                <a:latin typeface="Calibri"/>
                <a:cs typeface="Calibri"/>
              </a:rPr>
              <a:t>Première</a:t>
            </a:r>
            <a:r>
              <a:rPr sz="1400" b="1" spc="-4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7800"/>
                </a:solidFill>
                <a:latin typeface="Calibri"/>
                <a:cs typeface="Calibri"/>
              </a:rPr>
              <a:t>Année</a:t>
            </a:r>
            <a:r>
              <a:rPr sz="1400" b="1" spc="-3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r>
              <a:rPr sz="1400" b="1" spc="-1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Modélisation</a:t>
            </a:r>
            <a:r>
              <a:rPr sz="1400" b="1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b="1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ETL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première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année,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nous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avons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exploré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fondamentaux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l'informatique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décisionnelle,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y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compris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objectifs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principaux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299085" marR="6350" indent="-287020" algn="just">
              <a:lnSpc>
                <a:spcPct val="150000"/>
              </a:lnSpc>
              <a:spcBef>
                <a:spcPts val="600"/>
              </a:spcBef>
              <a:buFont typeface="Arial"/>
              <a:buChar char="•"/>
              <a:tabLst>
                <a:tab pos="299720" algn="l"/>
              </a:tabLst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Objectif</a:t>
            </a:r>
            <a:r>
              <a:rPr sz="1400" b="1" spc="1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opérationnel</a:t>
            </a:r>
            <a:r>
              <a:rPr sz="1400" b="1" spc="1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Traitement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opérationnelles</a:t>
            </a:r>
            <a:r>
              <a:rPr sz="1400" spc="1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1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sauvegarde/la</a:t>
            </a:r>
            <a:r>
              <a:rPr sz="140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conservation</a:t>
            </a:r>
            <a:r>
              <a:rPr sz="1400" spc="1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opérationnel</a:t>
            </a:r>
            <a:r>
              <a:rPr sz="1400" spc="1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</a:t>
            </a:r>
            <a:r>
              <a:rPr sz="1400" spc="1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réfère</a:t>
            </a:r>
            <a:r>
              <a:rPr sz="1400" spc="1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l’OLTP</a:t>
            </a:r>
            <a:r>
              <a:rPr sz="1400" b="1" spc="1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(On-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line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Transactional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Processing)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correspond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traitement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transactionnel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ligne.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55555"/>
              </a:buClr>
              <a:buFont typeface="Arial"/>
              <a:buChar char="•"/>
            </a:pPr>
            <a:endParaRPr sz="11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Objectif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décisionnel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Prise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décision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analytique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traitement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analytique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réfère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l’OLAP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(On-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line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Analytical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Processing)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correspond</a:t>
            </a:r>
            <a:endParaRPr sz="14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l’analyse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analytique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ligne.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0095" cy="6858000"/>
            <a:chOff x="0" y="0"/>
            <a:chExt cx="1219009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7" y="0"/>
              <a:ext cx="12187046" cy="68579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6790" y="1464030"/>
              <a:ext cx="11118850" cy="5152390"/>
            </a:xfrm>
            <a:custGeom>
              <a:avLst/>
              <a:gdLst/>
              <a:ahLst/>
              <a:cxnLst/>
              <a:rect l="l" t="t" r="r" b="b"/>
              <a:pathLst>
                <a:path w="11118850" h="5152390">
                  <a:moveTo>
                    <a:pt x="11118469" y="0"/>
                  </a:moveTo>
                  <a:lnTo>
                    <a:pt x="0" y="0"/>
                  </a:lnTo>
                  <a:lnTo>
                    <a:pt x="0" y="5152390"/>
                  </a:lnTo>
                  <a:lnTo>
                    <a:pt x="11118469" y="5152390"/>
                  </a:lnTo>
                  <a:lnTo>
                    <a:pt x="111184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790" y="1464030"/>
              <a:ext cx="11118850" cy="5152390"/>
            </a:xfrm>
            <a:custGeom>
              <a:avLst/>
              <a:gdLst/>
              <a:ahLst/>
              <a:cxnLst/>
              <a:rect l="l" t="t" r="r" b="b"/>
              <a:pathLst>
                <a:path w="11118850" h="5152390">
                  <a:moveTo>
                    <a:pt x="0" y="5152390"/>
                  </a:moveTo>
                  <a:lnTo>
                    <a:pt x="11118469" y="5152390"/>
                  </a:lnTo>
                  <a:lnTo>
                    <a:pt x="11118469" y="0"/>
                  </a:lnTo>
                  <a:lnTo>
                    <a:pt x="0" y="0"/>
                  </a:lnTo>
                  <a:lnTo>
                    <a:pt x="0" y="515239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60149"/>
              <a:ext cx="537210" cy="1346200"/>
            </a:xfrm>
            <a:custGeom>
              <a:avLst/>
              <a:gdLst/>
              <a:ahLst/>
              <a:cxnLst/>
              <a:rect l="l" t="t" r="r" b="b"/>
              <a:pathLst>
                <a:path w="537210" h="1346200">
                  <a:moveTo>
                    <a:pt x="536790" y="0"/>
                  </a:moveTo>
                  <a:lnTo>
                    <a:pt x="0" y="0"/>
                  </a:lnTo>
                  <a:lnTo>
                    <a:pt x="0" y="1077226"/>
                  </a:lnTo>
                  <a:lnTo>
                    <a:pt x="0" y="1080008"/>
                  </a:lnTo>
                  <a:lnTo>
                    <a:pt x="241" y="1080008"/>
                  </a:lnTo>
                  <a:lnTo>
                    <a:pt x="4318" y="1125474"/>
                  </a:lnTo>
                  <a:lnTo>
                    <a:pt x="16789" y="1170889"/>
                  </a:lnTo>
                  <a:lnTo>
                    <a:pt x="36639" y="1212697"/>
                  </a:lnTo>
                  <a:lnTo>
                    <a:pt x="63119" y="1250149"/>
                  </a:lnTo>
                  <a:lnTo>
                    <a:pt x="95465" y="1282496"/>
                  </a:lnTo>
                  <a:lnTo>
                    <a:pt x="132918" y="1308976"/>
                  </a:lnTo>
                  <a:lnTo>
                    <a:pt x="174739" y="1328826"/>
                  </a:lnTo>
                  <a:lnTo>
                    <a:pt x="220141" y="1341297"/>
                  </a:lnTo>
                  <a:lnTo>
                    <a:pt x="268389" y="1345615"/>
                  </a:lnTo>
                  <a:lnTo>
                    <a:pt x="536790" y="1345615"/>
                  </a:lnTo>
                  <a:lnTo>
                    <a:pt x="536790" y="1080008"/>
                  </a:lnTo>
                  <a:lnTo>
                    <a:pt x="536790" y="1077226"/>
                  </a:lnTo>
                  <a:lnTo>
                    <a:pt x="536790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96168" y="345681"/>
            <a:ext cx="659079" cy="65114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876" y="312165"/>
            <a:ext cx="4628515" cy="84074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ts val="1989"/>
              </a:lnSpc>
              <a:spcBef>
                <a:spcPts val="509"/>
              </a:spcBef>
            </a:pPr>
            <a:r>
              <a:rPr dirty="0"/>
              <a:t>03</a:t>
            </a:r>
            <a:r>
              <a:rPr spc="-4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z="1800" dirty="0"/>
              <a:t>Appliquer</a:t>
            </a:r>
            <a:r>
              <a:rPr sz="1800" spc="-35" dirty="0"/>
              <a:t> </a:t>
            </a:r>
            <a:r>
              <a:rPr sz="1800" dirty="0"/>
              <a:t>le</a:t>
            </a:r>
            <a:r>
              <a:rPr sz="1800" spc="-15" dirty="0"/>
              <a:t> </a:t>
            </a:r>
            <a:r>
              <a:rPr sz="1800" dirty="0"/>
              <a:t>processus</a:t>
            </a:r>
            <a:r>
              <a:rPr sz="1800" spc="-20" dirty="0"/>
              <a:t> </a:t>
            </a:r>
            <a:r>
              <a:rPr sz="1800" dirty="0"/>
              <a:t>ETL</a:t>
            </a:r>
            <a:r>
              <a:rPr sz="1800" spc="-30" dirty="0"/>
              <a:t> </a:t>
            </a:r>
            <a:r>
              <a:rPr sz="1800" dirty="0"/>
              <a:t>dans</a:t>
            </a:r>
            <a:r>
              <a:rPr sz="1800" spc="-25" dirty="0"/>
              <a:t> </a:t>
            </a:r>
            <a:r>
              <a:rPr sz="1800" dirty="0"/>
              <a:t>le</a:t>
            </a:r>
            <a:r>
              <a:rPr sz="1800" spc="-25" dirty="0"/>
              <a:t> </a:t>
            </a:r>
            <a:r>
              <a:rPr sz="1800" spc="-10" dirty="0"/>
              <a:t>contexte décisionnel</a:t>
            </a:r>
            <a:endParaRPr sz="1800"/>
          </a:p>
          <a:p>
            <a:pPr marL="22860">
              <a:lnSpc>
                <a:spcPct val="100000"/>
              </a:lnSpc>
              <a:spcBef>
                <a:spcPts val="105"/>
              </a:spcBef>
            </a:pPr>
            <a:r>
              <a:rPr sz="1600" dirty="0"/>
              <a:t>Points</a:t>
            </a:r>
            <a:r>
              <a:rPr sz="1600" spc="-60" dirty="0"/>
              <a:t> </a:t>
            </a:r>
            <a:r>
              <a:rPr sz="1600" dirty="0"/>
              <a:t>clés</a:t>
            </a:r>
            <a:r>
              <a:rPr sz="1600" spc="-80" dirty="0"/>
              <a:t> </a:t>
            </a:r>
            <a:r>
              <a:rPr sz="1600" spc="-10" dirty="0"/>
              <a:t>durables</a:t>
            </a:r>
            <a:endParaRPr sz="160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3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20" dirty="0"/>
              <a:t>OFPPT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2061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40</a:t>
            </a:fld>
            <a:endParaRPr spc="-25" dirty="0"/>
          </a:p>
        </p:txBody>
      </p:sp>
      <p:sp>
        <p:nvSpPr>
          <p:cNvPr id="10" name="object 10"/>
          <p:cNvSpPr txBox="1"/>
          <p:nvPr/>
        </p:nvSpPr>
        <p:spPr>
          <a:xfrm>
            <a:off x="798982" y="1602993"/>
            <a:ext cx="10436225" cy="2965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Points</a:t>
            </a:r>
            <a:r>
              <a:rPr sz="1600" b="1" spc="-6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clés</a:t>
            </a:r>
            <a:r>
              <a:rPr sz="1600" b="1" spc="-8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durables</a:t>
            </a:r>
            <a:endParaRPr sz="1600">
              <a:latin typeface="Calibri"/>
              <a:cs typeface="Calibri"/>
            </a:endParaRPr>
          </a:p>
          <a:p>
            <a:pPr marL="12700" marR="83185">
              <a:lnSpc>
                <a:spcPct val="200199"/>
              </a:lnSpc>
              <a:spcBef>
                <a:spcPts val="459"/>
              </a:spcBef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module,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plusieurs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concepts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fondamentaux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ont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été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abordés,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connaissances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accompagneront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tout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long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votre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carrière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analyse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données.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Voici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quelques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conseils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pratiques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retenir pour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maximiser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votre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impact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tant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professionnel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donnée.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200000"/>
              </a:lnSpc>
              <a:spcBef>
                <a:spcPts val="600"/>
              </a:spcBef>
            </a:pPr>
            <a:r>
              <a:rPr sz="1400" b="1" dirty="0">
                <a:solidFill>
                  <a:srgbClr val="16A8BB"/>
                </a:solidFill>
                <a:latin typeface="Calibri"/>
                <a:cs typeface="Calibri"/>
              </a:rPr>
              <a:t>1.</a:t>
            </a:r>
            <a:r>
              <a:rPr sz="1400" b="1" spc="-30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16A8BB"/>
                </a:solidFill>
                <a:latin typeface="Calibri"/>
                <a:cs typeface="Calibri"/>
              </a:rPr>
              <a:t>Comprendre</a:t>
            </a:r>
            <a:r>
              <a:rPr sz="1400" b="1" spc="-70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6A8BB"/>
                </a:solidFill>
                <a:latin typeface="Calibri"/>
                <a:cs typeface="Calibri"/>
              </a:rPr>
              <a:t>vos</a:t>
            </a:r>
            <a:r>
              <a:rPr sz="1400" b="1" spc="-20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6A8BB"/>
                </a:solidFill>
                <a:latin typeface="Calibri"/>
                <a:cs typeface="Calibri"/>
              </a:rPr>
              <a:t>objectifs</a:t>
            </a:r>
            <a:r>
              <a:rPr sz="1400" b="1" spc="-50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6A8BB"/>
                </a:solidFill>
                <a:latin typeface="Calibri"/>
                <a:cs typeface="Calibri"/>
              </a:rPr>
              <a:t>et</a:t>
            </a:r>
            <a:r>
              <a:rPr sz="1400" b="1" spc="-20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6A8BB"/>
                </a:solidFill>
                <a:latin typeface="Calibri"/>
                <a:cs typeface="Calibri"/>
              </a:rPr>
              <a:t>vos</a:t>
            </a:r>
            <a:r>
              <a:rPr sz="1400" b="1" spc="-30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6A8BB"/>
                </a:solidFill>
                <a:latin typeface="Calibri"/>
                <a:cs typeface="Calibri"/>
              </a:rPr>
              <a:t>données</a:t>
            </a:r>
            <a:r>
              <a:rPr sz="1400" b="1" spc="-50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6A8BB"/>
                </a:solidFill>
                <a:latin typeface="Calibri"/>
                <a:cs typeface="Calibri"/>
              </a:rPr>
              <a:t>:</a:t>
            </a:r>
            <a:r>
              <a:rPr sz="1400" b="1" spc="-15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Avant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toute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analyse, il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crucial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bien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comprendre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l'objectif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que vous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poursuivez. Demandez-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Quelle</a:t>
            </a:r>
            <a:r>
              <a:rPr sz="1400" b="1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question</a:t>
            </a:r>
            <a:r>
              <a:rPr sz="1400" b="1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b="1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laquelle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je</a:t>
            </a:r>
            <a:r>
              <a:rPr sz="1400" b="1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veux</a:t>
            </a:r>
            <a:r>
              <a:rPr sz="1400" b="1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répondre</a:t>
            </a:r>
            <a:r>
              <a:rPr sz="1400" b="1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Cette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réflexion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orientera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vos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choix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mesures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statistiques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méthodes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d’analyse.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parallèle,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identifiez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toujours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dont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disposez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(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discrètes,</a:t>
            </a:r>
            <a:r>
              <a:rPr sz="1400" b="1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continues,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ordinales,</a:t>
            </a:r>
            <a:r>
              <a:rPr sz="1400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nominales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).</a:t>
            </a:r>
            <a:r>
              <a:rPr sz="1400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Cela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évitera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5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erreurs</a:t>
            </a:r>
            <a:r>
              <a:rPr sz="14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d'interprétation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permettra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choisir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6A8BB"/>
                </a:solidFill>
                <a:latin typeface="Calibri"/>
                <a:cs typeface="Calibri"/>
              </a:rPr>
              <a:t>les</a:t>
            </a:r>
            <a:r>
              <a:rPr sz="1400" b="1" spc="-40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6A8BB"/>
                </a:solidFill>
                <a:latin typeface="Calibri"/>
                <a:cs typeface="Calibri"/>
              </a:rPr>
              <a:t>méthodes</a:t>
            </a:r>
            <a:r>
              <a:rPr sz="1400" b="1" spc="-75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16A8BB"/>
                </a:solidFill>
                <a:latin typeface="Calibri"/>
                <a:cs typeface="Calibri"/>
              </a:rPr>
              <a:t>appropriées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0095" cy="6858000"/>
            <a:chOff x="0" y="0"/>
            <a:chExt cx="1219009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7" y="0"/>
              <a:ext cx="12187046" cy="68579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6790" y="1464030"/>
              <a:ext cx="11118850" cy="5152390"/>
            </a:xfrm>
            <a:custGeom>
              <a:avLst/>
              <a:gdLst/>
              <a:ahLst/>
              <a:cxnLst/>
              <a:rect l="l" t="t" r="r" b="b"/>
              <a:pathLst>
                <a:path w="11118850" h="5152390">
                  <a:moveTo>
                    <a:pt x="11118469" y="0"/>
                  </a:moveTo>
                  <a:lnTo>
                    <a:pt x="0" y="0"/>
                  </a:lnTo>
                  <a:lnTo>
                    <a:pt x="0" y="5152390"/>
                  </a:lnTo>
                  <a:lnTo>
                    <a:pt x="11118469" y="5152390"/>
                  </a:lnTo>
                  <a:lnTo>
                    <a:pt x="111184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790" y="1464030"/>
              <a:ext cx="11118850" cy="5152390"/>
            </a:xfrm>
            <a:custGeom>
              <a:avLst/>
              <a:gdLst/>
              <a:ahLst/>
              <a:cxnLst/>
              <a:rect l="l" t="t" r="r" b="b"/>
              <a:pathLst>
                <a:path w="11118850" h="5152390">
                  <a:moveTo>
                    <a:pt x="0" y="5152390"/>
                  </a:moveTo>
                  <a:lnTo>
                    <a:pt x="11118469" y="5152390"/>
                  </a:lnTo>
                  <a:lnTo>
                    <a:pt x="11118469" y="0"/>
                  </a:lnTo>
                  <a:lnTo>
                    <a:pt x="0" y="0"/>
                  </a:lnTo>
                  <a:lnTo>
                    <a:pt x="0" y="515239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60149"/>
              <a:ext cx="537210" cy="1346200"/>
            </a:xfrm>
            <a:custGeom>
              <a:avLst/>
              <a:gdLst/>
              <a:ahLst/>
              <a:cxnLst/>
              <a:rect l="l" t="t" r="r" b="b"/>
              <a:pathLst>
                <a:path w="537210" h="1346200">
                  <a:moveTo>
                    <a:pt x="536790" y="0"/>
                  </a:moveTo>
                  <a:lnTo>
                    <a:pt x="0" y="0"/>
                  </a:lnTo>
                  <a:lnTo>
                    <a:pt x="0" y="1077226"/>
                  </a:lnTo>
                  <a:lnTo>
                    <a:pt x="0" y="1080008"/>
                  </a:lnTo>
                  <a:lnTo>
                    <a:pt x="241" y="1080008"/>
                  </a:lnTo>
                  <a:lnTo>
                    <a:pt x="4318" y="1125474"/>
                  </a:lnTo>
                  <a:lnTo>
                    <a:pt x="16789" y="1170889"/>
                  </a:lnTo>
                  <a:lnTo>
                    <a:pt x="36639" y="1212697"/>
                  </a:lnTo>
                  <a:lnTo>
                    <a:pt x="63119" y="1250149"/>
                  </a:lnTo>
                  <a:lnTo>
                    <a:pt x="95465" y="1282496"/>
                  </a:lnTo>
                  <a:lnTo>
                    <a:pt x="132918" y="1308976"/>
                  </a:lnTo>
                  <a:lnTo>
                    <a:pt x="174739" y="1328826"/>
                  </a:lnTo>
                  <a:lnTo>
                    <a:pt x="220141" y="1341297"/>
                  </a:lnTo>
                  <a:lnTo>
                    <a:pt x="268389" y="1345615"/>
                  </a:lnTo>
                  <a:lnTo>
                    <a:pt x="536790" y="1345615"/>
                  </a:lnTo>
                  <a:lnTo>
                    <a:pt x="536790" y="1080008"/>
                  </a:lnTo>
                  <a:lnTo>
                    <a:pt x="536790" y="1077226"/>
                  </a:lnTo>
                  <a:lnTo>
                    <a:pt x="536790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96168" y="345681"/>
            <a:ext cx="659079" cy="65114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876" y="312165"/>
            <a:ext cx="4628515" cy="84074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ts val="1989"/>
              </a:lnSpc>
              <a:spcBef>
                <a:spcPts val="509"/>
              </a:spcBef>
            </a:pPr>
            <a:r>
              <a:rPr dirty="0"/>
              <a:t>03</a:t>
            </a:r>
            <a:r>
              <a:rPr spc="-4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z="1800" dirty="0"/>
              <a:t>Appliquer</a:t>
            </a:r>
            <a:r>
              <a:rPr sz="1800" spc="-35" dirty="0"/>
              <a:t> </a:t>
            </a:r>
            <a:r>
              <a:rPr sz="1800" dirty="0"/>
              <a:t>le</a:t>
            </a:r>
            <a:r>
              <a:rPr sz="1800" spc="-15" dirty="0"/>
              <a:t> </a:t>
            </a:r>
            <a:r>
              <a:rPr sz="1800" dirty="0"/>
              <a:t>processus</a:t>
            </a:r>
            <a:r>
              <a:rPr sz="1800" spc="-20" dirty="0"/>
              <a:t> </a:t>
            </a:r>
            <a:r>
              <a:rPr sz="1800" dirty="0"/>
              <a:t>ETL</a:t>
            </a:r>
            <a:r>
              <a:rPr sz="1800" spc="-30" dirty="0"/>
              <a:t> </a:t>
            </a:r>
            <a:r>
              <a:rPr sz="1800" dirty="0"/>
              <a:t>dans</a:t>
            </a:r>
            <a:r>
              <a:rPr sz="1800" spc="-25" dirty="0"/>
              <a:t> </a:t>
            </a:r>
            <a:r>
              <a:rPr sz="1800" dirty="0"/>
              <a:t>le</a:t>
            </a:r>
            <a:r>
              <a:rPr sz="1800" spc="-25" dirty="0"/>
              <a:t> </a:t>
            </a:r>
            <a:r>
              <a:rPr sz="1800" spc="-10" dirty="0"/>
              <a:t>contexte décisionnel</a:t>
            </a:r>
            <a:endParaRPr sz="1800"/>
          </a:p>
          <a:p>
            <a:pPr marL="22860">
              <a:lnSpc>
                <a:spcPct val="100000"/>
              </a:lnSpc>
              <a:spcBef>
                <a:spcPts val="105"/>
              </a:spcBef>
            </a:pPr>
            <a:r>
              <a:rPr sz="1600" dirty="0"/>
              <a:t>Points</a:t>
            </a:r>
            <a:r>
              <a:rPr sz="1600" spc="-60" dirty="0"/>
              <a:t> </a:t>
            </a:r>
            <a:r>
              <a:rPr sz="1600" dirty="0"/>
              <a:t>clés</a:t>
            </a:r>
            <a:r>
              <a:rPr sz="1600" spc="-80" dirty="0"/>
              <a:t> </a:t>
            </a:r>
            <a:r>
              <a:rPr sz="1600" spc="-10" dirty="0"/>
              <a:t>durables</a:t>
            </a:r>
            <a:endParaRPr sz="160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3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20" dirty="0"/>
              <a:t>OFPPT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2061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41</a:t>
            </a:fld>
            <a:endParaRPr spc="-25" dirty="0"/>
          </a:p>
        </p:txBody>
      </p:sp>
      <p:sp>
        <p:nvSpPr>
          <p:cNvPr id="10" name="object 10"/>
          <p:cNvSpPr txBox="1"/>
          <p:nvPr/>
        </p:nvSpPr>
        <p:spPr>
          <a:xfrm>
            <a:off x="798982" y="1602993"/>
            <a:ext cx="10446385" cy="4245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Points</a:t>
            </a:r>
            <a:r>
              <a:rPr sz="1600" b="1" spc="-6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clés</a:t>
            </a:r>
            <a:r>
              <a:rPr sz="1600" b="1" spc="-7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durables</a:t>
            </a:r>
            <a:r>
              <a:rPr sz="1600" b="1" spc="-2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:</a:t>
            </a:r>
            <a:r>
              <a:rPr sz="1600" b="1" spc="-6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3A3838"/>
                </a:solidFill>
                <a:latin typeface="Calibri"/>
                <a:cs typeface="Calibri"/>
              </a:rPr>
              <a:t>suit</a:t>
            </a:r>
            <a:endParaRPr sz="1600">
              <a:latin typeface="Calibri"/>
              <a:cs typeface="Calibri"/>
            </a:endParaRPr>
          </a:p>
          <a:p>
            <a:pPr marL="12700" marR="6985" algn="just">
              <a:lnSpc>
                <a:spcPct val="200100"/>
              </a:lnSpc>
              <a:spcBef>
                <a:spcPts val="459"/>
              </a:spcBef>
              <a:buAutoNum type="arabicPeriod" startAt="2"/>
              <a:tabLst>
                <a:tab pos="197485" algn="l"/>
              </a:tabLst>
            </a:pPr>
            <a:r>
              <a:rPr sz="1400" b="1" dirty="0">
                <a:solidFill>
                  <a:srgbClr val="16A8BB"/>
                </a:solidFill>
                <a:latin typeface="Calibri"/>
                <a:cs typeface="Calibri"/>
              </a:rPr>
              <a:t>Maîtrisez</a:t>
            </a:r>
            <a:r>
              <a:rPr sz="1400" b="1" spc="20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6A8BB"/>
                </a:solidFill>
                <a:latin typeface="Calibri"/>
                <a:cs typeface="Calibri"/>
              </a:rPr>
              <a:t>les</a:t>
            </a:r>
            <a:r>
              <a:rPr sz="1400" b="1" spc="25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6A8BB"/>
                </a:solidFill>
                <a:latin typeface="Calibri"/>
                <a:cs typeface="Calibri"/>
              </a:rPr>
              <a:t>mesures</a:t>
            </a:r>
            <a:r>
              <a:rPr sz="1400" b="1" spc="25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6A8BB"/>
                </a:solidFill>
                <a:latin typeface="Calibri"/>
                <a:cs typeface="Calibri"/>
              </a:rPr>
              <a:t>statistiques</a:t>
            </a:r>
            <a:r>
              <a:rPr sz="1400" b="1" spc="30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6A8BB"/>
                </a:solidFill>
                <a:latin typeface="Calibri"/>
                <a:cs typeface="Calibri"/>
              </a:rPr>
              <a:t>pour</a:t>
            </a:r>
            <a:r>
              <a:rPr sz="1400" b="1" spc="25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6A8BB"/>
                </a:solidFill>
                <a:latin typeface="Calibri"/>
                <a:cs typeface="Calibri"/>
              </a:rPr>
              <a:t>mieux</a:t>
            </a:r>
            <a:r>
              <a:rPr sz="1400" b="1" spc="30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6A8BB"/>
                </a:solidFill>
                <a:latin typeface="Calibri"/>
                <a:cs typeface="Calibri"/>
              </a:rPr>
              <a:t>interpréter</a:t>
            </a:r>
            <a:r>
              <a:rPr sz="1400" b="1" spc="20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6A8BB"/>
                </a:solidFill>
                <a:latin typeface="Calibri"/>
                <a:cs typeface="Calibri"/>
              </a:rPr>
              <a:t>vos</a:t>
            </a:r>
            <a:r>
              <a:rPr sz="1400" b="1" spc="25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6A8BB"/>
                </a:solidFill>
                <a:latin typeface="Calibri"/>
                <a:cs typeface="Calibri"/>
              </a:rPr>
              <a:t>résultats</a:t>
            </a:r>
            <a:r>
              <a:rPr sz="1400" b="1" spc="25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6A8BB"/>
                </a:solidFill>
                <a:latin typeface="Calibri"/>
                <a:cs typeface="Calibri"/>
              </a:rPr>
              <a:t>:</a:t>
            </a:r>
            <a:r>
              <a:rPr sz="1400" b="1" spc="20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mesures</a:t>
            </a:r>
            <a:r>
              <a:rPr sz="1400" b="1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centrales</a:t>
            </a:r>
            <a:r>
              <a:rPr sz="1400" b="1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comme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moyenne,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médiane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mode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 bases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solides,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mais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limitez pas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 elles.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mesures</a:t>
            </a:r>
            <a:r>
              <a:rPr sz="1400" b="1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dispersion</a:t>
            </a:r>
            <a:r>
              <a:rPr sz="1400" b="1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(écart-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type, variance)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donnent une idée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 la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variabilité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essentielles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évaluer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qualité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vos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modèles.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Gardez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tête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chaque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mesure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sa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propre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signification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qu’elle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doit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choisie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contexte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votre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analyse.</a:t>
            </a:r>
            <a:endParaRPr sz="1400">
              <a:latin typeface="Calibri"/>
              <a:cs typeface="Calibri"/>
            </a:endParaRPr>
          </a:p>
          <a:p>
            <a:pPr marL="12700" marR="5080" algn="just">
              <a:lnSpc>
                <a:spcPct val="200000"/>
              </a:lnSpc>
              <a:spcBef>
                <a:spcPts val="605"/>
              </a:spcBef>
              <a:buAutoNum type="arabicPeriod" startAt="2"/>
              <a:tabLst>
                <a:tab pos="200660" algn="l"/>
              </a:tabLst>
            </a:pPr>
            <a:r>
              <a:rPr sz="1400" b="1" dirty="0">
                <a:solidFill>
                  <a:srgbClr val="16A8BB"/>
                </a:solidFill>
                <a:latin typeface="Calibri"/>
                <a:cs typeface="Calibri"/>
              </a:rPr>
              <a:t>Choisissez</a:t>
            </a:r>
            <a:r>
              <a:rPr sz="1400" b="1" spc="55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6A8BB"/>
                </a:solidFill>
                <a:latin typeface="Calibri"/>
                <a:cs typeface="Calibri"/>
              </a:rPr>
              <a:t>vos</a:t>
            </a:r>
            <a:r>
              <a:rPr sz="1400" b="1" spc="60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6A8BB"/>
                </a:solidFill>
                <a:latin typeface="Calibri"/>
                <a:cs typeface="Calibri"/>
              </a:rPr>
              <a:t>graphiques</a:t>
            </a:r>
            <a:r>
              <a:rPr sz="1400" b="1" spc="65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6A8BB"/>
                </a:solidFill>
                <a:latin typeface="Calibri"/>
                <a:cs typeface="Calibri"/>
              </a:rPr>
              <a:t>stratégiquement</a:t>
            </a:r>
            <a:r>
              <a:rPr sz="1400" b="1" spc="50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6A8BB"/>
                </a:solidFill>
                <a:latin typeface="Calibri"/>
                <a:cs typeface="Calibri"/>
              </a:rPr>
              <a:t>:</a:t>
            </a:r>
            <a:r>
              <a:rPr sz="1400" b="1" spc="55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Ne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sous-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estimez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jamais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pouvoir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visualisation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données.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choix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graphique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doit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toujours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aligné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votre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objectif.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Si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cherchez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C000"/>
                </a:solidFill>
                <a:latin typeface="Calibri"/>
                <a:cs typeface="Calibri"/>
              </a:rPr>
              <a:t>montrer</a:t>
            </a:r>
            <a:r>
              <a:rPr sz="1400" b="1" spc="-2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C000"/>
                </a:solidFill>
                <a:latin typeface="Calibri"/>
                <a:cs typeface="Calibri"/>
              </a:rPr>
              <a:t>la</a:t>
            </a:r>
            <a:r>
              <a:rPr sz="1400" b="1" spc="-4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C000"/>
                </a:solidFill>
                <a:latin typeface="Calibri"/>
                <a:cs typeface="Calibri"/>
              </a:rPr>
              <a:t>relation</a:t>
            </a:r>
            <a:r>
              <a:rPr sz="1400" b="1" spc="-2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entre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deux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variables,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C000"/>
                </a:solidFill>
                <a:latin typeface="Calibri"/>
                <a:cs typeface="Calibri"/>
              </a:rPr>
              <a:t>scatter</a:t>
            </a:r>
            <a:r>
              <a:rPr sz="1400" b="1" spc="-3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C000"/>
                </a:solidFill>
                <a:latin typeface="Calibri"/>
                <a:cs typeface="Calibri"/>
              </a:rPr>
              <a:t>plot</a:t>
            </a:r>
            <a:r>
              <a:rPr sz="1400" b="1" spc="-2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souvent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pertinent.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Si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votre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objectif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0AF50"/>
                </a:solidFill>
                <a:latin typeface="Calibri"/>
                <a:cs typeface="Calibri"/>
              </a:rPr>
              <a:t>comparer</a:t>
            </a:r>
            <a:r>
              <a:rPr sz="1400" b="1" spc="9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0AF50"/>
                </a:solidFill>
                <a:latin typeface="Calibri"/>
                <a:cs typeface="Calibri"/>
              </a:rPr>
              <a:t>des</a:t>
            </a:r>
            <a:r>
              <a:rPr sz="1400" b="1" spc="9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0AF50"/>
                </a:solidFill>
                <a:latin typeface="Calibri"/>
                <a:cs typeface="Calibri"/>
              </a:rPr>
              <a:t>catégories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tournez-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vers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0AF50"/>
                </a:solidFill>
                <a:latin typeface="Calibri"/>
                <a:cs typeface="Calibri"/>
              </a:rPr>
              <a:t>bar</a:t>
            </a:r>
            <a:r>
              <a:rPr sz="1400" b="1" spc="9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0AF50"/>
                </a:solidFill>
                <a:latin typeface="Calibri"/>
                <a:cs typeface="Calibri"/>
              </a:rPr>
              <a:t>charts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vos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complexes,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sélection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vos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graphiques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doit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réfléchie.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06FC0"/>
                </a:solidFill>
                <a:latin typeface="Calibri"/>
                <a:cs typeface="Calibri"/>
              </a:rPr>
              <a:t>analyses</a:t>
            </a:r>
            <a:r>
              <a:rPr sz="1400" b="1" spc="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06FC0"/>
                </a:solidFill>
                <a:latin typeface="Calibri"/>
                <a:cs typeface="Calibri"/>
              </a:rPr>
              <a:t>multivariées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exemple,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explorez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techniques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comme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projections</a:t>
            </a:r>
            <a:r>
              <a:rPr sz="1400" b="1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géométriques</a:t>
            </a:r>
            <a:r>
              <a:rPr sz="1400" b="1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ou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techniques</a:t>
            </a:r>
            <a:r>
              <a:rPr sz="1400" b="1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basées</a:t>
            </a:r>
            <a:r>
              <a:rPr sz="1400" b="1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icônes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..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0095" cy="6858000"/>
            <a:chOff x="0" y="0"/>
            <a:chExt cx="1219009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7" y="0"/>
              <a:ext cx="12187046" cy="68579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6790" y="1464030"/>
              <a:ext cx="11118850" cy="5152390"/>
            </a:xfrm>
            <a:custGeom>
              <a:avLst/>
              <a:gdLst/>
              <a:ahLst/>
              <a:cxnLst/>
              <a:rect l="l" t="t" r="r" b="b"/>
              <a:pathLst>
                <a:path w="11118850" h="5152390">
                  <a:moveTo>
                    <a:pt x="11118469" y="0"/>
                  </a:moveTo>
                  <a:lnTo>
                    <a:pt x="0" y="0"/>
                  </a:lnTo>
                  <a:lnTo>
                    <a:pt x="0" y="5152390"/>
                  </a:lnTo>
                  <a:lnTo>
                    <a:pt x="11118469" y="5152390"/>
                  </a:lnTo>
                  <a:lnTo>
                    <a:pt x="111184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790" y="1464030"/>
              <a:ext cx="11118850" cy="5152390"/>
            </a:xfrm>
            <a:custGeom>
              <a:avLst/>
              <a:gdLst/>
              <a:ahLst/>
              <a:cxnLst/>
              <a:rect l="l" t="t" r="r" b="b"/>
              <a:pathLst>
                <a:path w="11118850" h="5152390">
                  <a:moveTo>
                    <a:pt x="0" y="5152390"/>
                  </a:moveTo>
                  <a:lnTo>
                    <a:pt x="11118469" y="5152390"/>
                  </a:lnTo>
                  <a:lnTo>
                    <a:pt x="11118469" y="0"/>
                  </a:lnTo>
                  <a:lnTo>
                    <a:pt x="0" y="0"/>
                  </a:lnTo>
                  <a:lnTo>
                    <a:pt x="0" y="515239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60149"/>
              <a:ext cx="537210" cy="1346200"/>
            </a:xfrm>
            <a:custGeom>
              <a:avLst/>
              <a:gdLst/>
              <a:ahLst/>
              <a:cxnLst/>
              <a:rect l="l" t="t" r="r" b="b"/>
              <a:pathLst>
                <a:path w="537210" h="1346200">
                  <a:moveTo>
                    <a:pt x="536790" y="0"/>
                  </a:moveTo>
                  <a:lnTo>
                    <a:pt x="0" y="0"/>
                  </a:lnTo>
                  <a:lnTo>
                    <a:pt x="0" y="1077226"/>
                  </a:lnTo>
                  <a:lnTo>
                    <a:pt x="0" y="1080008"/>
                  </a:lnTo>
                  <a:lnTo>
                    <a:pt x="241" y="1080008"/>
                  </a:lnTo>
                  <a:lnTo>
                    <a:pt x="4318" y="1125474"/>
                  </a:lnTo>
                  <a:lnTo>
                    <a:pt x="16789" y="1170889"/>
                  </a:lnTo>
                  <a:lnTo>
                    <a:pt x="36639" y="1212697"/>
                  </a:lnTo>
                  <a:lnTo>
                    <a:pt x="63119" y="1250149"/>
                  </a:lnTo>
                  <a:lnTo>
                    <a:pt x="95465" y="1282496"/>
                  </a:lnTo>
                  <a:lnTo>
                    <a:pt x="132918" y="1308976"/>
                  </a:lnTo>
                  <a:lnTo>
                    <a:pt x="174739" y="1328826"/>
                  </a:lnTo>
                  <a:lnTo>
                    <a:pt x="220141" y="1341297"/>
                  </a:lnTo>
                  <a:lnTo>
                    <a:pt x="268389" y="1345615"/>
                  </a:lnTo>
                  <a:lnTo>
                    <a:pt x="536790" y="1345615"/>
                  </a:lnTo>
                  <a:lnTo>
                    <a:pt x="536790" y="1080008"/>
                  </a:lnTo>
                  <a:lnTo>
                    <a:pt x="536790" y="1077226"/>
                  </a:lnTo>
                  <a:lnTo>
                    <a:pt x="536790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96168" y="345681"/>
            <a:ext cx="659079" cy="65114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876" y="312165"/>
            <a:ext cx="4628515" cy="84074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ts val="1989"/>
              </a:lnSpc>
              <a:spcBef>
                <a:spcPts val="509"/>
              </a:spcBef>
            </a:pPr>
            <a:r>
              <a:rPr dirty="0"/>
              <a:t>03</a:t>
            </a:r>
            <a:r>
              <a:rPr spc="-4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z="1800" dirty="0"/>
              <a:t>Appliquer</a:t>
            </a:r>
            <a:r>
              <a:rPr sz="1800" spc="-35" dirty="0"/>
              <a:t> </a:t>
            </a:r>
            <a:r>
              <a:rPr sz="1800" dirty="0"/>
              <a:t>le</a:t>
            </a:r>
            <a:r>
              <a:rPr sz="1800" spc="-15" dirty="0"/>
              <a:t> </a:t>
            </a:r>
            <a:r>
              <a:rPr sz="1800" dirty="0"/>
              <a:t>processus</a:t>
            </a:r>
            <a:r>
              <a:rPr sz="1800" spc="-20" dirty="0"/>
              <a:t> </a:t>
            </a:r>
            <a:r>
              <a:rPr sz="1800" dirty="0"/>
              <a:t>ETL</a:t>
            </a:r>
            <a:r>
              <a:rPr sz="1800" spc="-30" dirty="0"/>
              <a:t> </a:t>
            </a:r>
            <a:r>
              <a:rPr sz="1800" dirty="0"/>
              <a:t>dans</a:t>
            </a:r>
            <a:r>
              <a:rPr sz="1800" spc="-25" dirty="0"/>
              <a:t> </a:t>
            </a:r>
            <a:r>
              <a:rPr sz="1800" dirty="0"/>
              <a:t>le</a:t>
            </a:r>
            <a:r>
              <a:rPr sz="1800" spc="-25" dirty="0"/>
              <a:t> </a:t>
            </a:r>
            <a:r>
              <a:rPr sz="1800" spc="-10" dirty="0"/>
              <a:t>contexte décisionnel</a:t>
            </a:r>
            <a:endParaRPr sz="1800"/>
          </a:p>
          <a:p>
            <a:pPr marL="22860">
              <a:lnSpc>
                <a:spcPct val="100000"/>
              </a:lnSpc>
              <a:spcBef>
                <a:spcPts val="105"/>
              </a:spcBef>
            </a:pPr>
            <a:r>
              <a:rPr sz="1600" dirty="0"/>
              <a:t>Points</a:t>
            </a:r>
            <a:r>
              <a:rPr sz="1600" spc="-60" dirty="0"/>
              <a:t> </a:t>
            </a:r>
            <a:r>
              <a:rPr sz="1600" dirty="0"/>
              <a:t>clés</a:t>
            </a:r>
            <a:r>
              <a:rPr sz="1600" spc="-80" dirty="0"/>
              <a:t> </a:t>
            </a:r>
            <a:r>
              <a:rPr sz="1600" spc="-10" dirty="0"/>
              <a:t>durables</a:t>
            </a:r>
            <a:endParaRPr sz="160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3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20" dirty="0"/>
              <a:t>OFPPT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2061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42</a:t>
            </a:fld>
            <a:endParaRPr spc="-25" dirty="0"/>
          </a:p>
        </p:txBody>
      </p:sp>
      <p:sp>
        <p:nvSpPr>
          <p:cNvPr id="10" name="object 10"/>
          <p:cNvSpPr txBox="1"/>
          <p:nvPr/>
        </p:nvSpPr>
        <p:spPr>
          <a:xfrm>
            <a:off x="798982" y="1602993"/>
            <a:ext cx="10316210" cy="3818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Points</a:t>
            </a:r>
            <a:r>
              <a:rPr sz="1600" b="1" spc="-6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clés</a:t>
            </a:r>
            <a:r>
              <a:rPr sz="1600" b="1" spc="-7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durables</a:t>
            </a:r>
            <a:r>
              <a:rPr sz="1600" b="1" spc="-2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:</a:t>
            </a:r>
            <a:r>
              <a:rPr sz="1600" b="1" spc="-6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3A3838"/>
                </a:solidFill>
                <a:latin typeface="Calibri"/>
                <a:cs typeface="Calibri"/>
              </a:rPr>
              <a:t>suit</a:t>
            </a:r>
            <a:endParaRPr sz="1600">
              <a:latin typeface="Calibri"/>
              <a:cs typeface="Calibri"/>
            </a:endParaRPr>
          </a:p>
          <a:p>
            <a:pPr marL="12700" marR="67945">
              <a:lnSpc>
                <a:spcPct val="200000"/>
              </a:lnSpc>
              <a:spcBef>
                <a:spcPts val="465"/>
              </a:spcBef>
              <a:buAutoNum type="arabicPeriod" startAt="4"/>
              <a:tabLst>
                <a:tab pos="191135" algn="l"/>
              </a:tabLst>
            </a:pPr>
            <a:r>
              <a:rPr sz="1400" b="1" dirty="0">
                <a:solidFill>
                  <a:srgbClr val="16A8BB"/>
                </a:solidFill>
                <a:latin typeface="Calibri"/>
                <a:cs typeface="Calibri"/>
              </a:rPr>
              <a:t>Utilisez</a:t>
            </a:r>
            <a:r>
              <a:rPr sz="1400" b="1" spc="-45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6A8BB"/>
                </a:solidFill>
                <a:latin typeface="Calibri"/>
                <a:cs typeface="Calibri"/>
              </a:rPr>
              <a:t>la</a:t>
            </a:r>
            <a:r>
              <a:rPr sz="1400" b="1" spc="-30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6A8BB"/>
                </a:solidFill>
                <a:latin typeface="Calibri"/>
                <a:cs typeface="Calibri"/>
              </a:rPr>
              <a:t>couleur</a:t>
            </a:r>
            <a:r>
              <a:rPr sz="1400" b="1" spc="-40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6A8BB"/>
                </a:solidFill>
                <a:latin typeface="Calibri"/>
                <a:cs typeface="Calibri"/>
              </a:rPr>
              <a:t>et</a:t>
            </a:r>
            <a:r>
              <a:rPr sz="1400" b="1" spc="-25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6A8BB"/>
                </a:solidFill>
                <a:latin typeface="Calibri"/>
                <a:cs typeface="Calibri"/>
              </a:rPr>
              <a:t>les</a:t>
            </a:r>
            <a:r>
              <a:rPr sz="1400" b="1" spc="-30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6A8BB"/>
                </a:solidFill>
                <a:latin typeface="Calibri"/>
                <a:cs typeface="Calibri"/>
              </a:rPr>
              <a:t>annotations</a:t>
            </a:r>
            <a:r>
              <a:rPr sz="1400" b="1" spc="-55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6A8BB"/>
                </a:solidFill>
                <a:latin typeface="Calibri"/>
                <a:cs typeface="Calibri"/>
              </a:rPr>
              <a:t>de</a:t>
            </a:r>
            <a:r>
              <a:rPr sz="1400" b="1" spc="-30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6A8BB"/>
                </a:solidFill>
                <a:latin typeface="Calibri"/>
                <a:cs typeface="Calibri"/>
              </a:rPr>
              <a:t>manière</a:t>
            </a:r>
            <a:r>
              <a:rPr sz="1400" b="1" spc="-55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6A8BB"/>
                </a:solidFill>
                <a:latin typeface="Calibri"/>
                <a:cs typeface="Calibri"/>
              </a:rPr>
              <a:t>judicieuse</a:t>
            </a:r>
            <a:r>
              <a:rPr sz="1400" b="1" spc="-45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6A8BB"/>
                </a:solidFill>
                <a:latin typeface="Calibri"/>
                <a:cs typeface="Calibri"/>
              </a:rPr>
              <a:t>: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couleur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annotations sont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outils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puissants pour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renforcer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clarté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vos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visualisations.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bon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choix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couleurs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rendre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vos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visualisations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claires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accessibles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sz="1400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tandis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qu'un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BD25B7"/>
                </a:solidFill>
                <a:latin typeface="Calibri"/>
                <a:cs typeface="Calibri"/>
              </a:rPr>
              <a:t>mauvais</a:t>
            </a:r>
            <a:r>
              <a:rPr sz="1400" b="1" spc="-35" dirty="0">
                <a:solidFill>
                  <a:srgbClr val="BD25B7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BD25B7"/>
                </a:solidFill>
                <a:latin typeface="Calibri"/>
                <a:cs typeface="Calibri"/>
              </a:rPr>
              <a:t>choix</a:t>
            </a:r>
            <a:r>
              <a:rPr sz="1400" b="1" spc="-45" dirty="0">
                <a:solidFill>
                  <a:srgbClr val="BD25B7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prêter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confusion.</a:t>
            </a:r>
            <a:r>
              <a:rPr sz="14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Optez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palettes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contrastées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permettent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bonne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lisibilité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soyez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attentif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signification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couleurs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vous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employez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(</a:t>
            </a:r>
            <a:r>
              <a:rPr sz="1400" b="1" dirty="0">
                <a:solidFill>
                  <a:srgbClr val="F61646"/>
                </a:solidFill>
                <a:latin typeface="Calibri"/>
                <a:cs typeface="Calibri"/>
              </a:rPr>
              <a:t>rouge</a:t>
            </a:r>
            <a:r>
              <a:rPr sz="1400" b="1" spc="-30" dirty="0">
                <a:solidFill>
                  <a:srgbClr val="F61646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61646"/>
                </a:solidFill>
                <a:latin typeface="Calibri"/>
                <a:cs typeface="Calibri"/>
              </a:rPr>
              <a:t>pour</a:t>
            </a:r>
            <a:r>
              <a:rPr sz="1400" b="1" spc="-30" dirty="0">
                <a:solidFill>
                  <a:srgbClr val="F61646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61646"/>
                </a:solidFill>
                <a:latin typeface="Calibri"/>
                <a:cs typeface="Calibri"/>
              </a:rPr>
              <a:t>le</a:t>
            </a:r>
            <a:r>
              <a:rPr sz="1400" b="1" spc="-10" dirty="0">
                <a:solidFill>
                  <a:srgbClr val="F61646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61646"/>
                </a:solidFill>
                <a:latin typeface="Calibri"/>
                <a:cs typeface="Calibri"/>
              </a:rPr>
              <a:t>danger</a:t>
            </a:r>
            <a:r>
              <a:rPr sz="1400" b="1" spc="-35" dirty="0">
                <a:solidFill>
                  <a:srgbClr val="F61646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61646"/>
                </a:solidFill>
                <a:latin typeface="Calibri"/>
                <a:cs typeface="Calibri"/>
              </a:rPr>
              <a:t>ou</a:t>
            </a:r>
            <a:r>
              <a:rPr sz="1400" b="1" spc="-15" dirty="0">
                <a:solidFill>
                  <a:srgbClr val="F61646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61646"/>
                </a:solidFill>
                <a:latin typeface="Calibri"/>
                <a:cs typeface="Calibri"/>
              </a:rPr>
              <a:t>les</a:t>
            </a:r>
            <a:r>
              <a:rPr sz="1400" b="1" spc="-5" dirty="0">
                <a:solidFill>
                  <a:srgbClr val="F61646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61646"/>
                </a:solidFill>
                <a:latin typeface="Calibri"/>
                <a:cs typeface="Calibri"/>
              </a:rPr>
              <a:t>baisses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0AF50"/>
                </a:solidFill>
                <a:latin typeface="Calibri"/>
                <a:cs typeface="Calibri"/>
              </a:rPr>
              <a:t>vert</a:t>
            </a:r>
            <a:r>
              <a:rPr sz="1400" b="1" spc="-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0AF50"/>
                </a:solidFill>
                <a:latin typeface="Calibri"/>
                <a:cs typeface="Calibri"/>
              </a:rPr>
              <a:t>pour</a:t>
            </a:r>
            <a:r>
              <a:rPr sz="1400" b="1" spc="-3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0AF50"/>
                </a:solidFill>
                <a:latin typeface="Calibri"/>
                <a:cs typeface="Calibri"/>
              </a:rPr>
              <a:t>les</a:t>
            </a:r>
            <a:r>
              <a:rPr sz="1400" b="1" spc="-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00AF50"/>
                </a:solidFill>
                <a:latin typeface="Calibri"/>
                <a:cs typeface="Calibri"/>
              </a:rPr>
              <a:t>augmentations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).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plus,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utilisez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annotations</a:t>
            </a:r>
            <a:r>
              <a:rPr sz="1400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0AF50"/>
                </a:solidFill>
                <a:latin typeface="Calibri"/>
                <a:cs typeface="Calibri"/>
              </a:rPr>
              <a:t>clarifier</a:t>
            </a:r>
            <a:r>
              <a:rPr sz="1400" b="1" spc="-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informations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clés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ajouter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explications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pertinentes,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guider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l’interprétation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61646"/>
                </a:solidFill>
                <a:latin typeface="Calibri"/>
                <a:cs typeface="Calibri"/>
              </a:rPr>
              <a:t>sans</a:t>
            </a:r>
            <a:r>
              <a:rPr sz="1400" b="1" spc="-40" dirty="0">
                <a:solidFill>
                  <a:srgbClr val="F61646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61646"/>
                </a:solidFill>
                <a:latin typeface="Calibri"/>
                <a:cs typeface="Calibri"/>
              </a:rPr>
              <a:t>surcharger</a:t>
            </a:r>
            <a:r>
              <a:rPr sz="1400" b="1" spc="-50" dirty="0">
                <a:solidFill>
                  <a:srgbClr val="F61646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61646"/>
                </a:solidFill>
                <a:latin typeface="Calibri"/>
                <a:cs typeface="Calibri"/>
              </a:rPr>
              <a:t>le</a:t>
            </a:r>
            <a:r>
              <a:rPr sz="1400" b="1" spc="-25" dirty="0">
                <a:solidFill>
                  <a:srgbClr val="F61646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61646"/>
                </a:solidFill>
                <a:latin typeface="Calibri"/>
                <a:cs typeface="Calibri"/>
              </a:rPr>
              <a:t>graphique</a:t>
            </a:r>
            <a:r>
              <a:rPr sz="1400" spc="-10" dirty="0"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200000"/>
              </a:lnSpc>
              <a:spcBef>
                <a:spcPts val="600"/>
              </a:spcBef>
              <a:buAutoNum type="arabicPeriod" startAt="4"/>
              <a:tabLst>
                <a:tab pos="191135" algn="l"/>
              </a:tabLst>
            </a:pPr>
            <a:r>
              <a:rPr sz="1400" b="1" dirty="0">
                <a:solidFill>
                  <a:srgbClr val="16A8BB"/>
                </a:solidFill>
                <a:latin typeface="Calibri"/>
                <a:cs typeface="Calibri"/>
              </a:rPr>
              <a:t>Pensez</a:t>
            </a:r>
            <a:r>
              <a:rPr sz="1400" b="1" spc="-55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6A8BB"/>
                </a:solidFill>
                <a:latin typeface="Calibri"/>
                <a:cs typeface="Calibri"/>
              </a:rPr>
              <a:t>toujours</a:t>
            </a:r>
            <a:r>
              <a:rPr sz="1400" b="1" spc="-55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6A8BB"/>
                </a:solidFill>
                <a:latin typeface="Calibri"/>
                <a:cs typeface="Calibri"/>
              </a:rPr>
              <a:t>à</a:t>
            </a:r>
            <a:r>
              <a:rPr sz="1400" b="1" spc="-30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6A8BB"/>
                </a:solidFill>
                <a:latin typeface="Calibri"/>
                <a:cs typeface="Calibri"/>
              </a:rPr>
              <a:t>la</a:t>
            </a:r>
            <a:r>
              <a:rPr sz="1400" b="1" spc="-20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6A8BB"/>
                </a:solidFill>
                <a:latin typeface="Calibri"/>
                <a:cs typeface="Calibri"/>
              </a:rPr>
              <a:t>qualité</a:t>
            </a:r>
            <a:r>
              <a:rPr sz="1400" b="1" spc="-55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6A8BB"/>
                </a:solidFill>
                <a:latin typeface="Calibri"/>
                <a:cs typeface="Calibri"/>
              </a:rPr>
              <a:t>des</a:t>
            </a:r>
            <a:r>
              <a:rPr sz="1400" b="1" spc="-30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6A8BB"/>
                </a:solidFill>
                <a:latin typeface="Calibri"/>
                <a:cs typeface="Calibri"/>
              </a:rPr>
              <a:t>données</a:t>
            </a:r>
            <a:r>
              <a:rPr sz="1400" b="1" spc="-55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6A8BB"/>
                </a:solidFill>
                <a:latin typeface="Calibri"/>
                <a:cs typeface="Calibri"/>
              </a:rPr>
              <a:t>:</a:t>
            </a:r>
            <a:r>
              <a:rPr sz="1400" b="1" spc="-10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qualité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essentielle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toute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analyse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fiable.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Apprenez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identifier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outliers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décider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s'ils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doivent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conservés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exclus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votre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analyse.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Adoptez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approche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rigoureuse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0AF50"/>
                </a:solidFill>
                <a:latin typeface="Calibri"/>
                <a:cs typeface="Calibri"/>
              </a:rPr>
              <a:t>processus</a:t>
            </a:r>
            <a:r>
              <a:rPr sz="1400" b="1" spc="-6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0AF50"/>
                </a:solidFill>
                <a:latin typeface="Calibri"/>
                <a:cs typeface="Calibri"/>
              </a:rPr>
              <a:t>ETL</a:t>
            </a:r>
            <a:r>
              <a:rPr sz="1400" b="1" spc="-4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(extraction, transformation,</a:t>
            </a:r>
            <a:r>
              <a:rPr sz="14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chargement) pour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garantir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vos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non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seulement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0AF50"/>
                </a:solidFill>
                <a:latin typeface="Calibri"/>
                <a:cs typeface="Calibri"/>
              </a:rPr>
              <a:t>propres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sz="14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mais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aussi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00AF50"/>
                </a:solidFill>
                <a:latin typeface="Calibri"/>
                <a:cs typeface="Calibri"/>
              </a:rPr>
              <a:t>pertinentes</a:t>
            </a:r>
            <a:r>
              <a:rPr sz="1400" b="1" spc="-5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0AF50"/>
                </a:solidFill>
                <a:latin typeface="Calibri"/>
                <a:cs typeface="Calibri"/>
              </a:rPr>
              <a:t>pour</a:t>
            </a:r>
            <a:r>
              <a:rPr sz="1400" b="1" spc="-4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00AF50"/>
                </a:solidFill>
                <a:latin typeface="Calibri"/>
                <a:cs typeface="Calibri"/>
              </a:rPr>
              <a:t>l’analyse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89225" y="5727814"/>
            <a:ext cx="6813550" cy="705485"/>
          </a:xfrm>
          <a:prstGeom prst="rect">
            <a:avLst/>
          </a:prstGeom>
          <a:ln w="28575">
            <a:solidFill>
              <a:srgbClr val="00AF50"/>
            </a:solidFill>
          </a:ln>
        </p:spPr>
        <p:txBody>
          <a:bodyPr vert="horz" wrap="square" lIns="0" tIns="1098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65"/>
              </a:spcBef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Ces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principes,</a:t>
            </a:r>
            <a:r>
              <a:rPr sz="1400" b="1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lorsqu’ils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bien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intégrés,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ne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serviront</a:t>
            </a:r>
            <a:r>
              <a:rPr sz="1400" b="1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seulement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prochains</a:t>
            </a:r>
            <a:endParaRPr sz="14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840"/>
              </a:spcBef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modules,</a:t>
            </a:r>
            <a:r>
              <a:rPr sz="1400" b="1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mais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constitueront</a:t>
            </a:r>
            <a:r>
              <a:rPr sz="1400" b="1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ressource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précieuse</a:t>
            </a:r>
            <a:r>
              <a:rPr sz="1400" b="1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tout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long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votre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carrière.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0095" cy="6858000"/>
            <a:chOff x="0" y="0"/>
            <a:chExt cx="1219009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7" y="0"/>
              <a:ext cx="12187046" cy="68579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6790" y="1464030"/>
              <a:ext cx="11118850" cy="5152390"/>
            </a:xfrm>
            <a:custGeom>
              <a:avLst/>
              <a:gdLst/>
              <a:ahLst/>
              <a:cxnLst/>
              <a:rect l="l" t="t" r="r" b="b"/>
              <a:pathLst>
                <a:path w="11118850" h="5152390">
                  <a:moveTo>
                    <a:pt x="11118469" y="0"/>
                  </a:moveTo>
                  <a:lnTo>
                    <a:pt x="0" y="0"/>
                  </a:lnTo>
                  <a:lnTo>
                    <a:pt x="0" y="5152390"/>
                  </a:lnTo>
                  <a:lnTo>
                    <a:pt x="11118469" y="5152390"/>
                  </a:lnTo>
                  <a:lnTo>
                    <a:pt x="111184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790" y="1464030"/>
              <a:ext cx="11118850" cy="5152390"/>
            </a:xfrm>
            <a:custGeom>
              <a:avLst/>
              <a:gdLst/>
              <a:ahLst/>
              <a:cxnLst/>
              <a:rect l="l" t="t" r="r" b="b"/>
              <a:pathLst>
                <a:path w="11118850" h="5152390">
                  <a:moveTo>
                    <a:pt x="0" y="5152390"/>
                  </a:moveTo>
                  <a:lnTo>
                    <a:pt x="11118469" y="5152390"/>
                  </a:lnTo>
                  <a:lnTo>
                    <a:pt x="11118469" y="0"/>
                  </a:lnTo>
                  <a:lnTo>
                    <a:pt x="0" y="0"/>
                  </a:lnTo>
                  <a:lnTo>
                    <a:pt x="0" y="515239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60149"/>
              <a:ext cx="537210" cy="1346200"/>
            </a:xfrm>
            <a:custGeom>
              <a:avLst/>
              <a:gdLst/>
              <a:ahLst/>
              <a:cxnLst/>
              <a:rect l="l" t="t" r="r" b="b"/>
              <a:pathLst>
                <a:path w="537210" h="1346200">
                  <a:moveTo>
                    <a:pt x="536790" y="0"/>
                  </a:moveTo>
                  <a:lnTo>
                    <a:pt x="0" y="0"/>
                  </a:lnTo>
                  <a:lnTo>
                    <a:pt x="0" y="1077226"/>
                  </a:lnTo>
                  <a:lnTo>
                    <a:pt x="0" y="1080008"/>
                  </a:lnTo>
                  <a:lnTo>
                    <a:pt x="241" y="1080008"/>
                  </a:lnTo>
                  <a:lnTo>
                    <a:pt x="4318" y="1125474"/>
                  </a:lnTo>
                  <a:lnTo>
                    <a:pt x="16789" y="1170889"/>
                  </a:lnTo>
                  <a:lnTo>
                    <a:pt x="36639" y="1212697"/>
                  </a:lnTo>
                  <a:lnTo>
                    <a:pt x="63119" y="1250149"/>
                  </a:lnTo>
                  <a:lnTo>
                    <a:pt x="95465" y="1282496"/>
                  </a:lnTo>
                  <a:lnTo>
                    <a:pt x="132918" y="1308976"/>
                  </a:lnTo>
                  <a:lnTo>
                    <a:pt x="174739" y="1328826"/>
                  </a:lnTo>
                  <a:lnTo>
                    <a:pt x="220141" y="1341297"/>
                  </a:lnTo>
                  <a:lnTo>
                    <a:pt x="268389" y="1345615"/>
                  </a:lnTo>
                  <a:lnTo>
                    <a:pt x="536790" y="1345615"/>
                  </a:lnTo>
                  <a:lnTo>
                    <a:pt x="536790" y="1080008"/>
                  </a:lnTo>
                  <a:lnTo>
                    <a:pt x="536790" y="1077226"/>
                  </a:lnTo>
                  <a:lnTo>
                    <a:pt x="536790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96168" y="345681"/>
            <a:ext cx="659079" cy="65114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dirty="0"/>
              <a:t>01</a:t>
            </a:r>
            <a:r>
              <a:rPr spc="-55" dirty="0"/>
              <a:t> </a:t>
            </a:r>
            <a:r>
              <a:rPr dirty="0"/>
              <a:t>–</a:t>
            </a:r>
            <a:r>
              <a:rPr spc="-20" dirty="0"/>
              <a:t> </a:t>
            </a:r>
            <a:r>
              <a:rPr dirty="0"/>
              <a:t>INTRODUIRE</a:t>
            </a:r>
            <a:r>
              <a:rPr spc="-65" dirty="0"/>
              <a:t> </a:t>
            </a:r>
            <a:r>
              <a:rPr dirty="0"/>
              <a:t>LES</a:t>
            </a:r>
            <a:r>
              <a:rPr spc="-20" dirty="0"/>
              <a:t> </a:t>
            </a:r>
            <a:r>
              <a:rPr dirty="0"/>
              <a:t>BASES</a:t>
            </a:r>
            <a:r>
              <a:rPr spc="-10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spc="-10" dirty="0"/>
              <a:t>DONNÉES DÉCISIONNELLES</a:t>
            </a:r>
          </a:p>
          <a:p>
            <a:pPr marL="22860">
              <a:lnSpc>
                <a:spcPts val="1664"/>
              </a:lnSpc>
            </a:pPr>
            <a:r>
              <a:rPr sz="1600" spc="-10" dirty="0"/>
              <a:t>Définitions</a:t>
            </a:r>
            <a:r>
              <a:rPr sz="1600" spc="-25" dirty="0"/>
              <a:t> </a:t>
            </a:r>
            <a:r>
              <a:rPr sz="1600" dirty="0"/>
              <a:t>et</a:t>
            </a:r>
            <a:r>
              <a:rPr sz="1600" spc="-20" dirty="0"/>
              <a:t> </a:t>
            </a:r>
            <a:r>
              <a:rPr sz="1600" spc="-10" dirty="0"/>
              <a:t>objectifs</a:t>
            </a:r>
            <a:endParaRPr sz="1600"/>
          </a:p>
        </p:txBody>
      </p:sp>
      <p:sp>
        <p:nvSpPr>
          <p:cNvPr id="10" name="object 10"/>
          <p:cNvSpPr txBox="1"/>
          <p:nvPr/>
        </p:nvSpPr>
        <p:spPr>
          <a:xfrm>
            <a:off x="798982" y="1602993"/>
            <a:ext cx="10596245" cy="1711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Définitions</a:t>
            </a:r>
            <a:r>
              <a:rPr sz="1600" b="1" spc="-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:</a:t>
            </a:r>
            <a:r>
              <a:rPr sz="1600" b="1" spc="-2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Data</a:t>
            </a:r>
            <a:r>
              <a:rPr sz="1600" b="1" spc="-3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Warehouse</a:t>
            </a:r>
            <a:endParaRPr sz="1600">
              <a:latin typeface="Calibri"/>
              <a:cs typeface="Calibri"/>
            </a:endParaRPr>
          </a:p>
          <a:p>
            <a:pPr marL="299085" marR="8890" indent="-287020">
              <a:lnSpc>
                <a:spcPct val="150200"/>
              </a:lnSpc>
              <a:spcBef>
                <a:spcPts val="67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bases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décisionnelles,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également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appelées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entrepôts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Warehouse,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systèmes</a:t>
            </a:r>
            <a:r>
              <a:rPr sz="14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spécialisés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conçus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soutenir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processus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prise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décision.</a:t>
            </a:r>
            <a:endParaRPr sz="1400">
              <a:latin typeface="Calibri"/>
              <a:cs typeface="Calibri"/>
            </a:endParaRPr>
          </a:p>
          <a:p>
            <a:pPr marL="299085" marR="5080" indent="-28702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3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bases</a:t>
            </a:r>
            <a:r>
              <a:rPr sz="1400" spc="3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3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3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décisionnelles</a:t>
            </a:r>
            <a:r>
              <a:rPr sz="1400" spc="3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</a:t>
            </a:r>
            <a:r>
              <a:rPr sz="1400" spc="3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concentrent</a:t>
            </a:r>
            <a:r>
              <a:rPr sz="1400" spc="3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spc="3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l'analyse</a:t>
            </a:r>
            <a:r>
              <a:rPr sz="1400" spc="3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3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3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historiques</a:t>
            </a:r>
            <a:r>
              <a:rPr sz="1400" spc="3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3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actuelles</a:t>
            </a:r>
            <a:r>
              <a:rPr sz="1400" spc="3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3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fournir</a:t>
            </a:r>
            <a:r>
              <a:rPr sz="1400" spc="3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3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informations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exploitables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aux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décideurs.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0001" y="3585616"/>
            <a:ext cx="10779760" cy="1028700"/>
          </a:xfrm>
          <a:prstGeom prst="rect">
            <a:avLst/>
          </a:prstGeom>
          <a:ln w="28575">
            <a:solidFill>
              <a:srgbClr val="00AF5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91440" marR="83185" algn="just">
              <a:lnSpc>
                <a:spcPct val="150100"/>
              </a:lnSpc>
              <a:spcBef>
                <a:spcPts val="20"/>
              </a:spcBef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Définition</a:t>
            </a:r>
            <a:r>
              <a:rPr sz="1400" b="1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entrepôt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(DW)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relationnelle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destinée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l'analyse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plutôt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qu'au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traitement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transactions.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Il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comprend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historiques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dérivées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 données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transaction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provenant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sources uniques ou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variées,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aidant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entreprises à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prendre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décisions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stratégiques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basées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analyses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solides.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883278" y="3264915"/>
            <a:ext cx="4425950" cy="3359785"/>
            <a:chOff x="3883278" y="3264915"/>
            <a:chExt cx="4425950" cy="3359785"/>
          </a:xfrm>
        </p:grpSpPr>
        <p:sp>
          <p:nvSpPr>
            <p:cNvPr id="13" name="object 13"/>
            <p:cNvSpPr/>
            <p:nvPr/>
          </p:nvSpPr>
          <p:spPr>
            <a:xfrm>
              <a:off x="3889628" y="3275456"/>
              <a:ext cx="314325" cy="307340"/>
            </a:xfrm>
            <a:custGeom>
              <a:avLst/>
              <a:gdLst/>
              <a:ahLst/>
              <a:cxnLst/>
              <a:rect l="l" t="t" r="r" b="b"/>
              <a:pathLst>
                <a:path w="314325" h="307339">
                  <a:moveTo>
                    <a:pt x="235458" y="0"/>
                  </a:moveTo>
                  <a:lnTo>
                    <a:pt x="78486" y="0"/>
                  </a:lnTo>
                  <a:lnTo>
                    <a:pt x="78486" y="153415"/>
                  </a:lnTo>
                  <a:lnTo>
                    <a:pt x="0" y="153415"/>
                  </a:lnTo>
                  <a:lnTo>
                    <a:pt x="156972" y="306831"/>
                  </a:lnTo>
                  <a:lnTo>
                    <a:pt x="313817" y="153415"/>
                  </a:lnTo>
                  <a:lnTo>
                    <a:pt x="235458" y="153415"/>
                  </a:lnTo>
                  <a:lnTo>
                    <a:pt x="23545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89628" y="3275456"/>
              <a:ext cx="314325" cy="307340"/>
            </a:xfrm>
            <a:custGeom>
              <a:avLst/>
              <a:gdLst/>
              <a:ahLst/>
              <a:cxnLst/>
              <a:rect l="l" t="t" r="r" b="b"/>
              <a:pathLst>
                <a:path w="314325" h="307339">
                  <a:moveTo>
                    <a:pt x="0" y="153415"/>
                  </a:moveTo>
                  <a:lnTo>
                    <a:pt x="78486" y="153415"/>
                  </a:lnTo>
                  <a:lnTo>
                    <a:pt x="78486" y="0"/>
                  </a:lnTo>
                  <a:lnTo>
                    <a:pt x="235458" y="0"/>
                  </a:lnTo>
                  <a:lnTo>
                    <a:pt x="235458" y="153415"/>
                  </a:lnTo>
                  <a:lnTo>
                    <a:pt x="313817" y="153415"/>
                  </a:lnTo>
                  <a:lnTo>
                    <a:pt x="156972" y="306831"/>
                  </a:lnTo>
                  <a:lnTo>
                    <a:pt x="0" y="153415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10810" y="3278758"/>
              <a:ext cx="314325" cy="307340"/>
            </a:xfrm>
            <a:custGeom>
              <a:avLst/>
              <a:gdLst/>
              <a:ahLst/>
              <a:cxnLst/>
              <a:rect l="l" t="t" r="r" b="b"/>
              <a:pathLst>
                <a:path w="314325" h="307339">
                  <a:moveTo>
                    <a:pt x="235330" y="0"/>
                  </a:moveTo>
                  <a:lnTo>
                    <a:pt x="78359" y="0"/>
                  </a:lnTo>
                  <a:lnTo>
                    <a:pt x="78359" y="153415"/>
                  </a:lnTo>
                  <a:lnTo>
                    <a:pt x="0" y="153415"/>
                  </a:lnTo>
                  <a:lnTo>
                    <a:pt x="156844" y="306958"/>
                  </a:lnTo>
                  <a:lnTo>
                    <a:pt x="313816" y="153415"/>
                  </a:lnTo>
                  <a:lnTo>
                    <a:pt x="235330" y="153415"/>
                  </a:lnTo>
                  <a:lnTo>
                    <a:pt x="235330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10810" y="3278758"/>
              <a:ext cx="314325" cy="307340"/>
            </a:xfrm>
            <a:custGeom>
              <a:avLst/>
              <a:gdLst/>
              <a:ahLst/>
              <a:cxnLst/>
              <a:rect l="l" t="t" r="r" b="b"/>
              <a:pathLst>
                <a:path w="314325" h="307339">
                  <a:moveTo>
                    <a:pt x="0" y="153415"/>
                  </a:moveTo>
                  <a:lnTo>
                    <a:pt x="78359" y="153415"/>
                  </a:lnTo>
                  <a:lnTo>
                    <a:pt x="78359" y="0"/>
                  </a:lnTo>
                  <a:lnTo>
                    <a:pt x="235330" y="0"/>
                  </a:lnTo>
                  <a:lnTo>
                    <a:pt x="235330" y="153415"/>
                  </a:lnTo>
                  <a:lnTo>
                    <a:pt x="313816" y="153415"/>
                  </a:lnTo>
                  <a:lnTo>
                    <a:pt x="156844" y="306958"/>
                  </a:lnTo>
                  <a:lnTo>
                    <a:pt x="0" y="153415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167371" y="3271265"/>
              <a:ext cx="314325" cy="307340"/>
            </a:xfrm>
            <a:custGeom>
              <a:avLst/>
              <a:gdLst/>
              <a:ahLst/>
              <a:cxnLst/>
              <a:rect l="l" t="t" r="r" b="b"/>
              <a:pathLst>
                <a:path w="314325" h="307339">
                  <a:moveTo>
                    <a:pt x="235457" y="0"/>
                  </a:moveTo>
                  <a:lnTo>
                    <a:pt x="78485" y="0"/>
                  </a:lnTo>
                  <a:lnTo>
                    <a:pt x="78485" y="153416"/>
                  </a:lnTo>
                  <a:lnTo>
                    <a:pt x="0" y="153416"/>
                  </a:lnTo>
                  <a:lnTo>
                    <a:pt x="156972" y="306959"/>
                  </a:lnTo>
                  <a:lnTo>
                    <a:pt x="313817" y="153416"/>
                  </a:lnTo>
                  <a:lnTo>
                    <a:pt x="235457" y="153416"/>
                  </a:lnTo>
                  <a:lnTo>
                    <a:pt x="235457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167371" y="3271265"/>
              <a:ext cx="314325" cy="307340"/>
            </a:xfrm>
            <a:custGeom>
              <a:avLst/>
              <a:gdLst/>
              <a:ahLst/>
              <a:cxnLst/>
              <a:rect l="l" t="t" r="r" b="b"/>
              <a:pathLst>
                <a:path w="314325" h="307339">
                  <a:moveTo>
                    <a:pt x="0" y="153416"/>
                  </a:moveTo>
                  <a:lnTo>
                    <a:pt x="78485" y="153416"/>
                  </a:lnTo>
                  <a:lnTo>
                    <a:pt x="78485" y="0"/>
                  </a:lnTo>
                  <a:lnTo>
                    <a:pt x="235457" y="0"/>
                  </a:lnTo>
                  <a:lnTo>
                    <a:pt x="235457" y="153416"/>
                  </a:lnTo>
                  <a:lnTo>
                    <a:pt x="313817" y="153416"/>
                  </a:lnTo>
                  <a:lnTo>
                    <a:pt x="156972" y="306959"/>
                  </a:lnTo>
                  <a:lnTo>
                    <a:pt x="0" y="153416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988553" y="3271265"/>
              <a:ext cx="314325" cy="307340"/>
            </a:xfrm>
            <a:custGeom>
              <a:avLst/>
              <a:gdLst/>
              <a:ahLst/>
              <a:cxnLst/>
              <a:rect l="l" t="t" r="r" b="b"/>
              <a:pathLst>
                <a:path w="314325" h="307339">
                  <a:moveTo>
                    <a:pt x="235330" y="0"/>
                  </a:moveTo>
                  <a:lnTo>
                    <a:pt x="78359" y="0"/>
                  </a:lnTo>
                  <a:lnTo>
                    <a:pt x="78359" y="153416"/>
                  </a:lnTo>
                  <a:lnTo>
                    <a:pt x="0" y="153416"/>
                  </a:lnTo>
                  <a:lnTo>
                    <a:pt x="156845" y="306959"/>
                  </a:lnTo>
                  <a:lnTo>
                    <a:pt x="313817" y="153416"/>
                  </a:lnTo>
                  <a:lnTo>
                    <a:pt x="235330" y="153416"/>
                  </a:lnTo>
                  <a:lnTo>
                    <a:pt x="235330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988553" y="3271265"/>
              <a:ext cx="314325" cy="307340"/>
            </a:xfrm>
            <a:custGeom>
              <a:avLst/>
              <a:gdLst/>
              <a:ahLst/>
              <a:cxnLst/>
              <a:rect l="l" t="t" r="r" b="b"/>
              <a:pathLst>
                <a:path w="314325" h="307339">
                  <a:moveTo>
                    <a:pt x="0" y="153416"/>
                  </a:moveTo>
                  <a:lnTo>
                    <a:pt x="78359" y="153416"/>
                  </a:lnTo>
                  <a:lnTo>
                    <a:pt x="78359" y="0"/>
                  </a:lnTo>
                  <a:lnTo>
                    <a:pt x="235330" y="0"/>
                  </a:lnTo>
                  <a:lnTo>
                    <a:pt x="235330" y="153416"/>
                  </a:lnTo>
                  <a:lnTo>
                    <a:pt x="313817" y="153416"/>
                  </a:lnTo>
                  <a:lnTo>
                    <a:pt x="156845" y="306959"/>
                  </a:lnTo>
                  <a:lnTo>
                    <a:pt x="0" y="153416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43499" y="4719281"/>
              <a:ext cx="1905000" cy="1905000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3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20" dirty="0"/>
              <a:t>OFPPT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2061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0095" cy="6858000"/>
            <a:chOff x="0" y="0"/>
            <a:chExt cx="1219009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7" y="0"/>
              <a:ext cx="12187046" cy="68579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6790" y="1464030"/>
              <a:ext cx="11118850" cy="5152390"/>
            </a:xfrm>
            <a:custGeom>
              <a:avLst/>
              <a:gdLst/>
              <a:ahLst/>
              <a:cxnLst/>
              <a:rect l="l" t="t" r="r" b="b"/>
              <a:pathLst>
                <a:path w="11118850" h="5152390">
                  <a:moveTo>
                    <a:pt x="11118469" y="0"/>
                  </a:moveTo>
                  <a:lnTo>
                    <a:pt x="0" y="0"/>
                  </a:lnTo>
                  <a:lnTo>
                    <a:pt x="0" y="5152390"/>
                  </a:lnTo>
                  <a:lnTo>
                    <a:pt x="11118469" y="5152390"/>
                  </a:lnTo>
                  <a:lnTo>
                    <a:pt x="111184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790" y="1464030"/>
              <a:ext cx="11118850" cy="5152390"/>
            </a:xfrm>
            <a:custGeom>
              <a:avLst/>
              <a:gdLst/>
              <a:ahLst/>
              <a:cxnLst/>
              <a:rect l="l" t="t" r="r" b="b"/>
              <a:pathLst>
                <a:path w="11118850" h="5152390">
                  <a:moveTo>
                    <a:pt x="0" y="5152390"/>
                  </a:moveTo>
                  <a:lnTo>
                    <a:pt x="11118469" y="5152390"/>
                  </a:lnTo>
                  <a:lnTo>
                    <a:pt x="11118469" y="0"/>
                  </a:lnTo>
                  <a:lnTo>
                    <a:pt x="0" y="0"/>
                  </a:lnTo>
                  <a:lnTo>
                    <a:pt x="0" y="515239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60149"/>
              <a:ext cx="537210" cy="1346200"/>
            </a:xfrm>
            <a:custGeom>
              <a:avLst/>
              <a:gdLst/>
              <a:ahLst/>
              <a:cxnLst/>
              <a:rect l="l" t="t" r="r" b="b"/>
              <a:pathLst>
                <a:path w="537210" h="1346200">
                  <a:moveTo>
                    <a:pt x="536790" y="0"/>
                  </a:moveTo>
                  <a:lnTo>
                    <a:pt x="0" y="0"/>
                  </a:lnTo>
                  <a:lnTo>
                    <a:pt x="0" y="1077226"/>
                  </a:lnTo>
                  <a:lnTo>
                    <a:pt x="0" y="1080008"/>
                  </a:lnTo>
                  <a:lnTo>
                    <a:pt x="241" y="1080008"/>
                  </a:lnTo>
                  <a:lnTo>
                    <a:pt x="4318" y="1125474"/>
                  </a:lnTo>
                  <a:lnTo>
                    <a:pt x="16789" y="1170889"/>
                  </a:lnTo>
                  <a:lnTo>
                    <a:pt x="36639" y="1212697"/>
                  </a:lnTo>
                  <a:lnTo>
                    <a:pt x="63119" y="1250149"/>
                  </a:lnTo>
                  <a:lnTo>
                    <a:pt x="95465" y="1282496"/>
                  </a:lnTo>
                  <a:lnTo>
                    <a:pt x="132918" y="1308976"/>
                  </a:lnTo>
                  <a:lnTo>
                    <a:pt x="174739" y="1328826"/>
                  </a:lnTo>
                  <a:lnTo>
                    <a:pt x="220141" y="1341297"/>
                  </a:lnTo>
                  <a:lnTo>
                    <a:pt x="268389" y="1345615"/>
                  </a:lnTo>
                  <a:lnTo>
                    <a:pt x="536790" y="1345615"/>
                  </a:lnTo>
                  <a:lnTo>
                    <a:pt x="536790" y="1080008"/>
                  </a:lnTo>
                  <a:lnTo>
                    <a:pt x="536790" y="1077226"/>
                  </a:lnTo>
                  <a:lnTo>
                    <a:pt x="536790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248021" y="345681"/>
            <a:ext cx="6407785" cy="6234430"/>
            <a:chOff x="5248021" y="345681"/>
            <a:chExt cx="6407785" cy="623443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96167" y="345681"/>
              <a:ext cx="659079" cy="65114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8021" y="4884013"/>
              <a:ext cx="1695830" cy="1695831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dirty="0"/>
              <a:t>01</a:t>
            </a:r>
            <a:r>
              <a:rPr spc="-55" dirty="0"/>
              <a:t> </a:t>
            </a:r>
            <a:r>
              <a:rPr dirty="0"/>
              <a:t>–</a:t>
            </a:r>
            <a:r>
              <a:rPr spc="-20" dirty="0"/>
              <a:t> </a:t>
            </a:r>
            <a:r>
              <a:rPr dirty="0"/>
              <a:t>INTRODUIRE</a:t>
            </a:r>
            <a:r>
              <a:rPr spc="-65" dirty="0"/>
              <a:t> </a:t>
            </a:r>
            <a:r>
              <a:rPr dirty="0"/>
              <a:t>LES</a:t>
            </a:r>
            <a:r>
              <a:rPr spc="-20" dirty="0"/>
              <a:t> </a:t>
            </a:r>
            <a:r>
              <a:rPr dirty="0"/>
              <a:t>BASES</a:t>
            </a:r>
            <a:r>
              <a:rPr spc="-10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spc="-10" dirty="0"/>
              <a:t>DONNÉES DÉCISIONNELLES</a:t>
            </a:r>
          </a:p>
          <a:p>
            <a:pPr marL="22860">
              <a:lnSpc>
                <a:spcPts val="1664"/>
              </a:lnSpc>
            </a:pPr>
            <a:r>
              <a:rPr sz="1600" spc="-10" dirty="0"/>
              <a:t>Définitions</a:t>
            </a:r>
            <a:r>
              <a:rPr sz="1600" spc="-25" dirty="0"/>
              <a:t> </a:t>
            </a:r>
            <a:r>
              <a:rPr sz="1600" dirty="0"/>
              <a:t>et</a:t>
            </a:r>
            <a:r>
              <a:rPr sz="1600" spc="-20" dirty="0"/>
              <a:t> </a:t>
            </a:r>
            <a:r>
              <a:rPr sz="1600" spc="-10" dirty="0"/>
              <a:t>objectifs</a:t>
            </a:r>
            <a:endParaRPr sz="160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3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20" dirty="0"/>
              <a:t>OFPPT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2061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12" name="object 12"/>
          <p:cNvSpPr txBox="1"/>
          <p:nvPr/>
        </p:nvSpPr>
        <p:spPr>
          <a:xfrm>
            <a:off x="798982" y="1602993"/>
            <a:ext cx="9928860" cy="2657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Objectifs</a:t>
            </a:r>
            <a:r>
              <a:rPr sz="1600" b="1" spc="-5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:</a:t>
            </a:r>
            <a:r>
              <a:rPr sz="1600" b="1" spc="-6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Data</a:t>
            </a:r>
            <a:r>
              <a:rPr sz="1600" b="1" spc="-6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Warehouse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bases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décisionnelles ou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Warehouse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environnement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d'entreprise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vise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atteindre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plusieurs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objectifs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clés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b="1" dirty="0">
                <a:solidFill>
                  <a:srgbClr val="16A8BB"/>
                </a:solidFill>
                <a:latin typeface="Calibri"/>
                <a:cs typeface="Calibri"/>
              </a:rPr>
              <a:t>Consolidation</a:t>
            </a:r>
            <a:r>
              <a:rPr sz="1400" b="1" spc="-65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6A8BB"/>
                </a:solidFill>
                <a:latin typeface="Calibri"/>
                <a:cs typeface="Calibri"/>
              </a:rPr>
              <a:t>des</a:t>
            </a:r>
            <a:r>
              <a:rPr sz="1400" b="1" spc="-45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6A8BB"/>
                </a:solidFill>
                <a:latin typeface="Calibri"/>
                <a:cs typeface="Calibri"/>
              </a:rPr>
              <a:t>Données</a:t>
            </a:r>
            <a:r>
              <a:rPr sz="1400" b="1" spc="-35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6A8BB"/>
                </a:solidFill>
                <a:latin typeface="Calibri"/>
                <a:cs typeface="Calibri"/>
              </a:rPr>
              <a:t>:</a:t>
            </a:r>
            <a:r>
              <a:rPr sz="1400" b="1" spc="-30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Intégration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 unification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diverses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sources.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6A8BB"/>
              </a:buClr>
              <a:buFont typeface="Arial"/>
              <a:buChar char="•"/>
            </a:pPr>
            <a:endParaRPr sz="11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b="1" dirty="0">
                <a:solidFill>
                  <a:srgbClr val="16A8BB"/>
                </a:solidFill>
                <a:latin typeface="Calibri"/>
                <a:cs typeface="Calibri"/>
              </a:rPr>
              <a:t>Historisation</a:t>
            </a:r>
            <a:r>
              <a:rPr sz="1400" b="1" spc="-75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6A8BB"/>
                </a:solidFill>
                <a:latin typeface="Calibri"/>
                <a:cs typeface="Calibri"/>
              </a:rPr>
              <a:t>:</a:t>
            </a:r>
            <a:r>
              <a:rPr sz="1400" b="1" spc="-20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Stockage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historiques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analyser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tendances.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6A8BB"/>
              </a:buClr>
              <a:buFont typeface="Arial"/>
              <a:buChar char="•"/>
            </a:pPr>
            <a:endParaRPr sz="11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b="1" dirty="0">
                <a:solidFill>
                  <a:srgbClr val="16A8BB"/>
                </a:solidFill>
                <a:latin typeface="Calibri"/>
                <a:cs typeface="Calibri"/>
              </a:rPr>
              <a:t>Optimisation</a:t>
            </a:r>
            <a:r>
              <a:rPr sz="1400" b="1" spc="-60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6A8BB"/>
                </a:solidFill>
                <a:latin typeface="Calibri"/>
                <a:cs typeface="Calibri"/>
              </a:rPr>
              <a:t>des</a:t>
            </a:r>
            <a:r>
              <a:rPr sz="1400" b="1" spc="-30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16A8BB"/>
                </a:solidFill>
                <a:latin typeface="Calibri"/>
                <a:cs typeface="Calibri"/>
              </a:rPr>
              <a:t>Performances</a:t>
            </a:r>
            <a:r>
              <a:rPr sz="1400" b="1" spc="-45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6A8BB"/>
                </a:solidFill>
                <a:latin typeface="Calibri"/>
                <a:cs typeface="Calibri"/>
              </a:rPr>
              <a:t>:</a:t>
            </a:r>
            <a:r>
              <a:rPr sz="1400" b="1" spc="-25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Amélioration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requêtes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analytiques.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6A8BB"/>
              </a:buClr>
              <a:buFont typeface="Arial"/>
              <a:buChar char="•"/>
            </a:pPr>
            <a:endParaRPr sz="11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b="1" dirty="0">
                <a:solidFill>
                  <a:srgbClr val="16A8BB"/>
                </a:solidFill>
                <a:latin typeface="Calibri"/>
                <a:cs typeface="Calibri"/>
              </a:rPr>
              <a:t>Support</a:t>
            </a:r>
            <a:r>
              <a:rPr sz="1400" b="1" spc="-50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6A8BB"/>
                </a:solidFill>
                <a:latin typeface="Calibri"/>
                <a:cs typeface="Calibri"/>
              </a:rPr>
              <a:t>à</a:t>
            </a:r>
            <a:r>
              <a:rPr sz="1400" b="1" spc="-25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6A8BB"/>
                </a:solidFill>
                <a:latin typeface="Calibri"/>
                <a:cs typeface="Calibri"/>
              </a:rPr>
              <a:t>la</a:t>
            </a:r>
            <a:r>
              <a:rPr sz="1400" b="1" spc="-30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6A8BB"/>
                </a:solidFill>
                <a:latin typeface="Calibri"/>
                <a:cs typeface="Calibri"/>
              </a:rPr>
              <a:t>Prise</a:t>
            </a:r>
            <a:r>
              <a:rPr sz="1400" b="1" spc="-10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6A8BB"/>
                </a:solidFill>
                <a:latin typeface="Calibri"/>
                <a:cs typeface="Calibri"/>
              </a:rPr>
              <a:t>de</a:t>
            </a:r>
            <a:r>
              <a:rPr sz="1400" b="1" spc="-30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6A8BB"/>
                </a:solidFill>
                <a:latin typeface="Calibri"/>
                <a:cs typeface="Calibri"/>
              </a:rPr>
              <a:t>Décision</a:t>
            </a:r>
            <a:r>
              <a:rPr sz="1400" b="1" spc="-30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6A8BB"/>
                </a:solidFill>
                <a:latin typeface="Calibri"/>
                <a:cs typeface="Calibri"/>
              </a:rPr>
              <a:t>:</a:t>
            </a:r>
            <a:r>
              <a:rPr sz="1400" b="1" spc="-10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Fourniture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rapports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visualisations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décisions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informées.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16A8BB"/>
              </a:buClr>
              <a:buFont typeface="Arial"/>
              <a:buChar char="•"/>
            </a:pPr>
            <a:endParaRPr sz="11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b="1" dirty="0">
                <a:solidFill>
                  <a:srgbClr val="16A8BB"/>
                </a:solidFill>
                <a:latin typeface="Calibri"/>
                <a:cs typeface="Calibri"/>
              </a:rPr>
              <a:t>Qualité</a:t>
            </a:r>
            <a:r>
              <a:rPr sz="1400" b="1" spc="-55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6A8BB"/>
                </a:solidFill>
                <a:latin typeface="Calibri"/>
                <a:cs typeface="Calibri"/>
              </a:rPr>
              <a:t>des</a:t>
            </a:r>
            <a:r>
              <a:rPr sz="1400" b="1" spc="-30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6A8BB"/>
                </a:solidFill>
                <a:latin typeface="Calibri"/>
                <a:cs typeface="Calibri"/>
              </a:rPr>
              <a:t>Données</a:t>
            </a:r>
            <a:r>
              <a:rPr sz="1400" b="1" spc="-55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6A8BB"/>
                </a:solidFill>
                <a:latin typeface="Calibri"/>
                <a:cs typeface="Calibri"/>
              </a:rPr>
              <a:t>:</a:t>
            </a:r>
            <a:r>
              <a:rPr sz="1400" b="1" spc="-25" dirty="0">
                <a:solidFill>
                  <a:srgbClr val="16A8BB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Assurer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l'exactitude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 la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fiabilité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données.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67" y="0"/>
            <a:ext cx="6490335" cy="6858000"/>
            <a:chOff x="2467" y="0"/>
            <a:chExt cx="649033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7" y="0"/>
              <a:ext cx="6490030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442" y="195745"/>
              <a:ext cx="1027201" cy="101481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216900" y="561212"/>
            <a:ext cx="17475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CHAPITRE</a:t>
            </a:r>
            <a:r>
              <a:rPr sz="2800" spc="-130" dirty="0"/>
              <a:t> </a:t>
            </a:r>
            <a:r>
              <a:rPr sz="2800" spc="-50" dirty="0"/>
              <a:t>1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6747509" y="1103503"/>
            <a:ext cx="46837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86510" marR="5080" indent="-127444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INTRODUIRE</a:t>
            </a:r>
            <a:r>
              <a:rPr sz="2400" b="1" spc="-6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LES</a:t>
            </a:r>
            <a:r>
              <a:rPr sz="24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BASES</a:t>
            </a:r>
            <a:r>
              <a:rPr sz="2400" b="1" spc="-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24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58A0"/>
                </a:solidFill>
                <a:latin typeface="Calibri"/>
                <a:cs typeface="Calibri"/>
              </a:rPr>
              <a:t>DONNÉES DÉCISIONNELLES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79590" y="2985261"/>
            <a:ext cx="4935855" cy="1279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Définitions</a:t>
            </a:r>
            <a:r>
              <a:rPr sz="1600" spc="-3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et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 objectifs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Différences</a:t>
            </a:r>
            <a:r>
              <a:rPr sz="16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avec</a:t>
            </a:r>
            <a:r>
              <a:rPr sz="1600" b="1" spc="-4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les</a:t>
            </a:r>
            <a:r>
              <a:rPr sz="1600" b="1" spc="-5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bases</a:t>
            </a:r>
            <a:r>
              <a:rPr sz="1600" b="1" spc="-3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1600" b="1" spc="-5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données</a:t>
            </a:r>
            <a:r>
              <a:rPr sz="1600" b="1" spc="-1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opérationnelles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Architecture</a:t>
            </a:r>
            <a:r>
              <a:rPr sz="1600" spc="-3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d'une</a:t>
            </a:r>
            <a:r>
              <a:rPr sz="1600" spc="-3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base</a:t>
            </a:r>
            <a:r>
              <a:rPr sz="1600" spc="-5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de</a:t>
            </a:r>
            <a:r>
              <a:rPr sz="1600" spc="-4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données</a:t>
            </a:r>
            <a:r>
              <a:rPr sz="1600" spc="-4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décisionnelle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0095" cy="6858000"/>
            <a:chOff x="0" y="0"/>
            <a:chExt cx="1219009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7" y="0"/>
              <a:ext cx="12187046" cy="68579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6790" y="1464030"/>
              <a:ext cx="11118850" cy="5152390"/>
            </a:xfrm>
            <a:custGeom>
              <a:avLst/>
              <a:gdLst/>
              <a:ahLst/>
              <a:cxnLst/>
              <a:rect l="l" t="t" r="r" b="b"/>
              <a:pathLst>
                <a:path w="11118850" h="5152390">
                  <a:moveTo>
                    <a:pt x="11118469" y="0"/>
                  </a:moveTo>
                  <a:lnTo>
                    <a:pt x="0" y="0"/>
                  </a:lnTo>
                  <a:lnTo>
                    <a:pt x="0" y="5152390"/>
                  </a:lnTo>
                  <a:lnTo>
                    <a:pt x="11118469" y="5152390"/>
                  </a:lnTo>
                  <a:lnTo>
                    <a:pt x="111184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790" y="1464030"/>
              <a:ext cx="11118850" cy="5152390"/>
            </a:xfrm>
            <a:custGeom>
              <a:avLst/>
              <a:gdLst/>
              <a:ahLst/>
              <a:cxnLst/>
              <a:rect l="l" t="t" r="r" b="b"/>
              <a:pathLst>
                <a:path w="11118850" h="5152390">
                  <a:moveTo>
                    <a:pt x="0" y="5152390"/>
                  </a:moveTo>
                  <a:lnTo>
                    <a:pt x="11118469" y="5152390"/>
                  </a:lnTo>
                  <a:lnTo>
                    <a:pt x="11118469" y="0"/>
                  </a:lnTo>
                  <a:lnTo>
                    <a:pt x="0" y="0"/>
                  </a:lnTo>
                  <a:lnTo>
                    <a:pt x="0" y="515239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60149"/>
              <a:ext cx="537210" cy="1346200"/>
            </a:xfrm>
            <a:custGeom>
              <a:avLst/>
              <a:gdLst/>
              <a:ahLst/>
              <a:cxnLst/>
              <a:rect l="l" t="t" r="r" b="b"/>
              <a:pathLst>
                <a:path w="537210" h="1346200">
                  <a:moveTo>
                    <a:pt x="536790" y="0"/>
                  </a:moveTo>
                  <a:lnTo>
                    <a:pt x="0" y="0"/>
                  </a:lnTo>
                  <a:lnTo>
                    <a:pt x="0" y="1077226"/>
                  </a:lnTo>
                  <a:lnTo>
                    <a:pt x="0" y="1080008"/>
                  </a:lnTo>
                  <a:lnTo>
                    <a:pt x="241" y="1080008"/>
                  </a:lnTo>
                  <a:lnTo>
                    <a:pt x="4318" y="1125474"/>
                  </a:lnTo>
                  <a:lnTo>
                    <a:pt x="16789" y="1170889"/>
                  </a:lnTo>
                  <a:lnTo>
                    <a:pt x="36639" y="1212697"/>
                  </a:lnTo>
                  <a:lnTo>
                    <a:pt x="63119" y="1250149"/>
                  </a:lnTo>
                  <a:lnTo>
                    <a:pt x="95465" y="1282496"/>
                  </a:lnTo>
                  <a:lnTo>
                    <a:pt x="132918" y="1308976"/>
                  </a:lnTo>
                  <a:lnTo>
                    <a:pt x="174739" y="1328826"/>
                  </a:lnTo>
                  <a:lnTo>
                    <a:pt x="220141" y="1341297"/>
                  </a:lnTo>
                  <a:lnTo>
                    <a:pt x="268389" y="1345615"/>
                  </a:lnTo>
                  <a:lnTo>
                    <a:pt x="536790" y="1345615"/>
                  </a:lnTo>
                  <a:lnTo>
                    <a:pt x="536790" y="1080008"/>
                  </a:lnTo>
                  <a:lnTo>
                    <a:pt x="536790" y="1077226"/>
                  </a:lnTo>
                  <a:lnTo>
                    <a:pt x="536790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599940" y="345681"/>
            <a:ext cx="7055484" cy="6060440"/>
            <a:chOff x="4599940" y="345681"/>
            <a:chExt cx="7055484" cy="606044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96168" y="345681"/>
              <a:ext cx="659079" cy="65114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99940" y="4811153"/>
              <a:ext cx="2992246" cy="1594612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 marR="201295">
              <a:lnSpc>
                <a:spcPts val="2160"/>
              </a:lnSpc>
              <a:spcBef>
                <a:spcPts val="375"/>
              </a:spcBef>
            </a:pPr>
            <a:r>
              <a:rPr dirty="0"/>
              <a:t>01</a:t>
            </a:r>
            <a:r>
              <a:rPr spc="-55" dirty="0"/>
              <a:t> </a:t>
            </a:r>
            <a:r>
              <a:rPr dirty="0"/>
              <a:t>–</a:t>
            </a:r>
            <a:r>
              <a:rPr spc="-20" dirty="0"/>
              <a:t> </a:t>
            </a:r>
            <a:r>
              <a:rPr dirty="0"/>
              <a:t>INTRODUIRE</a:t>
            </a:r>
            <a:r>
              <a:rPr spc="-65" dirty="0"/>
              <a:t> </a:t>
            </a:r>
            <a:r>
              <a:rPr dirty="0"/>
              <a:t>LES</a:t>
            </a:r>
            <a:r>
              <a:rPr spc="-20" dirty="0"/>
              <a:t> </a:t>
            </a:r>
            <a:r>
              <a:rPr dirty="0"/>
              <a:t>BASES</a:t>
            </a:r>
            <a:r>
              <a:rPr spc="-10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spc="-10" dirty="0"/>
              <a:t>DONNÉES DÉCISIONNELLES</a:t>
            </a:r>
          </a:p>
          <a:p>
            <a:pPr marL="22860">
              <a:lnSpc>
                <a:spcPts val="1664"/>
              </a:lnSpc>
            </a:pPr>
            <a:r>
              <a:rPr sz="1600" spc="-10" dirty="0"/>
              <a:t>Différences</a:t>
            </a:r>
            <a:r>
              <a:rPr sz="1600" spc="-40" dirty="0"/>
              <a:t> </a:t>
            </a:r>
            <a:r>
              <a:rPr sz="1600" dirty="0"/>
              <a:t>avec</a:t>
            </a:r>
            <a:r>
              <a:rPr sz="1600" spc="-45" dirty="0"/>
              <a:t> </a:t>
            </a:r>
            <a:r>
              <a:rPr sz="1600" dirty="0"/>
              <a:t>les</a:t>
            </a:r>
            <a:r>
              <a:rPr sz="1600" spc="-55" dirty="0"/>
              <a:t> </a:t>
            </a:r>
            <a:r>
              <a:rPr sz="1600" dirty="0"/>
              <a:t>bases</a:t>
            </a:r>
            <a:r>
              <a:rPr sz="1600" spc="-35" dirty="0"/>
              <a:t> </a:t>
            </a:r>
            <a:r>
              <a:rPr sz="1600" dirty="0"/>
              <a:t>de</a:t>
            </a:r>
            <a:r>
              <a:rPr sz="1600" spc="-50" dirty="0"/>
              <a:t> </a:t>
            </a:r>
            <a:r>
              <a:rPr sz="1600" dirty="0"/>
              <a:t>données</a:t>
            </a:r>
            <a:r>
              <a:rPr sz="1600" spc="-15" dirty="0"/>
              <a:t> </a:t>
            </a:r>
            <a:r>
              <a:rPr sz="1600" spc="-10" dirty="0"/>
              <a:t>opérationnelles</a:t>
            </a:r>
            <a:endParaRPr sz="160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3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20" dirty="0"/>
              <a:t>OFPPT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2061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12" name="object 12"/>
          <p:cNvSpPr txBox="1"/>
          <p:nvPr/>
        </p:nvSpPr>
        <p:spPr>
          <a:xfrm>
            <a:off x="798982" y="1602993"/>
            <a:ext cx="10444480" cy="2902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Les</a:t>
            </a:r>
            <a:r>
              <a:rPr sz="1600" b="1" spc="-5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bases</a:t>
            </a:r>
            <a:r>
              <a:rPr sz="1600" b="1" spc="-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16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données</a:t>
            </a:r>
            <a:r>
              <a:rPr sz="1600" b="1" spc="-2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opérationnelles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opérationnelle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source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d'information</a:t>
            </a:r>
            <a:r>
              <a:rPr sz="1400" b="1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l'entrepôt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données.</a:t>
            </a:r>
            <a:endParaRPr sz="1400">
              <a:latin typeface="Calibri"/>
              <a:cs typeface="Calibri"/>
            </a:endParaRPr>
          </a:p>
          <a:p>
            <a:pPr marL="299085" marR="5080" indent="-287020">
              <a:lnSpc>
                <a:spcPct val="150000"/>
              </a:lnSpc>
              <a:spcBef>
                <a:spcPts val="6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Elle</a:t>
            </a:r>
            <a:r>
              <a:rPr sz="1400" spc="4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contient</a:t>
            </a:r>
            <a:r>
              <a:rPr sz="1400" spc="4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4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informations</a:t>
            </a:r>
            <a:r>
              <a:rPr sz="1400" spc="4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détaillées</a:t>
            </a:r>
            <a:r>
              <a:rPr sz="1400" spc="48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utilisées</a:t>
            </a:r>
            <a:r>
              <a:rPr sz="1400" spc="4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48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gérer</a:t>
            </a:r>
            <a:r>
              <a:rPr sz="1400" spc="4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4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opérations</a:t>
            </a:r>
            <a:r>
              <a:rPr sz="1400" spc="4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quotidiennes</a:t>
            </a:r>
            <a:r>
              <a:rPr sz="1400" spc="4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4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l'entreprise.</a:t>
            </a:r>
            <a:r>
              <a:rPr sz="1400" spc="4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48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4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changent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fréquemment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fur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mesure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mises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jour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reflètent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valeur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actuelle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dernières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transactions.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555555"/>
              </a:buClr>
              <a:buFont typeface="Arial"/>
              <a:buChar char="•"/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55555"/>
              </a:buClr>
              <a:buFont typeface="Arial"/>
              <a:buChar char="•"/>
            </a:pPr>
            <a:endParaRPr sz="15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bases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décisionnelles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(data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Warehouse)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distinctes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bases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opérationnelles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(transactionnelles),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endParaRPr sz="14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principalement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utilisées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opérations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quotidiennes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traitement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transactions.</a:t>
            </a:r>
            <a:endParaRPr sz="1400">
              <a:latin typeface="Calibri"/>
              <a:cs typeface="Calibri"/>
            </a:endParaRPr>
          </a:p>
          <a:p>
            <a:pPr marL="299085" marR="6985" indent="-287020">
              <a:lnSpc>
                <a:spcPts val="1600"/>
              </a:lnSpc>
              <a:spcBef>
                <a:spcPts val="9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Operational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Database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Management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Systems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also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called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as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OLTP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(Online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Transactions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Processing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Databases),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are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used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to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manage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dynamic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in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real-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time.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0095" cy="6858000"/>
            <a:chOff x="0" y="0"/>
            <a:chExt cx="1219009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7" y="0"/>
              <a:ext cx="12187046" cy="68579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6790" y="1464030"/>
              <a:ext cx="11118850" cy="5152390"/>
            </a:xfrm>
            <a:custGeom>
              <a:avLst/>
              <a:gdLst/>
              <a:ahLst/>
              <a:cxnLst/>
              <a:rect l="l" t="t" r="r" b="b"/>
              <a:pathLst>
                <a:path w="11118850" h="5152390">
                  <a:moveTo>
                    <a:pt x="11118469" y="0"/>
                  </a:moveTo>
                  <a:lnTo>
                    <a:pt x="0" y="0"/>
                  </a:lnTo>
                  <a:lnTo>
                    <a:pt x="0" y="5152390"/>
                  </a:lnTo>
                  <a:lnTo>
                    <a:pt x="11118469" y="5152390"/>
                  </a:lnTo>
                  <a:lnTo>
                    <a:pt x="111184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790" y="1464030"/>
              <a:ext cx="11118850" cy="5152390"/>
            </a:xfrm>
            <a:custGeom>
              <a:avLst/>
              <a:gdLst/>
              <a:ahLst/>
              <a:cxnLst/>
              <a:rect l="l" t="t" r="r" b="b"/>
              <a:pathLst>
                <a:path w="11118850" h="5152390">
                  <a:moveTo>
                    <a:pt x="0" y="5152390"/>
                  </a:moveTo>
                  <a:lnTo>
                    <a:pt x="11118469" y="5152390"/>
                  </a:lnTo>
                  <a:lnTo>
                    <a:pt x="11118469" y="0"/>
                  </a:lnTo>
                  <a:lnTo>
                    <a:pt x="0" y="0"/>
                  </a:lnTo>
                  <a:lnTo>
                    <a:pt x="0" y="515239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60149"/>
              <a:ext cx="537210" cy="1346200"/>
            </a:xfrm>
            <a:custGeom>
              <a:avLst/>
              <a:gdLst/>
              <a:ahLst/>
              <a:cxnLst/>
              <a:rect l="l" t="t" r="r" b="b"/>
              <a:pathLst>
                <a:path w="537210" h="1346200">
                  <a:moveTo>
                    <a:pt x="536790" y="0"/>
                  </a:moveTo>
                  <a:lnTo>
                    <a:pt x="0" y="0"/>
                  </a:lnTo>
                  <a:lnTo>
                    <a:pt x="0" y="1077226"/>
                  </a:lnTo>
                  <a:lnTo>
                    <a:pt x="0" y="1080008"/>
                  </a:lnTo>
                  <a:lnTo>
                    <a:pt x="241" y="1080008"/>
                  </a:lnTo>
                  <a:lnTo>
                    <a:pt x="4318" y="1125474"/>
                  </a:lnTo>
                  <a:lnTo>
                    <a:pt x="16789" y="1170889"/>
                  </a:lnTo>
                  <a:lnTo>
                    <a:pt x="36639" y="1212697"/>
                  </a:lnTo>
                  <a:lnTo>
                    <a:pt x="63119" y="1250149"/>
                  </a:lnTo>
                  <a:lnTo>
                    <a:pt x="95465" y="1282496"/>
                  </a:lnTo>
                  <a:lnTo>
                    <a:pt x="132918" y="1308976"/>
                  </a:lnTo>
                  <a:lnTo>
                    <a:pt x="174739" y="1328826"/>
                  </a:lnTo>
                  <a:lnTo>
                    <a:pt x="220141" y="1341297"/>
                  </a:lnTo>
                  <a:lnTo>
                    <a:pt x="268389" y="1345615"/>
                  </a:lnTo>
                  <a:lnTo>
                    <a:pt x="536790" y="1345615"/>
                  </a:lnTo>
                  <a:lnTo>
                    <a:pt x="536790" y="1080008"/>
                  </a:lnTo>
                  <a:lnTo>
                    <a:pt x="536790" y="1077226"/>
                  </a:lnTo>
                  <a:lnTo>
                    <a:pt x="536790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96168" y="345681"/>
            <a:ext cx="659079" cy="65114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 marR="201295">
              <a:lnSpc>
                <a:spcPts val="2160"/>
              </a:lnSpc>
              <a:spcBef>
                <a:spcPts val="375"/>
              </a:spcBef>
            </a:pPr>
            <a:r>
              <a:rPr dirty="0"/>
              <a:t>01</a:t>
            </a:r>
            <a:r>
              <a:rPr spc="-55" dirty="0"/>
              <a:t> </a:t>
            </a:r>
            <a:r>
              <a:rPr dirty="0"/>
              <a:t>–</a:t>
            </a:r>
            <a:r>
              <a:rPr spc="-20" dirty="0"/>
              <a:t> </a:t>
            </a:r>
            <a:r>
              <a:rPr dirty="0"/>
              <a:t>INTRODUIRE</a:t>
            </a:r>
            <a:r>
              <a:rPr spc="-65" dirty="0"/>
              <a:t> </a:t>
            </a:r>
            <a:r>
              <a:rPr dirty="0"/>
              <a:t>LES</a:t>
            </a:r>
            <a:r>
              <a:rPr spc="-20" dirty="0"/>
              <a:t> </a:t>
            </a:r>
            <a:r>
              <a:rPr dirty="0"/>
              <a:t>BASES</a:t>
            </a:r>
            <a:r>
              <a:rPr spc="-10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spc="-10" dirty="0"/>
              <a:t>DONNÉES DÉCISIONNELLES</a:t>
            </a:r>
          </a:p>
          <a:p>
            <a:pPr marL="22860">
              <a:lnSpc>
                <a:spcPts val="1664"/>
              </a:lnSpc>
            </a:pPr>
            <a:r>
              <a:rPr sz="1600" spc="-10" dirty="0"/>
              <a:t>Différences</a:t>
            </a:r>
            <a:r>
              <a:rPr sz="1600" spc="-40" dirty="0"/>
              <a:t> </a:t>
            </a:r>
            <a:r>
              <a:rPr sz="1600" dirty="0"/>
              <a:t>avec</a:t>
            </a:r>
            <a:r>
              <a:rPr sz="1600" spc="-45" dirty="0"/>
              <a:t> </a:t>
            </a:r>
            <a:r>
              <a:rPr sz="1600" dirty="0"/>
              <a:t>les</a:t>
            </a:r>
            <a:r>
              <a:rPr sz="1600" spc="-55" dirty="0"/>
              <a:t> </a:t>
            </a:r>
            <a:r>
              <a:rPr sz="1600" dirty="0"/>
              <a:t>bases</a:t>
            </a:r>
            <a:r>
              <a:rPr sz="1600" spc="-35" dirty="0"/>
              <a:t> </a:t>
            </a:r>
            <a:r>
              <a:rPr sz="1600" dirty="0"/>
              <a:t>de</a:t>
            </a:r>
            <a:r>
              <a:rPr sz="1600" spc="-50" dirty="0"/>
              <a:t> </a:t>
            </a:r>
            <a:r>
              <a:rPr sz="1600" dirty="0"/>
              <a:t>données</a:t>
            </a:r>
            <a:r>
              <a:rPr sz="1600" spc="-15" dirty="0"/>
              <a:t> </a:t>
            </a:r>
            <a:r>
              <a:rPr sz="1600" spc="-10" dirty="0"/>
              <a:t>opérationnelles</a:t>
            </a:r>
            <a:endParaRPr sz="160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/>
              <a:t>Copyright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dirty="0"/>
              <a:t>Tout</a:t>
            </a:r>
            <a:r>
              <a:rPr spc="-30" dirty="0"/>
              <a:t> </a:t>
            </a:r>
            <a:r>
              <a:rPr dirty="0"/>
              <a:t>droit</a:t>
            </a:r>
            <a:r>
              <a:rPr spc="-35" dirty="0"/>
              <a:t> </a:t>
            </a:r>
            <a:r>
              <a:rPr dirty="0"/>
              <a:t>réservé</a:t>
            </a:r>
            <a:r>
              <a:rPr spc="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20" dirty="0"/>
              <a:t>OFPPT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2061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10" name="object 10"/>
          <p:cNvSpPr txBox="1"/>
          <p:nvPr/>
        </p:nvSpPr>
        <p:spPr>
          <a:xfrm>
            <a:off x="798982" y="1479299"/>
            <a:ext cx="10443210" cy="918210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Décisionnelles</a:t>
            </a:r>
            <a:r>
              <a:rPr sz="1600" b="1" spc="-6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Vs</a:t>
            </a:r>
            <a:r>
              <a:rPr sz="16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Opérationnelles</a:t>
            </a:r>
            <a:r>
              <a:rPr sz="1600" b="1" spc="-4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Data</a:t>
            </a:r>
            <a:r>
              <a:rPr sz="1600" b="1" spc="-5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Bases</a:t>
            </a:r>
            <a:endParaRPr sz="1600">
              <a:latin typeface="Calibri"/>
              <a:cs typeface="Calibri"/>
            </a:endParaRPr>
          </a:p>
          <a:p>
            <a:pPr marL="299085" indent="-287020">
              <a:lnSpc>
                <a:spcPts val="1639"/>
              </a:lnSpc>
              <a:spcBef>
                <a:spcPts val="86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Warehouse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OLTP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toutes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deux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bases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relationnelles.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Cependant,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objectifs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ces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deux</a:t>
            </a:r>
            <a:endParaRPr sz="1400">
              <a:latin typeface="Calibri"/>
              <a:cs typeface="Calibri"/>
            </a:endParaRPr>
          </a:p>
          <a:p>
            <a:pPr marL="299085">
              <a:lnSpc>
                <a:spcPts val="1639"/>
              </a:lnSpc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bases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différents.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789508" y="2669158"/>
          <a:ext cx="10613390" cy="31870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7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3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Base</a:t>
                      </a:r>
                      <a:r>
                        <a:rPr sz="14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Données</a:t>
                      </a:r>
                      <a:r>
                        <a:rPr sz="14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Opérationnelle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Entrepôt</a:t>
                      </a:r>
                      <a:r>
                        <a:rPr sz="1400" b="1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Données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Résumé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630">
                <a:tc>
                  <a:txBody>
                    <a:bodyPr/>
                    <a:lstStyle/>
                    <a:p>
                      <a:pPr marL="41910" marR="29273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Conçue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pour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le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traitement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des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transactions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à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volume élevé.(OLTP)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42545" marR="41529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Conçue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pour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le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traitement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analytique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à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volume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élevé (OLAP).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Transactions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vs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Analyse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630"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1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concentre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généralement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sur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les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données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actuelles.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168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14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concentre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généralement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sur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les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données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historiques.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168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43180" marR="56007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Données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actuelles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vs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historiques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630">
                <a:tc>
                  <a:txBody>
                    <a:bodyPr/>
                    <a:lstStyle/>
                    <a:p>
                      <a:pPr marL="41910" marR="227329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Les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données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sont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mises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à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jour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régulièrement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selon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les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besoins.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42545" marR="56070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Données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non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volatiles,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nouvelles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données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ajoutées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régulièrement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et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rarement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modifiées.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43180" marR="21082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Mises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à</a:t>
                      </a:r>
                      <a:r>
                        <a:rPr sz="14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jour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 régulières</a:t>
                      </a:r>
                      <a:r>
                        <a:rPr sz="1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25" dirty="0">
                          <a:latin typeface="Calibri"/>
                          <a:cs typeface="Calibri"/>
                        </a:rPr>
                        <a:t>vs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modification</a:t>
                      </a:r>
                      <a:r>
                        <a:rPr sz="14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rares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Conçue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pour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les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opérations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et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processus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temps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réel.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Conçue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pour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l'analyse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par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sujet,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catégorie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et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attribut.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spc="-25" dirty="0">
                          <a:latin typeface="Calibri"/>
                          <a:cs typeface="Calibri"/>
                        </a:rPr>
                        <a:t>Temps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réel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vs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Analyse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1990">
                <a:tc>
                  <a:txBody>
                    <a:bodyPr/>
                    <a:lstStyle/>
                    <a:p>
                      <a:pPr marL="41910" marR="505459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Optimisée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pour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des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transactions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simples,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ajout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ou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récupération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d'une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ligne</a:t>
                      </a:r>
                      <a:r>
                        <a:rPr sz="14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à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fois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par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table.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168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42545" marR="7683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Optimisée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pour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des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chargements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étendus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et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des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requêtes complexes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et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imprévisibles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accédant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à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nombreuses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lignes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par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table.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43180" marR="356235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Transactions</a:t>
                      </a:r>
                      <a:r>
                        <a:rPr sz="1400" b="1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simples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25" dirty="0">
                          <a:latin typeface="Calibri"/>
                          <a:cs typeface="Calibri"/>
                        </a:rPr>
                        <a:t>vs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Requêtes</a:t>
                      </a:r>
                      <a:r>
                        <a:rPr sz="14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complexes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168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41910" marR="393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Optimisée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pour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validation</a:t>
                      </a:r>
                      <a:r>
                        <a:rPr sz="14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des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informations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entrantes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pendant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les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transactions,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utilise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des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tables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validation.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42545" marR="72453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Chargée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d'informations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cohérentes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et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valides,</a:t>
                      </a:r>
                      <a:r>
                        <a:rPr sz="14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ne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nécessite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pas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validation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temps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réel.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Validation</a:t>
                      </a:r>
                      <a:r>
                        <a:rPr sz="14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vs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Consistance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5223</Words>
  <Application>Microsoft Office PowerPoint</Application>
  <PresentationFormat>Grand écran</PresentationFormat>
  <Paragraphs>574</Paragraphs>
  <Slides>42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42</vt:i4>
      </vt:variant>
    </vt:vector>
  </HeadingPairs>
  <TitlesOfParts>
    <vt:vector size="46" baseType="lpstr">
      <vt:lpstr>Arial</vt:lpstr>
      <vt:lpstr>Calibri</vt:lpstr>
      <vt:lpstr>Times New Roman</vt:lpstr>
      <vt:lpstr>Office Theme</vt:lpstr>
      <vt:lpstr>PARTIE 3</vt:lpstr>
      <vt:lpstr>CHAPITRE 1</vt:lpstr>
      <vt:lpstr>CHAPITRE 1</vt:lpstr>
      <vt:lpstr>01 – INTRODUIRE LES BASES DE DONNÉES DÉCISIONNELLES Définitions et objectifs</vt:lpstr>
      <vt:lpstr>01 – INTRODUIRE LES BASES DE DONNÉES DÉCISIONNELLES Définitions et objectifs</vt:lpstr>
      <vt:lpstr>01 – INTRODUIRE LES BASES DE DONNÉES DÉCISIONNELLES Définitions et objectifs</vt:lpstr>
      <vt:lpstr>CHAPITRE 1</vt:lpstr>
      <vt:lpstr>01 – INTRODUIRE LES BASES DE DONNÉES DÉCISIONNELLES Différences avec les bases de données opérationnelles</vt:lpstr>
      <vt:lpstr>01 – INTRODUIRE LES BASES DE DONNÉES DÉCISIONNELLES Différences avec les bases de données opérationnelles</vt:lpstr>
      <vt:lpstr>01 – INTRODUIRE LES BASES DE DONNÉES DÉCISIONNELLES Différences avec les bases de données opérationnelles</vt:lpstr>
      <vt:lpstr>CHAPITRE 1</vt:lpstr>
      <vt:lpstr>01 – INTRODUIRE LES BASES DE DONNÉES DÉCISIONNELLES Architecture d'une base de données décisionnelle</vt:lpstr>
      <vt:lpstr>01 – INTRODUIRE LES BASES DE DONNÉES DÉCISIONNELLES Architecture d'une base de données décisionnelle</vt:lpstr>
      <vt:lpstr>01 – INTRODUIRE LES BASES DE DONNÉES DÉCISIONNELLES Architecture d'une base de données décisionnelle</vt:lpstr>
      <vt:lpstr>01 – INTRODUIRE LES BASES DE DONNÉES DÉCISIONNELLES Architecture d'une base de données décisionnelle</vt:lpstr>
      <vt:lpstr>01 – INTRODUIRE LES BASES DE DONNÉES DÉCISIONNELLES Architecture d'une base de données décisionnelle</vt:lpstr>
      <vt:lpstr>01 – INTRODUIRE LES BASES DE DONNÉES DÉCISIONNELLES Architecture d'une base de données décisionnelle</vt:lpstr>
      <vt:lpstr>CHAPITRE 2</vt:lpstr>
      <vt:lpstr>CHAPITRE 2</vt:lpstr>
      <vt:lpstr>02 – Explorer la modélisation dimensionnelle avancée Rappel des concepts avancés de modélisation dimensionnelle</vt:lpstr>
      <vt:lpstr>02 – Explorer la modélisation dimensionnelle avancée Rappel des concepts avancés de modélisation dimensionnelle</vt:lpstr>
      <vt:lpstr>02 – Explorer la modélisation dimensionnelle avancée Hiérarchies dans la modélisation dimensionnelle</vt:lpstr>
      <vt:lpstr>02 – Explorer la modélisation dimensionnelle avancée Niveaux de granularité</vt:lpstr>
      <vt:lpstr>02 – Explorer la modélisation dimensionnelle avancée Hiérarchies dans la modélisation dimensionnelle</vt:lpstr>
      <vt:lpstr>02 – Explorer la modélisation dimensionnelle avancée Consignes pour les applications futures</vt:lpstr>
      <vt:lpstr>CHAPITRE 3</vt:lpstr>
      <vt:lpstr>CHAPITRE 3</vt:lpstr>
      <vt:lpstr>03 – Appliquer le processus ETL dans le contexte décisionnel Rappel de l’ETL</vt:lpstr>
      <vt:lpstr>03 – Appliquer le processus ETL dans le contexte décisionnel Rappel de l’ETL</vt:lpstr>
      <vt:lpstr>03 – Appliquer le processus ETL dans le contexte décisionnel Rappel de l’ETL</vt:lpstr>
      <vt:lpstr>03 – Appliquer le processus ETL dans le contexte décisionnel Rappel de l’ETL</vt:lpstr>
      <vt:lpstr>03 – Appliquer le processus ETL dans le contexte décisionnel Rappel de l’ETL</vt:lpstr>
      <vt:lpstr>03 – Appliquer le processus ETL dans le contexte décisionnel Qualité des données</vt:lpstr>
      <vt:lpstr>03 – Appliquer le processus ETL dans le contexte décisionnel Qualité des données</vt:lpstr>
      <vt:lpstr>03 – Appliquer le processus ETL dans le contexte décisionnel Qualité des données</vt:lpstr>
      <vt:lpstr>03 – Appliquer le processus ETL dans le contexte décisionnel Qualité des données</vt:lpstr>
      <vt:lpstr>CHAPITRE 3</vt:lpstr>
      <vt:lpstr>03 – Appliquer le processus ETL dans le contexte décisionnel Outils ETL et processus de codage manuel</vt:lpstr>
      <vt:lpstr>CHAPITRE 3</vt:lpstr>
      <vt:lpstr>03 – Appliquer le processus ETL dans le contexte décisionnel Points clés durables</vt:lpstr>
      <vt:lpstr>03 – Appliquer le processus ETL dans le contexte décisionnel Points clés durables</vt:lpstr>
      <vt:lpstr>03 – Appliquer le processus ETL dans le contexte décisionnel Points clés durables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</dc:creator>
  <cp:lastModifiedBy>ELARBI EL-ALAOUY</cp:lastModifiedBy>
  <cp:revision>2</cp:revision>
  <dcterms:created xsi:type="dcterms:W3CDTF">2024-09-30T23:08:11Z</dcterms:created>
  <dcterms:modified xsi:type="dcterms:W3CDTF">2024-10-09T00:13:17Z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2024-09-30T00:00:00Z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2024-09-30T00:00:00Z</vt:filetime>
  </property>
  <property fmtid="{D5CDD505-2E9C-101B-9397-08002B2CF9AE}" pid="5" name="Producer">
    <vt:lpwstr>Microsoft® PowerPoint® for Microsoft 365</vt:lpwstr>
  </property>
</Properties>
</file>