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11119104" y="0"/>
                </a:moveTo>
                <a:lnTo>
                  <a:pt x="0" y="0"/>
                </a:lnTo>
                <a:lnTo>
                  <a:pt x="0" y="5151120"/>
                </a:lnTo>
                <a:lnTo>
                  <a:pt x="11119104" y="5151120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0" y="0"/>
                </a:moveTo>
                <a:lnTo>
                  <a:pt x="11119104" y="0"/>
                </a:lnTo>
                <a:lnTo>
                  <a:pt x="11119104" y="5151120"/>
                </a:lnTo>
                <a:lnTo>
                  <a:pt x="0" y="51511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32702" y="2171464"/>
            <a:ext cx="4827905" cy="419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8099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8876" y="5558027"/>
            <a:ext cx="865631" cy="86563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5486" y="6132576"/>
            <a:ext cx="2161540" cy="721360"/>
          </a:xfrm>
          <a:custGeom>
            <a:avLst/>
            <a:gdLst/>
            <a:ahLst/>
            <a:cxnLst/>
            <a:rect l="l" t="t" r="r" b="b"/>
            <a:pathLst>
              <a:path w="2161540" h="721359">
                <a:moveTo>
                  <a:pt x="2040889" y="0"/>
                </a:moveTo>
                <a:lnTo>
                  <a:pt x="120141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2"/>
                </a:lnTo>
                <a:lnTo>
                  <a:pt x="0" y="720852"/>
                </a:lnTo>
                <a:lnTo>
                  <a:pt x="2161031" y="720852"/>
                </a:lnTo>
                <a:lnTo>
                  <a:pt x="2161031" y="120142"/>
                </a:lnTo>
                <a:lnTo>
                  <a:pt x="2151589" y="73375"/>
                </a:lnTo>
                <a:lnTo>
                  <a:pt x="2125840" y="35186"/>
                </a:lnTo>
                <a:lnTo>
                  <a:pt x="2087651" y="9440"/>
                </a:lnTo>
                <a:lnTo>
                  <a:pt x="2040889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2268" y="6268212"/>
            <a:ext cx="402335" cy="3962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4691" y="228600"/>
            <a:ext cx="1182623" cy="116890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1928" y="475488"/>
            <a:ext cx="2002535" cy="6446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049" y="561079"/>
            <a:ext cx="773590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489" y="2984647"/>
            <a:ext cx="10855020" cy="229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3906" y="6692393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2537" y="6709449"/>
            <a:ext cx="2686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s://www.oracle.com/fr/java/technologies/javase/jdk11-archive-downloads.html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1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5" Type="http://schemas.openxmlformats.org/officeDocument/2006/relationships/image" Target="../media/image61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6.png"/><Relationship Id="rId7" Type="http://schemas.openxmlformats.org/officeDocument/2006/relationships/image" Target="../media/image7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jp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g"/><Relationship Id="rId3" Type="http://schemas.openxmlformats.org/officeDocument/2006/relationships/image" Target="../media/image11.png"/><Relationship Id="rId7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g"/><Relationship Id="rId5" Type="http://schemas.openxmlformats.org/officeDocument/2006/relationships/image" Target="../media/image71.png"/><Relationship Id="rId4" Type="http://schemas.openxmlformats.org/officeDocument/2006/relationships/image" Target="../media/image6.png"/><Relationship Id="rId9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g"/><Relationship Id="rId5" Type="http://schemas.openxmlformats.org/officeDocument/2006/relationships/image" Target="../media/image75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11.png"/><Relationship Id="rId7" Type="http://schemas.openxmlformats.org/officeDocument/2006/relationships/image" Target="../media/image7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8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g"/><Relationship Id="rId5" Type="http://schemas.openxmlformats.org/officeDocument/2006/relationships/image" Target="../media/image81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jpg"/><Relationship Id="rId5" Type="http://schemas.openxmlformats.org/officeDocument/2006/relationships/image" Target="../media/image83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g"/><Relationship Id="rId3" Type="http://schemas.openxmlformats.org/officeDocument/2006/relationships/image" Target="../media/image11.png"/><Relationship Id="rId7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jpg"/><Relationship Id="rId5" Type="http://schemas.openxmlformats.org/officeDocument/2006/relationships/image" Target="../media/image85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jpg"/><Relationship Id="rId5" Type="http://schemas.openxmlformats.org/officeDocument/2006/relationships/image" Target="../media/image89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11.png"/><Relationship Id="rId7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jpg"/><Relationship Id="rId5" Type="http://schemas.openxmlformats.org/officeDocument/2006/relationships/image" Target="../media/image91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7.png"/><Relationship Id="rId5" Type="http://schemas.openxmlformats.org/officeDocument/2006/relationships/image" Target="../media/image96.jpg"/><Relationship Id="rId4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1.png"/><Relationship Id="rId7" Type="http://schemas.openxmlformats.org/officeDocument/2006/relationships/image" Target="../media/image1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6.png"/><Relationship Id="rId9" Type="http://schemas.openxmlformats.org/officeDocument/2006/relationships/image" Target="../media/image10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10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96577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6" y="6132576"/>
            <a:ext cx="2159635" cy="721360"/>
            <a:chOff x="8010146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8" y="6268212"/>
              <a:ext cx="400799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5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0984" y="381000"/>
            <a:ext cx="2000998" cy="6446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8740" y="2357780"/>
            <a:ext cx="4392930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 que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apprendre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 chapitre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Présenter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l’outil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Talend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Studio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Préparer</a:t>
            </a:r>
            <a:r>
              <a:rPr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l’environnement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Présenter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l’interface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Studio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4279" y="6259305"/>
            <a:ext cx="126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47471" y="1103100"/>
            <a:ext cx="388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PRÉPARER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7396480" cy="1467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peut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modifier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l’emplacement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d’installation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(il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recommandé</a:t>
            </a:r>
            <a:r>
              <a:rPr sz="1400" spc="-5" dirty="0">
                <a:latin typeface="Calibri"/>
                <a:cs typeface="Calibri"/>
              </a:rPr>
              <a:t> 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laisser</a:t>
            </a:r>
            <a:r>
              <a:rPr sz="1400" spc="-5" dirty="0">
                <a:latin typeface="Calibri"/>
                <a:cs typeface="Calibri"/>
              </a:rPr>
              <a:t> par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défaut).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01824" y="2374392"/>
            <a:ext cx="9065260" cy="3985260"/>
            <a:chOff x="2401824" y="2374392"/>
            <a:chExt cx="9065260" cy="39852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44228" y="5550408"/>
              <a:ext cx="2022347" cy="8092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1824" y="2374392"/>
              <a:ext cx="3267443" cy="34228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6895" y="2569464"/>
              <a:ext cx="2679191" cy="2834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06539" y="2374392"/>
              <a:ext cx="3496055" cy="34228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1612" y="2569464"/>
              <a:ext cx="2907791" cy="283463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10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6909434" cy="1467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15" dirty="0">
                <a:latin typeface="Calibri"/>
                <a:cs typeface="Calibri"/>
              </a:rPr>
              <a:t>Attendre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pendant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termine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l’installation,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finish</a:t>
            </a:r>
            <a:r>
              <a:rPr sz="1400" dirty="0">
                <a:latin typeface="Calibri"/>
                <a:cs typeface="Calibri"/>
              </a:rPr>
              <a:t> ou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terminer.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01836" y="2374392"/>
            <a:ext cx="9065260" cy="3985260"/>
            <a:chOff x="2401836" y="2374392"/>
            <a:chExt cx="9065260" cy="39852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44228" y="5550408"/>
              <a:ext cx="2022347" cy="8092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1836" y="2374392"/>
              <a:ext cx="3246107" cy="34792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6896" y="2569464"/>
              <a:ext cx="2657855" cy="28910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06540" y="2374392"/>
              <a:ext cx="3864863" cy="34792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1624" y="2569464"/>
              <a:ext cx="3276586" cy="2891027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11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11129645" cy="210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 marL="838835" marR="5080" indent="-287020">
              <a:lnSpc>
                <a:spcPct val="150000"/>
              </a:lnSpc>
              <a:spcBef>
                <a:spcPts val="655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arrive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bien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installer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Open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Studio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l’ordinateur.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Mais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est-ce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qu'on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peut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commencer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travailler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avec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Talend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Open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Studio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?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On </a:t>
            </a:r>
            <a:r>
              <a:rPr sz="1400" spc="-5" dirty="0">
                <a:latin typeface="Calibri"/>
                <a:cs typeface="Calibri"/>
              </a:rPr>
              <a:t> peut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lancer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pour savoir !!!</a:t>
            </a:r>
            <a:endParaRPr sz="14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chemin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suivant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«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C:\Program</a:t>
            </a:r>
            <a:r>
              <a:rPr sz="1400" dirty="0">
                <a:latin typeface="Calibri"/>
                <a:cs typeface="Calibri"/>
              </a:rPr>
              <a:t> Files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(x86)\TOS_DI-8.0.1\studio»,</a:t>
            </a:r>
            <a:r>
              <a:rPr sz="1400" spc="-10" dirty="0">
                <a:latin typeface="Calibri"/>
                <a:cs typeface="Calibri"/>
              </a:rPr>
              <a:t> cliquez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dirty="0">
                <a:latin typeface="Calibri"/>
                <a:cs typeface="Calibri"/>
              </a:rPr>
              <a:t> «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TOS_DI-win-x86_64.exe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».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39" y="5489627"/>
            <a:ext cx="105898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NB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l’ordinateur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dispose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d’une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seule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version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JDk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supérieur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égal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version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11,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peut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lancer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directement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Open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Studio depuis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sont </a:t>
            </a:r>
            <a:r>
              <a:rPr sz="1400" spc="-15" dirty="0">
                <a:latin typeface="Calibri"/>
                <a:cs typeface="Calibri"/>
              </a:rPr>
              <a:t>exécutable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«TOS_DI-win-x86_64.exe»,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5" dirty="0">
                <a:latin typeface="Calibri"/>
                <a:cs typeface="Calibri"/>
              </a:rPr>
              <a:t> chemin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suivant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«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C:\Program </a:t>
            </a:r>
            <a:r>
              <a:rPr sz="1400" dirty="0">
                <a:latin typeface="Calibri"/>
                <a:cs typeface="Calibri"/>
              </a:rPr>
              <a:t>Files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(x86)\TOS_DI-8.0.1\studio </a:t>
            </a:r>
            <a:r>
              <a:rPr sz="1400" dirty="0">
                <a:latin typeface="Calibri"/>
                <a:cs typeface="Calibri"/>
              </a:rPr>
              <a:t>».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13759" y="2855976"/>
            <a:ext cx="5273040" cy="2862580"/>
            <a:chOff x="3413759" y="2855976"/>
            <a:chExt cx="5273040" cy="286258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3759" y="2855976"/>
              <a:ext cx="5273039" cy="28620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8832" y="3051047"/>
              <a:ext cx="4684775" cy="227380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12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8462010" cy="1467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JDK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dirty="0">
                <a:latin typeface="Calibri"/>
                <a:cs typeface="Calibri"/>
              </a:rPr>
              <a:t>Si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dispose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 d'une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version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Java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supérieure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égale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11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message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box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s’affiche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alerter.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39" y="4209489"/>
            <a:ext cx="9163050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doit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installer</a:t>
            </a:r>
            <a:r>
              <a:rPr sz="1400" dirty="0">
                <a:latin typeface="Calibri"/>
                <a:cs typeface="Calibri"/>
              </a:rPr>
              <a:t> 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JDK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Aller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lien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téléchargement</a:t>
            </a:r>
            <a:r>
              <a:rPr sz="1400" spc="4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0" dirty="0">
                <a:solidFill>
                  <a:srgbClr val="0562C1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5"/>
              </a:rPr>
              <a:t>https://www.oracle.com/fr/java/technologies/javase/jdk11-archive-downloads.html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07891" y="2418588"/>
            <a:ext cx="4274820" cy="1888489"/>
            <a:chOff x="3707891" y="2418588"/>
            <a:chExt cx="4274820" cy="1888489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7891" y="2418588"/>
              <a:ext cx="4274807" cy="188823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2963" y="2613660"/>
              <a:ext cx="3686543" cy="1299971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13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10079990" cy="1467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JDK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notre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cas,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téléchargé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version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11.0.18, du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Windows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64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(choisir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5" dirty="0">
                <a:latin typeface="Calibri"/>
                <a:cs typeface="Calibri"/>
              </a:rPr>
              <a:t> version </a:t>
            </a:r>
            <a:r>
              <a:rPr sz="1400" dirty="0">
                <a:latin typeface="Calibri"/>
                <a:cs typeface="Calibri"/>
              </a:rPr>
              <a:t>selon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système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d’exploitation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disponible).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12464" y="2395727"/>
            <a:ext cx="4965700" cy="4117975"/>
            <a:chOff x="3712464" y="2395727"/>
            <a:chExt cx="4965700" cy="411797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2464" y="2395727"/>
              <a:ext cx="4965192" cy="41178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7536" y="2590800"/>
              <a:ext cx="4376915" cy="3529583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14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5641340" cy="1467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JDK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10" dirty="0">
                <a:latin typeface="Calibri"/>
                <a:cs typeface="Calibri"/>
              </a:rPr>
              <a:t>Accepter</a:t>
            </a:r>
            <a:r>
              <a:rPr sz="1400" spc="-5" dirty="0">
                <a:latin typeface="Calibri"/>
                <a:cs typeface="Calibri"/>
              </a:rPr>
              <a:t> les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télécharger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Download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jdk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72255" y="2404884"/>
            <a:ext cx="5166360" cy="2246630"/>
            <a:chOff x="3572255" y="2404884"/>
            <a:chExt cx="5166360" cy="224663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2255" y="2404884"/>
              <a:ext cx="5166347" cy="22463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7327" y="2599944"/>
              <a:ext cx="4578083" cy="165809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15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258739" y="847401"/>
            <a:ext cx="3865879" cy="1467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JDK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dirty="0">
                <a:latin typeface="Calibri"/>
                <a:cs typeface="Calibri"/>
              </a:rPr>
              <a:t>Si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un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compte Oracle,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connecte.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83804" y="2461260"/>
            <a:ext cx="3238500" cy="3790315"/>
            <a:chOff x="1383804" y="2461260"/>
            <a:chExt cx="3238500" cy="37903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3804" y="2461260"/>
              <a:ext cx="3238487" cy="37901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8863" y="2656332"/>
              <a:ext cx="2650235" cy="3201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33912" y="2118682"/>
            <a:ext cx="50145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Sinon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doit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créer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compte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continuer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téléchargement.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13832" y="2250960"/>
            <a:ext cx="5175885" cy="4211320"/>
            <a:chOff x="5513832" y="2250960"/>
            <a:chExt cx="5175885" cy="421132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3832" y="2250960"/>
              <a:ext cx="5175491" cy="42107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904" y="2446019"/>
              <a:ext cx="4587238" cy="362254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92227" y="6204632"/>
            <a:ext cx="6770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Renseigner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les informations,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l’adresse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email,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afin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recevoir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email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confirmation.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16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4521200" cy="1063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JDK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Création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 du</a:t>
            </a:r>
            <a:r>
              <a:rPr sz="1600" b="1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3A3838"/>
                </a:solidFill>
                <a:latin typeface="Calibri"/>
                <a:cs typeface="Calibri"/>
              </a:rPr>
              <a:t>compte</a:t>
            </a:r>
            <a:r>
              <a:rPr sz="1600" b="1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Oracle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68636" y="1776984"/>
            <a:ext cx="4445635" cy="4767580"/>
            <a:chOff x="3468636" y="1776984"/>
            <a:chExt cx="4445635" cy="476758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8636" y="1776984"/>
              <a:ext cx="4445495" cy="47670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3696" y="1972055"/>
              <a:ext cx="3857243" cy="417880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17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9671050" cy="151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JDK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600" b="1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Création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 du</a:t>
            </a:r>
            <a:r>
              <a:rPr sz="1600" b="1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3A3838"/>
                </a:solidFill>
                <a:latin typeface="Calibri"/>
                <a:cs typeface="Calibri"/>
              </a:rPr>
              <a:t>compte</a:t>
            </a:r>
            <a:r>
              <a:rPr sz="1600" b="1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Oracle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10" dirty="0">
                <a:latin typeface="Calibri"/>
                <a:cs typeface="Calibri"/>
              </a:rPr>
              <a:t>Après</a:t>
            </a:r>
            <a:r>
              <a:rPr sz="1400" dirty="0">
                <a:latin typeface="Calibri"/>
                <a:cs typeface="Calibri"/>
              </a:rPr>
              <a:t> le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renseignement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informations,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ouvrir la</a:t>
            </a:r>
            <a:r>
              <a:rPr sz="1400" spc="-5" dirty="0">
                <a:latin typeface="Calibri"/>
                <a:cs typeface="Calibri"/>
              </a:rPr>
              <a:t> boite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email,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dirty="0">
                <a:latin typeface="Calibri"/>
                <a:cs typeface="Calibri"/>
              </a:rPr>
              <a:t> «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valider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votre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email</a:t>
            </a:r>
            <a:r>
              <a:rPr sz="1400" dirty="0">
                <a:latin typeface="Calibri"/>
                <a:cs typeface="Calibri"/>
              </a:rPr>
              <a:t> »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valider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l’adresse.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64764" y="2279904"/>
            <a:ext cx="5943600" cy="3848100"/>
            <a:chOff x="3064764" y="2279904"/>
            <a:chExt cx="5943600" cy="38481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4764" y="2279904"/>
              <a:ext cx="5943599" cy="38480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9836" y="2474976"/>
              <a:ext cx="5355335" cy="325983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18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4614545" cy="151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JDK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600" b="1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Création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 du</a:t>
            </a:r>
            <a:r>
              <a:rPr sz="1600" b="1" spc="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3A3838"/>
                </a:solidFill>
                <a:latin typeface="Calibri"/>
                <a:cs typeface="Calibri"/>
              </a:rPr>
              <a:t>compte</a:t>
            </a:r>
            <a:r>
              <a:rPr sz="1600" b="1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Oracle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continuer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lancer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téléchargement.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74007" y="2310383"/>
            <a:ext cx="4642485" cy="2862580"/>
            <a:chOff x="3874007" y="2310383"/>
            <a:chExt cx="4642485" cy="286258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74007" y="2310383"/>
              <a:ext cx="4642103" cy="28620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9079" y="2505455"/>
              <a:ext cx="4053839" cy="227380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19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35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47471" y="1103100"/>
            <a:ext cx="388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PRÉPARER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740" y="2984647"/>
            <a:ext cx="4442460" cy="127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Préparation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l’environnement</a:t>
            </a:r>
            <a:r>
              <a:rPr sz="1600" spc="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l’interface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Talend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Open</a:t>
            </a:r>
            <a:r>
              <a:rPr sz="16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7154545" cy="151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JDK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10" dirty="0">
                <a:latin typeface="Calibri"/>
                <a:cs typeface="Calibri"/>
              </a:rPr>
              <a:t>Après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 </a:t>
            </a:r>
            <a:r>
              <a:rPr sz="1400" spc="-10" dirty="0">
                <a:latin typeface="Calibri"/>
                <a:cs typeface="Calibri"/>
              </a:rPr>
              <a:t>téléchargement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JDK,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peut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lancer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l’installation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qu’administrateur.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27960" y="2481072"/>
            <a:ext cx="6934200" cy="3153410"/>
            <a:chOff x="2727960" y="2481072"/>
            <a:chExt cx="6934200" cy="315341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7960" y="2481072"/>
              <a:ext cx="6934187" cy="31531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3032" y="2676144"/>
              <a:ext cx="6345935" cy="256489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20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3542029" cy="151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JDK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spc="-10" dirty="0">
                <a:latin typeface="Calibri"/>
                <a:cs typeface="Calibri"/>
              </a:rPr>
              <a:t> suivant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Next.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48012" y="2310383"/>
            <a:ext cx="5960745" cy="4352925"/>
            <a:chOff x="3048012" y="2310383"/>
            <a:chExt cx="5960745" cy="435292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12" y="2310383"/>
              <a:ext cx="5960351" cy="43525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3072" y="2505455"/>
              <a:ext cx="5372099" cy="376427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21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6572250" cy="18376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JDK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15" dirty="0">
                <a:latin typeface="Calibri"/>
                <a:cs typeface="Calibri"/>
              </a:rPr>
              <a:t>L’installeur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l’emplacement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d’installation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(on peut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changer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besoin).</a:t>
            </a:r>
            <a:endParaRPr sz="14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spc="-10" dirty="0">
                <a:latin typeface="Calibri"/>
                <a:cs typeface="Calibri"/>
              </a:rPr>
              <a:t> suivant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Next.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1727" y="2683764"/>
            <a:ext cx="5210810" cy="4116704"/>
            <a:chOff x="871727" y="2683764"/>
            <a:chExt cx="5210810" cy="4116704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727" y="2683764"/>
              <a:ext cx="5210543" cy="41163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800" y="2878848"/>
              <a:ext cx="4622279" cy="352804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307835" y="2683764"/>
            <a:ext cx="5210810" cy="4040504"/>
            <a:chOff x="6307835" y="2683764"/>
            <a:chExt cx="5210810" cy="4040504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7835" y="2683764"/>
              <a:ext cx="5210555" cy="40401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02907" y="2878848"/>
              <a:ext cx="4622291" cy="3451847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22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4879340" cy="151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JDK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 </a:t>
            </a:r>
            <a:r>
              <a:rPr sz="1400" dirty="0">
                <a:latin typeface="Calibri"/>
                <a:cs typeface="Calibri"/>
              </a:rPr>
              <a:t>Close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fermer,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terminer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l’installation.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92423" y="2310396"/>
            <a:ext cx="5605780" cy="4384675"/>
            <a:chOff x="3392423" y="2310396"/>
            <a:chExt cx="5605780" cy="438467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2423" y="2310396"/>
              <a:ext cx="5605271" cy="438453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7508" y="2505456"/>
              <a:ext cx="5016995" cy="3796283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23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10920730" cy="215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JDK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Maintenant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bien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installé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Open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Studio,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ainsi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version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11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JDK.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Est-ce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TOS_DI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(l’exécutable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Talend)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s’exécuter</a:t>
            </a:r>
            <a:endParaRPr sz="1400">
              <a:latin typeface="Calibri"/>
              <a:cs typeface="Calibri"/>
            </a:endParaRPr>
          </a:p>
          <a:p>
            <a:pPr marL="84010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!!!</a:t>
            </a:r>
            <a:endParaRPr sz="14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peut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tester,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chemin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suivant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«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C:\Program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Files</a:t>
            </a:r>
            <a:r>
              <a:rPr sz="1400" spc="-5" dirty="0">
                <a:latin typeface="Calibri"/>
                <a:cs typeface="Calibri"/>
              </a:rPr>
              <a:t> (x86)\TOS_DI-8.0.1\studio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»,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cliquant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«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TOS_DI-win-x86_64.exe</a:t>
            </a:r>
            <a:r>
              <a:rPr sz="1400" dirty="0">
                <a:latin typeface="Calibri"/>
                <a:cs typeface="Calibri"/>
              </a:rPr>
              <a:t> »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93860" y="2956560"/>
            <a:ext cx="7202805" cy="3895725"/>
            <a:chOff x="2593860" y="2956560"/>
            <a:chExt cx="7202805" cy="389572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3860" y="2956560"/>
              <a:ext cx="7202410" cy="38953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8919" y="3151631"/>
              <a:ext cx="6614160" cy="330708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24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258739" y="847401"/>
            <a:ext cx="5151755" cy="279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 algn="just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Configuration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JDK11</a:t>
            </a:r>
            <a:endParaRPr sz="1600">
              <a:latin typeface="Calibri"/>
              <a:cs typeface="Calibri"/>
            </a:endParaRPr>
          </a:p>
          <a:p>
            <a:pPr marL="839469" marR="5080" indent="-287655" algn="just">
              <a:lnSpc>
                <a:spcPct val="150000"/>
              </a:lnSpc>
              <a:spcBef>
                <a:spcPts val="1050"/>
              </a:spcBef>
              <a:buFont typeface="Arial MT"/>
              <a:buChar char="•"/>
              <a:tabLst>
                <a:tab pos="839469" algn="l"/>
              </a:tabLst>
            </a:pPr>
            <a:r>
              <a:rPr sz="1400" dirty="0">
                <a:latin typeface="Calibri"/>
                <a:cs typeface="Calibri"/>
              </a:rPr>
              <a:t>Si on a </a:t>
            </a:r>
            <a:r>
              <a:rPr sz="1400" spc="-5" dirty="0">
                <a:latin typeface="Calibri"/>
                <a:cs typeface="Calibri"/>
              </a:rPr>
              <a:t>plusieurs installations </a:t>
            </a:r>
            <a:r>
              <a:rPr sz="1400" dirty="0">
                <a:latin typeface="Calibri"/>
                <a:cs typeface="Calibri"/>
              </a:rPr>
              <a:t>de JVM sur la </a:t>
            </a:r>
            <a:r>
              <a:rPr sz="1400" spc="-5" dirty="0">
                <a:latin typeface="Calibri"/>
                <a:cs typeface="Calibri"/>
              </a:rPr>
              <a:t>machine, </a:t>
            </a:r>
            <a:r>
              <a:rPr sz="1400" dirty="0">
                <a:latin typeface="Calibri"/>
                <a:cs typeface="Calibri"/>
              </a:rPr>
              <a:t>on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peut spécifier </a:t>
            </a:r>
            <a:r>
              <a:rPr sz="1400" dirty="0">
                <a:latin typeface="Calibri"/>
                <a:cs typeface="Calibri"/>
              </a:rPr>
              <a:t>laquelle </a:t>
            </a:r>
            <a:r>
              <a:rPr sz="1400" spc="-5" dirty="0">
                <a:latin typeface="Calibri"/>
                <a:cs typeface="Calibri"/>
              </a:rPr>
              <a:t>utiliser pour </a:t>
            </a:r>
            <a:r>
              <a:rPr sz="1400" spc="-10" dirty="0">
                <a:latin typeface="Calibri"/>
                <a:cs typeface="Calibri"/>
              </a:rPr>
              <a:t>être compatible avec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Studio.</a:t>
            </a:r>
            <a:endParaRPr sz="1400">
              <a:latin typeface="Calibri"/>
              <a:cs typeface="Calibri"/>
            </a:endParaRPr>
          </a:p>
          <a:p>
            <a:pPr marL="838835" marR="6985" indent="-287020" algn="just">
              <a:lnSpc>
                <a:spcPct val="150000"/>
              </a:lnSpc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Dans </a:t>
            </a:r>
            <a:r>
              <a:rPr sz="1400" spc="-10" dirty="0">
                <a:latin typeface="Calibri"/>
                <a:cs typeface="Calibri"/>
              </a:rPr>
              <a:t>notre </a:t>
            </a:r>
            <a:r>
              <a:rPr sz="1400" spc="-5" dirty="0">
                <a:latin typeface="Calibri"/>
                <a:cs typeface="Calibri"/>
              </a:rPr>
              <a:t>cas, </a:t>
            </a:r>
            <a:r>
              <a:rPr sz="1400" dirty="0">
                <a:latin typeface="Calibri"/>
                <a:cs typeface="Calibri"/>
              </a:rPr>
              <a:t>on a </a:t>
            </a:r>
            <a:r>
              <a:rPr sz="1400" spc="-5" dirty="0">
                <a:latin typeface="Calibri"/>
                <a:cs typeface="Calibri"/>
              </a:rPr>
              <a:t>déjà téléchargé et installé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version </a:t>
            </a:r>
            <a:r>
              <a:rPr sz="1400" dirty="0">
                <a:latin typeface="Calibri"/>
                <a:cs typeface="Calibri"/>
              </a:rPr>
              <a:t> JDK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11.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72539" y="4021835"/>
            <a:ext cx="4375785" cy="1630680"/>
            <a:chOff x="1272539" y="4021835"/>
            <a:chExt cx="4375785" cy="16306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2539" y="4021835"/>
              <a:ext cx="4375403" cy="16306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611" y="4216907"/>
              <a:ext cx="3787139" cy="104241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426290" y="2019164"/>
            <a:ext cx="5142865" cy="1306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doit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créer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 fichier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.bat.</a:t>
            </a:r>
            <a:endParaRPr sz="1400">
              <a:latin typeface="Calibri"/>
              <a:cs typeface="Calibri"/>
            </a:endParaRPr>
          </a:p>
          <a:p>
            <a:pPr marL="299720" marR="5080" indent="-287655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Dans </a:t>
            </a:r>
            <a:r>
              <a:rPr sz="1400" dirty="0">
                <a:latin typeface="Calibri"/>
                <a:cs typeface="Calibri"/>
              </a:rPr>
              <a:t>le </a:t>
            </a:r>
            <a:r>
              <a:rPr sz="1400" spc="-10" dirty="0">
                <a:latin typeface="Calibri"/>
                <a:cs typeface="Calibri"/>
              </a:rPr>
              <a:t>répertoire </a:t>
            </a:r>
            <a:r>
              <a:rPr sz="1400" dirty="0">
                <a:latin typeface="Calibri"/>
                <a:cs typeface="Calibri"/>
              </a:rPr>
              <a:t>« </a:t>
            </a:r>
            <a:r>
              <a:rPr sz="1400" spc="-10" dirty="0">
                <a:latin typeface="Calibri"/>
                <a:cs typeface="Calibri"/>
              </a:rPr>
              <a:t>C:\Program </a:t>
            </a:r>
            <a:r>
              <a:rPr sz="1400" dirty="0">
                <a:latin typeface="Calibri"/>
                <a:cs typeface="Calibri"/>
              </a:rPr>
              <a:t>Files </a:t>
            </a:r>
            <a:r>
              <a:rPr sz="1400" spc="-5" dirty="0">
                <a:latin typeface="Calibri"/>
                <a:cs typeface="Calibri"/>
              </a:rPr>
              <a:t>(x86)\TOS_DI-8.0.1\studio </a:t>
            </a:r>
            <a:r>
              <a:rPr sz="1400" spc="-15" dirty="0">
                <a:latin typeface="Calibri"/>
                <a:cs typeface="Calibri"/>
              </a:rPr>
              <a:t>», 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droit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&gt;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nouveau</a:t>
            </a:r>
            <a:r>
              <a:rPr sz="1400" dirty="0">
                <a:latin typeface="Calibri"/>
                <a:cs typeface="Calibri"/>
              </a:rPr>
              <a:t> &gt;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document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texte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&gt;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renommer</a:t>
            </a:r>
            <a:r>
              <a:rPr sz="1400" dirty="0">
                <a:latin typeface="Calibri"/>
                <a:cs typeface="Calibri"/>
              </a:rPr>
              <a:t> «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Start_TOS.bat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89320" y="3279648"/>
            <a:ext cx="6032500" cy="3434079"/>
            <a:chOff x="5989320" y="3279648"/>
            <a:chExt cx="6032500" cy="3434079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9320" y="3279648"/>
              <a:ext cx="6031991" cy="34335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84392" y="3474720"/>
              <a:ext cx="5443715" cy="284530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25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258739" y="847401"/>
            <a:ext cx="5755005" cy="18376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Lancement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 marL="838835" marR="5080" indent="-286385">
              <a:lnSpc>
                <a:spcPct val="150000"/>
              </a:lnSpc>
              <a:spcBef>
                <a:spcPts val="1050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lance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fichier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«Start_TOS.bat»,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voilà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Open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Studio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qui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lance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correctement.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1240" y="2638044"/>
            <a:ext cx="11033760" cy="3721735"/>
            <a:chOff x="681240" y="2638044"/>
            <a:chExt cx="11033760" cy="37217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240" y="2638044"/>
              <a:ext cx="5486387" cy="31485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99" y="2833116"/>
              <a:ext cx="4898135" cy="25603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7232" y="2638044"/>
              <a:ext cx="5667743" cy="30937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2303" y="2833116"/>
              <a:ext cx="5079479" cy="25054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44228" y="5550407"/>
              <a:ext cx="2022347" cy="80924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327140" y="2125233"/>
            <a:ext cx="4726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dirty="0">
                <a:latin typeface="Calibri"/>
                <a:cs typeface="Calibri"/>
              </a:rPr>
              <a:t> «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j’accepte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» </a:t>
            </a: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dirty="0">
                <a:latin typeface="Calibri"/>
                <a:cs typeface="Calibri"/>
              </a:rPr>
              <a:t> le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contrat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licence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utilisateur.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26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10804525" cy="151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Lancement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Une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nouvelle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boîte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dialogue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apparaîtra.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«Créer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nouveau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projet»,</a:t>
            </a:r>
            <a:r>
              <a:rPr sz="1400" dirty="0">
                <a:latin typeface="Calibri"/>
                <a:cs typeface="Calibri"/>
              </a:rPr>
              <a:t> 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peut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nommer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projet,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puis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«Terminer».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0476" y="2633472"/>
            <a:ext cx="10955020" cy="3726179"/>
            <a:chOff x="760476" y="2633472"/>
            <a:chExt cx="10955020" cy="372617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476" y="2633472"/>
              <a:ext cx="5536692" cy="30419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5548" y="2828544"/>
              <a:ext cx="4948427" cy="24536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9820" y="2641092"/>
              <a:ext cx="5535167" cy="30251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4891" y="2836164"/>
              <a:ext cx="4946902" cy="24368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4228" y="5550407"/>
              <a:ext cx="2022347" cy="809243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27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8651240" cy="151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Lancement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arrivé</a:t>
            </a:r>
            <a:r>
              <a:rPr sz="1400" dirty="0">
                <a:latin typeface="Calibri"/>
                <a:cs typeface="Calibri"/>
              </a:rPr>
              <a:t> à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télécharger,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 </a:t>
            </a:r>
            <a:r>
              <a:rPr sz="1400" spc="-5" dirty="0">
                <a:latin typeface="Calibri"/>
                <a:cs typeface="Calibri"/>
              </a:rPr>
              <a:t>installer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configurer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l’environnement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travail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Studio.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00540" y="2331719"/>
            <a:ext cx="8766175" cy="4028440"/>
            <a:chOff x="2700540" y="2331719"/>
            <a:chExt cx="8766175" cy="402844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0540" y="2331719"/>
              <a:ext cx="6347447" cy="33024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5600" y="2526792"/>
              <a:ext cx="5759195" cy="27142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44228" y="5550407"/>
              <a:ext cx="2022347" cy="809243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28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4228" y="5550408"/>
            <a:ext cx="2022347" cy="80924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58739" y="847401"/>
            <a:ext cx="8111490" cy="247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Lancement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suivant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connaitre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l’environnement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Puis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fermer.</a:t>
            </a:r>
            <a:endParaRPr sz="14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Une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fenêtre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s’affiche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ajouter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bibliothèques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afin 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mieux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faire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fonctionner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5" dirty="0">
                <a:latin typeface="Calibri"/>
                <a:cs typeface="Calibri"/>
              </a:rPr>
              <a:t> logiciel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Talend.</a:t>
            </a:r>
            <a:endParaRPr sz="14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Terminer.</a:t>
            </a:r>
            <a:endParaRPr sz="14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Puis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tout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accepter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terminer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21448" y="3296424"/>
            <a:ext cx="11038840" cy="2761615"/>
            <a:chOff x="821448" y="3296424"/>
            <a:chExt cx="11038840" cy="276161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1448" y="3296424"/>
              <a:ext cx="5461990" cy="2570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6508" y="3491484"/>
              <a:ext cx="4873751" cy="19827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97752" y="3296424"/>
              <a:ext cx="5462014" cy="27614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2824" y="3491484"/>
              <a:ext cx="4873751" cy="2173223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29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11129645" cy="4027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Calibri"/>
              <a:cs typeface="Calibri"/>
            </a:endParaRPr>
          </a:p>
          <a:p>
            <a:pPr marL="552450" algn="just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 marL="839469" marR="5080" indent="-287020" algn="just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839469" algn="l"/>
              </a:tabLst>
            </a:pPr>
            <a:r>
              <a:rPr sz="1400" spc="-20" dirty="0">
                <a:latin typeface="Calibri"/>
                <a:cs typeface="Calibri"/>
              </a:rPr>
              <a:t>Talend </a:t>
            </a:r>
            <a:r>
              <a:rPr sz="1400" spc="-5" dirty="0">
                <a:latin typeface="Calibri"/>
                <a:cs typeface="Calibri"/>
              </a:rPr>
              <a:t>est </a:t>
            </a:r>
            <a:r>
              <a:rPr sz="1400" dirty="0">
                <a:latin typeface="Calibri"/>
                <a:cs typeface="Calibri"/>
              </a:rPr>
              <a:t>une </a:t>
            </a:r>
            <a:r>
              <a:rPr sz="1400" spc="-10" dirty="0">
                <a:latin typeface="Calibri"/>
                <a:cs typeface="Calibri"/>
              </a:rPr>
              <a:t>plateforme d'intégration </a:t>
            </a:r>
            <a:r>
              <a:rPr sz="140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données </a:t>
            </a:r>
            <a:r>
              <a:rPr sz="1400" dirty="0">
                <a:latin typeface="Calibri"/>
                <a:cs typeface="Calibri"/>
              </a:rPr>
              <a:t>open </a:t>
            </a:r>
            <a:r>
              <a:rPr sz="1400" spc="-5" dirty="0">
                <a:latin typeface="Calibri"/>
                <a:cs typeface="Calibri"/>
              </a:rPr>
              <a:t>source </a:t>
            </a:r>
            <a:r>
              <a:rPr sz="1400" spc="-10" dirty="0">
                <a:latin typeface="Calibri"/>
                <a:cs typeface="Calibri"/>
              </a:rPr>
              <a:t>offrant </a:t>
            </a:r>
            <a:r>
              <a:rPr sz="1400" dirty="0">
                <a:latin typeface="Calibri"/>
                <a:cs typeface="Calibri"/>
              </a:rPr>
              <a:t>une </a:t>
            </a:r>
            <a:r>
              <a:rPr sz="1400" spc="-5" dirty="0">
                <a:latin typeface="Calibri"/>
                <a:cs typeface="Calibri"/>
              </a:rPr>
              <a:t>approche moderne et flexible pour </a:t>
            </a:r>
            <a:r>
              <a:rPr sz="1400" spc="-10" dirty="0">
                <a:latin typeface="Calibri"/>
                <a:cs typeface="Calibri"/>
              </a:rPr>
              <a:t>gérer </a:t>
            </a:r>
            <a:r>
              <a:rPr sz="1400" spc="-5" dirty="0">
                <a:latin typeface="Calibri"/>
                <a:cs typeface="Calibri"/>
              </a:rPr>
              <a:t>l'ensemble </a:t>
            </a:r>
            <a:r>
              <a:rPr sz="1400" dirty="0">
                <a:latin typeface="Calibri"/>
                <a:cs typeface="Calibri"/>
              </a:rPr>
              <a:t>du </a:t>
            </a:r>
            <a:r>
              <a:rPr sz="1400" spc="-10" dirty="0">
                <a:latin typeface="Calibri"/>
                <a:cs typeface="Calibri"/>
              </a:rPr>
              <a:t>cycle </a:t>
            </a:r>
            <a:r>
              <a:rPr sz="1400" spc="5" dirty="0">
                <a:latin typeface="Calibri"/>
                <a:cs typeface="Calibri"/>
              </a:rPr>
              <a:t>de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vie </a:t>
            </a:r>
            <a:r>
              <a:rPr sz="1400" spc="-5" dirty="0">
                <a:latin typeface="Calibri"/>
                <a:cs typeface="Calibri"/>
              </a:rPr>
              <a:t>des données, de l'extraction </a:t>
            </a:r>
            <a:r>
              <a:rPr sz="1400" dirty="0">
                <a:latin typeface="Calibri"/>
                <a:cs typeface="Calibri"/>
              </a:rPr>
              <a:t>à la </a:t>
            </a:r>
            <a:r>
              <a:rPr sz="1400" spc="-5" dirty="0">
                <a:latin typeface="Calibri"/>
                <a:cs typeface="Calibri"/>
              </a:rPr>
              <a:t>visualisation. Dotée d'une </a:t>
            </a:r>
            <a:r>
              <a:rPr sz="1400" spc="-10" dirty="0">
                <a:latin typeface="Calibri"/>
                <a:cs typeface="Calibri"/>
              </a:rPr>
              <a:t>interface </a:t>
            </a:r>
            <a:r>
              <a:rPr sz="1400" spc="-5" dirty="0">
                <a:latin typeface="Calibri"/>
                <a:cs typeface="Calibri"/>
              </a:rPr>
              <a:t>graphique intuitive, </a:t>
            </a:r>
            <a:r>
              <a:rPr sz="1400" spc="-20" dirty="0">
                <a:latin typeface="Calibri"/>
                <a:cs typeface="Calibri"/>
              </a:rPr>
              <a:t>Talend </a:t>
            </a:r>
            <a:r>
              <a:rPr sz="1400" spc="-5" dirty="0">
                <a:latin typeface="Calibri"/>
                <a:cs typeface="Calibri"/>
              </a:rPr>
              <a:t>permet aux utilisateurs de </a:t>
            </a:r>
            <a:r>
              <a:rPr sz="1400" spc="-20" dirty="0">
                <a:latin typeface="Calibri"/>
                <a:cs typeface="Calibri"/>
              </a:rPr>
              <a:t>concevoir, 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transformer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charger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(ETL)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les données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manière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efficace.</a:t>
            </a:r>
            <a:endParaRPr sz="1400">
              <a:latin typeface="Calibri"/>
              <a:cs typeface="Calibri"/>
            </a:endParaRPr>
          </a:p>
          <a:p>
            <a:pPr marL="838200" marR="7620" indent="-286385" algn="just">
              <a:lnSpc>
                <a:spcPct val="150000"/>
              </a:lnSpc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Les composants d'extraction dans </a:t>
            </a:r>
            <a:r>
              <a:rPr sz="1400" spc="-20" dirty="0">
                <a:latin typeface="Calibri"/>
                <a:cs typeface="Calibri"/>
              </a:rPr>
              <a:t>Talend </a:t>
            </a:r>
            <a:r>
              <a:rPr sz="1400" spc="-5" dirty="0">
                <a:latin typeface="Calibri"/>
                <a:cs typeface="Calibri"/>
              </a:rPr>
              <a:t>jouent </a:t>
            </a:r>
            <a:r>
              <a:rPr sz="1400" dirty="0">
                <a:latin typeface="Calibri"/>
                <a:cs typeface="Calibri"/>
              </a:rPr>
              <a:t>un </a:t>
            </a:r>
            <a:r>
              <a:rPr sz="1400" spc="-5" dirty="0">
                <a:latin typeface="Calibri"/>
                <a:cs typeface="Calibri"/>
              </a:rPr>
              <a:t>rôle crucial dans </a:t>
            </a:r>
            <a:r>
              <a:rPr sz="1400" dirty="0">
                <a:latin typeface="Calibri"/>
                <a:cs typeface="Calibri"/>
              </a:rPr>
              <a:t>le </a:t>
            </a:r>
            <a:r>
              <a:rPr sz="1400" spc="-5" dirty="0">
                <a:latin typeface="Calibri"/>
                <a:cs typeface="Calibri"/>
              </a:rPr>
              <a:t>processus </a:t>
            </a:r>
            <a:r>
              <a:rPr sz="1400" dirty="0">
                <a:latin typeface="Calibri"/>
                <a:cs typeface="Calibri"/>
              </a:rPr>
              <a:t>ETL. </a:t>
            </a:r>
            <a:r>
              <a:rPr sz="1400" spc="-5" dirty="0">
                <a:latin typeface="Calibri"/>
                <a:cs typeface="Calibri"/>
              </a:rPr>
              <a:t>Ces composants </a:t>
            </a:r>
            <a:r>
              <a:rPr sz="1400" spc="-10" dirty="0">
                <a:latin typeface="Calibri"/>
                <a:cs typeface="Calibri"/>
              </a:rPr>
              <a:t>permettent </a:t>
            </a:r>
            <a:r>
              <a:rPr sz="140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collecter des données </a:t>
            </a:r>
            <a:r>
              <a:rPr sz="1400" dirty="0">
                <a:latin typeface="Calibri"/>
                <a:cs typeface="Calibri"/>
              </a:rPr>
              <a:t>à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partir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sz="1400" spc="-15" dirty="0">
                <a:latin typeface="Calibri"/>
                <a:cs typeface="Calibri"/>
              </a:rPr>
              <a:t>différentes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sources,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qu'elles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soient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bases 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données,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fichiers plats,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dirty="0">
                <a:latin typeface="Calibri"/>
                <a:cs typeface="Calibri"/>
              </a:rPr>
              <a:t> services</a:t>
            </a:r>
            <a:r>
              <a:rPr sz="1400" spc="-5" dirty="0">
                <a:latin typeface="Calibri"/>
                <a:cs typeface="Calibri"/>
              </a:rPr>
              <a:t> web,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d'autres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systèmes.</a:t>
            </a:r>
            <a:endParaRPr sz="1400">
              <a:latin typeface="Calibri"/>
              <a:cs typeface="Calibri"/>
            </a:endParaRPr>
          </a:p>
          <a:p>
            <a:pPr marL="838835" marR="5715" indent="-286385" algn="just">
              <a:lnSpc>
                <a:spcPct val="150000"/>
              </a:lnSpc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Que ce </a:t>
            </a:r>
            <a:r>
              <a:rPr sz="1400" dirty="0">
                <a:latin typeface="Calibri"/>
                <a:cs typeface="Calibri"/>
              </a:rPr>
              <a:t>soit </a:t>
            </a:r>
            <a:r>
              <a:rPr sz="1400" spc="-5" dirty="0">
                <a:latin typeface="Calibri"/>
                <a:cs typeface="Calibri"/>
              </a:rPr>
              <a:t>pour </a:t>
            </a:r>
            <a:r>
              <a:rPr sz="1400" spc="-10" dirty="0">
                <a:latin typeface="Calibri"/>
                <a:cs typeface="Calibri"/>
              </a:rPr>
              <a:t>extraire </a:t>
            </a:r>
            <a:r>
              <a:rPr sz="1400" spc="-5" dirty="0">
                <a:latin typeface="Calibri"/>
                <a:cs typeface="Calibri"/>
              </a:rPr>
              <a:t>des données transactionnelles d'une base de données relationnelle, </a:t>
            </a:r>
            <a:r>
              <a:rPr sz="1400" spc="-10" dirty="0">
                <a:latin typeface="Calibri"/>
                <a:cs typeface="Calibri"/>
              </a:rPr>
              <a:t>récupérer </a:t>
            </a:r>
            <a:r>
              <a:rPr sz="1400" spc="-5" dirty="0">
                <a:latin typeface="Calibri"/>
                <a:cs typeface="Calibri"/>
              </a:rPr>
              <a:t>des fichiers plats </a:t>
            </a:r>
            <a:r>
              <a:rPr sz="1400" spc="-10" dirty="0">
                <a:latin typeface="Calibri"/>
                <a:cs typeface="Calibri"/>
              </a:rPr>
              <a:t>provenant de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systèmes</a:t>
            </a:r>
            <a:r>
              <a:rPr sz="1400" spc="-5" dirty="0">
                <a:latin typeface="Calibri"/>
                <a:cs typeface="Calibri"/>
              </a:rPr>
              <a:t> externes,</a:t>
            </a:r>
            <a:r>
              <a:rPr sz="1400" dirty="0">
                <a:latin typeface="Calibri"/>
                <a:cs typeface="Calibri"/>
              </a:rPr>
              <a:t> ou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connecter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API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web,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Talend</a:t>
            </a:r>
            <a:r>
              <a:rPr sz="1400" spc="-10" dirty="0">
                <a:latin typeface="Calibri"/>
                <a:cs typeface="Calibri"/>
              </a:rPr>
              <a:t> offre</a:t>
            </a:r>
            <a:r>
              <a:rPr sz="1400" spc="-5" dirty="0">
                <a:latin typeface="Calibri"/>
                <a:cs typeface="Calibri"/>
              </a:rPr>
              <a:t> une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gamme</a:t>
            </a:r>
            <a:r>
              <a:rPr sz="1400" spc="-5" dirty="0">
                <a:latin typeface="Calibri"/>
                <a:cs typeface="Calibri"/>
              </a:rPr>
              <a:t> 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composants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d'extraction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puissants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adaptatifs.</a:t>
            </a:r>
            <a:r>
              <a:rPr sz="1400" spc="-5" dirty="0">
                <a:latin typeface="Calibri"/>
                <a:cs typeface="Calibri"/>
              </a:rPr>
              <a:t> Ces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composants </a:t>
            </a:r>
            <a:r>
              <a:rPr sz="1400" spc="-10" dirty="0">
                <a:latin typeface="Calibri"/>
                <a:cs typeface="Calibri"/>
              </a:rPr>
              <a:t>permettent </a:t>
            </a:r>
            <a:r>
              <a:rPr sz="1400" spc="-5" dirty="0">
                <a:latin typeface="Calibri"/>
                <a:cs typeface="Calibri"/>
              </a:rPr>
              <a:t>aux utilisateurs de spécifier les critères d'extraction, </a:t>
            </a:r>
            <a:r>
              <a:rPr sz="1400" dirty="0">
                <a:latin typeface="Calibri"/>
                <a:cs typeface="Calibri"/>
              </a:rPr>
              <a:t>de </a:t>
            </a:r>
            <a:r>
              <a:rPr sz="1400" spc="-10" dirty="0">
                <a:latin typeface="Calibri"/>
                <a:cs typeface="Calibri"/>
              </a:rPr>
              <a:t>gérer </a:t>
            </a:r>
            <a:r>
              <a:rPr sz="1400" spc="-5" dirty="0">
                <a:latin typeface="Calibri"/>
                <a:cs typeface="Calibri"/>
              </a:rPr>
              <a:t>les </a:t>
            </a:r>
            <a:r>
              <a:rPr sz="1400" spc="-10" dirty="0">
                <a:latin typeface="Calibri"/>
                <a:cs typeface="Calibri"/>
              </a:rPr>
              <a:t>paramètres </a:t>
            </a:r>
            <a:r>
              <a:rPr sz="1400" spc="-5" dirty="0">
                <a:latin typeface="Calibri"/>
                <a:cs typeface="Calibri"/>
              </a:rPr>
              <a:t>de connexion, et de </a:t>
            </a:r>
            <a:r>
              <a:rPr sz="1400" spc="-10" dirty="0">
                <a:latin typeface="Calibri"/>
                <a:cs typeface="Calibri"/>
              </a:rPr>
              <a:t>garantir </a:t>
            </a:r>
            <a:r>
              <a:rPr sz="1400" dirty="0">
                <a:latin typeface="Calibri"/>
                <a:cs typeface="Calibri"/>
              </a:rPr>
              <a:t>une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intégration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harmonieuse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données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processus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global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gestion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4228" y="5550408"/>
            <a:ext cx="2022347" cy="80924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35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47471" y="1103100"/>
            <a:ext cx="388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PRÉPARER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740" y="2984647"/>
            <a:ext cx="4530090" cy="127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Talend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Open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Préparation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l’environnement</a:t>
            </a:r>
            <a:r>
              <a:rPr sz="1600" spc="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l’interface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4726940" cy="1063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l’interface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l’interface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42" y="2513663"/>
            <a:ext cx="32378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Il </a:t>
            </a:r>
            <a:r>
              <a:rPr sz="1400" spc="-10" dirty="0">
                <a:latin typeface="Calibri"/>
                <a:cs typeface="Calibri"/>
              </a:rPr>
              <a:t>existe quatre </a:t>
            </a:r>
            <a:r>
              <a:rPr sz="1400" spc="-5" dirty="0">
                <a:latin typeface="Calibri"/>
                <a:cs typeface="Calibri"/>
              </a:rPr>
              <a:t>sections </a:t>
            </a:r>
            <a:r>
              <a:rPr sz="1400" dirty="0">
                <a:latin typeface="Calibri"/>
                <a:cs typeface="Calibri"/>
              </a:rPr>
              <a:t>ou </a:t>
            </a:r>
            <a:r>
              <a:rPr sz="1400" spc="-5" dirty="0">
                <a:latin typeface="Calibri"/>
                <a:cs typeface="Calibri"/>
              </a:rPr>
              <a:t>parties </a:t>
            </a:r>
            <a:r>
              <a:rPr sz="1400" spc="-10" dirty="0">
                <a:latin typeface="Calibri"/>
                <a:cs typeface="Calibri"/>
              </a:rPr>
              <a:t>dans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l'interface</a:t>
            </a:r>
            <a:r>
              <a:rPr sz="1400" spc="-5" dirty="0">
                <a:latin typeface="Calibri"/>
                <a:cs typeface="Calibri"/>
              </a:rPr>
              <a:t> graphique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Open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Studio.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s'agit</a:t>
            </a:r>
            <a:r>
              <a:rPr sz="1400" dirty="0">
                <a:latin typeface="Calibri"/>
                <a:cs typeface="Calibri"/>
              </a:rPr>
              <a:t> du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7842"/>
                </a:solidFill>
                <a:latin typeface="Calibri"/>
                <a:cs typeface="Calibri"/>
              </a:rPr>
              <a:t>référentiel</a:t>
            </a:r>
            <a:r>
              <a:rPr sz="1400" spc="-10" dirty="0">
                <a:latin typeface="Calibri"/>
                <a:cs typeface="Calibri"/>
              </a:rPr>
              <a:t>,</a:t>
            </a:r>
            <a:r>
              <a:rPr sz="1400" spc="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07842"/>
                </a:solidFill>
                <a:latin typeface="Calibri"/>
                <a:cs typeface="Calibri"/>
              </a:rPr>
              <a:t>l’espace</a:t>
            </a:r>
            <a:r>
              <a:rPr sz="1400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modélisation graphique</a:t>
            </a:r>
            <a:r>
              <a:rPr sz="1400" spc="-5" dirty="0">
                <a:latin typeface="Calibri"/>
                <a:cs typeface="Calibri"/>
              </a:rPr>
              <a:t>,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de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palette</a:t>
            </a:r>
            <a:r>
              <a:rPr sz="14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-5" dirty="0">
                <a:latin typeface="Calibri"/>
                <a:cs typeface="Calibri"/>
              </a:rPr>
              <a:t> de</a:t>
            </a:r>
            <a:r>
              <a:rPr sz="1400" spc="310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7842"/>
                </a:solidFill>
                <a:latin typeface="Calibri"/>
                <a:cs typeface="Calibri"/>
              </a:rPr>
              <a:t>l'onglet</a:t>
            </a:r>
            <a:r>
              <a:rPr sz="1400" spc="3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7842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7842"/>
                </a:solidFill>
                <a:latin typeface="Calibri"/>
                <a:cs typeface="Calibri"/>
              </a:rPr>
              <a:t>configuration</a:t>
            </a:r>
            <a:r>
              <a:rPr sz="1400" spc="-10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sections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exécutent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5432" y="4434040"/>
            <a:ext cx="295148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fonctions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spécifiques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lors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 l'intégration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données.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schéma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suivant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évidence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sections.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05985" y="1953767"/>
            <a:ext cx="6892290" cy="4447540"/>
            <a:chOff x="4205985" y="1953767"/>
            <a:chExt cx="6892290" cy="444754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8783" y="1953767"/>
              <a:ext cx="6348971" cy="44470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3856" y="2148840"/>
              <a:ext cx="5760706" cy="38587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12335" y="3429000"/>
              <a:ext cx="1059815" cy="398780"/>
            </a:xfrm>
            <a:custGeom>
              <a:avLst/>
              <a:gdLst/>
              <a:ahLst/>
              <a:cxnLst/>
              <a:rect l="l" t="t" r="r" b="b"/>
              <a:pathLst>
                <a:path w="1059814" h="398779">
                  <a:moveTo>
                    <a:pt x="870204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507619" y="284988"/>
                  </a:lnTo>
                  <a:lnTo>
                    <a:pt x="1059230" y="398703"/>
                  </a:lnTo>
                  <a:lnTo>
                    <a:pt x="725170" y="284988"/>
                  </a:lnTo>
                  <a:lnTo>
                    <a:pt x="870204" y="284988"/>
                  </a:lnTo>
                  <a:lnTo>
                    <a:pt x="870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12335" y="3429000"/>
              <a:ext cx="1059815" cy="398780"/>
            </a:xfrm>
            <a:custGeom>
              <a:avLst/>
              <a:gdLst/>
              <a:ahLst/>
              <a:cxnLst/>
              <a:rect l="l" t="t" r="r" b="b"/>
              <a:pathLst>
                <a:path w="1059814" h="398779">
                  <a:moveTo>
                    <a:pt x="0" y="0"/>
                  </a:moveTo>
                  <a:lnTo>
                    <a:pt x="507619" y="0"/>
                  </a:lnTo>
                  <a:lnTo>
                    <a:pt x="725170" y="0"/>
                  </a:lnTo>
                  <a:lnTo>
                    <a:pt x="870204" y="0"/>
                  </a:lnTo>
                  <a:lnTo>
                    <a:pt x="870204" y="166243"/>
                  </a:lnTo>
                  <a:lnTo>
                    <a:pt x="870204" y="237490"/>
                  </a:lnTo>
                  <a:lnTo>
                    <a:pt x="870204" y="284988"/>
                  </a:lnTo>
                  <a:lnTo>
                    <a:pt x="725170" y="284988"/>
                  </a:lnTo>
                  <a:lnTo>
                    <a:pt x="1059230" y="398703"/>
                  </a:lnTo>
                  <a:lnTo>
                    <a:pt x="507619" y="284988"/>
                  </a:lnTo>
                  <a:lnTo>
                    <a:pt x="0" y="284988"/>
                  </a:lnTo>
                  <a:lnTo>
                    <a:pt x="0" y="237490"/>
                  </a:lnTo>
                  <a:lnTo>
                    <a:pt x="0" y="166243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11209" y="3466719"/>
            <a:ext cx="6724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3A3838"/>
                </a:solidFill>
                <a:latin typeface="Calibri"/>
                <a:cs typeface="Calibri"/>
              </a:rPr>
              <a:t>Référentiel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495533" y="2756661"/>
            <a:ext cx="1117600" cy="278765"/>
            <a:chOff x="10495533" y="2756661"/>
            <a:chExt cx="1117600" cy="278765"/>
          </a:xfrm>
        </p:grpSpPr>
        <p:sp>
          <p:nvSpPr>
            <p:cNvPr id="21" name="object 21"/>
            <p:cNvSpPr/>
            <p:nvPr/>
          </p:nvSpPr>
          <p:spPr>
            <a:xfrm>
              <a:off x="10501883" y="2763011"/>
              <a:ext cx="1104900" cy="266065"/>
            </a:xfrm>
            <a:custGeom>
              <a:avLst/>
              <a:gdLst/>
              <a:ahLst/>
              <a:cxnLst/>
              <a:rect l="l" t="t" r="r" b="b"/>
              <a:pathLst>
                <a:path w="1104900" h="266064">
                  <a:moveTo>
                    <a:pt x="1104900" y="0"/>
                  </a:moveTo>
                  <a:lnTo>
                    <a:pt x="190500" y="0"/>
                  </a:lnTo>
                  <a:lnTo>
                    <a:pt x="190500" y="135128"/>
                  </a:lnTo>
                  <a:lnTo>
                    <a:pt x="0" y="265531"/>
                  </a:lnTo>
                  <a:lnTo>
                    <a:pt x="190500" y="193040"/>
                  </a:lnTo>
                  <a:lnTo>
                    <a:pt x="190500" y="231647"/>
                  </a:lnTo>
                  <a:lnTo>
                    <a:pt x="1104900" y="231647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01883" y="2763011"/>
              <a:ext cx="1104900" cy="266065"/>
            </a:xfrm>
            <a:custGeom>
              <a:avLst/>
              <a:gdLst/>
              <a:ahLst/>
              <a:cxnLst/>
              <a:rect l="l" t="t" r="r" b="b"/>
              <a:pathLst>
                <a:path w="1104900" h="266064">
                  <a:moveTo>
                    <a:pt x="190500" y="0"/>
                  </a:moveTo>
                  <a:lnTo>
                    <a:pt x="342900" y="0"/>
                  </a:lnTo>
                  <a:lnTo>
                    <a:pt x="571500" y="0"/>
                  </a:lnTo>
                  <a:lnTo>
                    <a:pt x="1104900" y="0"/>
                  </a:lnTo>
                  <a:lnTo>
                    <a:pt x="1104900" y="135128"/>
                  </a:lnTo>
                  <a:lnTo>
                    <a:pt x="1104900" y="193040"/>
                  </a:lnTo>
                  <a:lnTo>
                    <a:pt x="1104900" y="231647"/>
                  </a:lnTo>
                  <a:lnTo>
                    <a:pt x="571500" y="231647"/>
                  </a:lnTo>
                  <a:lnTo>
                    <a:pt x="342900" y="231647"/>
                  </a:lnTo>
                  <a:lnTo>
                    <a:pt x="190500" y="231647"/>
                  </a:lnTo>
                  <a:lnTo>
                    <a:pt x="190500" y="193040"/>
                  </a:lnTo>
                  <a:lnTo>
                    <a:pt x="0" y="265531"/>
                  </a:lnTo>
                  <a:lnTo>
                    <a:pt x="190500" y="135128"/>
                  </a:lnTo>
                  <a:lnTo>
                    <a:pt x="190500" y="0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928481" y="2773987"/>
            <a:ext cx="4425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3A3838"/>
                </a:solidFill>
                <a:latin typeface="Calibri"/>
                <a:cs typeface="Calibri"/>
              </a:rPr>
              <a:t>Palette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284917" y="5234685"/>
            <a:ext cx="1765935" cy="558165"/>
            <a:chOff x="9284917" y="5234685"/>
            <a:chExt cx="1765935" cy="558165"/>
          </a:xfrm>
        </p:grpSpPr>
        <p:sp>
          <p:nvSpPr>
            <p:cNvPr id="25" name="object 25"/>
            <p:cNvSpPr/>
            <p:nvPr/>
          </p:nvSpPr>
          <p:spPr>
            <a:xfrm>
              <a:off x="9291269" y="5241035"/>
              <a:ext cx="1753235" cy="545465"/>
            </a:xfrm>
            <a:custGeom>
              <a:avLst/>
              <a:gdLst/>
              <a:ahLst/>
              <a:cxnLst/>
              <a:rect l="l" t="t" r="r" b="b"/>
              <a:pathLst>
                <a:path w="1753234" h="545464">
                  <a:moveTo>
                    <a:pt x="1753158" y="0"/>
                  </a:moveTo>
                  <a:lnTo>
                    <a:pt x="183438" y="0"/>
                  </a:lnTo>
                  <a:lnTo>
                    <a:pt x="183438" y="362712"/>
                  </a:lnTo>
                  <a:lnTo>
                    <a:pt x="445058" y="362712"/>
                  </a:lnTo>
                  <a:lnTo>
                    <a:pt x="0" y="545261"/>
                  </a:lnTo>
                  <a:lnTo>
                    <a:pt x="837488" y="362712"/>
                  </a:lnTo>
                  <a:lnTo>
                    <a:pt x="1753158" y="362712"/>
                  </a:lnTo>
                  <a:lnTo>
                    <a:pt x="1753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291267" y="5241035"/>
              <a:ext cx="1753235" cy="545465"/>
            </a:xfrm>
            <a:custGeom>
              <a:avLst/>
              <a:gdLst/>
              <a:ahLst/>
              <a:cxnLst/>
              <a:rect l="l" t="t" r="r" b="b"/>
              <a:pathLst>
                <a:path w="1753234" h="545464">
                  <a:moveTo>
                    <a:pt x="183438" y="0"/>
                  </a:moveTo>
                  <a:lnTo>
                    <a:pt x="445058" y="0"/>
                  </a:lnTo>
                  <a:lnTo>
                    <a:pt x="837488" y="0"/>
                  </a:lnTo>
                  <a:lnTo>
                    <a:pt x="1753158" y="0"/>
                  </a:lnTo>
                  <a:lnTo>
                    <a:pt x="1753158" y="211582"/>
                  </a:lnTo>
                  <a:lnTo>
                    <a:pt x="1753158" y="302260"/>
                  </a:lnTo>
                  <a:lnTo>
                    <a:pt x="1753158" y="362712"/>
                  </a:lnTo>
                  <a:lnTo>
                    <a:pt x="837488" y="362712"/>
                  </a:lnTo>
                  <a:lnTo>
                    <a:pt x="0" y="545261"/>
                  </a:lnTo>
                  <a:lnTo>
                    <a:pt x="445058" y="362712"/>
                  </a:lnTo>
                  <a:lnTo>
                    <a:pt x="183438" y="362712"/>
                  </a:lnTo>
                  <a:lnTo>
                    <a:pt x="183438" y="302260"/>
                  </a:lnTo>
                  <a:lnTo>
                    <a:pt x="183438" y="211582"/>
                  </a:lnTo>
                  <a:lnTo>
                    <a:pt x="183438" y="0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555080" y="5317795"/>
            <a:ext cx="14077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3A3838"/>
                </a:solidFill>
                <a:latin typeface="Calibri"/>
                <a:cs typeface="Calibri"/>
              </a:rPr>
              <a:t>Onglet</a:t>
            </a:r>
            <a:r>
              <a:rPr sz="11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1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3A3838"/>
                </a:solidFill>
                <a:latin typeface="Calibri"/>
                <a:cs typeface="Calibri"/>
              </a:rPr>
              <a:t>configuration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914646" y="4226521"/>
            <a:ext cx="2116455" cy="763905"/>
            <a:chOff x="4914646" y="4226521"/>
            <a:chExt cx="2116455" cy="763905"/>
          </a:xfrm>
        </p:grpSpPr>
        <p:sp>
          <p:nvSpPr>
            <p:cNvPr id="29" name="object 29"/>
            <p:cNvSpPr/>
            <p:nvPr/>
          </p:nvSpPr>
          <p:spPr>
            <a:xfrm>
              <a:off x="4920996" y="4232871"/>
              <a:ext cx="2103755" cy="751205"/>
            </a:xfrm>
            <a:custGeom>
              <a:avLst/>
              <a:gdLst/>
              <a:ahLst/>
              <a:cxnLst/>
              <a:rect l="l" t="t" r="r" b="b"/>
              <a:pathLst>
                <a:path w="2103754" h="751204">
                  <a:moveTo>
                    <a:pt x="2103729" y="0"/>
                  </a:moveTo>
                  <a:lnTo>
                    <a:pt x="945896" y="258356"/>
                  </a:lnTo>
                  <a:lnTo>
                    <a:pt x="0" y="258356"/>
                  </a:lnTo>
                  <a:lnTo>
                    <a:pt x="0" y="750608"/>
                  </a:lnTo>
                  <a:lnTo>
                    <a:pt x="1621536" y="750608"/>
                  </a:lnTo>
                  <a:lnTo>
                    <a:pt x="1621536" y="258356"/>
                  </a:lnTo>
                  <a:lnTo>
                    <a:pt x="1351280" y="258356"/>
                  </a:lnTo>
                  <a:lnTo>
                    <a:pt x="21037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20996" y="4232871"/>
              <a:ext cx="2103755" cy="751205"/>
            </a:xfrm>
            <a:custGeom>
              <a:avLst/>
              <a:gdLst/>
              <a:ahLst/>
              <a:cxnLst/>
              <a:rect l="l" t="t" r="r" b="b"/>
              <a:pathLst>
                <a:path w="2103754" h="751204">
                  <a:moveTo>
                    <a:pt x="0" y="258356"/>
                  </a:moveTo>
                  <a:lnTo>
                    <a:pt x="945896" y="258356"/>
                  </a:lnTo>
                  <a:lnTo>
                    <a:pt x="2103729" y="0"/>
                  </a:lnTo>
                  <a:lnTo>
                    <a:pt x="1351280" y="258356"/>
                  </a:lnTo>
                  <a:lnTo>
                    <a:pt x="1621536" y="258356"/>
                  </a:lnTo>
                  <a:lnTo>
                    <a:pt x="1621536" y="340398"/>
                  </a:lnTo>
                  <a:lnTo>
                    <a:pt x="1621536" y="463461"/>
                  </a:lnTo>
                  <a:lnTo>
                    <a:pt x="1621536" y="750608"/>
                  </a:lnTo>
                  <a:lnTo>
                    <a:pt x="1351280" y="750608"/>
                  </a:lnTo>
                  <a:lnTo>
                    <a:pt x="945896" y="750608"/>
                  </a:lnTo>
                  <a:lnTo>
                    <a:pt x="0" y="750608"/>
                  </a:lnTo>
                  <a:lnTo>
                    <a:pt x="0" y="463461"/>
                  </a:lnTo>
                  <a:lnTo>
                    <a:pt x="0" y="340398"/>
                  </a:lnTo>
                  <a:lnTo>
                    <a:pt x="0" y="258356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6146" y="4531672"/>
            <a:ext cx="139192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marR="5080" indent="-387350">
              <a:lnSpc>
                <a:spcPct val="107300"/>
              </a:lnSpc>
              <a:spcBef>
                <a:spcPts val="100"/>
              </a:spcBef>
            </a:pPr>
            <a:r>
              <a:rPr sz="1100" b="1" dirty="0">
                <a:solidFill>
                  <a:srgbClr val="3A3838"/>
                </a:solidFill>
                <a:latin typeface="Calibri"/>
                <a:cs typeface="Calibri"/>
              </a:rPr>
              <a:t>Espace</a:t>
            </a:r>
            <a:r>
              <a:rPr sz="11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1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3A3838"/>
                </a:solidFill>
                <a:latin typeface="Calibri"/>
                <a:cs typeface="Calibri"/>
              </a:rPr>
              <a:t>modélisation </a:t>
            </a:r>
            <a:r>
              <a:rPr sz="1100" b="1" spc="-2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3A3838"/>
                </a:solidFill>
                <a:latin typeface="Calibri"/>
                <a:cs typeface="Calibri"/>
              </a:rPr>
              <a:t>graphique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31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11000105" cy="191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l’interface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Référentiel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marL="837565" marR="5080" indent="-285115">
              <a:lnSpc>
                <a:spcPct val="15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Le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référentiel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affiche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une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arborescence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toutes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les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rubriques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techniques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permettant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concevoir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métiers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décrire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business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models.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situé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haut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 </a:t>
            </a:r>
            <a:r>
              <a:rPr sz="1400" spc="-10" dirty="0">
                <a:latin typeface="Calibri"/>
                <a:cs typeface="Calibri"/>
              </a:rPr>
              <a:t>gauche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l'interface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graphique.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42" y="5296968"/>
            <a:ext cx="1046226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libri"/>
                <a:cs typeface="Calibri"/>
              </a:rPr>
              <a:t>Parmi</a:t>
            </a:r>
            <a:r>
              <a:rPr sz="1400" spc="-5" dirty="0">
                <a:latin typeface="Calibri"/>
                <a:cs typeface="Calibri"/>
              </a:rPr>
              <a:t> les éléments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accessibles </a:t>
            </a:r>
            <a:r>
              <a:rPr sz="1400" dirty="0">
                <a:latin typeface="Calibri"/>
                <a:cs typeface="Calibri"/>
              </a:rPr>
              <a:t>via </a:t>
            </a:r>
            <a:r>
              <a:rPr sz="1400" spc="5" dirty="0">
                <a:latin typeface="Calibri"/>
                <a:cs typeface="Calibri"/>
              </a:rPr>
              <a:t>le </a:t>
            </a:r>
            <a:r>
              <a:rPr sz="1400" spc="-10" dirty="0">
                <a:latin typeface="Calibri"/>
                <a:cs typeface="Calibri"/>
              </a:rPr>
              <a:t>référentiel, </a:t>
            </a:r>
            <a:r>
              <a:rPr sz="1400" spc="-5" dirty="0">
                <a:latin typeface="Calibri"/>
                <a:cs typeface="Calibri"/>
              </a:rPr>
              <a:t>citons </a:t>
            </a:r>
            <a:r>
              <a:rPr sz="1400" dirty="0">
                <a:latin typeface="Calibri"/>
                <a:cs typeface="Calibri"/>
              </a:rPr>
              <a:t>les </a:t>
            </a:r>
            <a:r>
              <a:rPr sz="1400" spc="-5" dirty="0">
                <a:latin typeface="Calibri"/>
                <a:cs typeface="Calibri"/>
              </a:rPr>
              <a:t>conceptions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tâches, </a:t>
            </a:r>
            <a:r>
              <a:rPr sz="1400" spc="5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documentation, les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connexions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3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3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 de </a:t>
            </a:r>
            <a:r>
              <a:rPr sz="1400" spc="-5" dirty="0">
                <a:latin typeface="Calibri"/>
                <a:cs typeface="Calibri"/>
              </a:rPr>
              <a:t>données,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les modèles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commerciaux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les </a:t>
            </a:r>
            <a:r>
              <a:rPr sz="1400" spc="-10" dirty="0">
                <a:latin typeface="Calibri"/>
                <a:cs typeface="Calibri"/>
              </a:rPr>
              <a:t>routines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réutilisables.</a:t>
            </a:r>
            <a:endParaRPr sz="1400">
              <a:latin typeface="Calibri"/>
              <a:cs typeface="Calibri"/>
            </a:endParaRPr>
          </a:p>
          <a:p>
            <a:pPr marL="300990" marR="5080" indent="-28829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Il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s'agit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simplement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d'un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magasin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central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les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éléments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importants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modélisation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commerciale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conception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tâches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dans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projet.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17520" y="2616708"/>
            <a:ext cx="6038215" cy="3103245"/>
            <a:chOff x="3017520" y="2616708"/>
            <a:chExt cx="6038215" cy="310324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7520" y="2616708"/>
              <a:ext cx="6038087" cy="31028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2592" y="2811779"/>
              <a:ext cx="5449823" cy="251459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32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5134610" cy="223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l’interface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Référentiel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marL="838835" marR="5080" indent="-287020" algn="just">
              <a:lnSpc>
                <a:spcPct val="150000"/>
              </a:lnSpc>
              <a:buFont typeface="Arial MT"/>
              <a:buChar char="•"/>
              <a:tabLst>
                <a:tab pos="839469" algn="l"/>
              </a:tabLst>
            </a:pPr>
            <a:r>
              <a:rPr sz="1400" dirty="0">
                <a:latin typeface="Calibri"/>
                <a:cs typeface="Calibri"/>
              </a:rPr>
              <a:t>Si on </a:t>
            </a:r>
            <a:r>
              <a:rPr sz="1400" spc="-5" dirty="0">
                <a:latin typeface="Calibri"/>
                <a:cs typeface="Calibri"/>
              </a:rPr>
              <a:t>souhaite </a:t>
            </a:r>
            <a:r>
              <a:rPr sz="1400" spc="-10" dirty="0">
                <a:latin typeface="Calibri"/>
                <a:cs typeface="Calibri"/>
              </a:rPr>
              <a:t>créer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notre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premier </a:t>
            </a:r>
            <a:r>
              <a:rPr sz="1400" spc="-5" dirty="0">
                <a:latin typeface="Calibri"/>
                <a:cs typeface="Calibri"/>
              </a:rPr>
              <a:t>emploi dans </a:t>
            </a:r>
            <a:r>
              <a:rPr sz="1400" spc="-15" dirty="0">
                <a:latin typeface="Calibri"/>
                <a:cs typeface="Calibri"/>
              </a:rPr>
              <a:t>TOS,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doit cliquer sur </a:t>
            </a:r>
            <a:r>
              <a:rPr sz="1400" dirty="0">
                <a:latin typeface="Calibri"/>
                <a:cs typeface="Calibri"/>
              </a:rPr>
              <a:t>'Job </a:t>
            </a:r>
            <a:r>
              <a:rPr sz="1400" spc="-5" dirty="0">
                <a:latin typeface="Calibri"/>
                <a:cs typeface="Calibri"/>
              </a:rPr>
              <a:t>Design' dans </a:t>
            </a:r>
            <a:r>
              <a:rPr sz="1400" dirty="0">
                <a:latin typeface="Calibri"/>
                <a:cs typeface="Calibri"/>
              </a:rPr>
              <a:t>la section </a:t>
            </a:r>
            <a:r>
              <a:rPr sz="1400" spc="-5" dirty="0">
                <a:latin typeface="Calibri"/>
                <a:cs typeface="Calibri"/>
              </a:rPr>
              <a:t>du </a:t>
            </a:r>
            <a:r>
              <a:rPr sz="1400" spc="-10" dirty="0">
                <a:latin typeface="Calibri"/>
                <a:cs typeface="Calibri"/>
              </a:rPr>
              <a:t>référentiel, </a:t>
            </a:r>
            <a:r>
              <a:rPr sz="1400" spc="-5" dirty="0">
                <a:latin typeface="Calibri"/>
                <a:cs typeface="Calibri"/>
              </a:rPr>
              <a:t> puis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 </a:t>
            </a:r>
            <a:r>
              <a:rPr sz="1400" spc="-10" dirty="0">
                <a:latin typeface="Calibri"/>
                <a:cs typeface="Calibri"/>
              </a:rPr>
              <a:t>'Create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Job’.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42" y="4656887"/>
            <a:ext cx="45916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Cela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générera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fenêtre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qui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demandera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renseigner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nom,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l'objectif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description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du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travail.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19584" y="1452384"/>
            <a:ext cx="5858510" cy="5363210"/>
            <a:chOff x="5719584" y="1452384"/>
            <a:chExt cx="5858510" cy="536321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9584" y="1452384"/>
              <a:ext cx="5858242" cy="27690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4643" y="1647444"/>
              <a:ext cx="5269979" cy="21808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9584" y="3864863"/>
              <a:ext cx="5858243" cy="29504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4643" y="4059936"/>
              <a:ext cx="5269979" cy="236219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33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11129645" cy="191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l’interface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Référentiel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marL="839469" marR="5080" indent="-287655">
              <a:lnSpc>
                <a:spcPct val="15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Une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fois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création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job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terminée,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composants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d'intégration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(abordés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suivante)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seront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disponibles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section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palette.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22447" y="2542031"/>
            <a:ext cx="6745605" cy="3578860"/>
            <a:chOff x="2822447" y="2542031"/>
            <a:chExt cx="6745605" cy="35788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2447" y="2542031"/>
              <a:ext cx="6745211" cy="35783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7520" y="2737104"/>
              <a:ext cx="6156959" cy="299008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34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11127740" cy="319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l’interface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Espace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modélisation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graphique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15" dirty="0">
                <a:latin typeface="Calibri"/>
                <a:cs typeface="Calibri"/>
              </a:rPr>
              <a:t>Cette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partie</a:t>
            </a:r>
            <a:r>
              <a:rPr sz="1400" dirty="0">
                <a:latin typeface="Calibri"/>
                <a:cs typeface="Calibri"/>
              </a:rPr>
              <a:t> se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compose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trois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éléments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principaux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96670" marR="5080" lvl="1" indent="-287655">
              <a:lnSpc>
                <a:spcPct val="150000"/>
              </a:lnSpc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b="1" spc="-5" dirty="0">
                <a:latin typeface="Calibri"/>
                <a:cs typeface="Calibri"/>
              </a:rPr>
              <a:t>Espace</a:t>
            </a:r>
            <a:r>
              <a:rPr sz="1400" b="1" spc="1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13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travail</a:t>
            </a:r>
            <a:r>
              <a:rPr sz="1400" b="1" spc="1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il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s'agit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d'un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espace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travail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utilisé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définir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modèles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commerciaux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conceptions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tâches.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Cette 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partie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située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partie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médiane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supérieure.</a:t>
            </a:r>
            <a:endParaRPr sz="1400">
              <a:latin typeface="Calibri"/>
              <a:cs typeface="Calibri"/>
            </a:endParaRPr>
          </a:p>
          <a:p>
            <a:pPr marL="1296670" marR="5080" lvl="1" indent="-287020">
              <a:lnSpc>
                <a:spcPct val="150000"/>
              </a:lnSpc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b="1" spc="-5" dirty="0">
                <a:latin typeface="Calibri"/>
                <a:cs typeface="Calibri"/>
              </a:rPr>
              <a:t>Onglet</a:t>
            </a:r>
            <a:r>
              <a:rPr sz="1400" b="1" spc="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designer</a:t>
            </a:r>
            <a:r>
              <a:rPr sz="1400" b="1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Il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s'agit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d'un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onglet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qui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fournit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affichage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graphique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d'un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travail.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Il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s'ouvre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automatiquement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lorsqu'une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tâche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est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créée.</a:t>
            </a:r>
            <a:endParaRPr sz="1400">
              <a:latin typeface="Calibri"/>
              <a:cs typeface="Calibri"/>
            </a:endParaRPr>
          </a:p>
          <a:p>
            <a:pPr marL="129603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b="1" spc="-5" dirty="0">
                <a:latin typeface="Calibri"/>
                <a:cs typeface="Calibri"/>
              </a:rPr>
              <a:t>Onglet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Code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Cet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onglet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 utilisé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revoir</a:t>
            </a:r>
            <a:r>
              <a:rPr sz="1400" dirty="0">
                <a:latin typeface="Calibri"/>
                <a:cs typeface="Calibri"/>
              </a:rPr>
              <a:t> le </a:t>
            </a:r>
            <a:r>
              <a:rPr sz="1400" spc="-10" dirty="0">
                <a:latin typeface="Calibri"/>
                <a:cs typeface="Calibri"/>
              </a:rPr>
              <a:t>code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mettre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évidence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éventuelles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erreurs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 langue.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69504" y="3942588"/>
            <a:ext cx="10111740" cy="2915920"/>
            <a:chOff x="1269504" y="3942588"/>
            <a:chExt cx="10111740" cy="291592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504" y="3942588"/>
              <a:ext cx="4963654" cy="29093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4563" y="4137660"/>
              <a:ext cx="4375403" cy="23210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6972" y="3942588"/>
              <a:ext cx="5224259" cy="29154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2032" y="4137660"/>
              <a:ext cx="4636007" cy="23667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36029" y="4138422"/>
              <a:ext cx="931544" cy="291465"/>
            </a:xfrm>
            <a:custGeom>
              <a:avLst/>
              <a:gdLst/>
              <a:ahLst/>
              <a:cxnLst/>
              <a:rect l="l" t="t" r="r" b="b"/>
              <a:pathLst>
                <a:path w="931545" h="291464">
                  <a:moveTo>
                    <a:pt x="0" y="48513"/>
                  </a:moveTo>
                  <a:lnTo>
                    <a:pt x="3811" y="29628"/>
                  </a:lnTo>
                  <a:lnTo>
                    <a:pt x="14208" y="14208"/>
                  </a:lnTo>
                  <a:lnTo>
                    <a:pt x="29628" y="3811"/>
                  </a:lnTo>
                  <a:lnTo>
                    <a:pt x="48514" y="0"/>
                  </a:lnTo>
                  <a:lnTo>
                    <a:pt x="882650" y="0"/>
                  </a:lnTo>
                  <a:lnTo>
                    <a:pt x="901535" y="3811"/>
                  </a:lnTo>
                  <a:lnTo>
                    <a:pt x="916955" y="14208"/>
                  </a:lnTo>
                  <a:lnTo>
                    <a:pt x="927352" y="29628"/>
                  </a:lnTo>
                  <a:lnTo>
                    <a:pt x="931163" y="48513"/>
                  </a:lnTo>
                  <a:lnTo>
                    <a:pt x="931163" y="242569"/>
                  </a:lnTo>
                  <a:lnTo>
                    <a:pt x="927352" y="261455"/>
                  </a:lnTo>
                  <a:lnTo>
                    <a:pt x="916955" y="276875"/>
                  </a:lnTo>
                  <a:lnTo>
                    <a:pt x="901535" y="287272"/>
                  </a:lnTo>
                  <a:lnTo>
                    <a:pt x="882650" y="291083"/>
                  </a:lnTo>
                  <a:lnTo>
                    <a:pt x="48514" y="291083"/>
                  </a:lnTo>
                  <a:lnTo>
                    <a:pt x="29628" y="287272"/>
                  </a:lnTo>
                  <a:lnTo>
                    <a:pt x="14208" y="276875"/>
                  </a:lnTo>
                  <a:lnTo>
                    <a:pt x="3811" y="261455"/>
                  </a:lnTo>
                  <a:lnTo>
                    <a:pt x="0" y="242569"/>
                  </a:lnTo>
                  <a:lnTo>
                    <a:pt x="0" y="48513"/>
                  </a:lnTo>
                  <a:close/>
                </a:path>
              </a:pathLst>
            </a:custGeom>
            <a:ln w="2857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36029" y="6214111"/>
              <a:ext cx="387350" cy="291465"/>
            </a:xfrm>
            <a:custGeom>
              <a:avLst/>
              <a:gdLst/>
              <a:ahLst/>
              <a:cxnLst/>
              <a:rect l="l" t="t" r="r" b="b"/>
              <a:pathLst>
                <a:path w="387350" h="291465">
                  <a:moveTo>
                    <a:pt x="0" y="48514"/>
                  </a:moveTo>
                  <a:lnTo>
                    <a:pt x="3811" y="29628"/>
                  </a:lnTo>
                  <a:lnTo>
                    <a:pt x="14208" y="14208"/>
                  </a:lnTo>
                  <a:lnTo>
                    <a:pt x="29628" y="3811"/>
                  </a:lnTo>
                  <a:lnTo>
                    <a:pt x="48514" y="0"/>
                  </a:lnTo>
                  <a:lnTo>
                    <a:pt x="338582" y="0"/>
                  </a:lnTo>
                  <a:lnTo>
                    <a:pt x="357467" y="3811"/>
                  </a:lnTo>
                  <a:lnTo>
                    <a:pt x="372887" y="14208"/>
                  </a:lnTo>
                  <a:lnTo>
                    <a:pt x="383284" y="29628"/>
                  </a:lnTo>
                  <a:lnTo>
                    <a:pt x="387096" y="48514"/>
                  </a:lnTo>
                  <a:lnTo>
                    <a:pt x="387096" y="242570"/>
                  </a:lnTo>
                  <a:lnTo>
                    <a:pt x="383284" y="261455"/>
                  </a:lnTo>
                  <a:lnTo>
                    <a:pt x="372887" y="276875"/>
                  </a:lnTo>
                  <a:lnTo>
                    <a:pt x="357467" y="287272"/>
                  </a:lnTo>
                  <a:lnTo>
                    <a:pt x="338582" y="291084"/>
                  </a:lnTo>
                  <a:lnTo>
                    <a:pt x="48514" y="291084"/>
                  </a:lnTo>
                  <a:lnTo>
                    <a:pt x="29628" y="287272"/>
                  </a:lnTo>
                  <a:lnTo>
                    <a:pt x="14208" y="276875"/>
                  </a:lnTo>
                  <a:lnTo>
                    <a:pt x="3811" y="261455"/>
                  </a:lnTo>
                  <a:lnTo>
                    <a:pt x="0" y="242570"/>
                  </a:lnTo>
                  <a:lnTo>
                    <a:pt x="0" y="48514"/>
                  </a:lnTo>
                  <a:close/>
                </a:path>
              </a:pathLst>
            </a:custGeom>
            <a:ln w="2857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68846" y="6204967"/>
              <a:ext cx="386080" cy="289560"/>
            </a:xfrm>
            <a:custGeom>
              <a:avLst/>
              <a:gdLst/>
              <a:ahLst/>
              <a:cxnLst/>
              <a:rect l="l" t="t" r="r" b="b"/>
              <a:pathLst>
                <a:path w="386079" h="289560">
                  <a:moveTo>
                    <a:pt x="0" y="48259"/>
                  </a:moveTo>
                  <a:lnTo>
                    <a:pt x="3791" y="29473"/>
                  </a:lnTo>
                  <a:lnTo>
                    <a:pt x="14133" y="14133"/>
                  </a:lnTo>
                  <a:lnTo>
                    <a:pt x="29473" y="3791"/>
                  </a:lnTo>
                  <a:lnTo>
                    <a:pt x="48260" y="0"/>
                  </a:lnTo>
                  <a:lnTo>
                    <a:pt x="337312" y="0"/>
                  </a:lnTo>
                  <a:lnTo>
                    <a:pt x="356098" y="3791"/>
                  </a:lnTo>
                  <a:lnTo>
                    <a:pt x="371438" y="14133"/>
                  </a:lnTo>
                  <a:lnTo>
                    <a:pt x="381780" y="29473"/>
                  </a:lnTo>
                  <a:lnTo>
                    <a:pt x="385572" y="48259"/>
                  </a:lnTo>
                  <a:lnTo>
                    <a:pt x="385572" y="241299"/>
                  </a:lnTo>
                  <a:lnTo>
                    <a:pt x="381780" y="260086"/>
                  </a:lnTo>
                  <a:lnTo>
                    <a:pt x="371438" y="275426"/>
                  </a:lnTo>
                  <a:lnTo>
                    <a:pt x="356098" y="285768"/>
                  </a:lnTo>
                  <a:lnTo>
                    <a:pt x="337312" y="289559"/>
                  </a:lnTo>
                  <a:lnTo>
                    <a:pt x="48260" y="289559"/>
                  </a:lnTo>
                  <a:lnTo>
                    <a:pt x="29473" y="285768"/>
                  </a:lnTo>
                  <a:lnTo>
                    <a:pt x="14133" y="275426"/>
                  </a:lnTo>
                  <a:lnTo>
                    <a:pt x="3791" y="260086"/>
                  </a:lnTo>
                  <a:lnTo>
                    <a:pt x="0" y="241299"/>
                  </a:lnTo>
                  <a:lnTo>
                    <a:pt x="0" y="48259"/>
                  </a:lnTo>
                  <a:close/>
                </a:path>
              </a:pathLst>
            </a:custGeom>
            <a:ln w="2857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35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258739" y="847401"/>
            <a:ext cx="5535295" cy="223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l’interface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Palette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marL="838835" marR="5080" indent="-287020" algn="just">
              <a:lnSpc>
                <a:spcPct val="150000"/>
              </a:lnSpc>
              <a:buFont typeface="Arial MT"/>
              <a:buChar char="•"/>
              <a:tabLst>
                <a:tab pos="839469" algn="l"/>
              </a:tabLst>
            </a:pPr>
            <a:r>
              <a:rPr sz="1400" spc="-10" dirty="0">
                <a:latin typeface="Calibri"/>
                <a:cs typeface="Calibri"/>
              </a:rPr>
              <a:t>Cette </a:t>
            </a:r>
            <a:r>
              <a:rPr sz="1400" spc="-5" dirty="0">
                <a:latin typeface="Calibri"/>
                <a:cs typeface="Calibri"/>
              </a:rPr>
              <a:t>partie est </a:t>
            </a:r>
            <a:r>
              <a:rPr sz="1400" dirty="0">
                <a:latin typeface="Calibri"/>
                <a:cs typeface="Calibri"/>
              </a:rPr>
              <a:t>située </a:t>
            </a:r>
            <a:r>
              <a:rPr sz="1400" spc="-5" dirty="0">
                <a:latin typeface="Calibri"/>
                <a:cs typeface="Calibri"/>
              </a:rPr>
              <a:t>dans </a:t>
            </a:r>
            <a:r>
              <a:rPr sz="1400" spc="5" dirty="0">
                <a:latin typeface="Calibri"/>
                <a:cs typeface="Calibri"/>
              </a:rPr>
              <a:t>le </a:t>
            </a:r>
            <a:r>
              <a:rPr sz="1400" spc="-5" dirty="0">
                <a:latin typeface="Calibri"/>
                <a:cs typeface="Calibri"/>
              </a:rPr>
              <a:t>coin </a:t>
            </a:r>
            <a:r>
              <a:rPr sz="1400" dirty="0">
                <a:latin typeface="Calibri"/>
                <a:cs typeface="Calibri"/>
              </a:rPr>
              <a:t>supérieur </a:t>
            </a:r>
            <a:r>
              <a:rPr sz="1400" spc="-10" dirty="0">
                <a:latin typeface="Calibri"/>
                <a:cs typeface="Calibri"/>
              </a:rPr>
              <a:t>droit </a:t>
            </a:r>
            <a:r>
              <a:rPr sz="140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l'interface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graphique. Il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permet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aux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utilisateurs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dessiner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modèles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qui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correspondent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leurs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exigences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flux 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travail.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4255" y="2982468"/>
            <a:ext cx="11341735" cy="3221990"/>
            <a:chOff x="524255" y="2982468"/>
            <a:chExt cx="11341735" cy="322199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55" y="2982480"/>
              <a:ext cx="5740908" cy="30632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327" y="3177540"/>
              <a:ext cx="5152643" cy="2474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4955" y="2982468"/>
              <a:ext cx="5740908" cy="32217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0027" y="3177540"/>
              <a:ext cx="5152631" cy="26334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172028" y="2117719"/>
            <a:ext cx="49949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cette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section,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divers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éléments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techniques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peuvent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être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glissés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déposés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l'espace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modélisation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graphique.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36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10970895" cy="191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l’interface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Palette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marL="840105" marR="5080" indent="-287655">
              <a:lnSpc>
                <a:spcPct val="15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10" dirty="0">
                <a:latin typeface="Calibri"/>
                <a:cs typeface="Calibri"/>
              </a:rPr>
              <a:t>Cette</a:t>
            </a:r>
            <a:r>
              <a:rPr sz="1400" spc="2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partie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trouve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sous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l'espace</a:t>
            </a:r>
            <a:r>
              <a:rPr sz="1400" spc="2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modélisation</a:t>
            </a:r>
            <a:r>
              <a:rPr sz="1400" spc="2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graphique.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Certains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onglets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configuration</a:t>
            </a:r>
            <a:r>
              <a:rPr sz="1400" spc="2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2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Open</a:t>
            </a:r>
            <a:r>
              <a:rPr sz="1400" spc="2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Studio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incluent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l'onglet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Job,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l'onglet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Contexte,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l'onglet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Component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l'onglet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Run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Exécuter.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3127" y="3552444"/>
            <a:ext cx="2659380" cy="1658620"/>
            <a:chOff x="643127" y="3552444"/>
            <a:chExt cx="2659380" cy="165862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39" y="3567684"/>
              <a:ext cx="2580131" cy="15956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127" y="3552444"/>
              <a:ext cx="2659379" cy="165811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22376" y="3589020"/>
            <a:ext cx="2461260" cy="1477010"/>
          </a:xfrm>
          <a:prstGeom prst="rect">
            <a:avLst/>
          </a:prstGeom>
          <a:solidFill>
            <a:srgbClr val="5B9BD4"/>
          </a:solidFill>
          <a:ln w="12700">
            <a:solidFill>
              <a:srgbClr val="FFFF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08610" marR="299720" indent="635" algn="ctr">
              <a:lnSpc>
                <a:spcPts val="1540"/>
              </a:lnSpc>
              <a:spcBef>
                <a:spcPts val="36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Onglet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job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(ou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Travail)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Cet onglet fournit des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informations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importantes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435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concernant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travail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cours.</a:t>
            </a:r>
            <a:endParaRPr sz="1400">
              <a:latin typeface="Calibri"/>
              <a:cs typeface="Calibri"/>
            </a:endParaRPr>
          </a:p>
          <a:p>
            <a:pPr marL="82550" marR="73025" indent="-3810" algn="ctr">
              <a:lnSpc>
                <a:spcPts val="154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Cela inclut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création,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l'heure de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création,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nom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version.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37559" y="3552444"/>
            <a:ext cx="2687320" cy="1658620"/>
            <a:chOff x="3337559" y="3552444"/>
            <a:chExt cx="2687320" cy="165862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1087" y="3567684"/>
              <a:ext cx="2580131" cy="15956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7559" y="3552444"/>
              <a:ext cx="2686811" cy="16581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430523" y="3589020"/>
              <a:ext cx="2461260" cy="1477010"/>
            </a:xfrm>
            <a:custGeom>
              <a:avLst/>
              <a:gdLst/>
              <a:ahLst/>
              <a:cxnLst/>
              <a:rect l="l" t="t" r="r" b="b"/>
              <a:pathLst>
                <a:path w="2461260" h="1477010">
                  <a:moveTo>
                    <a:pt x="2461260" y="0"/>
                  </a:moveTo>
                  <a:lnTo>
                    <a:pt x="0" y="0"/>
                  </a:lnTo>
                  <a:lnTo>
                    <a:pt x="0" y="1476756"/>
                  </a:lnTo>
                  <a:lnTo>
                    <a:pt x="2461260" y="1476756"/>
                  </a:lnTo>
                  <a:lnTo>
                    <a:pt x="2461260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30523" y="3589020"/>
              <a:ext cx="2461260" cy="1477010"/>
            </a:xfrm>
            <a:custGeom>
              <a:avLst/>
              <a:gdLst/>
              <a:ahLst/>
              <a:cxnLst/>
              <a:rect l="l" t="t" r="r" b="b"/>
              <a:pathLst>
                <a:path w="2461260" h="1477010">
                  <a:moveTo>
                    <a:pt x="0" y="0"/>
                  </a:moveTo>
                  <a:lnTo>
                    <a:pt x="2461260" y="0"/>
                  </a:lnTo>
                  <a:lnTo>
                    <a:pt x="2461260" y="1476756"/>
                  </a:lnTo>
                  <a:lnTo>
                    <a:pt x="0" y="14767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30523" y="3589020"/>
            <a:ext cx="2461260" cy="14770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68580" marR="62230" algn="ctr">
              <a:lnSpc>
                <a:spcPct val="91600"/>
              </a:lnSpc>
              <a:spcBef>
                <a:spcPts val="33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Onglet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Contexte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(ou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Contexte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contexte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sont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définies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l'aide de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cet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onglet.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 onglet de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contexte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définit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différents contextes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qui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seront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utilisés dans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conception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du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travail.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77711" y="3567684"/>
            <a:ext cx="2581910" cy="1595755"/>
            <a:chOff x="6077711" y="3567684"/>
            <a:chExt cx="2581910" cy="159575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7711" y="3567684"/>
              <a:ext cx="2581655" cy="159562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37147" y="3589020"/>
              <a:ext cx="2463165" cy="1477010"/>
            </a:xfrm>
            <a:custGeom>
              <a:avLst/>
              <a:gdLst/>
              <a:ahLst/>
              <a:cxnLst/>
              <a:rect l="l" t="t" r="r" b="b"/>
              <a:pathLst>
                <a:path w="2463165" h="1477010">
                  <a:moveTo>
                    <a:pt x="2462783" y="0"/>
                  </a:moveTo>
                  <a:lnTo>
                    <a:pt x="0" y="0"/>
                  </a:lnTo>
                  <a:lnTo>
                    <a:pt x="0" y="1476756"/>
                  </a:lnTo>
                  <a:lnTo>
                    <a:pt x="2462783" y="1476756"/>
                  </a:lnTo>
                  <a:lnTo>
                    <a:pt x="2462783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37147" y="3589020"/>
              <a:ext cx="2463165" cy="1477010"/>
            </a:xfrm>
            <a:custGeom>
              <a:avLst/>
              <a:gdLst/>
              <a:ahLst/>
              <a:cxnLst/>
              <a:rect l="l" t="t" r="r" b="b"/>
              <a:pathLst>
                <a:path w="2463165" h="1477010">
                  <a:moveTo>
                    <a:pt x="0" y="0"/>
                  </a:moveTo>
                  <a:lnTo>
                    <a:pt x="2462783" y="0"/>
                  </a:lnTo>
                  <a:lnTo>
                    <a:pt x="2462783" y="1476756"/>
                  </a:lnTo>
                  <a:lnTo>
                    <a:pt x="0" y="14767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37147" y="3589020"/>
            <a:ext cx="2463165" cy="147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387350" marR="380365" algn="ctr">
              <a:lnSpc>
                <a:spcPts val="154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Onglet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sz="1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(ou 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Composant)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43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Cet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onglet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affiche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endParaRPr sz="1400">
              <a:latin typeface="Calibri"/>
              <a:cs typeface="Calibri"/>
            </a:endParaRPr>
          </a:p>
          <a:p>
            <a:pPr marL="123825" marR="118745" indent="2540" algn="ctr">
              <a:lnSpc>
                <a:spcPts val="155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paramètres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nécessaires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à la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composants.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743188" y="3567684"/>
            <a:ext cx="2705100" cy="1595755"/>
            <a:chOff x="8743188" y="3567684"/>
            <a:chExt cx="2705100" cy="1595755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5860" y="3567684"/>
              <a:ext cx="2580130" cy="159562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43188" y="3611880"/>
              <a:ext cx="2705099" cy="153923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845296" y="3589020"/>
              <a:ext cx="2461260" cy="1477010"/>
            </a:xfrm>
            <a:custGeom>
              <a:avLst/>
              <a:gdLst/>
              <a:ahLst/>
              <a:cxnLst/>
              <a:rect l="l" t="t" r="r" b="b"/>
              <a:pathLst>
                <a:path w="2461259" h="1477010">
                  <a:moveTo>
                    <a:pt x="2461259" y="0"/>
                  </a:moveTo>
                  <a:lnTo>
                    <a:pt x="0" y="0"/>
                  </a:lnTo>
                  <a:lnTo>
                    <a:pt x="0" y="1476756"/>
                  </a:lnTo>
                  <a:lnTo>
                    <a:pt x="2461259" y="1476756"/>
                  </a:lnTo>
                  <a:lnTo>
                    <a:pt x="246125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45296" y="3589020"/>
              <a:ext cx="2461260" cy="1477010"/>
            </a:xfrm>
            <a:custGeom>
              <a:avLst/>
              <a:gdLst/>
              <a:ahLst/>
              <a:cxnLst/>
              <a:rect l="l" t="t" r="r" b="b"/>
              <a:pathLst>
                <a:path w="2461259" h="1477010">
                  <a:moveTo>
                    <a:pt x="0" y="0"/>
                  </a:moveTo>
                  <a:lnTo>
                    <a:pt x="2461259" y="0"/>
                  </a:lnTo>
                  <a:lnTo>
                    <a:pt x="2461259" y="1476756"/>
                  </a:lnTo>
                  <a:lnTo>
                    <a:pt x="0" y="14767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845295" y="3589020"/>
            <a:ext cx="2461260" cy="14770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Onglet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(ou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Exécuter)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59055" marR="52705" indent="-635" algn="ctr">
              <a:lnSpc>
                <a:spcPct val="91600"/>
              </a:lnSpc>
              <a:spcBef>
                <a:spcPts val="6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Cet onglet affiche les journaux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tels que les messages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d'erreur,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début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fin.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montre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progression d'un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travail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cours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d'exécution.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37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6495757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6" y="6132576"/>
            <a:ext cx="2159635" cy="721360"/>
            <a:chOff x="8010146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8" y="6268212"/>
              <a:ext cx="400799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5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7842" y="4543044"/>
            <a:ext cx="864107" cy="8641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35219" y="571818"/>
            <a:ext cx="1308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solidFill>
                  <a:srgbClr val="FF7800"/>
                </a:solidFill>
              </a:rPr>
              <a:t>PARTIE</a:t>
            </a:r>
            <a:r>
              <a:rPr spc="-50" dirty="0">
                <a:solidFill>
                  <a:srgbClr val="FF7800"/>
                </a:solidFill>
              </a:rPr>
              <a:t> </a:t>
            </a:r>
            <a:r>
              <a:rPr spc="-5" dirty="0">
                <a:solidFill>
                  <a:srgbClr val="FF7800"/>
                </a:solidFill>
              </a:rPr>
              <a:t>2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0984" y="381000"/>
            <a:ext cx="2000998" cy="6446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8740" y="1103100"/>
            <a:ext cx="5541645" cy="280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0420" marR="193040" indent="-201041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COMPRENDRE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LA 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TRANSFORMATION </a:t>
            </a:r>
            <a:r>
              <a:rPr sz="2400" b="1" spc="-10" dirty="0">
                <a:solidFill>
                  <a:srgbClr val="FF7800"/>
                </a:solidFill>
                <a:latin typeface="Calibri"/>
                <a:cs typeface="Calibri"/>
              </a:rPr>
              <a:t>DES </a:t>
            </a:r>
            <a:r>
              <a:rPr sz="2400" b="1" spc="-5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DONNEES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module,</a:t>
            </a:r>
            <a:r>
              <a:rPr sz="1800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66865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68655" algn="l"/>
                <a:tab pos="66929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Traiter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les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sources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de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  <a:p>
            <a:pPr marL="668655" marR="5080" indent="-34290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668655" algn="l"/>
                <a:tab pos="669290" algn="l"/>
              </a:tabLst>
            </a:pP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Comprendre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fondamentaux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la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transformation </a:t>
            </a:r>
            <a:r>
              <a:rPr sz="1800" spc="-3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des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4299" y="6335602"/>
            <a:ext cx="12636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11130280" cy="434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Calibri"/>
              <a:cs typeface="Calibri"/>
            </a:endParaRPr>
          </a:p>
          <a:p>
            <a:pPr marL="552450" algn="just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 marL="838200" marR="5080" indent="-286385" algn="just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839469" algn="l"/>
              </a:tabLst>
            </a:pPr>
            <a:r>
              <a:rPr sz="1400" spc="-20" dirty="0">
                <a:latin typeface="Calibri"/>
                <a:cs typeface="Calibri"/>
              </a:rPr>
              <a:t>Talend </a:t>
            </a:r>
            <a:r>
              <a:rPr sz="1400" spc="-5" dirty="0">
                <a:latin typeface="Calibri"/>
                <a:cs typeface="Calibri"/>
              </a:rPr>
              <a:t>Open Studio est un ETL open source apparu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2005, développé </a:t>
            </a:r>
            <a:r>
              <a:rPr sz="1400" dirty="0">
                <a:latin typeface="Calibri"/>
                <a:cs typeface="Calibri"/>
              </a:rPr>
              <a:t>par la </a:t>
            </a:r>
            <a:r>
              <a:rPr sz="1400" spc="-10" dirty="0">
                <a:latin typeface="Calibri"/>
                <a:cs typeface="Calibri"/>
              </a:rPr>
              <a:t>société </a:t>
            </a:r>
            <a:r>
              <a:rPr sz="1400" spc="-15" dirty="0">
                <a:latin typeface="Calibri"/>
                <a:cs typeface="Calibri"/>
              </a:rPr>
              <a:t>Talend. C’est </a:t>
            </a:r>
            <a:r>
              <a:rPr sz="1400" spc="-5" dirty="0">
                <a:latin typeface="Calibri"/>
                <a:cs typeface="Calibri"/>
              </a:rPr>
              <a:t>un ETL de </a:t>
            </a:r>
            <a:r>
              <a:rPr sz="1400" dirty="0">
                <a:latin typeface="Calibri"/>
                <a:cs typeface="Calibri"/>
              </a:rPr>
              <a:t>type « </a:t>
            </a:r>
            <a:r>
              <a:rPr sz="1400" spc="-10" dirty="0">
                <a:latin typeface="Calibri"/>
                <a:cs typeface="Calibri"/>
              </a:rPr>
              <a:t>générateur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sz="1400" spc="-10" dirty="0">
                <a:latin typeface="Calibri"/>
                <a:cs typeface="Calibri"/>
              </a:rPr>
              <a:t>code </a:t>
            </a:r>
            <a:r>
              <a:rPr sz="1400" dirty="0">
                <a:latin typeface="Calibri"/>
                <a:cs typeface="Calibri"/>
              </a:rPr>
              <a:t>»,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c’est-à-dire </a:t>
            </a:r>
            <a:r>
              <a:rPr sz="1400" spc="-5" dirty="0">
                <a:latin typeface="Calibri"/>
                <a:cs typeface="Calibri"/>
              </a:rPr>
              <a:t>qu’il permet de créer graphiquement </a:t>
            </a:r>
            <a:r>
              <a:rPr sz="1400" dirty="0">
                <a:latin typeface="Calibri"/>
                <a:cs typeface="Calibri"/>
              </a:rPr>
              <a:t>des </a:t>
            </a:r>
            <a:r>
              <a:rPr sz="1400" spc="-5" dirty="0">
                <a:latin typeface="Calibri"/>
                <a:cs typeface="Calibri"/>
              </a:rPr>
              <a:t>processus de manipulation et de </a:t>
            </a:r>
            <a:r>
              <a:rPr sz="1400" spc="-10" dirty="0">
                <a:latin typeface="Calibri"/>
                <a:cs typeface="Calibri"/>
              </a:rPr>
              <a:t>transformation </a:t>
            </a:r>
            <a:r>
              <a:rPr sz="1400" spc="-5" dirty="0">
                <a:latin typeface="Calibri"/>
                <a:cs typeface="Calibri"/>
              </a:rPr>
              <a:t>de données </a:t>
            </a:r>
            <a:r>
              <a:rPr sz="1400" dirty="0">
                <a:latin typeface="Calibri"/>
                <a:cs typeface="Calibri"/>
              </a:rPr>
              <a:t>puis de </a:t>
            </a:r>
            <a:r>
              <a:rPr sz="1400" spc="-5" dirty="0">
                <a:latin typeface="Calibri"/>
                <a:cs typeface="Calibri"/>
              </a:rPr>
              <a:t>générer </a:t>
            </a:r>
            <a:r>
              <a:rPr sz="1400" spc="-15" dirty="0">
                <a:latin typeface="Calibri"/>
                <a:cs typeface="Calibri"/>
              </a:rPr>
              <a:t>l’exécutable </a:t>
            </a:r>
            <a:r>
              <a:rPr sz="1400" spc="-10" dirty="0">
                <a:latin typeface="Calibri"/>
                <a:cs typeface="Calibri"/>
              </a:rPr>
              <a:t> correspondant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sous forme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programme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Java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Perl.</a:t>
            </a:r>
            <a:endParaRPr sz="1400">
              <a:latin typeface="Calibri"/>
              <a:cs typeface="Calibri"/>
            </a:endParaRPr>
          </a:p>
          <a:p>
            <a:pPr marL="838835" indent="-287020" algn="just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Une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 </a:t>
            </a:r>
            <a:r>
              <a:rPr sz="1400" spc="-10" dirty="0">
                <a:latin typeface="Calibri"/>
                <a:cs typeface="Calibri"/>
              </a:rPr>
              <a:t>très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exhaustive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 composants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permet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connecter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 </a:t>
            </a:r>
            <a:r>
              <a:rPr sz="1400" spc="-5" dirty="0">
                <a:latin typeface="Calibri"/>
                <a:cs typeface="Calibri"/>
              </a:rPr>
              <a:t>tout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base de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données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d’applications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(SAP,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SugarCRM,…).</a:t>
            </a:r>
            <a:endParaRPr sz="1400">
              <a:latin typeface="Calibri"/>
              <a:cs typeface="Calibri"/>
            </a:endParaRPr>
          </a:p>
          <a:p>
            <a:pPr marL="839469" marR="5715" indent="-287655" algn="just">
              <a:lnSpc>
                <a:spcPct val="150000"/>
              </a:lnSpc>
              <a:buFont typeface="Arial MT"/>
              <a:buChar char="•"/>
              <a:tabLst>
                <a:tab pos="839469" algn="l"/>
              </a:tabLst>
            </a:pP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offre </a:t>
            </a:r>
            <a:r>
              <a:rPr sz="1400" spc="-5" dirty="0">
                <a:latin typeface="Calibri"/>
                <a:cs typeface="Calibri"/>
              </a:rPr>
              <a:t>deux produits d’intégration de données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Open Studio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 Integration, </a:t>
            </a:r>
            <a:r>
              <a:rPr sz="1400" dirty="0">
                <a:latin typeface="Calibri"/>
                <a:cs typeface="Calibri"/>
              </a:rPr>
              <a:t>outil </a:t>
            </a:r>
            <a:r>
              <a:rPr sz="1400" spc="-5" dirty="0">
                <a:latin typeface="Calibri"/>
                <a:cs typeface="Calibri"/>
              </a:rPr>
              <a:t>de développement gratuit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Open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Source, et </a:t>
            </a:r>
            <a:r>
              <a:rPr sz="1400" spc="-20" dirty="0">
                <a:latin typeface="Calibri"/>
                <a:cs typeface="Calibri"/>
              </a:rPr>
              <a:t>Talend </a:t>
            </a:r>
            <a:r>
              <a:rPr sz="1400" spc="-5" dirty="0">
                <a:latin typeface="Calibri"/>
                <a:cs typeface="Calibri"/>
              </a:rPr>
              <a:t>Enterprise </a:t>
            </a:r>
            <a:r>
              <a:rPr sz="1400" spc="-10" dirty="0">
                <a:latin typeface="Calibri"/>
                <a:cs typeface="Calibri"/>
              </a:rPr>
              <a:t>Data Integration </a:t>
            </a:r>
            <a:r>
              <a:rPr sz="1400" dirty="0">
                <a:latin typeface="Calibri"/>
                <a:cs typeface="Calibri"/>
              </a:rPr>
              <a:t>qui </a:t>
            </a:r>
            <a:r>
              <a:rPr sz="1400" spc="-10" dirty="0">
                <a:latin typeface="Calibri"/>
                <a:cs typeface="Calibri"/>
              </a:rPr>
              <a:t>intègre </a:t>
            </a:r>
            <a:r>
              <a:rPr sz="1400" spc="-5" dirty="0">
                <a:latin typeface="Calibri"/>
                <a:cs typeface="Calibri"/>
              </a:rPr>
              <a:t>des fonctionnalités </a:t>
            </a:r>
            <a:r>
              <a:rPr sz="1400" spc="-10" dirty="0">
                <a:latin typeface="Calibri"/>
                <a:cs typeface="Calibri"/>
              </a:rPr>
              <a:t>avancées </a:t>
            </a:r>
            <a:r>
              <a:rPr sz="1400" spc="-5" dirty="0">
                <a:latin typeface="Calibri"/>
                <a:cs typeface="Calibri"/>
              </a:rPr>
              <a:t>de déploiement </a:t>
            </a:r>
            <a:r>
              <a:rPr sz="1400" spc="-10" dirty="0">
                <a:latin typeface="Calibri"/>
                <a:cs typeface="Calibri"/>
              </a:rPr>
              <a:t>et </a:t>
            </a:r>
            <a:r>
              <a:rPr sz="1400" spc="-5" dirty="0">
                <a:latin typeface="Calibri"/>
                <a:cs typeface="Calibri"/>
              </a:rPr>
              <a:t>de gestion, distribué sous licence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commerciale.</a:t>
            </a:r>
            <a:endParaRPr sz="1400">
              <a:latin typeface="Calibri"/>
              <a:cs typeface="Calibri"/>
            </a:endParaRPr>
          </a:p>
          <a:p>
            <a:pPr marL="838835" indent="-287020" algn="just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39469" algn="l"/>
              </a:tabLst>
            </a:pP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Enterprise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Integration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complète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fonctionnalités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Studio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avec</a:t>
            </a:r>
            <a:r>
              <a:rPr sz="1400" spc="-5" dirty="0">
                <a:latin typeface="Calibri"/>
                <a:cs typeface="Calibri"/>
              </a:rPr>
              <a:t> des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fonctionnalités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d'entreprise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9603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référentiel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partagé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dirty="0">
                <a:latin typeface="Calibri"/>
                <a:cs typeface="Calibri"/>
              </a:rPr>
              <a:t> 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travail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collaboratif </a:t>
            </a:r>
            <a:r>
              <a:rPr sz="1400" dirty="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29603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dirty="0">
                <a:latin typeface="Calibri"/>
                <a:cs typeface="Calibri"/>
              </a:rPr>
              <a:t>Des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outils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gestion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monitoring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déployer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superviser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traitements.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4228" y="5550408"/>
            <a:ext cx="2022347" cy="80924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4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35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47471" y="1103100"/>
            <a:ext cx="388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PRÉPARER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740" y="2984647"/>
            <a:ext cx="4442460" cy="127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Talend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Open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l’interface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Talend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Open</a:t>
            </a:r>
            <a:r>
              <a:rPr sz="16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10836275" cy="210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Studio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Intégration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produit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source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libre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qu’on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peut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télécharger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directement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depuis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 </a:t>
            </a:r>
            <a:r>
              <a:rPr sz="1400" spc="-5" dirty="0">
                <a:latin typeface="Calibri"/>
                <a:cs typeface="Calibri"/>
              </a:rPr>
              <a:t>site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Web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Talend.</a:t>
            </a:r>
            <a:endParaRPr sz="1400" dirty="0">
              <a:latin typeface="Calibri"/>
              <a:cs typeface="Calibri"/>
            </a:endParaRPr>
          </a:p>
          <a:p>
            <a:pPr marL="129603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dirty="0">
                <a:latin typeface="Calibri"/>
                <a:cs typeface="Calibri"/>
              </a:rPr>
              <a:t>Aller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https://www.Talend.com/fr/products/Talend-open-studio/</a:t>
            </a:r>
            <a:endParaRPr sz="1400" dirty="0">
              <a:latin typeface="Calibri"/>
              <a:cs typeface="Calibri"/>
            </a:endParaRPr>
          </a:p>
          <a:p>
            <a:pPr marL="129603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spc="-5" dirty="0">
                <a:latin typeface="Calibri"/>
                <a:cs typeface="Calibri"/>
              </a:rPr>
              <a:t>Renseigner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10" dirty="0">
                <a:latin typeface="Calibri"/>
                <a:cs typeface="Calibri"/>
              </a:rPr>
              <a:t> formulaire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4228" y="5550408"/>
            <a:ext cx="2022347" cy="809243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400044" y="2886455"/>
            <a:ext cx="5585460" cy="3866515"/>
            <a:chOff x="3400044" y="2886455"/>
            <a:chExt cx="5585460" cy="386651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0044" y="2886455"/>
              <a:ext cx="5585459" cy="38663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5115" y="3081528"/>
              <a:ext cx="4997195" cy="3278123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6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9930130" cy="178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Puis cliquer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Télécharger.</a:t>
            </a:r>
            <a:endParaRPr sz="14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l'email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qu’on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reçoit,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cliquer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 Accéder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 la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solution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Windows,</a:t>
            </a:r>
            <a:r>
              <a:rPr sz="1400" dirty="0">
                <a:latin typeface="Calibri"/>
                <a:cs typeface="Calibri"/>
              </a:rPr>
              <a:t> si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souhaite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ouvrir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fichier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exécutable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Windows.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70988" y="2816352"/>
            <a:ext cx="8895715" cy="3543300"/>
            <a:chOff x="2570988" y="2816352"/>
            <a:chExt cx="8895715" cy="35433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44228" y="5550407"/>
              <a:ext cx="2022347" cy="8092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0988" y="2816352"/>
              <a:ext cx="7485887" cy="28178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6060" y="3011423"/>
              <a:ext cx="6897623" cy="2229611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7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9879965" cy="210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latin typeface="Calibri"/>
                <a:cs typeface="Calibri"/>
              </a:rPr>
              <a:t>Le fichier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exécutable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Talend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Studio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Integration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téléchargé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prêt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être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utilisé.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10" dirty="0">
                <a:latin typeface="Calibri"/>
                <a:cs typeface="Calibri"/>
              </a:rPr>
              <a:t>Exécuter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tant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qu’administrateur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 </a:t>
            </a:r>
            <a:r>
              <a:rPr sz="1400" spc="-5" dirty="0">
                <a:latin typeface="Calibri"/>
                <a:cs typeface="Calibri"/>
              </a:rPr>
              <a:t>fichier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téléchargé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clic </a:t>
            </a:r>
            <a:r>
              <a:rPr sz="1400" spc="-10" dirty="0">
                <a:latin typeface="Calibri"/>
                <a:cs typeface="Calibri"/>
              </a:rPr>
              <a:t>droit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fichier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.exe,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puis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Exécuter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tant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qu’administrateur).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4228" y="5550408"/>
            <a:ext cx="2022347" cy="809243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488692" y="2174760"/>
            <a:ext cx="6743700" cy="4338955"/>
            <a:chOff x="2488692" y="2174760"/>
            <a:chExt cx="6743700" cy="433895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2316" y="2174760"/>
              <a:ext cx="3703319" cy="8747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7388" y="2369819"/>
              <a:ext cx="3115055" cy="2865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8692" y="2849879"/>
              <a:ext cx="6743699" cy="36636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3764" y="3044952"/>
              <a:ext cx="6155435" cy="306900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8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739" y="410517"/>
            <a:ext cx="374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03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</a:t>
            </a:r>
            <a:r>
              <a:rPr sz="2000" spc="-5" dirty="0">
                <a:solidFill>
                  <a:srgbClr val="007842"/>
                </a:solidFill>
              </a:rPr>
              <a:t> </a:t>
            </a:r>
            <a:r>
              <a:rPr sz="2000" spc="-20" dirty="0">
                <a:solidFill>
                  <a:srgbClr val="007842"/>
                </a:solidFill>
              </a:rPr>
              <a:t>PRÉPARER</a:t>
            </a:r>
            <a:r>
              <a:rPr sz="2000" spc="-30" dirty="0">
                <a:solidFill>
                  <a:srgbClr val="007842"/>
                </a:solidFill>
              </a:rPr>
              <a:t> </a:t>
            </a:r>
            <a:r>
              <a:rPr sz="2000" spc="-15" dirty="0">
                <a:solidFill>
                  <a:srgbClr val="007842"/>
                </a:solidFill>
              </a:rPr>
              <a:t>L’ENVIRONNEMENT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47401"/>
            <a:ext cx="6901180" cy="1467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Talend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Open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15" dirty="0">
                <a:latin typeface="Calibri"/>
                <a:cs typeface="Calibri"/>
              </a:rPr>
              <a:t>L’installation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 </a:t>
            </a:r>
            <a:r>
              <a:rPr sz="1400" spc="-5" dirty="0">
                <a:latin typeface="Calibri"/>
                <a:cs typeface="Calibri"/>
              </a:rPr>
              <a:t>lance,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5" dirty="0">
                <a:latin typeface="Calibri"/>
                <a:cs typeface="Calibri"/>
              </a:rPr>
              <a:t> clique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Next</a:t>
            </a:r>
            <a:r>
              <a:rPr sz="1400" dirty="0">
                <a:latin typeface="Calibri"/>
                <a:cs typeface="Calibri"/>
              </a:rPr>
              <a:t> ou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suivant,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puis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accepter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engagements.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01836" y="2351544"/>
            <a:ext cx="9065260" cy="4008120"/>
            <a:chOff x="2401836" y="2351544"/>
            <a:chExt cx="9065260" cy="400812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44228" y="5550407"/>
              <a:ext cx="2022347" cy="8092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1836" y="2374391"/>
              <a:ext cx="3246107" cy="34000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6896" y="2569464"/>
              <a:ext cx="2657855" cy="28117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06540" y="2351544"/>
              <a:ext cx="3537203" cy="34228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1611" y="2546604"/>
              <a:ext cx="2948927" cy="283463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9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2485</Words>
  <Application>Microsoft Office PowerPoint</Application>
  <PresentationFormat>Grand écran</PresentationFormat>
  <Paragraphs>409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2" baseType="lpstr">
      <vt:lpstr>Arial MT</vt:lpstr>
      <vt:lpstr>Calibri</vt:lpstr>
      <vt:lpstr>Times New Roman</vt:lpstr>
      <vt:lpstr>Office Theme</vt:lpstr>
      <vt:lpstr>CHAPITRE 3</vt:lpstr>
      <vt:lpstr>CHAPITRE 3</vt:lpstr>
      <vt:lpstr>03 – PRÉPARER L’ENVIRONNEMENT</vt:lpstr>
      <vt:lpstr>03 – PRÉPARER L’ENVIRONNEMENT</vt:lpstr>
      <vt:lpstr>CHAPITRE 3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CHAPITRE 3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03 – PRÉPARER L’ENVIRONNEMENT</vt:lpstr>
      <vt:lpstr>PARTIE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1</cp:revision>
  <dcterms:created xsi:type="dcterms:W3CDTF">2024-03-25T17:39:32Z</dcterms:created>
  <dcterms:modified xsi:type="dcterms:W3CDTF">2024-03-26T20:01:51Z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2024-03-25T00:00:00Z</vt:filetime>
  </property>
</Properties>
</file>