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72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6448" y="1464563"/>
            <a:ext cx="11119485" cy="5151120"/>
          </a:xfrm>
          <a:custGeom>
            <a:avLst/>
            <a:gdLst/>
            <a:ahLst/>
            <a:cxnLst/>
            <a:rect l="l" t="t" r="r" b="b"/>
            <a:pathLst>
              <a:path w="11119485" h="5151120">
                <a:moveTo>
                  <a:pt x="11119104" y="0"/>
                </a:moveTo>
                <a:lnTo>
                  <a:pt x="0" y="0"/>
                </a:lnTo>
                <a:lnTo>
                  <a:pt x="0" y="5151120"/>
                </a:lnTo>
                <a:lnTo>
                  <a:pt x="11119104" y="5151120"/>
                </a:lnTo>
                <a:lnTo>
                  <a:pt x="11119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6448" y="1464563"/>
            <a:ext cx="11119485" cy="5151120"/>
          </a:xfrm>
          <a:custGeom>
            <a:avLst/>
            <a:gdLst/>
            <a:ahLst/>
            <a:cxnLst/>
            <a:rect l="l" t="t" r="r" b="b"/>
            <a:pathLst>
              <a:path w="11119485" h="5151120">
                <a:moveTo>
                  <a:pt x="0" y="0"/>
                </a:moveTo>
                <a:lnTo>
                  <a:pt x="11119104" y="0"/>
                </a:lnTo>
                <a:lnTo>
                  <a:pt x="11119104" y="5151120"/>
                </a:lnTo>
                <a:lnTo>
                  <a:pt x="0" y="515112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5DF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6575" cy="1346200"/>
          </a:xfrm>
          <a:custGeom>
            <a:avLst/>
            <a:gdLst/>
            <a:ahLst/>
            <a:cxnLst/>
            <a:rect l="l" t="t" r="r" b="b"/>
            <a:pathLst>
              <a:path w="536575" h="1346200">
                <a:moveTo>
                  <a:pt x="536448" y="0"/>
                </a:moveTo>
                <a:lnTo>
                  <a:pt x="0" y="0"/>
                </a:lnTo>
                <a:lnTo>
                  <a:pt x="0" y="1077468"/>
                </a:lnTo>
                <a:lnTo>
                  <a:pt x="0" y="1080516"/>
                </a:lnTo>
                <a:lnTo>
                  <a:pt x="266" y="1080516"/>
                </a:lnTo>
                <a:lnTo>
                  <a:pt x="4318" y="1125689"/>
                </a:lnTo>
                <a:lnTo>
                  <a:pt x="16776" y="1171067"/>
                </a:lnTo>
                <a:lnTo>
                  <a:pt x="36614" y="1212850"/>
                </a:lnTo>
                <a:lnTo>
                  <a:pt x="63080" y="1250289"/>
                </a:lnTo>
                <a:lnTo>
                  <a:pt x="95402" y="1282611"/>
                </a:lnTo>
                <a:lnTo>
                  <a:pt x="132842" y="1309077"/>
                </a:lnTo>
                <a:lnTo>
                  <a:pt x="174625" y="1328915"/>
                </a:lnTo>
                <a:lnTo>
                  <a:pt x="220002" y="1341374"/>
                </a:lnTo>
                <a:lnTo>
                  <a:pt x="268224" y="1345692"/>
                </a:lnTo>
                <a:lnTo>
                  <a:pt x="536448" y="1345692"/>
                </a:lnTo>
                <a:lnTo>
                  <a:pt x="536448" y="1080516"/>
                </a:lnTo>
                <a:lnTo>
                  <a:pt x="536448" y="1077468"/>
                </a:lnTo>
                <a:lnTo>
                  <a:pt x="536448" y="0"/>
                </a:lnTo>
                <a:close/>
              </a:path>
            </a:pathLst>
          </a:custGeom>
          <a:solidFill>
            <a:srgbClr val="007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32702" y="2171464"/>
            <a:ext cx="4827905" cy="4199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8099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8876" y="5558027"/>
            <a:ext cx="865631" cy="86563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015486" y="6132576"/>
            <a:ext cx="2161540" cy="721360"/>
          </a:xfrm>
          <a:custGeom>
            <a:avLst/>
            <a:gdLst/>
            <a:ahLst/>
            <a:cxnLst/>
            <a:rect l="l" t="t" r="r" b="b"/>
            <a:pathLst>
              <a:path w="2161540" h="721359">
                <a:moveTo>
                  <a:pt x="2040889" y="0"/>
                </a:moveTo>
                <a:lnTo>
                  <a:pt x="120141" y="0"/>
                </a:lnTo>
                <a:lnTo>
                  <a:pt x="73375" y="9440"/>
                </a:lnTo>
                <a:lnTo>
                  <a:pt x="35186" y="35186"/>
                </a:lnTo>
                <a:lnTo>
                  <a:pt x="9440" y="73375"/>
                </a:lnTo>
                <a:lnTo>
                  <a:pt x="0" y="120142"/>
                </a:lnTo>
                <a:lnTo>
                  <a:pt x="0" y="720852"/>
                </a:lnTo>
                <a:lnTo>
                  <a:pt x="2161031" y="720852"/>
                </a:lnTo>
                <a:lnTo>
                  <a:pt x="2161031" y="120142"/>
                </a:lnTo>
                <a:lnTo>
                  <a:pt x="2151589" y="73375"/>
                </a:lnTo>
                <a:lnTo>
                  <a:pt x="2125840" y="35186"/>
                </a:lnTo>
                <a:lnTo>
                  <a:pt x="2087651" y="9440"/>
                </a:lnTo>
                <a:lnTo>
                  <a:pt x="2040889" y="0"/>
                </a:lnTo>
                <a:close/>
              </a:path>
            </a:pathLst>
          </a:custGeom>
          <a:solidFill>
            <a:srgbClr val="005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2268" y="6268212"/>
            <a:ext cx="402335" cy="39623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74691" y="228600"/>
            <a:ext cx="1182623" cy="116890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81928" y="475488"/>
            <a:ext cx="2002535" cy="6446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8049" y="561079"/>
            <a:ext cx="773590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8489" y="2984647"/>
            <a:ext cx="10855020" cy="2291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3906" y="6692393"/>
            <a:ext cx="19831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2537" y="6709449"/>
            <a:ext cx="2686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0"/>
            <a:ext cx="6496577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6" y="6132576"/>
            <a:ext cx="2159635" cy="721360"/>
            <a:chOff x="8010146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6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6" y="0"/>
                  </a:moveTo>
                  <a:lnTo>
                    <a:pt x="120142" y="0"/>
                  </a:lnTo>
                  <a:lnTo>
                    <a:pt x="73375" y="9440"/>
                  </a:lnTo>
                  <a:lnTo>
                    <a:pt x="35186" y="35186"/>
                  </a:lnTo>
                  <a:lnTo>
                    <a:pt x="9440" y="73375"/>
                  </a:lnTo>
                  <a:lnTo>
                    <a:pt x="0" y="120142"/>
                  </a:lnTo>
                  <a:lnTo>
                    <a:pt x="0" y="720852"/>
                  </a:lnTo>
                  <a:lnTo>
                    <a:pt x="2159508" y="720852"/>
                  </a:lnTo>
                  <a:lnTo>
                    <a:pt x="2159508" y="120142"/>
                  </a:lnTo>
                  <a:lnTo>
                    <a:pt x="2150065" y="73375"/>
                  </a:lnTo>
                  <a:lnTo>
                    <a:pt x="2124316" y="35186"/>
                  </a:lnTo>
                  <a:lnTo>
                    <a:pt x="2086127" y="9440"/>
                  </a:lnTo>
                  <a:lnTo>
                    <a:pt x="2039366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8" y="6268212"/>
              <a:ext cx="400799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912" y="195071"/>
            <a:ext cx="1027175" cy="10149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0984" y="381000"/>
            <a:ext cx="2000998" cy="6446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78740" y="1103100"/>
            <a:ext cx="5412740" cy="3522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marR="5080" indent="-6146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COMPRENDRE LES </a:t>
            </a:r>
            <a:r>
              <a:rPr sz="2400" b="1" spc="-30" dirty="0">
                <a:solidFill>
                  <a:srgbClr val="FF7800"/>
                </a:solidFill>
                <a:latin typeface="Calibri"/>
                <a:cs typeface="Calibri"/>
              </a:rPr>
              <a:t>FONDAMENTAUX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DE </a:t>
            </a:r>
            <a:r>
              <a:rPr sz="2400" b="1" spc="5" dirty="0">
                <a:solidFill>
                  <a:srgbClr val="FF7800"/>
                </a:solidFill>
                <a:latin typeface="Calibri"/>
                <a:cs typeface="Calibri"/>
              </a:rPr>
              <a:t>LA </a:t>
            </a:r>
            <a:r>
              <a:rPr sz="2400" b="1" spc="-5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7800"/>
                </a:solidFill>
                <a:latin typeface="Calibri"/>
                <a:cs typeface="Calibri"/>
              </a:rPr>
              <a:t>TRANSFORMATION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DE DONNÉES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 que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vous</a:t>
            </a:r>
            <a:r>
              <a:rPr sz="18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allez</a:t>
            </a:r>
            <a:r>
              <a:rPr sz="18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apprendre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chapitre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355600" marR="236854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Connaitre</a:t>
            </a:r>
            <a:r>
              <a:rPr sz="1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les</a:t>
            </a:r>
            <a:r>
              <a:rPr sz="1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techniques</a:t>
            </a:r>
            <a:r>
              <a:rPr sz="18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nettoyage</a:t>
            </a:r>
            <a:r>
              <a:rPr sz="1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des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données </a:t>
            </a:r>
            <a:r>
              <a:rPr sz="1800" spc="-3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(filtrage,</a:t>
            </a:r>
            <a:r>
              <a:rPr sz="1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élimination</a:t>
            </a:r>
            <a:r>
              <a:rPr sz="18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des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doublons,</a:t>
            </a:r>
            <a:r>
              <a:rPr sz="1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gestion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 des 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valeurs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manquantes)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Manipuler</a:t>
            </a:r>
            <a:r>
              <a:rPr sz="1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des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composants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nettoyage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sous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Talend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Normaliser</a:t>
            </a:r>
            <a:r>
              <a:rPr sz="1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les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données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4279" y="6259305"/>
            <a:ext cx="1263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11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7800"/>
                </a:solidFill>
              </a:rPr>
              <a:t>CHAPITRE</a:t>
            </a:r>
            <a:r>
              <a:rPr spc="-25" dirty="0">
                <a:solidFill>
                  <a:srgbClr val="FF7800"/>
                </a:solidFill>
              </a:rPr>
              <a:t> </a:t>
            </a:r>
            <a:r>
              <a:rPr spc="-5" dirty="0">
                <a:solidFill>
                  <a:srgbClr val="FF780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1325"/>
            <a:ext cx="11660505" cy="5154930"/>
            <a:chOff x="0" y="1461325"/>
            <a:chExt cx="11660505" cy="5154930"/>
          </a:xfrm>
        </p:grpSpPr>
        <p:sp>
          <p:nvSpPr>
            <p:cNvPr id="4" name="object 4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0"/>
                  </a:moveTo>
                  <a:lnTo>
                    <a:pt x="11119104" y="0"/>
                  </a:lnTo>
                  <a:lnTo>
                    <a:pt x="11119104" y="5145024"/>
                  </a:lnTo>
                  <a:lnTo>
                    <a:pt x="0" y="51450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4" y="516605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228316"/>
            <a:ext cx="4686300" cy="8521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7800"/>
                </a:solidFill>
              </a:rPr>
              <a:t>02 – </a:t>
            </a:r>
            <a:r>
              <a:rPr sz="2000" spc="-5" dirty="0">
                <a:solidFill>
                  <a:srgbClr val="FF7800"/>
                </a:solidFill>
              </a:rPr>
              <a:t>COMPRENDRE </a:t>
            </a:r>
            <a:r>
              <a:rPr sz="2000" spc="-10" dirty="0">
                <a:solidFill>
                  <a:srgbClr val="FF7800"/>
                </a:solidFill>
              </a:rPr>
              <a:t>LES </a:t>
            </a:r>
            <a:r>
              <a:rPr sz="2000" spc="-25" dirty="0">
                <a:solidFill>
                  <a:srgbClr val="FF7800"/>
                </a:solidFill>
              </a:rPr>
              <a:t>FONDAMENTAUX </a:t>
            </a:r>
            <a:r>
              <a:rPr sz="2000" spc="-5" dirty="0">
                <a:solidFill>
                  <a:srgbClr val="FF7800"/>
                </a:solidFill>
              </a:rPr>
              <a:t>DE </a:t>
            </a:r>
            <a:r>
              <a:rPr sz="2000" spc="-440" dirty="0">
                <a:solidFill>
                  <a:srgbClr val="FF7800"/>
                </a:solidFill>
              </a:rPr>
              <a:t> </a:t>
            </a:r>
            <a:r>
              <a:rPr sz="2000" dirty="0">
                <a:solidFill>
                  <a:srgbClr val="FF7800"/>
                </a:solidFill>
              </a:rPr>
              <a:t>LA</a:t>
            </a:r>
            <a:r>
              <a:rPr sz="2000" spc="-20" dirty="0">
                <a:solidFill>
                  <a:srgbClr val="FF7800"/>
                </a:solidFill>
              </a:rPr>
              <a:t> </a:t>
            </a:r>
            <a:r>
              <a:rPr sz="2000" spc="-15" dirty="0">
                <a:solidFill>
                  <a:srgbClr val="FF7800"/>
                </a:solidFill>
              </a:rPr>
              <a:t>TRANSFORMATION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" dirty="0">
                <a:solidFill>
                  <a:srgbClr val="FF7800"/>
                </a:solidFill>
              </a:rPr>
              <a:t>DE DONNÉES</a:t>
            </a:r>
            <a:endParaRPr sz="2000"/>
          </a:p>
          <a:p>
            <a:pPr marL="22860">
              <a:lnSpc>
                <a:spcPts val="1914"/>
              </a:lnSpc>
            </a:pPr>
            <a:r>
              <a:rPr sz="1600" spc="-15" dirty="0">
                <a:solidFill>
                  <a:srgbClr val="FF7800"/>
                </a:solidFill>
              </a:rPr>
              <a:t>Nettoyage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des</a:t>
            </a:r>
            <a:r>
              <a:rPr sz="1600" spc="-15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données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798739" y="1548461"/>
            <a:ext cx="9808845" cy="166497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Croisée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croisée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consiste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fusionner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provenant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obtenir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vision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complète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endParaRPr sz="14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approfondie,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mieux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relations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informées.</a:t>
            </a:r>
            <a:endParaRPr sz="1400">
              <a:latin typeface="Calibri"/>
              <a:cs typeface="Calibri"/>
            </a:endParaRPr>
          </a:p>
          <a:p>
            <a:pPr marL="241300" marR="5080" indent="-229235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penser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tous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1,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matche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pas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table2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champs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vide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postal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correspond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Nom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Chaabi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vide,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n’arrive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ville).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074578" y="3280707"/>
          <a:ext cx="2615565" cy="3218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5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 grid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sz="14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postal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Mahdaoui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15000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Khattabi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Chaabi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Hafidi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53975">
                      <a:solidFill>
                        <a:srgbClr val="843B0B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53975">
                      <a:solidFill>
                        <a:srgbClr val="843B0B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7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EC7C3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843B0B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38100">
                      <a:solidFill>
                        <a:srgbClr val="843B0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43B0B"/>
                      </a:solidFill>
                      <a:prstDash val="solid"/>
                    </a:lnL>
                    <a:lnT w="12700">
                      <a:solidFill>
                        <a:srgbClr val="EC7C30"/>
                      </a:solidFill>
                      <a:prstDash val="solid"/>
                    </a:lnT>
                    <a:lnB w="38100">
                      <a:solidFill>
                        <a:srgbClr val="843B0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EC7C3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5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EC7C3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843B0B"/>
                      </a:solidFill>
                      <a:prstDash val="solid"/>
                    </a:lnR>
                    <a:lnT w="38100">
                      <a:solidFill>
                        <a:srgbClr val="843B0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43B0B"/>
                      </a:solidFill>
                      <a:prstDash val="solid"/>
                    </a:lnL>
                    <a:lnT w="38100">
                      <a:solidFill>
                        <a:srgbClr val="843B0B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EC7C3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751">
                <a:tc grid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sz="14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postal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Ville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449">
                <a:tc grid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15000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Casablanca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Rabat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Meknès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17000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Fès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012935" y="4048414"/>
          <a:ext cx="4883150" cy="153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sz="14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postal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Ville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Mahdaoui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15000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Casablanca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9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Khattabi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Rabat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Chaabi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Hafidi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Meknès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998720" y="4712208"/>
            <a:ext cx="772795" cy="208915"/>
          </a:xfrm>
          <a:custGeom>
            <a:avLst/>
            <a:gdLst/>
            <a:ahLst/>
            <a:cxnLst/>
            <a:rect l="l" t="t" r="r" b="b"/>
            <a:pathLst>
              <a:path w="772795" h="208914">
                <a:moveTo>
                  <a:pt x="0" y="52197"/>
                </a:moveTo>
                <a:lnTo>
                  <a:pt x="668274" y="52197"/>
                </a:lnTo>
                <a:lnTo>
                  <a:pt x="668274" y="0"/>
                </a:lnTo>
                <a:lnTo>
                  <a:pt x="772668" y="104394"/>
                </a:lnTo>
                <a:lnTo>
                  <a:pt x="668274" y="208788"/>
                </a:lnTo>
                <a:lnTo>
                  <a:pt x="668274" y="156591"/>
                </a:lnTo>
                <a:lnTo>
                  <a:pt x="0" y="156591"/>
                </a:lnTo>
                <a:lnTo>
                  <a:pt x="0" y="52197"/>
                </a:lnTo>
                <a:close/>
              </a:path>
            </a:pathLst>
          </a:custGeom>
          <a:ln w="12700">
            <a:solidFill>
              <a:srgbClr val="843B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842537" y="6667416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10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1325"/>
            <a:ext cx="11660505" cy="5154930"/>
            <a:chOff x="0" y="1461325"/>
            <a:chExt cx="11660505" cy="5154930"/>
          </a:xfrm>
        </p:grpSpPr>
        <p:sp>
          <p:nvSpPr>
            <p:cNvPr id="4" name="object 4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0"/>
                  </a:moveTo>
                  <a:lnTo>
                    <a:pt x="11119104" y="0"/>
                  </a:lnTo>
                  <a:lnTo>
                    <a:pt x="11119104" y="5145024"/>
                  </a:lnTo>
                  <a:lnTo>
                    <a:pt x="0" y="51450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4" y="516605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8739" y="1599385"/>
            <a:ext cx="3324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Harmonisation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valeurs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et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dates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739" y="228316"/>
            <a:ext cx="4686300" cy="8521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7800"/>
                </a:solidFill>
              </a:rPr>
              <a:t>02 – </a:t>
            </a:r>
            <a:r>
              <a:rPr sz="2000" spc="-5" dirty="0">
                <a:solidFill>
                  <a:srgbClr val="FF7800"/>
                </a:solidFill>
              </a:rPr>
              <a:t>COMPRENDRE </a:t>
            </a:r>
            <a:r>
              <a:rPr sz="2000" spc="-10" dirty="0">
                <a:solidFill>
                  <a:srgbClr val="FF7800"/>
                </a:solidFill>
              </a:rPr>
              <a:t>LES </a:t>
            </a:r>
            <a:r>
              <a:rPr sz="2000" spc="-25" dirty="0">
                <a:solidFill>
                  <a:srgbClr val="FF7800"/>
                </a:solidFill>
              </a:rPr>
              <a:t>FONDAMENTAUX </a:t>
            </a:r>
            <a:r>
              <a:rPr sz="2000" spc="-5" dirty="0">
                <a:solidFill>
                  <a:srgbClr val="FF7800"/>
                </a:solidFill>
              </a:rPr>
              <a:t>DE </a:t>
            </a:r>
            <a:r>
              <a:rPr sz="2000" spc="-440" dirty="0">
                <a:solidFill>
                  <a:srgbClr val="FF7800"/>
                </a:solidFill>
              </a:rPr>
              <a:t> </a:t>
            </a:r>
            <a:r>
              <a:rPr sz="2000" dirty="0">
                <a:solidFill>
                  <a:srgbClr val="FF7800"/>
                </a:solidFill>
              </a:rPr>
              <a:t>LA</a:t>
            </a:r>
            <a:r>
              <a:rPr sz="2000" spc="-20" dirty="0">
                <a:solidFill>
                  <a:srgbClr val="FF7800"/>
                </a:solidFill>
              </a:rPr>
              <a:t> </a:t>
            </a:r>
            <a:r>
              <a:rPr sz="2000" spc="-15" dirty="0">
                <a:solidFill>
                  <a:srgbClr val="FF7800"/>
                </a:solidFill>
              </a:rPr>
              <a:t>TRANSFORMATION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" dirty="0">
                <a:solidFill>
                  <a:srgbClr val="FF7800"/>
                </a:solidFill>
              </a:rPr>
              <a:t>DE DONNÉES</a:t>
            </a:r>
            <a:endParaRPr sz="2000"/>
          </a:p>
          <a:p>
            <a:pPr marL="22860">
              <a:lnSpc>
                <a:spcPts val="1914"/>
              </a:lnSpc>
            </a:pPr>
            <a:r>
              <a:rPr sz="1600" spc="-15" dirty="0">
                <a:solidFill>
                  <a:srgbClr val="FF7800"/>
                </a:solidFill>
              </a:rPr>
              <a:t>Nettoyage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des</a:t>
            </a:r>
            <a:r>
              <a:rPr sz="1600" spc="-15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données</a:t>
            </a:r>
            <a:endParaRPr sz="1600"/>
          </a:p>
        </p:txBody>
      </p:sp>
      <p:sp>
        <p:nvSpPr>
          <p:cNvPr id="12" name="object 12"/>
          <p:cNvSpPr/>
          <p:nvPr/>
        </p:nvSpPr>
        <p:spPr>
          <a:xfrm>
            <a:off x="719327" y="2772155"/>
            <a:ext cx="3738879" cy="2962910"/>
          </a:xfrm>
          <a:custGeom>
            <a:avLst/>
            <a:gdLst/>
            <a:ahLst/>
            <a:cxnLst/>
            <a:rect l="l" t="t" r="r" b="b"/>
            <a:pathLst>
              <a:path w="3738879" h="2962910">
                <a:moveTo>
                  <a:pt x="0" y="0"/>
                </a:moveTo>
                <a:lnTo>
                  <a:pt x="3738372" y="0"/>
                </a:lnTo>
                <a:lnTo>
                  <a:pt x="3738372" y="2962656"/>
                </a:lnTo>
                <a:lnTo>
                  <a:pt x="0" y="296265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43B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8739" y="2868131"/>
            <a:ext cx="882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55555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992318" y="3328663"/>
          <a:ext cx="1640839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Casablanca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Maroc,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Casablanca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Casa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CASA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Casa,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[Casa,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2908096" y="4003812"/>
            <a:ext cx="1476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A3838"/>
                </a:solidFill>
                <a:latin typeface="Calibri"/>
                <a:cs typeface="Calibri"/>
              </a:rPr>
              <a:t>Casablanca</a:t>
            </a:r>
            <a:r>
              <a:rPr sz="1400" b="1" spc="-6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3A3838"/>
                </a:solidFill>
                <a:latin typeface="Calibri"/>
                <a:cs typeface="Calibri"/>
              </a:rPr>
              <a:t>(Maroc)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949878" y="3643483"/>
          <a:ext cx="1640839" cy="92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Meknès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Meknes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Mekns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6931630" y="3998748"/>
            <a:ext cx="6134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A3838"/>
                </a:solidFill>
                <a:latin typeface="Calibri"/>
                <a:cs typeface="Calibri"/>
              </a:rPr>
              <a:t>M</a:t>
            </a:r>
            <a:r>
              <a:rPr sz="1400" b="1" dirty="0">
                <a:solidFill>
                  <a:srgbClr val="3A3838"/>
                </a:solidFill>
                <a:latin typeface="Calibri"/>
                <a:cs typeface="Calibri"/>
              </a:rPr>
              <a:t>e</a:t>
            </a:r>
            <a:r>
              <a:rPr sz="1400" b="1" spc="-5" dirty="0">
                <a:solidFill>
                  <a:srgbClr val="3A3838"/>
                </a:solidFill>
                <a:latin typeface="Calibri"/>
                <a:cs typeface="Calibri"/>
              </a:rPr>
              <a:t>k</a:t>
            </a:r>
            <a:r>
              <a:rPr sz="1400" b="1" dirty="0">
                <a:solidFill>
                  <a:srgbClr val="3A3838"/>
                </a:solidFill>
                <a:latin typeface="Calibri"/>
                <a:cs typeface="Calibri"/>
              </a:rPr>
              <a:t>nès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8564403" y="3393775"/>
          <a:ext cx="1640839" cy="153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15/05/2023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15/5/2023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05/15/2023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5/15/2023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Mai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10487317" y="4007943"/>
            <a:ext cx="8070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A3838"/>
                </a:solidFill>
                <a:latin typeface="Calibri"/>
                <a:cs typeface="Calibri"/>
              </a:rPr>
              <a:t>15/05/203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49496" y="5052649"/>
            <a:ext cx="16344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Format</a:t>
            </a:r>
            <a:r>
              <a:rPr sz="1400" spc="-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r>
              <a:rPr sz="1400" spc="-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JJ/MM/AAAA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24073" y="2771965"/>
            <a:ext cx="8847455" cy="2975610"/>
            <a:chOff x="2624073" y="2771965"/>
            <a:chExt cx="8847455" cy="2975610"/>
          </a:xfrm>
        </p:grpSpPr>
        <p:sp>
          <p:nvSpPr>
            <p:cNvPr id="22" name="object 22"/>
            <p:cNvSpPr/>
            <p:nvPr/>
          </p:nvSpPr>
          <p:spPr>
            <a:xfrm>
              <a:off x="4626863" y="2776727"/>
              <a:ext cx="6840220" cy="2966085"/>
            </a:xfrm>
            <a:custGeom>
              <a:avLst/>
              <a:gdLst/>
              <a:ahLst/>
              <a:cxnLst/>
              <a:rect l="l" t="t" r="r" b="b"/>
              <a:pathLst>
                <a:path w="6840220" h="2966085">
                  <a:moveTo>
                    <a:pt x="0" y="3048"/>
                  </a:moveTo>
                  <a:lnTo>
                    <a:pt x="3575303" y="3048"/>
                  </a:lnTo>
                  <a:lnTo>
                    <a:pt x="3575303" y="2965704"/>
                  </a:lnTo>
                  <a:lnTo>
                    <a:pt x="0" y="2965704"/>
                  </a:lnTo>
                  <a:lnTo>
                    <a:pt x="0" y="3048"/>
                  </a:lnTo>
                  <a:close/>
                </a:path>
                <a:path w="6840220" h="2966085">
                  <a:moveTo>
                    <a:pt x="3745991" y="0"/>
                  </a:moveTo>
                  <a:lnTo>
                    <a:pt x="6839711" y="0"/>
                  </a:lnTo>
                  <a:lnTo>
                    <a:pt x="6839711" y="2962656"/>
                  </a:lnTo>
                  <a:lnTo>
                    <a:pt x="3745991" y="2962656"/>
                  </a:lnTo>
                  <a:lnTo>
                    <a:pt x="3745991" y="0"/>
                  </a:lnTo>
                  <a:close/>
                </a:path>
              </a:pathLst>
            </a:custGeom>
            <a:ln w="9525">
              <a:solidFill>
                <a:srgbClr val="843B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30423" y="4040124"/>
              <a:ext cx="259079" cy="208915"/>
            </a:xfrm>
            <a:custGeom>
              <a:avLst/>
              <a:gdLst/>
              <a:ahLst/>
              <a:cxnLst/>
              <a:rect l="l" t="t" r="r" b="b"/>
              <a:pathLst>
                <a:path w="259080" h="208914">
                  <a:moveTo>
                    <a:pt x="0" y="52196"/>
                  </a:moveTo>
                  <a:lnTo>
                    <a:pt x="154686" y="52196"/>
                  </a:lnTo>
                  <a:lnTo>
                    <a:pt x="154686" y="0"/>
                  </a:lnTo>
                  <a:lnTo>
                    <a:pt x="259079" y="104393"/>
                  </a:lnTo>
                  <a:lnTo>
                    <a:pt x="154686" y="208787"/>
                  </a:lnTo>
                  <a:lnTo>
                    <a:pt x="154686" y="156590"/>
                  </a:lnTo>
                  <a:lnTo>
                    <a:pt x="0" y="156590"/>
                  </a:lnTo>
                  <a:lnTo>
                    <a:pt x="0" y="52196"/>
                  </a:lnTo>
                  <a:close/>
                </a:path>
              </a:pathLst>
            </a:custGeom>
            <a:ln w="12700">
              <a:solidFill>
                <a:srgbClr val="843B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35495" y="4040124"/>
              <a:ext cx="259079" cy="208915"/>
            </a:xfrm>
            <a:custGeom>
              <a:avLst/>
              <a:gdLst/>
              <a:ahLst/>
              <a:cxnLst/>
              <a:rect l="l" t="t" r="r" b="b"/>
              <a:pathLst>
                <a:path w="259079" h="208914">
                  <a:moveTo>
                    <a:pt x="0" y="52196"/>
                  </a:moveTo>
                  <a:lnTo>
                    <a:pt x="154686" y="52196"/>
                  </a:lnTo>
                  <a:lnTo>
                    <a:pt x="154686" y="0"/>
                  </a:lnTo>
                  <a:lnTo>
                    <a:pt x="259079" y="104393"/>
                  </a:lnTo>
                  <a:lnTo>
                    <a:pt x="154686" y="208787"/>
                  </a:lnTo>
                  <a:lnTo>
                    <a:pt x="154686" y="156590"/>
                  </a:lnTo>
                  <a:lnTo>
                    <a:pt x="0" y="156590"/>
                  </a:lnTo>
                  <a:lnTo>
                    <a:pt x="0" y="52196"/>
                  </a:lnTo>
                  <a:close/>
                </a:path>
              </a:pathLst>
            </a:custGeom>
            <a:ln w="12700">
              <a:solidFill>
                <a:srgbClr val="843B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232135" y="4040124"/>
              <a:ext cx="259079" cy="210820"/>
            </a:xfrm>
            <a:custGeom>
              <a:avLst/>
              <a:gdLst/>
              <a:ahLst/>
              <a:cxnLst/>
              <a:rect l="l" t="t" r="r" b="b"/>
              <a:pathLst>
                <a:path w="259079" h="210820">
                  <a:moveTo>
                    <a:pt x="0" y="52577"/>
                  </a:moveTo>
                  <a:lnTo>
                    <a:pt x="153924" y="52577"/>
                  </a:lnTo>
                  <a:lnTo>
                    <a:pt x="153924" y="0"/>
                  </a:lnTo>
                  <a:lnTo>
                    <a:pt x="259079" y="105155"/>
                  </a:lnTo>
                  <a:lnTo>
                    <a:pt x="153924" y="210311"/>
                  </a:lnTo>
                  <a:lnTo>
                    <a:pt x="153924" y="157733"/>
                  </a:lnTo>
                  <a:lnTo>
                    <a:pt x="0" y="157733"/>
                  </a:lnTo>
                  <a:lnTo>
                    <a:pt x="0" y="52577"/>
                  </a:lnTo>
                  <a:close/>
                </a:path>
              </a:pathLst>
            </a:custGeom>
            <a:ln w="12700">
              <a:solidFill>
                <a:srgbClr val="843B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98739" y="1921646"/>
            <a:ext cx="10425430" cy="119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Harmoniser 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consiste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standardiser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aligner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assurant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cohérence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compatibilité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facilitant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uniforme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précise.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tabLst>
                <a:tab pos="3919220" algn="l"/>
                <a:tab pos="4147820" algn="l"/>
                <a:tab pos="7664450" algn="l"/>
                <a:tab pos="7893050" algn="l"/>
              </a:tabLst>
            </a:pPr>
            <a:r>
              <a:rPr sz="2100" spc="-7" baseline="1984" dirty="0">
                <a:solidFill>
                  <a:srgbClr val="555555"/>
                </a:solidFill>
                <a:latin typeface="Calibri"/>
                <a:cs typeface="Calibri"/>
              </a:rPr>
              <a:t>Harmoniser des</a:t>
            </a:r>
            <a:r>
              <a:rPr sz="2100" spc="30" baseline="198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00" spc="-15" baseline="1984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2100" spc="30" baseline="198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00" spc="-7" baseline="1984" dirty="0">
                <a:solidFill>
                  <a:srgbClr val="555555"/>
                </a:solidFill>
                <a:latin typeface="Calibri"/>
                <a:cs typeface="Calibri"/>
              </a:rPr>
              <a:t>textuelles	</a:t>
            </a:r>
            <a:r>
              <a:rPr sz="1400" dirty="0">
                <a:solidFill>
                  <a:srgbClr val="555555"/>
                </a:solidFill>
                <a:latin typeface="Arial MT"/>
                <a:cs typeface="Arial MT"/>
              </a:rPr>
              <a:t>•	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Corriger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textuelles	</a:t>
            </a:r>
            <a:r>
              <a:rPr sz="1400" dirty="0">
                <a:solidFill>
                  <a:srgbClr val="555555"/>
                </a:solidFill>
                <a:latin typeface="Arial MT"/>
                <a:cs typeface="Arial MT"/>
              </a:rPr>
              <a:t>•	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Harmoniser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1842537" y="6667416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11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1325"/>
            <a:ext cx="11660505" cy="5154930"/>
            <a:chOff x="0" y="1461325"/>
            <a:chExt cx="11660505" cy="5154930"/>
          </a:xfrm>
        </p:grpSpPr>
        <p:sp>
          <p:nvSpPr>
            <p:cNvPr id="4" name="object 4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0"/>
                  </a:moveTo>
                  <a:lnTo>
                    <a:pt x="11119104" y="0"/>
                  </a:lnTo>
                  <a:lnTo>
                    <a:pt x="11119104" y="5145024"/>
                  </a:lnTo>
                  <a:lnTo>
                    <a:pt x="0" y="51450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4" y="516605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228316"/>
            <a:ext cx="4686300" cy="8521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7800"/>
                </a:solidFill>
              </a:rPr>
              <a:t>02 – </a:t>
            </a:r>
            <a:r>
              <a:rPr sz="2000" spc="-5" dirty="0">
                <a:solidFill>
                  <a:srgbClr val="FF7800"/>
                </a:solidFill>
              </a:rPr>
              <a:t>COMPRENDRE </a:t>
            </a:r>
            <a:r>
              <a:rPr sz="2000" spc="-10" dirty="0">
                <a:solidFill>
                  <a:srgbClr val="FF7800"/>
                </a:solidFill>
              </a:rPr>
              <a:t>LES </a:t>
            </a:r>
            <a:r>
              <a:rPr sz="2000" spc="-25" dirty="0">
                <a:solidFill>
                  <a:srgbClr val="FF7800"/>
                </a:solidFill>
              </a:rPr>
              <a:t>FONDAMENTAUX </a:t>
            </a:r>
            <a:r>
              <a:rPr sz="2000" spc="-5" dirty="0">
                <a:solidFill>
                  <a:srgbClr val="FF7800"/>
                </a:solidFill>
              </a:rPr>
              <a:t>DE </a:t>
            </a:r>
            <a:r>
              <a:rPr sz="2000" spc="-440" dirty="0">
                <a:solidFill>
                  <a:srgbClr val="FF7800"/>
                </a:solidFill>
              </a:rPr>
              <a:t> </a:t>
            </a:r>
            <a:r>
              <a:rPr sz="2000" dirty="0">
                <a:solidFill>
                  <a:srgbClr val="FF7800"/>
                </a:solidFill>
              </a:rPr>
              <a:t>LA</a:t>
            </a:r>
            <a:r>
              <a:rPr sz="2000" spc="-20" dirty="0">
                <a:solidFill>
                  <a:srgbClr val="FF7800"/>
                </a:solidFill>
              </a:rPr>
              <a:t> </a:t>
            </a:r>
            <a:r>
              <a:rPr sz="2000" spc="-15" dirty="0">
                <a:solidFill>
                  <a:srgbClr val="FF7800"/>
                </a:solidFill>
              </a:rPr>
              <a:t>TRANSFORMATION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" dirty="0">
                <a:solidFill>
                  <a:srgbClr val="FF7800"/>
                </a:solidFill>
              </a:rPr>
              <a:t>DE DONNÉES</a:t>
            </a:r>
            <a:endParaRPr sz="2000"/>
          </a:p>
          <a:p>
            <a:pPr marL="22860">
              <a:lnSpc>
                <a:spcPts val="1914"/>
              </a:lnSpc>
            </a:pPr>
            <a:r>
              <a:rPr sz="1600" spc="-15" dirty="0">
                <a:solidFill>
                  <a:srgbClr val="FF7800"/>
                </a:solidFill>
              </a:rPr>
              <a:t>Nettoyage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des</a:t>
            </a:r>
            <a:r>
              <a:rPr sz="1600" spc="-15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données</a:t>
            </a:r>
            <a:endParaRPr sz="16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842537" y="6667416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739" y="1599385"/>
            <a:ext cx="10463530" cy="1434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Codage et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simplification</a:t>
            </a:r>
            <a:endParaRPr sz="1600">
              <a:latin typeface="Calibri"/>
              <a:cs typeface="Calibri"/>
            </a:endParaRPr>
          </a:p>
          <a:p>
            <a:pPr marL="240665" marR="5080" indent="-228600">
              <a:lnSpc>
                <a:spcPct val="150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Coder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simplifier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implique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attribuer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catégories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représentatives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complexes,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simplifiant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ainsi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compréhension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l'analyse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facilite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tout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préservant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l'essentiel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leur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signification.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55555"/>
              </a:buClr>
              <a:buFont typeface="Arial MT"/>
              <a:buChar char="•"/>
            </a:pP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codage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significatif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documenté.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465688" y="3422650"/>
          <a:ext cx="3261995" cy="149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Alive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Vivant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Mort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Dead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1325"/>
            <a:ext cx="11660505" cy="5154930"/>
            <a:chOff x="0" y="1461325"/>
            <a:chExt cx="11660505" cy="5154930"/>
          </a:xfrm>
        </p:grpSpPr>
        <p:sp>
          <p:nvSpPr>
            <p:cNvPr id="4" name="object 4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0"/>
                  </a:moveTo>
                  <a:lnTo>
                    <a:pt x="11119104" y="0"/>
                  </a:lnTo>
                  <a:lnTo>
                    <a:pt x="11119104" y="5145024"/>
                  </a:lnTo>
                  <a:lnTo>
                    <a:pt x="0" y="51450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4" y="516605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228316"/>
            <a:ext cx="4686300" cy="8521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7800"/>
                </a:solidFill>
              </a:rPr>
              <a:t>02 – </a:t>
            </a:r>
            <a:r>
              <a:rPr sz="2000" spc="-5" dirty="0">
                <a:solidFill>
                  <a:srgbClr val="FF7800"/>
                </a:solidFill>
              </a:rPr>
              <a:t>COMPRENDRE </a:t>
            </a:r>
            <a:r>
              <a:rPr sz="2000" spc="-10" dirty="0">
                <a:solidFill>
                  <a:srgbClr val="FF7800"/>
                </a:solidFill>
              </a:rPr>
              <a:t>LES </a:t>
            </a:r>
            <a:r>
              <a:rPr sz="2000" spc="-25" dirty="0">
                <a:solidFill>
                  <a:srgbClr val="FF7800"/>
                </a:solidFill>
              </a:rPr>
              <a:t>FONDAMENTAUX </a:t>
            </a:r>
            <a:r>
              <a:rPr sz="2000" spc="-5" dirty="0">
                <a:solidFill>
                  <a:srgbClr val="FF7800"/>
                </a:solidFill>
              </a:rPr>
              <a:t>DE </a:t>
            </a:r>
            <a:r>
              <a:rPr sz="2000" spc="-440" dirty="0">
                <a:solidFill>
                  <a:srgbClr val="FF7800"/>
                </a:solidFill>
              </a:rPr>
              <a:t> </a:t>
            </a:r>
            <a:r>
              <a:rPr sz="2000" dirty="0">
                <a:solidFill>
                  <a:srgbClr val="FF7800"/>
                </a:solidFill>
              </a:rPr>
              <a:t>LA</a:t>
            </a:r>
            <a:r>
              <a:rPr sz="2000" spc="-20" dirty="0">
                <a:solidFill>
                  <a:srgbClr val="FF7800"/>
                </a:solidFill>
              </a:rPr>
              <a:t> </a:t>
            </a:r>
            <a:r>
              <a:rPr sz="2000" spc="-15" dirty="0">
                <a:solidFill>
                  <a:srgbClr val="FF7800"/>
                </a:solidFill>
              </a:rPr>
              <a:t>TRANSFORMATION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" dirty="0">
                <a:solidFill>
                  <a:srgbClr val="FF7800"/>
                </a:solidFill>
              </a:rPr>
              <a:t>DE DONNÉES</a:t>
            </a:r>
            <a:endParaRPr sz="2000"/>
          </a:p>
          <a:p>
            <a:pPr marL="22860">
              <a:lnSpc>
                <a:spcPts val="1914"/>
              </a:lnSpc>
            </a:pPr>
            <a:r>
              <a:rPr sz="1600" spc="-15" dirty="0">
                <a:solidFill>
                  <a:srgbClr val="FF7800"/>
                </a:solidFill>
              </a:rPr>
              <a:t>Nettoyage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des</a:t>
            </a:r>
            <a:r>
              <a:rPr sz="1600" spc="-15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données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798739" y="1599385"/>
            <a:ext cx="10527665" cy="988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Extraction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 des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valeurs</a:t>
            </a:r>
            <a:endParaRPr sz="1600">
              <a:latin typeface="Calibri"/>
              <a:cs typeface="Calibri"/>
            </a:endParaRPr>
          </a:p>
          <a:p>
            <a:pPr marL="240665" marR="5080" indent="-228600">
              <a:lnSpc>
                <a:spcPct val="150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Extraire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revient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isoler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récupérer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spécifiques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particuliers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ensemble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utilisation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ciblée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approfondie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sélectionnés.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53509" y="3405645"/>
          <a:ext cx="1640839" cy="149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Né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1990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Born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1988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1978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Naissance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1980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329528" y="3405645"/>
          <a:ext cx="1640839" cy="149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1990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1988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1978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1980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281878" y="3449130"/>
          <a:ext cx="2221230" cy="149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1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Né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en 1960,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mort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en 2010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Born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1958,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died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2012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1978,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alive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1982-2021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738199" y="3449130"/>
          <a:ext cx="1640839" cy="149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1960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1958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1978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1982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3070605" y="4010914"/>
            <a:ext cx="5681980" cy="297815"/>
            <a:chOff x="3070605" y="4010914"/>
            <a:chExt cx="5681980" cy="297815"/>
          </a:xfrm>
        </p:grpSpPr>
        <p:sp>
          <p:nvSpPr>
            <p:cNvPr id="17" name="object 17"/>
            <p:cNvSpPr/>
            <p:nvPr/>
          </p:nvSpPr>
          <p:spPr>
            <a:xfrm>
              <a:off x="3076955" y="4017264"/>
              <a:ext cx="259079" cy="210820"/>
            </a:xfrm>
            <a:custGeom>
              <a:avLst/>
              <a:gdLst/>
              <a:ahLst/>
              <a:cxnLst/>
              <a:rect l="l" t="t" r="r" b="b"/>
              <a:pathLst>
                <a:path w="259079" h="210820">
                  <a:moveTo>
                    <a:pt x="0" y="52577"/>
                  </a:moveTo>
                  <a:lnTo>
                    <a:pt x="153924" y="52577"/>
                  </a:lnTo>
                  <a:lnTo>
                    <a:pt x="153924" y="0"/>
                  </a:lnTo>
                  <a:lnTo>
                    <a:pt x="259079" y="105155"/>
                  </a:lnTo>
                  <a:lnTo>
                    <a:pt x="153924" y="210311"/>
                  </a:lnTo>
                  <a:lnTo>
                    <a:pt x="153924" y="157733"/>
                  </a:lnTo>
                  <a:lnTo>
                    <a:pt x="0" y="157733"/>
                  </a:lnTo>
                  <a:lnTo>
                    <a:pt x="0" y="52577"/>
                  </a:lnTo>
                  <a:close/>
                </a:path>
              </a:pathLst>
            </a:custGeom>
            <a:ln w="12700">
              <a:solidFill>
                <a:srgbClr val="843B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87155" y="4091940"/>
              <a:ext cx="259079" cy="210820"/>
            </a:xfrm>
            <a:custGeom>
              <a:avLst/>
              <a:gdLst/>
              <a:ahLst/>
              <a:cxnLst/>
              <a:rect l="l" t="t" r="r" b="b"/>
              <a:pathLst>
                <a:path w="259079" h="210820">
                  <a:moveTo>
                    <a:pt x="0" y="52577"/>
                  </a:moveTo>
                  <a:lnTo>
                    <a:pt x="153924" y="52577"/>
                  </a:lnTo>
                  <a:lnTo>
                    <a:pt x="153924" y="0"/>
                  </a:lnTo>
                  <a:lnTo>
                    <a:pt x="259079" y="105155"/>
                  </a:lnTo>
                  <a:lnTo>
                    <a:pt x="153924" y="210311"/>
                  </a:lnTo>
                  <a:lnTo>
                    <a:pt x="153924" y="157733"/>
                  </a:lnTo>
                  <a:lnTo>
                    <a:pt x="0" y="157733"/>
                  </a:lnTo>
                  <a:lnTo>
                    <a:pt x="0" y="52577"/>
                  </a:lnTo>
                  <a:close/>
                </a:path>
              </a:pathLst>
            </a:custGeom>
            <a:ln w="12700">
              <a:solidFill>
                <a:srgbClr val="843B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490429" y="5101967"/>
            <a:ext cx="1432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Extraire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valeurs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1842537" y="6667416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13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70332" y="5108207"/>
            <a:ext cx="2142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Extraire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multiples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1325"/>
            <a:ext cx="11660505" cy="5154930"/>
            <a:chOff x="0" y="1461325"/>
            <a:chExt cx="11660505" cy="5154930"/>
          </a:xfrm>
        </p:grpSpPr>
        <p:sp>
          <p:nvSpPr>
            <p:cNvPr id="4" name="object 4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0"/>
                  </a:moveTo>
                  <a:lnTo>
                    <a:pt x="11119104" y="0"/>
                  </a:lnTo>
                  <a:lnTo>
                    <a:pt x="11119104" y="5145024"/>
                  </a:lnTo>
                  <a:lnTo>
                    <a:pt x="0" y="51450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4" y="516605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228316"/>
            <a:ext cx="4686300" cy="8521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7800"/>
                </a:solidFill>
              </a:rPr>
              <a:t>02 – </a:t>
            </a:r>
            <a:r>
              <a:rPr sz="2000" spc="-5" dirty="0">
                <a:solidFill>
                  <a:srgbClr val="FF7800"/>
                </a:solidFill>
              </a:rPr>
              <a:t>COMPRENDRE </a:t>
            </a:r>
            <a:r>
              <a:rPr sz="2000" spc="-10" dirty="0">
                <a:solidFill>
                  <a:srgbClr val="FF7800"/>
                </a:solidFill>
              </a:rPr>
              <a:t>LES </a:t>
            </a:r>
            <a:r>
              <a:rPr sz="2000" spc="-25" dirty="0">
                <a:solidFill>
                  <a:srgbClr val="FF7800"/>
                </a:solidFill>
              </a:rPr>
              <a:t>FONDAMENTAUX </a:t>
            </a:r>
            <a:r>
              <a:rPr sz="2000" spc="-5" dirty="0">
                <a:solidFill>
                  <a:srgbClr val="FF7800"/>
                </a:solidFill>
              </a:rPr>
              <a:t>DE </a:t>
            </a:r>
            <a:r>
              <a:rPr sz="2000" spc="-440" dirty="0">
                <a:solidFill>
                  <a:srgbClr val="FF7800"/>
                </a:solidFill>
              </a:rPr>
              <a:t> </a:t>
            </a:r>
            <a:r>
              <a:rPr sz="2000" dirty="0">
                <a:solidFill>
                  <a:srgbClr val="FF7800"/>
                </a:solidFill>
              </a:rPr>
              <a:t>LA</a:t>
            </a:r>
            <a:r>
              <a:rPr sz="2000" spc="-20" dirty="0">
                <a:solidFill>
                  <a:srgbClr val="FF7800"/>
                </a:solidFill>
              </a:rPr>
              <a:t> </a:t>
            </a:r>
            <a:r>
              <a:rPr sz="2000" spc="-15" dirty="0">
                <a:solidFill>
                  <a:srgbClr val="FF7800"/>
                </a:solidFill>
              </a:rPr>
              <a:t>TRANSFORMATION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" dirty="0">
                <a:solidFill>
                  <a:srgbClr val="FF7800"/>
                </a:solidFill>
              </a:rPr>
              <a:t>DE DONNÉES</a:t>
            </a:r>
            <a:endParaRPr sz="2000"/>
          </a:p>
          <a:p>
            <a:pPr marL="22860">
              <a:lnSpc>
                <a:spcPts val="1914"/>
              </a:lnSpc>
            </a:pPr>
            <a:r>
              <a:rPr sz="1600" spc="-15" dirty="0">
                <a:solidFill>
                  <a:srgbClr val="FF7800"/>
                </a:solidFill>
              </a:rPr>
              <a:t>Nettoyage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des</a:t>
            </a:r>
            <a:r>
              <a:rPr sz="1600" spc="-15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données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798739" y="1599385"/>
            <a:ext cx="10007600" cy="988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Modification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l’organisation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 marL="241300" marR="5080" indent="-228600">
              <a:lnSpc>
                <a:spcPct val="150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Modifier l'organisation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consiste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restructurer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disposition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présentation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sein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données,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d'améliorer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lisibilité,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compréhension,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répondre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besoins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spécifiques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l'analyse.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739" y="4923927"/>
            <a:ext cx="102609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Bien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nettoyage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soit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 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cycle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décisionnel,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présente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beaucoup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défis,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savoir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cout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financier,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perdu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maintenance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continue,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conserver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bonne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qualité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données.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875502" y="3109734"/>
          <a:ext cx="4219575" cy="149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sz="14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postal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Ville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Mahdaoui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15000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Casablanca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Khattabi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Rabat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Hafidi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Meknès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8281854" y="3109734"/>
            <a:ext cx="0" cy="377190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71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81856" y="3109734"/>
            <a:ext cx="0" cy="377190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71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223186" y="3295153"/>
          <a:ext cx="488315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Mahdaoui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Khattabi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Hafidi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sz="14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postal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15000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Ville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Casablanca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Rabat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Meknès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1223186" y="3665993"/>
            <a:ext cx="1222375" cy="12700"/>
          </a:xfrm>
          <a:custGeom>
            <a:avLst/>
            <a:gdLst/>
            <a:ahLst/>
            <a:cxnLst/>
            <a:rect l="l" t="t" r="r" b="b"/>
            <a:pathLst>
              <a:path w="1222375" h="12700">
                <a:moveTo>
                  <a:pt x="0" y="12700"/>
                </a:moveTo>
                <a:lnTo>
                  <a:pt x="1222286" y="12700"/>
                </a:lnTo>
                <a:lnTo>
                  <a:pt x="1222286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23186" y="4036833"/>
            <a:ext cx="1222375" cy="12700"/>
          </a:xfrm>
          <a:custGeom>
            <a:avLst/>
            <a:gdLst/>
            <a:ahLst/>
            <a:cxnLst/>
            <a:rect l="l" t="t" r="r" b="b"/>
            <a:pathLst>
              <a:path w="1222375" h="12700">
                <a:moveTo>
                  <a:pt x="0" y="12699"/>
                </a:moveTo>
                <a:lnTo>
                  <a:pt x="1222286" y="12699"/>
                </a:lnTo>
                <a:lnTo>
                  <a:pt x="1222286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4308" y="3701796"/>
            <a:ext cx="447040" cy="320040"/>
          </a:xfrm>
          <a:custGeom>
            <a:avLst/>
            <a:gdLst/>
            <a:ahLst/>
            <a:cxnLst/>
            <a:rect l="l" t="t" r="r" b="b"/>
            <a:pathLst>
              <a:path w="447040" h="320039">
                <a:moveTo>
                  <a:pt x="0" y="80009"/>
                </a:moveTo>
                <a:lnTo>
                  <a:pt x="286512" y="80009"/>
                </a:lnTo>
                <a:lnTo>
                  <a:pt x="286512" y="0"/>
                </a:lnTo>
                <a:lnTo>
                  <a:pt x="446531" y="160019"/>
                </a:lnTo>
                <a:lnTo>
                  <a:pt x="286512" y="320039"/>
                </a:lnTo>
                <a:lnTo>
                  <a:pt x="286512" y="240029"/>
                </a:lnTo>
                <a:lnTo>
                  <a:pt x="0" y="240029"/>
                </a:lnTo>
                <a:lnTo>
                  <a:pt x="0" y="80009"/>
                </a:lnTo>
                <a:close/>
              </a:path>
            </a:pathLst>
          </a:custGeom>
          <a:ln w="12700">
            <a:solidFill>
              <a:srgbClr val="843B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842537" y="6667416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14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5071"/>
              <a:ext cx="1027175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11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7800"/>
                </a:solidFill>
              </a:rPr>
              <a:t>CHAPITRE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5" dirty="0">
                <a:solidFill>
                  <a:srgbClr val="FF7800"/>
                </a:solidFill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88487" y="1103100"/>
            <a:ext cx="5403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6745" marR="5080" indent="-6146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COMPRENDRE LES </a:t>
            </a:r>
            <a:r>
              <a:rPr sz="2400" b="1" spc="-30" dirty="0">
                <a:solidFill>
                  <a:srgbClr val="FF7800"/>
                </a:solidFill>
                <a:latin typeface="Calibri"/>
                <a:cs typeface="Calibri"/>
              </a:rPr>
              <a:t>FONDAMENTAUX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DE </a:t>
            </a:r>
            <a:r>
              <a:rPr sz="2400" b="1" spc="5" dirty="0">
                <a:solidFill>
                  <a:srgbClr val="FF7800"/>
                </a:solidFill>
                <a:latin typeface="Calibri"/>
                <a:cs typeface="Calibri"/>
              </a:rPr>
              <a:t>LA </a:t>
            </a:r>
            <a:r>
              <a:rPr sz="2400" b="1" spc="-5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7800"/>
                </a:solidFill>
                <a:latin typeface="Calibri"/>
                <a:cs typeface="Calibri"/>
              </a:rPr>
              <a:t>TRANSFORMATION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DE DONNÉES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8740" y="2900827"/>
            <a:ext cx="5224145" cy="1279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Nettoyage</a:t>
            </a:r>
            <a:r>
              <a:rPr sz="1600" spc="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r>
              <a:rPr sz="1600" spc="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(filtrage,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élimination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doublons, </a:t>
            </a:r>
            <a:r>
              <a:rPr sz="1600" spc="-3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gestion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valeurs</a:t>
            </a:r>
            <a:r>
              <a:rPr sz="1600" spc="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manquantes)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Exemples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composants</a:t>
            </a:r>
            <a:r>
              <a:rPr sz="1600" b="1" spc="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nettoyage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600" b="1" spc="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Talend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Normalisation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1325"/>
            <a:ext cx="11660505" cy="5154930"/>
            <a:chOff x="0" y="1461325"/>
            <a:chExt cx="11660505" cy="5154930"/>
          </a:xfrm>
        </p:grpSpPr>
        <p:sp>
          <p:nvSpPr>
            <p:cNvPr id="4" name="object 4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0"/>
                  </a:moveTo>
                  <a:lnTo>
                    <a:pt x="11119104" y="0"/>
                  </a:lnTo>
                  <a:lnTo>
                    <a:pt x="11119104" y="5145024"/>
                  </a:lnTo>
                  <a:lnTo>
                    <a:pt x="0" y="51450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4" y="516605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228316"/>
            <a:ext cx="4686300" cy="8521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7800"/>
                </a:solidFill>
              </a:rPr>
              <a:t>02 – </a:t>
            </a:r>
            <a:r>
              <a:rPr sz="2000" spc="-5" dirty="0">
                <a:solidFill>
                  <a:srgbClr val="FF7800"/>
                </a:solidFill>
              </a:rPr>
              <a:t>COMPRENDRE </a:t>
            </a:r>
            <a:r>
              <a:rPr sz="2000" spc="-10" dirty="0">
                <a:solidFill>
                  <a:srgbClr val="FF7800"/>
                </a:solidFill>
              </a:rPr>
              <a:t>LES </a:t>
            </a:r>
            <a:r>
              <a:rPr sz="2000" spc="-25" dirty="0">
                <a:solidFill>
                  <a:srgbClr val="FF7800"/>
                </a:solidFill>
              </a:rPr>
              <a:t>FONDAMENTAUX </a:t>
            </a:r>
            <a:r>
              <a:rPr sz="2000" spc="-5" dirty="0">
                <a:solidFill>
                  <a:srgbClr val="FF7800"/>
                </a:solidFill>
              </a:rPr>
              <a:t>DE </a:t>
            </a:r>
            <a:r>
              <a:rPr sz="2000" spc="-440" dirty="0">
                <a:solidFill>
                  <a:srgbClr val="FF7800"/>
                </a:solidFill>
              </a:rPr>
              <a:t> </a:t>
            </a:r>
            <a:r>
              <a:rPr sz="2000" dirty="0">
                <a:solidFill>
                  <a:srgbClr val="FF7800"/>
                </a:solidFill>
              </a:rPr>
              <a:t>LA</a:t>
            </a:r>
            <a:r>
              <a:rPr sz="2000" spc="-20" dirty="0">
                <a:solidFill>
                  <a:srgbClr val="FF7800"/>
                </a:solidFill>
              </a:rPr>
              <a:t> </a:t>
            </a:r>
            <a:r>
              <a:rPr sz="2000" spc="-15" dirty="0">
                <a:solidFill>
                  <a:srgbClr val="FF7800"/>
                </a:solidFill>
              </a:rPr>
              <a:t>TRANSFORMATION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" dirty="0">
                <a:solidFill>
                  <a:srgbClr val="FF7800"/>
                </a:solidFill>
              </a:rPr>
              <a:t>DE DONNÉES</a:t>
            </a:r>
            <a:endParaRPr sz="2000"/>
          </a:p>
          <a:p>
            <a:pPr marL="22860">
              <a:lnSpc>
                <a:spcPts val="1914"/>
              </a:lnSpc>
            </a:pPr>
            <a:r>
              <a:rPr sz="1600" spc="-10" dirty="0">
                <a:solidFill>
                  <a:srgbClr val="FF7800"/>
                </a:solidFill>
              </a:rPr>
              <a:t>Exemples </a:t>
            </a:r>
            <a:r>
              <a:rPr sz="1600" spc="-5" dirty="0">
                <a:solidFill>
                  <a:srgbClr val="FF7800"/>
                </a:solidFill>
              </a:rPr>
              <a:t>de</a:t>
            </a:r>
            <a:r>
              <a:rPr sz="1600" spc="5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composants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de</a:t>
            </a:r>
            <a:r>
              <a:rPr sz="1600" spc="10" dirty="0">
                <a:solidFill>
                  <a:srgbClr val="FF7800"/>
                </a:solidFill>
              </a:rPr>
              <a:t> </a:t>
            </a:r>
            <a:r>
              <a:rPr sz="1600" spc="-15" dirty="0">
                <a:solidFill>
                  <a:srgbClr val="FF7800"/>
                </a:solidFill>
              </a:rPr>
              <a:t>nettoyage</a:t>
            </a:r>
            <a:r>
              <a:rPr sz="1600" spc="-10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dans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spc="-25" dirty="0">
                <a:solidFill>
                  <a:srgbClr val="FF7800"/>
                </a:solidFill>
              </a:rPr>
              <a:t>Talend</a:t>
            </a:r>
            <a:endParaRPr sz="1600"/>
          </a:p>
        </p:txBody>
      </p:sp>
      <p:grpSp>
        <p:nvGrpSpPr>
          <p:cNvPr id="11" name="object 11"/>
          <p:cNvGrpSpPr/>
          <p:nvPr/>
        </p:nvGrpSpPr>
        <p:grpSpPr>
          <a:xfrm>
            <a:off x="1517904" y="1965960"/>
            <a:ext cx="8860790" cy="1005840"/>
            <a:chOff x="1517904" y="1965960"/>
            <a:chExt cx="8860790" cy="100584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904" y="1965960"/>
              <a:ext cx="8860535" cy="10058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29155" y="2077210"/>
              <a:ext cx="8638540" cy="783590"/>
            </a:xfrm>
            <a:custGeom>
              <a:avLst/>
              <a:gdLst/>
              <a:ahLst/>
              <a:cxnLst/>
              <a:rect l="l" t="t" r="r" b="b"/>
              <a:pathLst>
                <a:path w="8638540" h="783589">
                  <a:moveTo>
                    <a:pt x="8507476" y="0"/>
                  </a:moveTo>
                  <a:lnTo>
                    <a:pt x="130555" y="0"/>
                  </a:lnTo>
                  <a:lnTo>
                    <a:pt x="79734" y="10260"/>
                  </a:lnTo>
                  <a:lnTo>
                    <a:pt x="38236" y="38241"/>
                  </a:lnTo>
                  <a:lnTo>
                    <a:pt x="10258" y="79740"/>
                  </a:lnTo>
                  <a:lnTo>
                    <a:pt x="0" y="130555"/>
                  </a:lnTo>
                  <a:lnTo>
                    <a:pt x="0" y="652779"/>
                  </a:lnTo>
                  <a:lnTo>
                    <a:pt x="10258" y="703601"/>
                  </a:lnTo>
                  <a:lnTo>
                    <a:pt x="38236" y="745099"/>
                  </a:lnTo>
                  <a:lnTo>
                    <a:pt x="79734" y="773077"/>
                  </a:lnTo>
                  <a:lnTo>
                    <a:pt x="130555" y="783335"/>
                  </a:lnTo>
                  <a:lnTo>
                    <a:pt x="8507476" y="783335"/>
                  </a:lnTo>
                  <a:lnTo>
                    <a:pt x="8558291" y="773077"/>
                  </a:lnTo>
                  <a:lnTo>
                    <a:pt x="8599790" y="745099"/>
                  </a:lnTo>
                  <a:lnTo>
                    <a:pt x="8627771" y="703601"/>
                  </a:lnTo>
                  <a:lnTo>
                    <a:pt x="8638032" y="652779"/>
                  </a:lnTo>
                  <a:lnTo>
                    <a:pt x="8638032" y="130555"/>
                  </a:lnTo>
                  <a:lnTo>
                    <a:pt x="8627771" y="79740"/>
                  </a:lnTo>
                  <a:lnTo>
                    <a:pt x="8599790" y="38241"/>
                  </a:lnTo>
                  <a:lnTo>
                    <a:pt x="8558291" y="10260"/>
                  </a:lnTo>
                  <a:lnTo>
                    <a:pt x="85074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9155" y="2077210"/>
              <a:ext cx="8638540" cy="783590"/>
            </a:xfrm>
            <a:custGeom>
              <a:avLst/>
              <a:gdLst/>
              <a:ahLst/>
              <a:cxnLst/>
              <a:rect l="l" t="t" r="r" b="b"/>
              <a:pathLst>
                <a:path w="8638540" h="783589">
                  <a:moveTo>
                    <a:pt x="0" y="130555"/>
                  </a:moveTo>
                  <a:lnTo>
                    <a:pt x="10258" y="79740"/>
                  </a:lnTo>
                  <a:lnTo>
                    <a:pt x="38236" y="38241"/>
                  </a:lnTo>
                  <a:lnTo>
                    <a:pt x="79734" y="10260"/>
                  </a:lnTo>
                  <a:lnTo>
                    <a:pt x="130555" y="0"/>
                  </a:lnTo>
                  <a:lnTo>
                    <a:pt x="8507476" y="0"/>
                  </a:lnTo>
                  <a:lnTo>
                    <a:pt x="8558291" y="10260"/>
                  </a:lnTo>
                  <a:lnTo>
                    <a:pt x="8599790" y="38241"/>
                  </a:lnTo>
                  <a:lnTo>
                    <a:pt x="8627771" y="79740"/>
                  </a:lnTo>
                  <a:lnTo>
                    <a:pt x="8638032" y="130555"/>
                  </a:lnTo>
                  <a:lnTo>
                    <a:pt x="8638032" y="652779"/>
                  </a:lnTo>
                  <a:lnTo>
                    <a:pt x="8627771" y="703601"/>
                  </a:lnTo>
                  <a:lnTo>
                    <a:pt x="8599790" y="745099"/>
                  </a:lnTo>
                  <a:lnTo>
                    <a:pt x="8558291" y="773077"/>
                  </a:lnTo>
                  <a:lnTo>
                    <a:pt x="8507476" y="783335"/>
                  </a:lnTo>
                  <a:lnTo>
                    <a:pt x="130555" y="783335"/>
                  </a:lnTo>
                  <a:lnTo>
                    <a:pt x="79734" y="773077"/>
                  </a:lnTo>
                  <a:lnTo>
                    <a:pt x="38236" y="745099"/>
                  </a:lnTo>
                  <a:lnTo>
                    <a:pt x="10258" y="703601"/>
                  </a:lnTo>
                  <a:lnTo>
                    <a:pt x="0" y="652779"/>
                  </a:lnTo>
                  <a:lnTo>
                    <a:pt x="0" y="130555"/>
                  </a:lnTo>
                  <a:close/>
                </a:path>
              </a:pathLst>
            </a:custGeom>
            <a:ln w="12700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8739" y="1599385"/>
            <a:ext cx="10055860" cy="4217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tFilterColumns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alibri"/>
              <a:cs typeface="Calibri"/>
            </a:endParaRPr>
          </a:p>
          <a:p>
            <a:pPr marL="959485" marR="755650">
              <a:lnSpc>
                <a:spcPct val="100000"/>
              </a:lnSpc>
            </a:pP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Il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 opère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des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modifications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spécifiques,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établies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à</a:t>
            </a:r>
            <a:r>
              <a:rPr sz="1400" b="1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partir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d’un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mapping</a:t>
            </a:r>
            <a:r>
              <a:rPr sz="14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du</a:t>
            </a:r>
            <a:r>
              <a:rPr sz="1400" b="1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nom</a:t>
            </a:r>
            <a:r>
              <a:rPr sz="14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des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colonnes,</a:t>
            </a:r>
            <a:r>
              <a:rPr sz="14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sur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un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schéma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défini. </a:t>
            </a:r>
            <a:r>
              <a:rPr sz="1400" b="1" spc="-30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Il homogénéise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des schémas, en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fonction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 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l’ordre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des colonnes, soit en supprimant ou en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ajoutant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des </a:t>
            </a:r>
            <a:r>
              <a:rPr sz="1400" b="1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colonnes.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15240" marR="193040" indent="-635">
              <a:lnSpc>
                <a:spcPct val="150000"/>
              </a:lnSpc>
              <a:spcBef>
                <a:spcPts val="5"/>
              </a:spcBef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Supposons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3A3838"/>
                </a:solidFill>
                <a:latin typeface="Calibri"/>
                <a:cs typeface="Calibri"/>
              </a:rPr>
              <a:t>qu’on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ait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fichier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CSV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contenant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informations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sur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ventes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avec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colonnes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suivantes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"Date",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"Produit",</a:t>
            </a:r>
            <a:r>
              <a:rPr sz="1400" spc="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"Quantité",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"Prix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unitaire",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3A3838"/>
                </a:solidFill>
                <a:latin typeface="Calibri"/>
                <a:cs typeface="Calibri"/>
              </a:rPr>
              <a:t>"Total".</a:t>
            </a:r>
            <a:endParaRPr sz="1400">
              <a:latin typeface="Calibri"/>
              <a:cs typeface="Calibri"/>
            </a:endParaRPr>
          </a:p>
          <a:p>
            <a:pPr marL="2771775">
              <a:lnSpc>
                <a:spcPct val="100000"/>
              </a:lnSpc>
              <a:spcBef>
                <a:spcPts val="260"/>
              </a:spcBef>
            </a:pPr>
            <a:r>
              <a:rPr sz="1400" b="1" spc="-5" dirty="0">
                <a:latin typeface="Calibri"/>
                <a:cs typeface="Calibri"/>
              </a:rPr>
              <a:t>tFileInputDelimited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dirty="0">
                <a:latin typeface="Wingdings"/>
                <a:cs typeface="Wingdings"/>
              </a:rPr>
              <a:t>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tFilterColumns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dirty="0">
                <a:latin typeface="Wingdings"/>
                <a:cs typeface="Wingdings"/>
              </a:rPr>
              <a:t>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tFileOutputDelimited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alibri"/>
              <a:cs typeface="Calibri"/>
            </a:endParaRPr>
          </a:p>
          <a:p>
            <a:pPr marL="358140" indent="-343535">
              <a:lnSpc>
                <a:spcPct val="100000"/>
              </a:lnSpc>
              <a:buAutoNum type="arabicPeriod"/>
              <a:tabLst>
                <a:tab pos="358140" algn="l"/>
                <a:tab pos="358775" algn="l"/>
              </a:tabLst>
            </a:pPr>
            <a:r>
              <a:rPr sz="1400" b="1" spc="-5" dirty="0">
                <a:solidFill>
                  <a:srgbClr val="C55A11"/>
                </a:solidFill>
                <a:latin typeface="Calibri"/>
                <a:cs typeface="Calibri"/>
              </a:rPr>
              <a:t>Configuration</a:t>
            </a:r>
            <a:r>
              <a:rPr sz="1400" b="1" spc="-6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du</a:t>
            </a:r>
            <a:r>
              <a:rPr sz="14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C55A11"/>
                </a:solidFill>
                <a:latin typeface="Calibri"/>
                <a:cs typeface="Calibri"/>
              </a:rPr>
              <a:t>composant</a:t>
            </a:r>
            <a:r>
              <a:rPr sz="1400" b="1" spc="-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tFilterColumns</a:t>
            </a:r>
            <a:r>
              <a:rPr sz="1400" b="1" spc="-4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8825" lvl="1" indent="-287020">
              <a:lnSpc>
                <a:spcPct val="100000"/>
              </a:lnSpc>
              <a:buFont typeface="Arial MT"/>
              <a:buChar char="•"/>
              <a:tabLst>
                <a:tab pos="758825" algn="l"/>
                <a:tab pos="75946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utiliser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3A3838"/>
                </a:solidFill>
                <a:latin typeface="Calibri"/>
                <a:cs typeface="Calibri"/>
              </a:rPr>
              <a:t>tFileInputDelimited</a:t>
            </a:r>
            <a:r>
              <a:rPr sz="1400" b="1" spc="-4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lire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fichier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40" dirty="0">
                <a:solidFill>
                  <a:srgbClr val="3A3838"/>
                </a:solidFill>
                <a:latin typeface="Calibri"/>
                <a:cs typeface="Calibri"/>
              </a:rPr>
              <a:t>CSV.</a:t>
            </a:r>
            <a:endParaRPr sz="1400">
              <a:latin typeface="Calibri"/>
              <a:cs typeface="Calibri"/>
            </a:endParaRPr>
          </a:p>
          <a:p>
            <a:pPr marL="758825" lvl="1" indent="-287020">
              <a:lnSpc>
                <a:spcPct val="100000"/>
              </a:lnSpc>
              <a:buFont typeface="Arial MT"/>
              <a:buChar char="•"/>
              <a:tabLst>
                <a:tab pos="758825" algn="l"/>
                <a:tab pos="75946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Ensuite,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connecter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 </a:t>
            </a:r>
            <a:r>
              <a:rPr sz="1400" b="1" dirty="0">
                <a:solidFill>
                  <a:srgbClr val="3A3838"/>
                </a:solidFill>
                <a:latin typeface="Calibri"/>
                <a:cs typeface="Calibri"/>
              </a:rPr>
              <a:t>tFilterColumns</a:t>
            </a:r>
            <a:r>
              <a:rPr sz="1400" b="1" spc="-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sélectionner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uniquement</a:t>
            </a:r>
            <a:r>
              <a:rPr sz="1400" spc="4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certaines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colonnes.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A3838"/>
              </a:buClr>
              <a:buFont typeface="Arial MT"/>
              <a:buChar char="•"/>
            </a:pPr>
            <a:endParaRPr sz="1350">
              <a:latin typeface="Calibri"/>
              <a:cs typeface="Calibri"/>
            </a:endParaRPr>
          </a:p>
          <a:p>
            <a:pPr marL="358140" indent="-343535">
              <a:lnSpc>
                <a:spcPct val="100000"/>
              </a:lnSpc>
              <a:buAutoNum type="arabicPeriod"/>
              <a:tabLst>
                <a:tab pos="358140" algn="l"/>
                <a:tab pos="358775" algn="l"/>
              </a:tabLst>
            </a:pP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Utilisation</a:t>
            </a:r>
            <a:r>
              <a:rPr sz="1400" b="1" spc="-3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du</a:t>
            </a:r>
            <a:r>
              <a:rPr sz="1400" b="1" spc="-3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C55A11"/>
                </a:solidFill>
                <a:latin typeface="Calibri"/>
                <a:cs typeface="Calibri"/>
              </a:rPr>
              <a:t>tFilterColumns</a:t>
            </a:r>
            <a:r>
              <a:rPr sz="1400" b="1" spc="-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8825" lvl="1" indent="-287020">
              <a:lnSpc>
                <a:spcPct val="100000"/>
              </a:lnSpc>
              <a:buFont typeface="Arial MT"/>
              <a:buChar char="•"/>
              <a:tabLst>
                <a:tab pos="758825" algn="l"/>
                <a:tab pos="759460" algn="l"/>
              </a:tabLst>
            </a:pP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Configurer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A3838"/>
                </a:solidFill>
                <a:latin typeface="Calibri"/>
                <a:cs typeface="Calibri"/>
              </a:rPr>
              <a:t>tFilterColumns</a:t>
            </a:r>
            <a:r>
              <a:rPr sz="1400" b="1" spc="-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spécifiant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colonnes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3A3838"/>
                </a:solidFill>
                <a:latin typeface="Calibri"/>
                <a:cs typeface="Calibri"/>
              </a:rPr>
              <a:t>qu’on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souhaite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inclure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ou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3A3838"/>
                </a:solidFill>
                <a:latin typeface="Calibri"/>
                <a:cs typeface="Calibri"/>
              </a:rPr>
              <a:t>exclure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jeu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résultant.</a:t>
            </a:r>
            <a:endParaRPr sz="1400">
              <a:latin typeface="Calibri"/>
              <a:cs typeface="Calibri"/>
            </a:endParaRPr>
          </a:p>
          <a:p>
            <a:pPr marL="758825" marR="5080" lvl="1" indent="-286385">
              <a:lnSpc>
                <a:spcPct val="100000"/>
              </a:lnSpc>
              <a:buFont typeface="Arial MT"/>
              <a:buChar char="•"/>
              <a:tabLst>
                <a:tab pos="758825" algn="l"/>
                <a:tab pos="759460" algn="l"/>
              </a:tabLst>
            </a:pP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Par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exemple,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on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peut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choisir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d'inclure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uniquement</a:t>
            </a:r>
            <a:r>
              <a:rPr sz="1400" spc="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colonnes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"Date", "Produit",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et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3A3838"/>
                </a:solidFill>
                <a:latin typeface="Calibri"/>
                <a:cs typeface="Calibri"/>
              </a:rPr>
              <a:t>"Total",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 </a:t>
            </a:r>
            <a:r>
              <a:rPr sz="1400" spc="-15" dirty="0">
                <a:solidFill>
                  <a:srgbClr val="3A3838"/>
                </a:solidFill>
                <a:latin typeface="Calibri"/>
                <a:cs typeface="Calibri"/>
              </a:rPr>
              <a:t>excluant</a:t>
            </a:r>
            <a:r>
              <a:rPr sz="1400" spc="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colonnes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"Quantité"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"Prix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unitaire".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842537" y="6667416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16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1325"/>
            <a:ext cx="11660505" cy="5154930"/>
            <a:chOff x="0" y="1461325"/>
            <a:chExt cx="11660505" cy="5154930"/>
          </a:xfrm>
        </p:grpSpPr>
        <p:sp>
          <p:nvSpPr>
            <p:cNvPr id="4" name="object 4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0"/>
                  </a:moveTo>
                  <a:lnTo>
                    <a:pt x="11119104" y="0"/>
                  </a:lnTo>
                  <a:lnTo>
                    <a:pt x="11119104" y="5145024"/>
                  </a:lnTo>
                  <a:lnTo>
                    <a:pt x="0" y="51450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4" y="516605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228316"/>
            <a:ext cx="4686300" cy="8521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7800"/>
                </a:solidFill>
              </a:rPr>
              <a:t>02 – </a:t>
            </a:r>
            <a:r>
              <a:rPr sz="2000" spc="-5" dirty="0">
                <a:solidFill>
                  <a:srgbClr val="FF7800"/>
                </a:solidFill>
              </a:rPr>
              <a:t>COMPRENDRE </a:t>
            </a:r>
            <a:r>
              <a:rPr sz="2000" spc="-10" dirty="0">
                <a:solidFill>
                  <a:srgbClr val="FF7800"/>
                </a:solidFill>
              </a:rPr>
              <a:t>LES </a:t>
            </a:r>
            <a:r>
              <a:rPr sz="2000" spc="-25" dirty="0">
                <a:solidFill>
                  <a:srgbClr val="FF7800"/>
                </a:solidFill>
              </a:rPr>
              <a:t>FONDAMENTAUX </a:t>
            </a:r>
            <a:r>
              <a:rPr sz="2000" spc="-5" dirty="0">
                <a:solidFill>
                  <a:srgbClr val="FF7800"/>
                </a:solidFill>
              </a:rPr>
              <a:t>DE </a:t>
            </a:r>
            <a:r>
              <a:rPr sz="2000" spc="-440" dirty="0">
                <a:solidFill>
                  <a:srgbClr val="FF7800"/>
                </a:solidFill>
              </a:rPr>
              <a:t> </a:t>
            </a:r>
            <a:r>
              <a:rPr sz="2000" dirty="0">
                <a:solidFill>
                  <a:srgbClr val="FF7800"/>
                </a:solidFill>
              </a:rPr>
              <a:t>LA</a:t>
            </a:r>
            <a:r>
              <a:rPr sz="2000" spc="-20" dirty="0">
                <a:solidFill>
                  <a:srgbClr val="FF7800"/>
                </a:solidFill>
              </a:rPr>
              <a:t> </a:t>
            </a:r>
            <a:r>
              <a:rPr sz="2000" spc="-15" dirty="0">
                <a:solidFill>
                  <a:srgbClr val="FF7800"/>
                </a:solidFill>
              </a:rPr>
              <a:t>TRANSFORMATION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" dirty="0">
                <a:solidFill>
                  <a:srgbClr val="FF7800"/>
                </a:solidFill>
              </a:rPr>
              <a:t>DE DONNÉES</a:t>
            </a:r>
            <a:endParaRPr sz="2000"/>
          </a:p>
          <a:p>
            <a:pPr marL="22860">
              <a:lnSpc>
                <a:spcPts val="1914"/>
              </a:lnSpc>
            </a:pPr>
            <a:r>
              <a:rPr sz="1600" spc="-10" dirty="0">
                <a:solidFill>
                  <a:srgbClr val="FF7800"/>
                </a:solidFill>
              </a:rPr>
              <a:t>Exemples </a:t>
            </a:r>
            <a:r>
              <a:rPr sz="1600" spc="-5" dirty="0">
                <a:solidFill>
                  <a:srgbClr val="FF7800"/>
                </a:solidFill>
              </a:rPr>
              <a:t>de</a:t>
            </a:r>
            <a:r>
              <a:rPr sz="1600" spc="5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composants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de</a:t>
            </a:r>
            <a:r>
              <a:rPr sz="1600" spc="10" dirty="0">
                <a:solidFill>
                  <a:srgbClr val="FF7800"/>
                </a:solidFill>
              </a:rPr>
              <a:t> </a:t>
            </a:r>
            <a:r>
              <a:rPr sz="1600" spc="-15" dirty="0">
                <a:solidFill>
                  <a:srgbClr val="FF7800"/>
                </a:solidFill>
              </a:rPr>
              <a:t>nettoyage</a:t>
            </a:r>
            <a:r>
              <a:rPr sz="1600" spc="-10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dans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spc="-25" dirty="0">
                <a:solidFill>
                  <a:srgbClr val="FF7800"/>
                </a:solidFill>
              </a:rPr>
              <a:t>Talend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782882" y="1599385"/>
            <a:ext cx="4425315" cy="1271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tFilterColumns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C55A11"/>
                </a:solidFill>
                <a:latin typeface="Calibri"/>
                <a:cs typeface="Calibri"/>
              </a:rPr>
              <a:t>Exemple</a:t>
            </a:r>
            <a:r>
              <a:rPr sz="1400" b="1" spc="-5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d'utilisation</a:t>
            </a:r>
            <a:r>
              <a:rPr sz="1400" b="1" spc="-6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55A11"/>
              </a:buClr>
              <a:buFont typeface="Calibri"/>
              <a:buAutoNum type="arabicPeriod" startAt="3"/>
            </a:pPr>
            <a:endParaRPr sz="13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fichier CSV d'origine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pourrait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ressembler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à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ceci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0082" y="3910959"/>
            <a:ext cx="47809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Après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l'utilisation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du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A3838"/>
                </a:solidFill>
                <a:latin typeface="Calibri"/>
                <a:cs typeface="Calibri"/>
              </a:rPr>
              <a:t>tFilterColumns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,</a:t>
            </a:r>
            <a:r>
              <a:rPr sz="1400" spc="-4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résultat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pourrait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être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0082" y="4946342"/>
            <a:ext cx="905637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Cela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montre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comment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le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A3838"/>
                </a:solidFill>
                <a:latin typeface="Calibri"/>
                <a:cs typeface="Calibri"/>
              </a:rPr>
              <a:t>tFilterColumns</a:t>
            </a:r>
            <a:r>
              <a:rPr sz="1400" b="1" spc="-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peut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être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utilisé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simplifier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l'ensemble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ne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conservant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que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 </a:t>
            </a:r>
            <a:r>
              <a:rPr sz="1400" spc="-3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colonnes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pertinentes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 une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analyse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particulière.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900928" y="2542044"/>
            <a:ext cx="4799330" cy="2674620"/>
            <a:chOff x="5900928" y="2542044"/>
            <a:chExt cx="4799330" cy="267462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0928" y="2542044"/>
              <a:ext cx="4799075" cy="150263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6000" y="2737103"/>
              <a:ext cx="4210811" cy="9143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91628" y="3703319"/>
              <a:ext cx="2979419" cy="151333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86700" y="3898404"/>
              <a:ext cx="2391155" cy="925054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842537" y="6667416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17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1325"/>
            <a:ext cx="11660505" cy="5154930"/>
            <a:chOff x="0" y="1461325"/>
            <a:chExt cx="11660505" cy="5154930"/>
          </a:xfrm>
        </p:grpSpPr>
        <p:sp>
          <p:nvSpPr>
            <p:cNvPr id="4" name="object 4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0"/>
                  </a:moveTo>
                  <a:lnTo>
                    <a:pt x="11119104" y="0"/>
                  </a:lnTo>
                  <a:lnTo>
                    <a:pt x="11119104" y="5145024"/>
                  </a:lnTo>
                  <a:lnTo>
                    <a:pt x="0" y="51450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4" y="516605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228316"/>
            <a:ext cx="4686300" cy="8521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7800"/>
                </a:solidFill>
              </a:rPr>
              <a:t>02 – </a:t>
            </a:r>
            <a:r>
              <a:rPr sz="2000" spc="-5" dirty="0">
                <a:solidFill>
                  <a:srgbClr val="FF7800"/>
                </a:solidFill>
              </a:rPr>
              <a:t>COMPRENDRE </a:t>
            </a:r>
            <a:r>
              <a:rPr sz="2000" spc="-10" dirty="0">
                <a:solidFill>
                  <a:srgbClr val="FF7800"/>
                </a:solidFill>
              </a:rPr>
              <a:t>LES </a:t>
            </a:r>
            <a:r>
              <a:rPr sz="2000" spc="-25" dirty="0">
                <a:solidFill>
                  <a:srgbClr val="FF7800"/>
                </a:solidFill>
              </a:rPr>
              <a:t>FONDAMENTAUX </a:t>
            </a:r>
            <a:r>
              <a:rPr sz="2000" spc="-5" dirty="0">
                <a:solidFill>
                  <a:srgbClr val="FF7800"/>
                </a:solidFill>
              </a:rPr>
              <a:t>DE </a:t>
            </a:r>
            <a:r>
              <a:rPr sz="2000" spc="-440" dirty="0">
                <a:solidFill>
                  <a:srgbClr val="FF7800"/>
                </a:solidFill>
              </a:rPr>
              <a:t> </a:t>
            </a:r>
            <a:r>
              <a:rPr sz="2000" dirty="0">
                <a:solidFill>
                  <a:srgbClr val="FF7800"/>
                </a:solidFill>
              </a:rPr>
              <a:t>LA</a:t>
            </a:r>
            <a:r>
              <a:rPr sz="2000" spc="-20" dirty="0">
                <a:solidFill>
                  <a:srgbClr val="FF7800"/>
                </a:solidFill>
              </a:rPr>
              <a:t> </a:t>
            </a:r>
            <a:r>
              <a:rPr sz="2000" spc="-15" dirty="0">
                <a:solidFill>
                  <a:srgbClr val="FF7800"/>
                </a:solidFill>
              </a:rPr>
              <a:t>TRANSFORMATION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" dirty="0">
                <a:solidFill>
                  <a:srgbClr val="FF7800"/>
                </a:solidFill>
              </a:rPr>
              <a:t>DE DONNÉES</a:t>
            </a:r>
            <a:endParaRPr sz="2000"/>
          </a:p>
          <a:p>
            <a:pPr marL="22860">
              <a:lnSpc>
                <a:spcPts val="1914"/>
              </a:lnSpc>
            </a:pPr>
            <a:r>
              <a:rPr sz="1600" spc="-10" dirty="0">
                <a:solidFill>
                  <a:srgbClr val="FF7800"/>
                </a:solidFill>
              </a:rPr>
              <a:t>Exemples </a:t>
            </a:r>
            <a:r>
              <a:rPr sz="1600" spc="-5" dirty="0">
                <a:solidFill>
                  <a:srgbClr val="FF7800"/>
                </a:solidFill>
              </a:rPr>
              <a:t>de</a:t>
            </a:r>
            <a:r>
              <a:rPr sz="1600" spc="5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composants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de</a:t>
            </a:r>
            <a:r>
              <a:rPr sz="1600" spc="10" dirty="0">
                <a:solidFill>
                  <a:srgbClr val="FF7800"/>
                </a:solidFill>
              </a:rPr>
              <a:t> </a:t>
            </a:r>
            <a:r>
              <a:rPr sz="1600" spc="-15" dirty="0">
                <a:solidFill>
                  <a:srgbClr val="FF7800"/>
                </a:solidFill>
              </a:rPr>
              <a:t>nettoyage</a:t>
            </a:r>
            <a:r>
              <a:rPr sz="1600" spc="-10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dans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spc="-25" dirty="0">
                <a:solidFill>
                  <a:srgbClr val="FF7800"/>
                </a:solidFill>
              </a:rPr>
              <a:t>Talend</a:t>
            </a:r>
            <a:endParaRPr sz="1600"/>
          </a:p>
        </p:txBody>
      </p:sp>
      <p:grpSp>
        <p:nvGrpSpPr>
          <p:cNvPr id="11" name="object 11"/>
          <p:cNvGrpSpPr/>
          <p:nvPr/>
        </p:nvGrpSpPr>
        <p:grpSpPr>
          <a:xfrm>
            <a:off x="1517904" y="1965960"/>
            <a:ext cx="8860790" cy="1005840"/>
            <a:chOff x="1517904" y="1965960"/>
            <a:chExt cx="8860790" cy="100584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904" y="1965960"/>
              <a:ext cx="8860535" cy="10058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29155" y="2077210"/>
              <a:ext cx="8638540" cy="783590"/>
            </a:xfrm>
            <a:custGeom>
              <a:avLst/>
              <a:gdLst/>
              <a:ahLst/>
              <a:cxnLst/>
              <a:rect l="l" t="t" r="r" b="b"/>
              <a:pathLst>
                <a:path w="8638540" h="783589">
                  <a:moveTo>
                    <a:pt x="8507476" y="0"/>
                  </a:moveTo>
                  <a:lnTo>
                    <a:pt x="130555" y="0"/>
                  </a:lnTo>
                  <a:lnTo>
                    <a:pt x="79734" y="10260"/>
                  </a:lnTo>
                  <a:lnTo>
                    <a:pt x="38236" y="38241"/>
                  </a:lnTo>
                  <a:lnTo>
                    <a:pt x="10258" y="79740"/>
                  </a:lnTo>
                  <a:lnTo>
                    <a:pt x="0" y="130555"/>
                  </a:lnTo>
                  <a:lnTo>
                    <a:pt x="0" y="652779"/>
                  </a:lnTo>
                  <a:lnTo>
                    <a:pt x="10258" y="703601"/>
                  </a:lnTo>
                  <a:lnTo>
                    <a:pt x="38236" y="745099"/>
                  </a:lnTo>
                  <a:lnTo>
                    <a:pt x="79734" y="773077"/>
                  </a:lnTo>
                  <a:lnTo>
                    <a:pt x="130555" y="783335"/>
                  </a:lnTo>
                  <a:lnTo>
                    <a:pt x="8507476" y="783335"/>
                  </a:lnTo>
                  <a:lnTo>
                    <a:pt x="8558291" y="773077"/>
                  </a:lnTo>
                  <a:lnTo>
                    <a:pt x="8599790" y="745099"/>
                  </a:lnTo>
                  <a:lnTo>
                    <a:pt x="8627771" y="703601"/>
                  </a:lnTo>
                  <a:lnTo>
                    <a:pt x="8638032" y="652779"/>
                  </a:lnTo>
                  <a:lnTo>
                    <a:pt x="8638032" y="130555"/>
                  </a:lnTo>
                  <a:lnTo>
                    <a:pt x="8627771" y="79740"/>
                  </a:lnTo>
                  <a:lnTo>
                    <a:pt x="8599790" y="38241"/>
                  </a:lnTo>
                  <a:lnTo>
                    <a:pt x="8558291" y="10260"/>
                  </a:lnTo>
                  <a:lnTo>
                    <a:pt x="85074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9155" y="2077210"/>
              <a:ext cx="8638540" cy="783590"/>
            </a:xfrm>
            <a:custGeom>
              <a:avLst/>
              <a:gdLst/>
              <a:ahLst/>
              <a:cxnLst/>
              <a:rect l="l" t="t" r="r" b="b"/>
              <a:pathLst>
                <a:path w="8638540" h="783589">
                  <a:moveTo>
                    <a:pt x="0" y="130555"/>
                  </a:moveTo>
                  <a:lnTo>
                    <a:pt x="10258" y="79740"/>
                  </a:lnTo>
                  <a:lnTo>
                    <a:pt x="38236" y="38241"/>
                  </a:lnTo>
                  <a:lnTo>
                    <a:pt x="79734" y="10260"/>
                  </a:lnTo>
                  <a:lnTo>
                    <a:pt x="130555" y="0"/>
                  </a:lnTo>
                  <a:lnTo>
                    <a:pt x="8507476" y="0"/>
                  </a:lnTo>
                  <a:lnTo>
                    <a:pt x="8558291" y="10260"/>
                  </a:lnTo>
                  <a:lnTo>
                    <a:pt x="8599790" y="38241"/>
                  </a:lnTo>
                  <a:lnTo>
                    <a:pt x="8627771" y="79740"/>
                  </a:lnTo>
                  <a:lnTo>
                    <a:pt x="8638032" y="130555"/>
                  </a:lnTo>
                  <a:lnTo>
                    <a:pt x="8638032" y="652779"/>
                  </a:lnTo>
                  <a:lnTo>
                    <a:pt x="8627771" y="703601"/>
                  </a:lnTo>
                  <a:lnTo>
                    <a:pt x="8599790" y="745099"/>
                  </a:lnTo>
                  <a:lnTo>
                    <a:pt x="8558291" y="773077"/>
                  </a:lnTo>
                  <a:lnTo>
                    <a:pt x="8507476" y="783335"/>
                  </a:lnTo>
                  <a:lnTo>
                    <a:pt x="130555" y="783335"/>
                  </a:lnTo>
                  <a:lnTo>
                    <a:pt x="79734" y="773077"/>
                  </a:lnTo>
                  <a:lnTo>
                    <a:pt x="38236" y="745099"/>
                  </a:lnTo>
                  <a:lnTo>
                    <a:pt x="10258" y="703601"/>
                  </a:lnTo>
                  <a:lnTo>
                    <a:pt x="0" y="652779"/>
                  </a:lnTo>
                  <a:lnTo>
                    <a:pt x="0" y="130555"/>
                  </a:lnTo>
                  <a:close/>
                </a:path>
              </a:pathLst>
            </a:custGeom>
            <a:ln w="12700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8739" y="1599385"/>
            <a:ext cx="9867900" cy="4273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tFilterRow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alibri"/>
              <a:cs typeface="Calibri"/>
            </a:endParaRPr>
          </a:p>
          <a:p>
            <a:pPr marL="959485">
              <a:lnSpc>
                <a:spcPct val="100000"/>
              </a:lnSpc>
            </a:pP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Filtre</a:t>
            </a:r>
            <a:r>
              <a:rPr sz="1400" b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les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lignes</a:t>
            </a:r>
            <a:r>
              <a:rPr sz="1400" b="1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du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flux</a:t>
            </a:r>
            <a:r>
              <a:rPr sz="1400" b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 données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en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 fonction</a:t>
            </a:r>
            <a:r>
              <a:rPr sz="1400" b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critères</a:t>
            </a:r>
            <a:r>
              <a:rPr sz="14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définis.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alibri"/>
              <a:cs typeface="Calibri"/>
            </a:endParaRPr>
          </a:p>
          <a:p>
            <a:pPr marL="15240" marR="5080" indent="-635">
              <a:lnSpc>
                <a:spcPct val="150000"/>
              </a:lnSpc>
              <a:spcBef>
                <a:spcPts val="5"/>
              </a:spcBef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Supposons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3A3838"/>
                </a:solidFill>
                <a:latin typeface="Calibri"/>
                <a:cs typeface="Calibri"/>
              </a:rPr>
              <a:t>qu’on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ait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fichier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CSV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contenant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informations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sur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ventes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avec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colonnes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suivantes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"Date",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"Produit",</a:t>
            </a:r>
            <a:r>
              <a:rPr sz="1400" spc="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"Quantité",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"Prix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unitaire",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3A3838"/>
                </a:solidFill>
                <a:latin typeface="Calibri"/>
                <a:cs typeface="Calibri"/>
              </a:rPr>
              <a:t>"Total".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alibri"/>
              <a:cs typeface="Calibri"/>
            </a:endParaRPr>
          </a:p>
          <a:p>
            <a:pPr marL="288290" algn="ctr">
              <a:lnSpc>
                <a:spcPct val="100000"/>
              </a:lnSpc>
            </a:pPr>
            <a:r>
              <a:rPr sz="1400" b="1" spc="-5" dirty="0">
                <a:solidFill>
                  <a:srgbClr val="3A3838"/>
                </a:solidFill>
                <a:latin typeface="Calibri"/>
                <a:cs typeface="Calibri"/>
              </a:rPr>
              <a:t>tFileInputDelimited</a:t>
            </a:r>
            <a:r>
              <a:rPr sz="1400" b="1" spc="-5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Wingdings"/>
                <a:cs typeface="Wingdings"/>
              </a:rPr>
              <a:t></a:t>
            </a:r>
            <a:r>
              <a:rPr sz="1400" spc="-30" dirty="0">
                <a:solidFill>
                  <a:srgbClr val="3A3838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A3838"/>
                </a:solidFill>
                <a:latin typeface="Calibri"/>
                <a:cs typeface="Calibri"/>
              </a:rPr>
              <a:t>tFilterRow</a:t>
            </a:r>
            <a:r>
              <a:rPr sz="1400" b="1" spc="-4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Wingdings"/>
                <a:cs typeface="Wingdings"/>
              </a:rPr>
              <a:t></a:t>
            </a:r>
            <a:r>
              <a:rPr sz="1400" spc="-45" dirty="0">
                <a:solidFill>
                  <a:srgbClr val="3A3838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A3838"/>
                </a:solidFill>
                <a:latin typeface="Calibri"/>
                <a:cs typeface="Calibri"/>
              </a:rPr>
              <a:t>tFileOutputDelimited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alibri"/>
              <a:cs typeface="Calibri"/>
            </a:endParaRPr>
          </a:p>
          <a:p>
            <a:pPr marL="358140" indent="-343535">
              <a:lnSpc>
                <a:spcPct val="100000"/>
              </a:lnSpc>
              <a:buAutoNum type="arabicPeriod"/>
              <a:tabLst>
                <a:tab pos="358140" algn="l"/>
                <a:tab pos="358775" algn="l"/>
              </a:tabLst>
            </a:pPr>
            <a:r>
              <a:rPr sz="1400" b="1" spc="-5" dirty="0">
                <a:solidFill>
                  <a:srgbClr val="C55A11"/>
                </a:solidFill>
                <a:latin typeface="Calibri"/>
                <a:cs typeface="Calibri"/>
              </a:rPr>
              <a:t>Configuration</a:t>
            </a:r>
            <a:r>
              <a:rPr sz="1400" b="1" spc="-5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du</a:t>
            </a:r>
            <a:r>
              <a:rPr sz="14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C55A11"/>
                </a:solidFill>
                <a:latin typeface="Calibri"/>
                <a:cs typeface="Calibri"/>
              </a:rPr>
              <a:t>composant</a:t>
            </a:r>
            <a:r>
              <a:rPr sz="1400" b="1" spc="-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C55A11"/>
                </a:solidFill>
                <a:latin typeface="Calibri"/>
                <a:cs typeface="Calibri"/>
              </a:rPr>
              <a:t>tFilterRow</a:t>
            </a:r>
            <a:r>
              <a:rPr sz="1400" b="1" spc="-4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8825" lvl="1" indent="-287020">
              <a:lnSpc>
                <a:spcPct val="100000"/>
              </a:lnSpc>
              <a:buFont typeface="Arial MT"/>
              <a:buChar char="•"/>
              <a:tabLst>
                <a:tab pos="758825" algn="l"/>
                <a:tab pos="75946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Utiliser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3A3838"/>
                </a:solidFill>
                <a:latin typeface="Calibri"/>
                <a:cs typeface="Calibri"/>
              </a:rPr>
              <a:t>tFileInputDelimited</a:t>
            </a:r>
            <a:r>
              <a:rPr sz="1400" b="1" spc="-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lire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le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fichier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40" dirty="0">
                <a:solidFill>
                  <a:srgbClr val="3A3838"/>
                </a:solidFill>
                <a:latin typeface="Calibri"/>
                <a:cs typeface="Calibri"/>
              </a:rPr>
              <a:t>CSV.</a:t>
            </a:r>
            <a:endParaRPr sz="1400">
              <a:latin typeface="Calibri"/>
              <a:cs typeface="Calibri"/>
            </a:endParaRPr>
          </a:p>
          <a:p>
            <a:pPr marL="758825" lvl="1" indent="-287020">
              <a:lnSpc>
                <a:spcPct val="100000"/>
              </a:lnSpc>
              <a:buFont typeface="Arial MT"/>
              <a:buChar char="•"/>
              <a:tabLst>
                <a:tab pos="758825" algn="l"/>
                <a:tab pos="75946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Ensuite,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connecter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 le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3A3838"/>
                </a:solidFill>
                <a:latin typeface="Calibri"/>
                <a:cs typeface="Calibri"/>
              </a:rPr>
              <a:t>tFilterRow</a:t>
            </a:r>
            <a:r>
              <a:rPr sz="1400" b="1" spc="-4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filtrer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 lignes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fonction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 certaines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conditions.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A3838"/>
              </a:buClr>
              <a:buFont typeface="Arial MT"/>
              <a:buChar char="•"/>
            </a:pPr>
            <a:endParaRPr sz="1350">
              <a:latin typeface="Calibri"/>
              <a:cs typeface="Calibri"/>
            </a:endParaRPr>
          </a:p>
          <a:p>
            <a:pPr marL="358140" indent="-343535">
              <a:lnSpc>
                <a:spcPct val="100000"/>
              </a:lnSpc>
              <a:buAutoNum type="arabicPeriod"/>
              <a:tabLst>
                <a:tab pos="358140" algn="l"/>
                <a:tab pos="358775" algn="l"/>
              </a:tabLst>
            </a:pP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Utilisation</a:t>
            </a:r>
            <a:r>
              <a:rPr sz="1400" b="1" spc="-4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du</a:t>
            </a:r>
            <a:r>
              <a:rPr sz="1400" b="1" spc="-3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C55A11"/>
                </a:solidFill>
                <a:latin typeface="Calibri"/>
                <a:cs typeface="Calibri"/>
              </a:rPr>
              <a:t>tFilterRow</a:t>
            </a:r>
            <a:r>
              <a:rPr sz="1400" b="1" spc="-5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8825" marR="81915" lvl="1" indent="-287020">
              <a:lnSpc>
                <a:spcPct val="100000"/>
              </a:lnSpc>
              <a:buFont typeface="Arial MT"/>
              <a:buChar char="•"/>
              <a:tabLst>
                <a:tab pos="758825" algn="l"/>
                <a:tab pos="759460" algn="l"/>
              </a:tabLst>
            </a:pP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Configurer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 </a:t>
            </a:r>
            <a:r>
              <a:rPr sz="1400" b="1" spc="-5" dirty="0">
                <a:solidFill>
                  <a:srgbClr val="3A3838"/>
                </a:solidFill>
                <a:latin typeface="Calibri"/>
                <a:cs typeface="Calibri"/>
              </a:rPr>
              <a:t>tFilterRow</a:t>
            </a:r>
            <a:r>
              <a:rPr sz="1400" b="1" spc="-4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spécifiant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conditions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filtrer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lignes.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Par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exemple,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on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peut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filtrer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uniquement</a:t>
            </a:r>
            <a:r>
              <a:rPr sz="1400" spc="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ventes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avec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une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quantité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supérieure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à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10.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842537" y="6667416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18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1325"/>
            <a:ext cx="11660505" cy="5154930"/>
            <a:chOff x="0" y="1461325"/>
            <a:chExt cx="11660505" cy="5154930"/>
          </a:xfrm>
        </p:grpSpPr>
        <p:sp>
          <p:nvSpPr>
            <p:cNvPr id="4" name="object 4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0"/>
                  </a:moveTo>
                  <a:lnTo>
                    <a:pt x="11119104" y="0"/>
                  </a:lnTo>
                  <a:lnTo>
                    <a:pt x="11119104" y="5145024"/>
                  </a:lnTo>
                  <a:lnTo>
                    <a:pt x="0" y="51450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4" y="516605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228316"/>
            <a:ext cx="4686300" cy="8521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7800"/>
                </a:solidFill>
              </a:rPr>
              <a:t>02 – </a:t>
            </a:r>
            <a:r>
              <a:rPr sz="2000" spc="-5" dirty="0">
                <a:solidFill>
                  <a:srgbClr val="FF7800"/>
                </a:solidFill>
              </a:rPr>
              <a:t>COMPRENDRE </a:t>
            </a:r>
            <a:r>
              <a:rPr sz="2000" spc="-10" dirty="0">
                <a:solidFill>
                  <a:srgbClr val="FF7800"/>
                </a:solidFill>
              </a:rPr>
              <a:t>LES </a:t>
            </a:r>
            <a:r>
              <a:rPr sz="2000" spc="-25" dirty="0">
                <a:solidFill>
                  <a:srgbClr val="FF7800"/>
                </a:solidFill>
              </a:rPr>
              <a:t>FONDAMENTAUX </a:t>
            </a:r>
            <a:r>
              <a:rPr sz="2000" spc="-5" dirty="0">
                <a:solidFill>
                  <a:srgbClr val="FF7800"/>
                </a:solidFill>
              </a:rPr>
              <a:t>DE </a:t>
            </a:r>
            <a:r>
              <a:rPr sz="2000" spc="-440" dirty="0">
                <a:solidFill>
                  <a:srgbClr val="FF7800"/>
                </a:solidFill>
              </a:rPr>
              <a:t> </a:t>
            </a:r>
            <a:r>
              <a:rPr sz="2000" dirty="0">
                <a:solidFill>
                  <a:srgbClr val="FF7800"/>
                </a:solidFill>
              </a:rPr>
              <a:t>LA</a:t>
            </a:r>
            <a:r>
              <a:rPr sz="2000" spc="-20" dirty="0">
                <a:solidFill>
                  <a:srgbClr val="FF7800"/>
                </a:solidFill>
              </a:rPr>
              <a:t> </a:t>
            </a:r>
            <a:r>
              <a:rPr sz="2000" spc="-15" dirty="0">
                <a:solidFill>
                  <a:srgbClr val="FF7800"/>
                </a:solidFill>
              </a:rPr>
              <a:t>TRANSFORMATION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" dirty="0">
                <a:solidFill>
                  <a:srgbClr val="FF7800"/>
                </a:solidFill>
              </a:rPr>
              <a:t>DE DONNÉES</a:t>
            </a:r>
            <a:endParaRPr sz="2000"/>
          </a:p>
          <a:p>
            <a:pPr marL="22860">
              <a:lnSpc>
                <a:spcPts val="1914"/>
              </a:lnSpc>
            </a:pPr>
            <a:r>
              <a:rPr sz="1600" spc="-10" dirty="0">
                <a:solidFill>
                  <a:srgbClr val="FF7800"/>
                </a:solidFill>
              </a:rPr>
              <a:t>Exemples </a:t>
            </a:r>
            <a:r>
              <a:rPr sz="1600" spc="-5" dirty="0">
                <a:solidFill>
                  <a:srgbClr val="FF7800"/>
                </a:solidFill>
              </a:rPr>
              <a:t>de</a:t>
            </a:r>
            <a:r>
              <a:rPr sz="1600" spc="5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composants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de</a:t>
            </a:r>
            <a:r>
              <a:rPr sz="1600" spc="10" dirty="0">
                <a:solidFill>
                  <a:srgbClr val="FF7800"/>
                </a:solidFill>
              </a:rPr>
              <a:t> </a:t>
            </a:r>
            <a:r>
              <a:rPr sz="1600" spc="-15" dirty="0">
                <a:solidFill>
                  <a:srgbClr val="FF7800"/>
                </a:solidFill>
              </a:rPr>
              <a:t>nettoyage</a:t>
            </a:r>
            <a:r>
              <a:rPr sz="1600" spc="-10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dans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spc="-25" dirty="0">
                <a:solidFill>
                  <a:srgbClr val="FF7800"/>
                </a:solidFill>
              </a:rPr>
              <a:t>Talend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782882" y="1599385"/>
            <a:ext cx="4425315" cy="1271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tFilterRow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C55A11"/>
                </a:solidFill>
                <a:latin typeface="Calibri"/>
                <a:cs typeface="Calibri"/>
              </a:rPr>
              <a:t>Exemple</a:t>
            </a:r>
            <a:r>
              <a:rPr sz="1400" b="1" spc="-5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d'utilisation</a:t>
            </a:r>
            <a:r>
              <a:rPr sz="1400" b="1" spc="-6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55A11"/>
              </a:buClr>
              <a:buFont typeface="Calibri"/>
              <a:buAutoNum type="arabicPeriod" startAt="3"/>
            </a:pPr>
            <a:endParaRPr sz="13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fichier CSV d'origine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pourrait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ressembler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à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ceci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0082" y="3910959"/>
            <a:ext cx="75133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On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peut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utiliser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 </a:t>
            </a:r>
            <a:r>
              <a:rPr sz="1400" b="1" spc="-5" dirty="0">
                <a:solidFill>
                  <a:srgbClr val="3A3838"/>
                </a:solidFill>
                <a:latin typeface="Calibri"/>
                <a:cs typeface="Calibri"/>
              </a:rPr>
              <a:t>tFilterRow</a:t>
            </a:r>
            <a:r>
              <a:rPr sz="1400" b="1" spc="-4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ne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sélectionner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que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lignes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avec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une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quantité</a:t>
            </a:r>
            <a:r>
              <a:rPr sz="1400" spc="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supérieure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10.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0082" y="5159702"/>
            <a:ext cx="96850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Cela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montre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comment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le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tFilterRow</a:t>
            </a:r>
            <a:r>
              <a:rPr sz="1400" spc="-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peut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être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utilisé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filtrer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lignes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fonction</a:t>
            </a:r>
            <a:r>
              <a:rPr sz="1400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certaines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conditions,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permettant</a:t>
            </a:r>
            <a:r>
              <a:rPr sz="1400" spc="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ainsi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traiter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uniquement</a:t>
            </a:r>
            <a:r>
              <a:rPr sz="1400" spc="4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 données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qui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répondent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des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critères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spécifiques.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22491" y="2430792"/>
            <a:ext cx="4808220" cy="2887980"/>
            <a:chOff x="6222491" y="2430792"/>
            <a:chExt cx="4808220" cy="288798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8503" y="2430792"/>
              <a:ext cx="4712206" cy="16931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3576" y="2625852"/>
              <a:ext cx="4123943" cy="11048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22491" y="4015740"/>
              <a:ext cx="4808219" cy="13030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17563" y="4210811"/>
              <a:ext cx="4219955" cy="714743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842537" y="6667416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19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5071"/>
              <a:ext cx="1027175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11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7800"/>
                </a:solidFill>
              </a:rPr>
              <a:t>CHAPITRE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5" dirty="0">
                <a:solidFill>
                  <a:srgbClr val="FF7800"/>
                </a:solidFill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88487" y="1103100"/>
            <a:ext cx="5403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6745" marR="5080" indent="-6146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COMPRENDRE LES </a:t>
            </a:r>
            <a:r>
              <a:rPr sz="2400" b="1" spc="-30" dirty="0">
                <a:solidFill>
                  <a:srgbClr val="FF7800"/>
                </a:solidFill>
                <a:latin typeface="Calibri"/>
                <a:cs typeface="Calibri"/>
              </a:rPr>
              <a:t>FONDAMENTAUX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DE </a:t>
            </a:r>
            <a:r>
              <a:rPr sz="2400" b="1" spc="5" dirty="0">
                <a:solidFill>
                  <a:srgbClr val="FF7800"/>
                </a:solidFill>
                <a:latin typeface="Calibri"/>
                <a:cs typeface="Calibri"/>
              </a:rPr>
              <a:t>LA </a:t>
            </a:r>
            <a:r>
              <a:rPr sz="2400" b="1" spc="-5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7800"/>
                </a:solidFill>
                <a:latin typeface="Calibri"/>
                <a:cs typeface="Calibri"/>
              </a:rPr>
              <a:t>TRANSFORMATION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DE DONNÉES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8740" y="2900827"/>
            <a:ext cx="4594225" cy="1279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5367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Nettoyage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des données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(filtrage,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élimination des </a:t>
            </a:r>
            <a:r>
              <a:rPr sz="1600" b="1" spc="-35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doublons,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gestion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valeurs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manquantes)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Exemples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de</a:t>
            </a:r>
            <a:r>
              <a:rPr sz="1600" spc="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composants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nettoyage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Talend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Normalisation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1325"/>
            <a:ext cx="11660505" cy="5154930"/>
            <a:chOff x="0" y="1461325"/>
            <a:chExt cx="11660505" cy="5154930"/>
          </a:xfrm>
        </p:grpSpPr>
        <p:sp>
          <p:nvSpPr>
            <p:cNvPr id="4" name="object 4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0"/>
                  </a:moveTo>
                  <a:lnTo>
                    <a:pt x="11119104" y="0"/>
                  </a:lnTo>
                  <a:lnTo>
                    <a:pt x="11119104" y="5145024"/>
                  </a:lnTo>
                  <a:lnTo>
                    <a:pt x="0" y="51450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4" y="516605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228316"/>
            <a:ext cx="4686300" cy="8521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7800"/>
                </a:solidFill>
              </a:rPr>
              <a:t>02 – </a:t>
            </a:r>
            <a:r>
              <a:rPr sz="2000" spc="-5" dirty="0">
                <a:solidFill>
                  <a:srgbClr val="FF7800"/>
                </a:solidFill>
              </a:rPr>
              <a:t>COMPRENDRE </a:t>
            </a:r>
            <a:r>
              <a:rPr sz="2000" spc="-10" dirty="0">
                <a:solidFill>
                  <a:srgbClr val="FF7800"/>
                </a:solidFill>
              </a:rPr>
              <a:t>LES </a:t>
            </a:r>
            <a:r>
              <a:rPr sz="2000" spc="-25" dirty="0">
                <a:solidFill>
                  <a:srgbClr val="FF7800"/>
                </a:solidFill>
              </a:rPr>
              <a:t>FONDAMENTAUX </a:t>
            </a:r>
            <a:r>
              <a:rPr sz="2000" spc="-5" dirty="0">
                <a:solidFill>
                  <a:srgbClr val="FF7800"/>
                </a:solidFill>
              </a:rPr>
              <a:t>DE </a:t>
            </a:r>
            <a:r>
              <a:rPr sz="2000" spc="-440" dirty="0">
                <a:solidFill>
                  <a:srgbClr val="FF7800"/>
                </a:solidFill>
              </a:rPr>
              <a:t> </a:t>
            </a:r>
            <a:r>
              <a:rPr sz="2000" dirty="0">
                <a:solidFill>
                  <a:srgbClr val="FF7800"/>
                </a:solidFill>
              </a:rPr>
              <a:t>LA</a:t>
            </a:r>
            <a:r>
              <a:rPr sz="2000" spc="-20" dirty="0">
                <a:solidFill>
                  <a:srgbClr val="FF7800"/>
                </a:solidFill>
              </a:rPr>
              <a:t> </a:t>
            </a:r>
            <a:r>
              <a:rPr sz="2000" spc="-15" dirty="0">
                <a:solidFill>
                  <a:srgbClr val="FF7800"/>
                </a:solidFill>
              </a:rPr>
              <a:t>TRANSFORMATION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" dirty="0">
                <a:solidFill>
                  <a:srgbClr val="FF7800"/>
                </a:solidFill>
              </a:rPr>
              <a:t>DE DONNÉES</a:t>
            </a:r>
            <a:endParaRPr sz="2000"/>
          </a:p>
          <a:p>
            <a:pPr marL="22860">
              <a:lnSpc>
                <a:spcPts val="1914"/>
              </a:lnSpc>
            </a:pPr>
            <a:r>
              <a:rPr sz="1600" spc="-10" dirty="0">
                <a:solidFill>
                  <a:srgbClr val="FF7800"/>
                </a:solidFill>
              </a:rPr>
              <a:t>Exemples </a:t>
            </a:r>
            <a:r>
              <a:rPr sz="1600" spc="-5" dirty="0">
                <a:solidFill>
                  <a:srgbClr val="FF7800"/>
                </a:solidFill>
              </a:rPr>
              <a:t>de</a:t>
            </a:r>
            <a:r>
              <a:rPr sz="1600" spc="5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composants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de</a:t>
            </a:r>
            <a:r>
              <a:rPr sz="1600" spc="10" dirty="0">
                <a:solidFill>
                  <a:srgbClr val="FF7800"/>
                </a:solidFill>
              </a:rPr>
              <a:t> </a:t>
            </a:r>
            <a:r>
              <a:rPr sz="1600" spc="-15" dirty="0">
                <a:solidFill>
                  <a:srgbClr val="FF7800"/>
                </a:solidFill>
              </a:rPr>
              <a:t>nettoyage</a:t>
            </a:r>
            <a:r>
              <a:rPr sz="1600" spc="-10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dans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spc="-25" dirty="0">
                <a:solidFill>
                  <a:srgbClr val="FF7800"/>
                </a:solidFill>
              </a:rPr>
              <a:t>Talend</a:t>
            </a:r>
            <a:endParaRPr sz="1600"/>
          </a:p>
        </p:txBody>
      </p:sp>
      <p:grpSp>
        <p:nvGrpSpPr>
          <p:cNvPr id="11" name="object 11"/>
          <p:cNvGrpSpPr/>
          <p:nvPr/>
        </p:nvGrpSpPr>
        <p:grpSpPr>
          <a:xfrm>
            <a:off x="1517904" y="1965960"/>
            <a:ext cx="8860790" cy="1005840"/>
            <a:chOff x="1517904" y="1965960"/>
            <a:chExt cx="8860790" cy="100584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904" y="1965960"/>
              <a:ext cx="8860535" cy="10058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29155" y="2077210"/>
              <a:ext cx="8638540" cy="783590"/>
            </a:xfrm>
            <a:custGeom>
              <a:avLst/>
              <a:gdLst/>
              <a:ahLst/>
              <a:cxnLst/>
              <a:rect l="l" t="t" r="r" b="b"/>
              <a:pathLst>
                <a:path w="8638540" h="783589">
                  <a:moveTo>
                    <a:pt x="8507476" y="0"/>
                  </a:moveTo>
                  <a:lnTo>
                    <a:pt x="130555" y="0"/>
                  </a:lnTo>
                  <a:lnTo>
                    <a:pt x="79734" y="10260"/>
                  </a:lnTo>
                  <a:lnTo>
                    <a:pt x="38236" y="38241"/>
                  </a:lnTo>
                  <a:lnTo>
                    <a:pt x="10258" y="79740"/>
                  </a:lnTo>
                  <a:lnTo>
                    <a:pt x="0" y="130555"/>
                  </a:lnTo>
                  <a:lnTo>
                    <a:pt x="0" y="652779"/>
                  </a:lnTo>
                  <a:lnTo>
                    <a:pt x="10258" y="703601"/>
                  </a:lnTo>
                  <a:lnTo>
                    <a:pt x="38236" y="745099"/>
                  </a:lnTo>
                  <a:lnTo>
                    <a:pt x="79734" y="773077"/>
                  </a:lnTo>
                  <a:lnTo>
                    <a:pt x="130555" y="783335"/>
                  </a:lnTo>
                  <a:lnTo>
                    <a:pt x="8507476" y="783335"/>
                  </a:lnTo>
                  <a:lnTo>
                    <a:pt x="8558291" y="773077"/>
                  </a:lnTo>
                  <a:lnTo>
                    <a:pt x="8599790" y="745099"/>
                  </a:lnTo>
                  <a:lnTo>
                    <a:pt x="8627771" y="703601"/>
                  </a:lnTo>
                  <a:lnTo>
                    <a:pt x="8638032" y="652779"/>
                  </a:lnTo>
                  <a:lnTo>
                    <a:pt x="8638032" y="130555"/>
                  </a:lnTo>
                  <a:lnTo>
                    <a:pt x="8627771" y="79740"/>
                  </a:lnTo>
                  <a:lnTo>
                    <a:pt x="8599790" y="38241"/>
                  </a:lnTo>
                  <a:lnTo>
                    <a:pt x="8558291" y="10260"/>
                  </a:lnTo>
                  <a:lnTo>
                    <a:pt x="85074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9155" y="2077210"/>
              <a:ext cx="8638540" cy="783590"/>
            </a:xfrm>
            <a:custGeom>
              <a:avLst/>
              <a:gdLst/>
              <a:ahLst/>
              <a:cxnLst/>
              <a:rect l="l" t="t" r="r" b="b"/>
              <a:pathLst>
                <a:path w="8638540" h="783589">
                  <a:moveTo>
                    <a:pt x="0" y="130555"/>
                  </a:moveTo>
                  <a:lnTo>
                    <a:pt x="10258" y="79740"/>
                  </a:lnTo>
                  <a:lnTo>
                    <a:pt x="38236" y="38241"/>
                  </a:lnTo>
                  <a:lnTo>
                    <a:pt x="79734" y="10260"/>
                  </a:lnTo>
                  <a:lnTo>
                    <a:pt x="130555" y="0"/>
                  </a:lnTo>
                  <a:lnTo>
                    <a:pt x="8507476" y="0"/>
                  </a:lnTo>
                  <a:lnTo>
                    <a:pt x="8558291" y="10260"/>
                  </a:lnTo>
                  <a:lnTo>
                    <a:pt x="8599790" y="38241"/>
                  </a:lnTo>
                  <a:lnTo>
                    <a:pt x="8627771" y="79740"/>
                  </a:lnTo>
                  <a:lnTo>
                    <a:pt x="8638032" y="130555"/>
                  </a:lnTo>
                  <a:lnTo>
                    <a:pt x="8638032" y="652779"/>
                  </a:lnTo>
                  <a:lnTo>
                    <a:pt x="8627771" y="703601"/>
                  </a:lnTo>
                  <a:lnTo>
                    <a:pt x="8599790" y="745099"/>
                  </a:lnTo>
                  <a:lnTo>
                    <a:pt x="8558291" y="773077"/>
                  </a:lnTo>
                  <a:lnTo>
                    <a:pt x="8507476" y="783335"/>
                  </a:lnTo>
                  <a:lnTo>
                    <a:pt x="130555" y="783335"/>
                  </a:lnTo>
                  <a:lnTo>
                    <a:pt x="79734" y="773077"/>
                  </a:lnTo>
                  <a:lnTo>
                    <a:pt x="38236" y="745099"/>
                  </a:lnTo>
                  <a:lnTo>
                    <a:pt x="10258" y="703601"/>
                  </a:lnTo>
                  <a:lnTo>
                    <a:pt x="0" y="652779"/>
                  </a:lnTo>
                  <a:lnTo>
                    <a:pt x="0" y="130555"/>
                  </a:lnTo>
                  <a:close/>
                </a:path>
              </a:pathLst>
            </a:custGeom>
            <a:ln w="12700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8739" y="1599385"/>
            <a:ext cx="10145395" cy="3740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tConvertType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959485" marR="913130">
              <a:lnSpc>
                <a:spcPct val="100000"/>
              </a:lnSpc>
              <a:spcBef>
                <a:spcPts val="1100"/>
              </a:spcBef>
            </a:pP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Effectuer</a:t>
            </a:r>
            <a:r>
              <a:rPr sz="1400" b="1" spc="-5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des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conversions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spécifiques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du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type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données</a:t>
            </a:r>
            <a:r>
              <a:rPr sz="1400" b="1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Java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vers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un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autre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type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données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Talend</a:t>
            </a:r>
            <a:r>
              <a:rPr sz="1400" b="1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au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cours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 </a:t>
            </a:r>
            <a:r>
              <a:rPr sz="1400" b="1" spc="-3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l’exécution,</a:t>
            </a:r>
            <a:r>
              <a:rPr sz="1400" b="1" spc="-4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ce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qui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permet</a:t>
            </a:r>
            <a:r>
              <a:rPr sz="1400" b="1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d’éviter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les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erreurs</a:t>
            </a:r>
            <a:r>
              <a:rPr sz="1400" b="1" spc="-5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compilation.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Supposons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3A3838"/>
                </a:solidFill>
                <a:latin typeface="Calibri"/>
                <a:cs typeface="Calibri"/>
              </a:rPr>
              <a:t>qu’on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ait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fichier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CSV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contenant</a:t>
            </a:r>
            <a:r>
              <a:rPr sz="1400" spc="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informations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sur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produits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avec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colonnes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suivantes</a:t>
            </a:r>
            <a:r>
              <a:rPr sz="1400" spc="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"ID",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"Nom",</a:t>
            </a:r>
            <a:r>
              <a:rPr sz="1400" spc="-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"Prix",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"Quantité".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alibri"/>
              <a:cs typeface="Calibri"/>
            </a:endParaRPr>
          </a:p>
          <a:p>
            <a:pPr marL="10795" algn="ctr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tFileInputDelimited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dirty="0">
                <a:latin typeface="Wingdings"/>
                <a:cs typeface="Wingdings"/>
              </a:rPr>
              <a:t>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tConvertType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dirty="0">
                <a:latin typeface="Wingdings"/>
                <a:cs typeface="Wingdings"/>
              </a:rPr>
              <a:t>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tFileOutputDelimited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alibri"/>
              <a:cs typeface="Calibri"/>
            </a:endParaRPr>
          </a:p>
          <a:p>
            <a:pPr marL="358140" indent="-343535">
              <a:lnSpc>
                <a:spcPct val="100000"/>
              </a:lnSpc>
              <a:buAutoNum type="arabicPeriod"/>
              <a:tabLst>
                <a:tab pos="358140" algn="l"/>
                <a:tab pos="358775" algn="l"/>
              </a:tabLst>
            </a:pPr>
            <a:r>
              <a:rPr sz="1400" b="1" spc="-5" dirty="0">
                <a:solidFill>
                  <a:srgbClr val="C55A11"/>
                </a:solidFill>
                <a:latin typeface="Calibri"/>
                <a:cs typeface="Calibri"/>
              </a:rPr>
              <a:t>Configuration</a:t>
            </a:r>
            <a:r>
              <a:rPr sz="1400" b="1" spc="-5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du</a:t>
            </a:r>
            <a:r>
              <a:rPr sz="14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C55A11"/>
                </a:solidFill>
                <a:latin typeface="Calibri"/>
                <a:cs typeface="Calibri"/>
              </a:rPr>
              <a:t>composant</a:t>
            </a:r>
            <a:r>
              <a:rPr sz="1400" b="1" spc="-3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C55A11"/>
                </a:solidFill>
                <a:latin typeface="Calibri"/>
                <a:cs typeface="Calibri"/>
              </a:rPr>
              <a:t>tConvertType</a:t>
            </a:r>
            <a:r>
              <a:rPr sz="1400" b="1" spc="-5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8825" lvl="1" indent="-287020">
              <a:lnSpc>
                <a:spcPct val="100000"/>
              </a:lnSpc>
              <a:buFont typeface="Arial MT"/>
              <a:buChar char="•"/>
              <a:tabLst>
                <a:tab pos="758825" algn="l"/>
                <a:tab pos="75946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Utiliser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3A3838"/>
                </a:solidFill>
                <a:latin typeface="Calibri"/>
                <a:cs typeface="Calibri"/>
              </a:rPr>
              <a:t>tFileInputDelimited</a:t>
            </a:r>
            <a:r>
              <a:rPr sz="1400" b="1" spc="-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lire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le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fichier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40" dirty="0">
                <a:solidFill>
                  <a:srgbClr val="3A3838"/>
                </a:solidFill>
                <a:latin typeface="Calibri"/>
                <a:cs typeface="Calibri"/>
              </a:rPr>
              <a:t>CSV.</a:t>
            </a:r>
            <a:endParaRPr sz="1400">
              <a:latin typeface="Calibri"/>
              <a:cs typeface="Calibri"/>
            </a:endParaRPr>
          </a:p>
          <a:p>
            <a:pPr marL="758825" lvl="1" indent="-287020">
              <a:lnSpc>
                <a:spcPct val="100000"/>
              </a:lnSpc>
              <a:buFont typeface="Arial MT"/>
              <a:buChar char="•"/>
              <a:tabLst>
                <a:tab pos="758825" algn="l"/>
                <a:tab pos="75946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Ensuite,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connecter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3A3838"/>
                </a:solidFill>
                <a:latin typeface="Calibri"/>
                <a:cs typeface="Calibri"/>
              </a:rPr>
              <a:t>tConvertType</a:t>
            </a:r>
            <a:r>
              <a:rPr sz="1400" b="1" spc="-4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convertir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type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colonne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"Prix"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String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à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Double.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A3838"/>
              </a:buClr>
              <a:buFont typeface="Arial MT"/>
              <a:buChar char="•"/>
            </a:pPr>
            <a:endParaRPr sz="1350">
              <a:latin typeface="Calibri"/>
              <a:cs typeface="Calibri"/>
            </a:endParaRPr>
          </a:p>
          <a:p>
            <a:pPr marL="358140" indent="-343535">
              <a:lnSpc>
                <a:spcPct val="100000"/>
              </a:lnSpc>
              <a:buAutoNum type="arabicPeriod"/>
              <a:tabLst>
                <a:tab pos="358140" algn="l"/>
                <a:tab pos="358775" algn="l"/>
              </a:tabLst>
            </a:pP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Utilisation</a:t>
            </a:r>
            <a:r>
              <a:rPr sz="1400" b="1" spc="-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du</a:t>
            </a:r>
            <a:r>
              <a:rPr sz="1400" b="1" spc="-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C55A11"/>
                </a:solidFill>
                <a:latin typeface="Calibri"/>
                <a:cs typeface="Calibri"/>
              </a:rPr>
              <a:t>tConvertType</a:t>
            </a:r>
            <a:r>
              <a:rPr sz="1400" b="1" spc="-5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8825" lvl="1" indent="-287020">
              <a:lnSpc>
                <a:spcPct val="100000"/>
              </a:lnSpc>
              <a:buFont typeface="Arial MT"/>
              <a:buChar char="•"/>
              <a:tabLst>
                <a:tab pos="758825" algn="l"/>
                <a:tab pos="759460" algn="l"/>
              </a:tabLst>
            </a:pP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Configurer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 </a:t>
            </a:r>
            <a:r>
              <a:rPr sz="1400" b="1" spc="-10" dirty="0">
                <a:solidFill>
                  <a:srgbClr val="3A3838"/>
                </a:solidFill>
                <a:latin typeface="Calibri"/>
                <a:cs typeface="Calibri"/>
              </a:rPr>
              <a:t>tConvertType</a:t>
            </a:r>
            <a:r>
              <a:rPr sz="1400" b="1" spc="-4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spécifiant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colonne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que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vous souhaitez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convertir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("Prix")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nouveau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type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(Double).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842537" y="6667416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20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1325"/>
            <a:ext cx="11660505" cy="5154930"/>
            <a:chOff x="0" y="1461325"/>
            <a:chExt cx="11660505" cy="5154930"/>
          </a:xfrm>
        </p:grpSpPr>
        <p:sp>
          <p:nvSpPr>
            <p:cNvPr id="4" name="object 4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0"/>
                  </a:moveTo>
                  <a:lnTo>
                    <a:pt x="11119104" y="0"/>
                  </a:lnTo>
                  <a:lnTo>
                    <a:pt x="11119104" y="5145024"/>
                  </a:lnTo>
                  <a:lnTo>
                    <a:pt x="0" y="51450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4" y="516605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228316"/>
            <a:ext cx="4686300" cy="8521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7800"/>
                </a:solidFill>
              </a:rPr>
              <a:t>02 – </a:t>
            </a:r>
            <a:r>
              <a:rPr sz="2000" spc="-5" dirty="0">
                <a:solidFill>
                  <a:srgbClr val="FF7800"/>
                </a:solidFill>
              </a:rPr>
              <a:t>COMPRENDRE </a:t>
            </a:r>
            <a:r>
              <a:rPr sz="2000" spc="-10" dirty="0">
                <a:solidFill>
                  <a:srgbClr val="FF7800"/>
                </a:solidFill>
              </a:rPr>
              <a:t>LES </a:t>
            </a:r>
            <a:r>
              <a:rPr sz="2000" spc="-25" dirty="0">
                <a:solidFill>
                  <a:srgbClr val="FF7800"/>
                </a:solidFill>
              </a:rPr>
              <a:t>FONDAMENTAUX </a:t>
            </a:r>
            <a:r>
              <a:rPr sz="2000" spc="-5" dirty="0">
                <a:solidFill>
                  <a:srgbClr val="FF7800"/>
                </a:solidFill>
              </a:rPr>
              <a:t>DE </a:t>
            </a:r>
            <a:r>
              <a:rPr sz="2000" spc="-440" dirty="0">
                <a:solidFill>
                  <a:srgbClr val="FF7800"/>
                </a:solidFill>
              </a:rPr>
              <a:t> </a:t>
            </a:r>
            <a:r>
              <a:rPr sz="2000" dirty="0">
                <a:solidFill>
                  <a:srgbClr val="FF7800"/>
                </a:solidFill>
              </a:rPr>
              <a:t>LA</a:t>
            </a:r>
            <a:r>
              <a:rPr sz="2000" spc="-20" dirty="0">
                <a:solidFill>
                  <a:srgbClr val="FF7800"/>
                </a:solidFill>
              </a:rPr>
              <a:t> </a:t>
            </a:r>
            <a:r>
              <a:rPr sz="2000" spc="-15" dirty="0">
                <a:solidFill>
                  <a:srgbClr val="FF7800"/>
                </a:solidFill>
              </a:rPr>
              <a:t>TRANSFORMATION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" dirty="0">
                <a:solidFill>
                  <a:srgbClr val="FF7800"/>
                </a:solidFill>
              </a:rPr>
              <a:t>DE DONNÉES</a:t>
            </a:r>
            <a:endParaRPr sz="2000"/>
          </a:p>
          <a:p>
            <a:pPr marL="22860">
              <a:lnSpc>
                <a:spcPts val="1914"/>
              </a:lnSpc>
            </a:pPr>
            <a:r>
              <a:rPr sz="1600" spc="-10" dirty="0">
                <a:solidFill>
                  <a:srgbClr val="FF7800"/>
                </a:solidFill>
              </a:rPr>
              <a:t>Exemples </a:t>
            </a:r>
            <a:r>
              <a:rPr sz="1600" spc="-5" dirty="0">
                <a:solidFill>
                  <a:srgbClr val="FF7800"/>
                </a:solidFill>
              </a:rPr>
              <a:t>de</a:t>
            </a:r>
            <a:r>
              <a:rPr sz="1600" spc="5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composants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de</a:t>
            </a:r>
            <a:r>
              <a:rPr sz="1600" spc="10" dirty="0">
                <a:solidFill>
                  <a:srgbClr val="FF7800"/>
                </a:solidFill>
              </a:rPr>
              <a:t> </a:t>
            </a:r>
            <a:r>
              <a:rPr sz="1600" spc="-15" dirty="0">
                <a:solidFill>
                  <a:srgbClr val="FF7800"/>
                </a:solidFill>
              </a:rPr>
              <a:t>nettoyage</a:t>
            </a:r>
            <a:r>
              <a:rPr sz="1600" spc="-10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dans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spc="-25" dirty="0">
                <a:solidFill>
                  <a:srgbClr val="FF7800"/>
                </a:solidFill>
              </a:rPr>
              <a:t>Talend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782882" y="1599385"/>
            <a:ext cx="4425315" cy="1271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tConvertType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C55A11"/>
                </a:solidFill>
                <a:latin typeface="Calibri"/>
                <a:cs typeface="Calibri"/>
              </a:rPr>
              <a:t>Exemple</a:t>
            </a:r>
            <a:r>
              <a:rPr sz="1400" b="1" spc="-5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d'utilisation</a:t>
            </a:r>
            <a:r>
              <a:rPr sz="1400" b="1" spc="-6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55A11"/>
              </a:buClr>
              <a:buFont typeface="Calibri"/>
              <a:buAutoNum type="arabicPeriod" startAt="3"/>
            </a:pPr>
            <a:endParaRPr sz="13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fichier CSV d'origine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pourrait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ressembler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à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ceci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0082" y="3697599"/>
            <a:ext cx="4688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Après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l'utilisation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du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3A3838"/>
                </a:solidFill>
                <a:latin typeface="Calibri"/>
                <a:cs typeface="Calibri"/>
              </a:rPr>
              <a:t>tConvertType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,</a:t>
            </a:r>
            <a:r>
              <a:rPr sz="1400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résultat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pourrait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être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0082" y="4764399"/>
            <a:ext cx="963993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023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Bien</a:t>
            </a:r>
            <a:r>
              <a:rPr sz="1400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que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semblent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inchangées</a:t>
            </a:r>
            <a:r>
              <a:rPr sz="1400" spc="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cet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exemple,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différence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se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situe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au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niveau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du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type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données,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est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maintenant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traité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comme</a:t>
            </a:r>
            <a:r>
              <a:rPr sz="1400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nombre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décimal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(Double)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plutôt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qu'une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chaîne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caractères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(String).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Cela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montre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comment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le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3A3838"/>
                </a:solidFill>
                <a:latin typeface="Calibri"/>
                <a:cs typeface="Calibri"/>
              </a:rPr>
              <a:t>tConvertType</a:t>
            </a:r>
            <a:r>
              <a:rPr sz="1400" b="1" spc="-4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peut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être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utilisé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s'assurer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que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sont dans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bon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format,</a:t>
            </a:r>
            <a:r>
              <a:rPr sz="1400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est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crucial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 des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opérations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ultérieures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telles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que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calculs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mathématiques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agrégations.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708390" y="2319527"/>
            <a:ext cx="3322320" cy="2804160"/>
            <a:chOff x="7708390" y="2319527"/>
            <a:chExt cx="3322320" cy="280416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8391" y="2319527"/>
              <a:ext cx="3322319" cy="15026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03476" y="2514599"/>
              <a:ext cx="2734043" cy="9143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08390" y="3621024"/>
              <a:ext cx="3319271" cy="1502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03464" y="3816095"/>
              <a:ext cx="2731007" cy="914399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842537" y="6667416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21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1325"/>
            <a:ext cx="11660505" cy="5154930"/>
            <a:chOff x="0" y="1461325"/>
            <a:chExt cx="11660505" cy="5154930"/>
          </a:xfrm>
        </p:grpSpPr>
        <p:sp>
          <p:nvSpPr>
            <p:cNvPr id="4" name="object 4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0"/>
                  </a:moveTo>
                  <a:lnTo>
                    <a:pt x="11119104" y="0"/>
                  </a:lnTo>
                  <a:lnTo>
                    <a:pt x="11119104" y="5145024"/>
                  </a:lnTo>
                  <a:lnTo>
                    <a:pt x="0" y="51450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4" y="516605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228316"/>
            <a:ext cx="4686300" cy="8521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7800"/>
                </a:solidFill>
              </a:rPr>
              <a:t>02 – </a:t>
            </a:r>
            <a:r>
              <a:rPr sz="2000" spc="-5" dirty="0">
                <a:solidFill>
                  <a:srgbClr val="FF7800"/>
                </a:solidFill>
              </a:rPr>
              <a:t>COMPRENDRE </a:t>
            </a:r>
            <a:r>
              <a:rPr sz="2000" spc="-10" dirty="0">
                <a:solidFill>
                  <a:srgbClr val="FF7800"/>
                </a:solidFill>
              </a:rPr>
              <a:t>LES </a:t>
            </a:r>
            <a:r>
              <a:rPr sz="2000" spc="-25" dirty="0">
                <a:solidFill>
                  <a:srgbClr val="FF7800"/>
                </a:solidFill>
              </a:rPr>
              <a:t>FONDAMENTAUX </a:t>
            </a:r>
            <a:r>
              <a:rPr sz="2000" spc="-5" dirty="0">
                <a:solidFill>
                  <a:srgbClr val="FF7800"/>
                </a:solidFill>
              </a:rPr>
              <a:t>DE </a:t>
            </a:r>
            <a:r>
              <a:rPr sz="2000" spc="-440" dirty="0">
                <a:solidFill>
                  <a:srgbClr val="FF7800"/>
                </a:solidFill>
              </a:rPr>
              <a:t> </a:t>
            </a:r>
            <a:r>
              <a:rPr sz="2000" dirty="0">
                <a:solidFill>
                  <a:srgbClr val="FF7800"/>
                </a:solidFill>
              </a:rPr>
              <a:t>LA</a:t>
            </a:r>
            <a:r>
              <a:rPr sz="2000" spc="-20" dirty="0">
                <a:solidFill>
                  <a:srgbClr val="FF7800"/>
                </a:solidFill>
              </a:rPr>
              <a:t> </a:t>
            </a:r>
            <a:r>
              <a:rPr sz="2000" spc="-15" dirty="0">
                <a:solidFill>
                  <a:srgbClr val="FF7800"/>
                </a:solidFill>
              </a:rPr>
              <a:t>TRANSFORMATION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" dirty="0">
                <a:solidFill>
                  <a:srgbClr val="FF7800"/>
                </a:solidFill>
              </a:rPr>
              <a:t>DE DONNÉES</a:t>
            </a:r>
            <a:endParaRPr sz="2000"/>
          </a:p>
          <a:p>
            <a:pPr marL="22860">
              <a:lnSpc>
                <a:spcPts val="1914"/>
              </a:lnSpc>
            </a:pPr>
            <a:r>
              <a:rPr sz="1600" spc="-10" dirty="0">
                <a:solidFill>
                  <a:srgbClr val="FF7800"/>
                </a:solidFill>
              </a:rPr>
              <a:t>Exemples </a:t>
            </a:r>
            <a:r>
              <a:rPr sz="1600" spc="-5" dirty="0">
                <a:solidFill>
                  <a:srgbClr val="FF7800"/>
                </a:solidFill>
              </a:rPr>
              <a:t>de</a:t>
            </a:r>
            <a:r>
              <a:rPr sz="1600" spc="5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composants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de</a:t>
            </a:r>
            <a:r>
              <a:rPr sz="1600" spc="10" dirty="0">
                <a:solidFill>
                  <a:srgbClr val="FF7800"/>
                </a:solidFill>
              </a:rPr>
              <a:t> </a:t>
            </a:r>
            <a:r>
              <a:rPr sz="1600" spc="-15" dirty="0">
                <a:solidFill>
                  <a:srgbClr val="FF7800"/>
                </a:solidFill>
              </a:rPr>
              <a:t>nettoyage</a:t>
            </a:r>
            <a:r>
              <a:rPr sz="1600" spc="-10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dans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spc="-25" dirty="0">
                <a:solidFill>
                  <a:srgbClr val="FF7800"/>
                </a:solidFill>
              </a:rPr>
              <a:t>Talend</a:t>
            </a:r>
            <a:endParaRPr sz="1600"/>
          </a:p>
        </p:txBody>
      </p:sp>
      <p:grpSp>
        <p:nvGrpSpPr>
          <p:cNvPr id="11" name="object 11"/>
          <p:cNvGrpSpPr/>
          <p:nvPr/>
        </p:nvGrpSpPr>
        <p:grpSpPr>
          <a:xfrm>
            <a:off x="1517904" y="1965960"/>
            <a:ext cx="8860790" cy="1005840"/>
            <a:chOff x="1517904" y="1965960"/>
            <a:chExt cx="8860790" cy="100584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904" y="1965960"/>
              <a:ext cx="8860535" cy="10058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29155" y="2077210"/>
              <a:ext cx="8638540" cy="783590"/>
            </a:xfrm>
            <a:custGeom>
              <a:avLst/>
              <a:gdLst/>
              <a:ahLst/>
              <a:cxnLst/>
              <a:rect l="l" t="t" r="r" b="b"/>
              <a:pathLst>
                <a:path w="8638540" h="783589">
                  <a:moveTo>
                    <a:pt x="8507476" y="0"/>
                  </a:moveTo>
                  <a:lnTo>
                    <a:pt x="130555" y="0"/>
                  </a:lnTo>
                  <a:lnTo>
                    <a:pt x="79734" y="10260"/>
                  </a:lnTo>
                  <a:lnTo>
                    <a:pt x="38236" y="38241"/>
                  </a:lnTo>
                  <a:lnTo>
                    <a:pt x="10258" y="79740"/>
                  </a:lnTo>
                  <a:lnTo>
                    <a:pt x="0" y="130555"/>
                  </a:lnTo>
                  <a:lnTo>
                    <a:pt x="0" y="652779"/>
                  </a:lnTo>
                  <a:lnTo>
                    <a:pt x="10258" y="703601"/>
                  </a:lnTo>
                  <a:lnTo>
                    <a:pt x="38236" y="745099"/>
                  </a:lnTo>
                  <a:lnTo>
                    <a:pt x="79734" y="773077"/>
                  </a:lnTo>
                  <a:lnTo>
                    <a:pt x="130555" y="783335"/>
                  </a:lnTo>
                  <a:lnTo>
                    <a:pt x="8507476" y="783335"/>
                  </a:lnTo>
                  <a:lnTo>
                    <a:pt x="8558291" y="773077"/>
                  </a:lnTo>
                  <a:lnTo>
                    <a:pt x="8599790" y="745099"/>
                  </a:lnTo>
                  <a:lnTo>
                    <a:pt x="8627771" y="703601"/>
                  </a:lnTo>
                  <a:lnTo>
                    <a:pt x="8638032" y="652779"/>
                  </a:lnTo>
                  <a:lnTo>
                    <a:pt x="8638032" y="130555"/>
                  </a:lnTo>
                  <a:lnTo>
                    <a:pt x="8627771" y="79740"/>
                  </a:lnTo>
                  <a:lnTo>
                    <a:pt x="8599790" y="38241"/>
                  </a:lnTo>
                  <a:lnTo>
                    <a:pt x="8558291" y="10260"/>
                  </a:lnTo>
                  <a:lnTo>
                    <a:pt x="85074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9155" y="2077210"/>
              <a:ext cx="8638540" cy="783590"/>
            </a:xfrm>
            <a:custGeom>
              <a:avLst/>
              <a:gdLst/>
              <a:ahLst/>
              <a:cxnLst/>
              <a:rect l="l" t="t" r="r" b="b"/>
              <a:pathLst>
                <a:path w="8638540" h="783589">
                  <a:moveTo>
                    <a:pt x="0" y="130555"/>
                  </a:moveTo>
                  <a:lnTo>
                    <a:pt x="10258" y="79740"/>
                  </a:lnTo>
                  <a:lnTo>
                    <a:pt x="38236" y="38241"/>
                  </a:lnTo>
                  <a:lnTo>
                    <a:pt x="79734" y="10260"/>
                  </a:lnTo>
                  <a:lnTo>
                    <a:pt x="130555" y="0"/>
                  </a:lnTo>
                  <a:lnTo>
                    <a:pt x="8507476" y="0"/>
                  </a:lnTo>
                  <a:lnTo>
                    <a:pt x="8558291" y="10260"/>
                  </a:lnTo>
                  <a:lnTo>
                    <a:pt x="8599790" y="38241"/>
                  </a:lnTo>
                  <a:lnTo>
                    <a:pt x="8627771" y="79740"/>
                  </a:lnTo>
                  <a:lnTo>
                    <a:pt x="8638032" y="130555"/>
                  </a:lnTo>
                  <a:lnTo>
                    <a:pt x="8638032" y="652779"/>
                  </a:lnTo>
                  <a:lnTo>
                    <a:pt x="8627771" y="703601"/>
                  </a:lnTo>
                  <a:lnTo>
                    <a:pt x="8599790" y="745099"/>
                  </a:lnTo>
                  <a:lnTo>
                    <a:pt x="8558291" y="773077"/>
                  </a:lnTo>
                  <a:lnTo>
                    <a:pt x="8507476" y="783335"/>
                  </a:lnTo>
                  <a:lnTo>
                    <a:pt x="130555" y="783335"/>
                  </a:lnTo>
                  <a:lnTo>
                    <a:pt x="79734" y="773077"/>
                  </a:lnTo>
                  <a:lnTo>
                    <a:pt x="38236" y="745099"/>
                  </a:lnTo>
                  <a:lnTo>
                    <a:pt x="10258" y="703601"/>
                  </a:lnTo>
                  <a:lnTo>
                    <a:pt x="0" y="652779"/>
                  </a:lnTo>
                  <a:lnTo>
                    <a:pt x="0" y="130555"/>
                  </a:lnTo>
                  <a:close/>
                </a:path>
              </a:pathLst>
            </a:custGeom>
            <a:ln w="12700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8739" y="1599385"/>
            <a:ext cx="9954895" cy="462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tDenormalizeSortedRow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959485" marR="1028065">
              <a:lnSpc>
                <a:spcPct val="100000"/>
              </a:lnSpc>
              <a:spcBef>
                <a:spcPts val="1100"/>
              </a:spcBef>
            </a:pP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Rassembler</a:t>
            </a:r>
            <a:r>
              <a:rPr sz="1400" b="1" spc="-4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dans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un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groupe</a:t>
            </a:r>
            <a:r>
              <a:rPr sz="14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toutes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les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lignes</a:t>
            </a:r>
            <a:r>
              <a:rPr sz="1400" b="1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d’entrée</a:t>
            </a:r>
            <a:r>
              <a:rPr sz="1400" b="1" spc="-5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dénormalisées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triées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ainsi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que</a:t>
            </a:r>
            <a:r>
              <a:rPr sz="1400" b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leurs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valeurs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distinctes, </a:t>
            </a:r>
            <a:r>
              <a:rPr sz="1400" b="1" spc="-3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associées</a:t>
            </a:r>
            <a:r>
              <a:rPr sz="1400" b="1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par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des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séparateurs</a:t>
            </a:r>
            <a:r>
              <a:rPr sz="1400" b="1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champs.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Cela</a:t>
            </a:r>
            <a:r>
              <a:rPr sz="1400" b="1" spc="2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permet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faire</a:t>
            </a:r>
            <a:r>
              <a:rPr sz="14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des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économies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mémoire.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alibri"/>
              <a:cs typeface="Calibri"/>
            </a:endParaRPr>
          </a:p>
          <a:p>
            <a:pPr marL="15240" marR="180975">
              <a:lnSpc>
                <a:spcPct val="150000"/>
              </a:lnSpc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Supposons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3A3838"/>
                </a:solidFill>
                <a:latin typeface="Calibri"/>
                <a:cs typeface="Calibri"/>
              </a:rPr>
              <a:t>qu’on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ait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ensemble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avec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lignes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triées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par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un certain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critère,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et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souhaite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dénormaliser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lignes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un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ensemble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plus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large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un</a:t>
            </a:r>
            <a:r>
              <a:rPr sz="1400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traitement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3A3838"/>
                </a:solidFill>
                <a:latin typeface="Calibri"/>
                <a:cs typeface="Calibri"/>
              </a:rPr>
              <a:t>ultérieur.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alibri"/>
              <a:cs typeface="Calibri"/>
            </a:endParaRPr>
          </a:p>
          <a:p>
            <a:pPr marL="200025" algn="ctr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tFileInputDelimited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dirty="0">
                <a:latin typeface="Wingdings"/>
                <a:cs typeface="Wingdings"/>
              </a:rPr>
              <a:t>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tDenormalizeSortedRow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dirty="0">
                <a:latin typeface="Wingdings"/>
                <a:cs typeface="Wingdings"/>
              </a:rPr>
              <a:t>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tFileOutputDelimited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alibri"/>
              <a:cs typeface="Calibri"/>
            </a:endParaRPr>
          </a:p>
          <a:p>
            <a:pPr marL="358140" indent="-343535">
              <a:lnSpc>
                <a:spcPct val="100000"/>
              </a:lnSpc>
              <a:buAutoNum type="arabicPeriod"/>
              <a:tabLst>
                <a:tab pos="358140" algn="l"/>
                <a:tab pos="358775" algn="l"/>
              </a:tabLst>
            </a:pPr>
            <a:r>
              <a:rPr sz="1400" b="1" spc="-5" dirty="0">
                <a:solidFill>
                  <a:srgbClr val="C55A11"/>
                </a:solidFill>
                <a:latin typeface="Calibri"/>
                <a:cs typeface="Calibri"/>
              </a:rPr>
              <a:t>Configuration</a:t>
            </a:r>
            <a:r>
              <a:rPr sz="1400" b="1" spc="-5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du</a:t>
            </a:r>
            <a:r>
              <a:rPr sz="14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C55A11"/>
                </a:solidFill>
                <a:latin typeface="Calibri"/>
                <a:cs typeface="Calibri"/>
              </a:rPr>
              <a:t>composant</a:t>
            </a:r>
            <a:r>
              <a:rPr sz="1400" b="1" spc="-3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C55A11"/>
                </a:solidFill>
                <a:latin typeface="Calibri"/>
                <a:cs typeface="Calibri"/>
              </a:rPr>
              <a:t>tDenormalizeSortedRow</a:t>
            </a:r>
            <a:r>
              <a:rPr sz="1400" b="1" spc="254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8825" lvl="1" indent="-287020">
              <a:lnSpc>
                <a:spcPct val="100000"/>
              </a:lnSpc>
              <a:buFont typeface="Arial MT"/>
              <a:buChar char="•"/>
              <a:tabLst>
                <a:tab pos="758825" algn="l"/>
                <a:tab pos="75946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Utiliser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 </a:t>
            </a:r>
            <a:r>
              <a:rPr sz="1400" b="1" spc="-5" dirty="0">
                <a:solidFill>
                  <a:srgbClr val="3A3838"/>
                </a:solidFill>
                <a:latin typeface="Calibri"/>
                <a:cs typeface="Calibri"/>
              </a:rPr>
              <a:t>tFileInputDelimited</a:t>
            </a:r>
            <a:r>
              <a:rPr sz="1400" b="1" spc="-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lire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triées.</a:t>
            </a:r>
            <a:endParaRPr sz="1400">
              <a:latin typeface="Calibri"/>
              <a:cs typeface="Calibri"/>
            </a:endParaRPr>
          </a:p>
          <a:p>
            <a:pPr marL="758825" lvl="1" indent="-287020">
              <a:lnSpc>
                <a:spcPct val="100000"/>
              </a:lnSpc>
              <a:buFont typeface="Arial MT"/>
              <a:buChar char="•"/>
              <a:tabLst>
                <a:tab pos="758825" algn="l"/>
                <a:tab pos="75946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Ensuite,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connecter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 </a:t>
            </a:r>
            <a:r>
              <a:rPr sz="1400" b="1" spc="-5" dirty="0">
                <a:solidFill>
                  <a:srgbClr val="3A3838"/>
                </a:solidFill>
                <a:latin typeface="Calibri"/>
                <a:cs typeface="Calibri"/>
              </a:rPr>
              <a:t>tDenormalizeSortedRow</a:t>
            </a:r>
            <a:r>
              <a:rPr sz="1400" b="1" spc="-5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dénormaliser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lignes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triées.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A3838"/>
              </a:buClr>
              <a:buFont typeface="Arial MT"/>
              <a:buChar char="•"/>
            </a:pPr>
            <a:endParaRPr sz="1350">
              <a:latin typeface="Calibri"/>
              <a:cs typeface="Calibri"/>
            </a:endParaRPr>
          </a:p>
          <a:p>
            <a:pPr marL="358140" indent="-343535">
              <a:lnSpc>
                <a:spcPct val="100000"/>
              </a:lnSpc>
              <a:buAutoNum type="arabicPeriod"/>
              <a:tabLst>
                <a:tab pos="358140" algn="l"/>
                <a:tab pos="358775" algn="l"/>
              </a:tabLst>
            </a:pP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Utilisation</a:t>
            </a:r>
            <a:r>
              <a:rPr sz="1400" b="1" spc="-4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du</a:t>
            </a:r>
            <a:r>
              <a:rPr sz="1400" b="1" spc="-3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C55A11"/>
                </a:solidFill>
                <a:latin typeface="Calibri"/>
                <a:cs typeface="Calibri"/>
              </a:rPr>
              <a:t>tDenormalizeSortedRow</a:t>
            </a:r>
            <a:r>
              <a:rPr sz="1400" b="1" spc="-5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8825" lvl="1" indent="-287020">
              <a:lnSpc>
                <a:spcPct val="100000"/>
              </a:lnSpc>
              <a:buFont typeface="Arial MT"/>
              <a:buChar char="•"/>
              <a:tabLst>
                <a:tab pos="758825" algn="l"/>
                <a:tab pos="759460" algn="l"/>
              </a:tabLst>
            </a:pP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Configurer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paramètres,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tels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que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clés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tri,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colonnes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regroupement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colonnes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dénormalisées.</a:t>
            </a:r>
            <a:endParaRPr sz="1400">
              <a:latin typeface="Calibri"/>
              <a:cs typeface="Calibri"/>
            </a:endParaRPr>
          </a:p>
          <a:p>
            <a:pPr marL="758825" marR="5080" lvl="1" indent="-287020">
              <a:lnSpc>
                <a:spcPct val="100000"/>
              </a:lnSpc>
              <a:buFont typeface="Arial MT"/>
              <a:buChar char="•"/>
              <a:tabLst>
                <a:tab pos="758825" algn="l"/>
                <a:tab pos="759460" algn="l"/>
              </a:tabLst>
            </a:pP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Par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exemple,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si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sont triées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par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"ID_Client"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plusieurs</a:t>
            </a:r>
            <a:r>
              <a:rPr sz="1400" spc="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entrées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chaque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client,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dénormalise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utilisant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l'ID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du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client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comme</a:t>
            </a:r>
            <a:r>
              <a:rPr sz="1400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clé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tri.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842537" y="6667416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22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1325"/>
            <a:ext cx="11660505" cy="5154930"/>
            <a:chOff x="0" y="1461325"/>
            <a:chExt cx="11660505" cy="5154930"/>
          </a:xfrm>
        </p:grpSpPr>
        <p:sp>
          <p:nvSpPr>
            <p:cNvPr id="4" name="object 4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0"/>
                  </a:moveTo>
                  <a:lnTo>
                    <a:pt x="11119104" y="0"/>
                  </a:lnTo>
                  <a:lnTo>
                    <a:pt x="11119104" y="5145024"/>
                  </a:lnTo>
                  <a:lnTo>
                    <a:pt x="0" y="51450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4" y="516605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228316"/>
            <a:ext cx="4686300" cy="8521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7800"/>
                </a:solidFill>
              </a:rPr>
              <a:t>02 – </a:t>
            </a:r>
            <a:r>
              <a:rPr sz="2000" spc="-5" dirty="0">
                <a:solidFill>
                  <a:srgbClr val="FF7800"/>
                </a:solidFill>
              </a:rPr>
              <a:t>COMPRENDRE </a:t>
            </a:r>
            <a:r>
              <a:rPr sz="2000" spc="-10" dirty="0">
                <a:solidFill>
                  <a:srgbClr val="FF7800"/>
                </a:solidFill>
              </a:rPr>
              <a:t>LES </a:t>
            </a:r>
            <a:r>
              <a:rPr sz="2000" spc="-25" dirty="0">
                <a:solidFill>
                  <a:srgbClr val="FF7800"/>
                </a:solidFill>
              </a:rPr>
              <a:t>FONDAMENTAUX </a:t>
            </a:r>
            <a:r>
              <a:rPr sz="2000" spc="-5" dirty="0">
                <a:solidFill>
                  <a:srgbClr val="FF7800"/>
                </a:solidFill>
              </a:rPr>
              <a:t>DE </a:t>
            </a:r>
            <a:r>
              <a:rPr sz="2000" spc="-440" dirty="0">
                <a:solidFill>
                  <a:srgbClr val="FF7800"/>
                </a:solidFill>
              </a:rPr>
              <a:t> </a:t>
            </a:r>
            <a:r>
              <a:rPr sz="2000" dirty="0">
                <a:solidFill>
                  <a:srgbClr val="FF7800"/>
                </a:solidFill>
              </a:rPr>
              <a:t>LA</a:t>
            </a:r>
            <a:r>
              <a:rPr sz="2000" spc="-20" dirty="0">
                <a:solidFill>
                  <a:srgbClr val="FF7800"/>
                </a:solidFill>
              </a:rPr>
              <a:t> </a:t>
            </a:r>
            <a:r>
              <a:rPr sz="2000" spc="-15" dirty="0">
                <a:solidFill>
                  <a:srgbClr val="FF7800"/>
                </a:solidFill>
              </a:rPr>
              <a:t>TRANSFORMATION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" dirty="0">
                <a:solidFill>
                  <a:srgbClr val="FF7800"/>
                </a:solidFill>
              </a:rPr>
              <a:t>DE DONNÉES</a:t>
            </a:r>
            <a:endParaRPr sz="2000"/>
          </a:p>
          <a:p>
            <a:pPr marL="22860">
              <a:lnSpc>
                <a:spcPts val="1914"/>
              </a:lnSpc>
            </a:pPr>
            <a:r>
              <a:rPr sz="1600" spc="-10" dirty="0">
                <a:solidFill>
                  <a:srgbClr val="FF7800"/>
                </a:solidFill>
              </a:rPr>
              <a:t>Exemples </a:t>
            </a:r>
            <a:r>
              <a:rPr sz="1600" spc="-5" dirty="0">
                <a:solidFill>
                  <a:srgbClr val="FF7800"/>
                </a:solidFill>
              </a:rPr>
              <a:t>de</a:t>
            </a:r>
            <a:r>
              <a:rPr sz="1600" spc="5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composants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de</a:t>
            </a:r>
            <a:r>
              <a:rPr sz="1600" spc="10" dirty="0">
                <a:solidFill>
                  <a:srgbClr val="FF7800"/>
                </a:solidFill>
              </a:rPr>
              <a:t> </a:t>
            </a:r>
            <a:r>
              <a:rPr sz="1600" spc="-15" dirty="0">
                <a:solidFill>
                  <a:srgbClr val="FF7800"/>
                </a:solidFill>
              </a:rPr>
              <a:t>nettoyage</a:t>
            </a:r>
            <a:r>
              <a:rPr sz="1600" spc="-10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dans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spc="-25" dirty="0">
                <a:solidFill>
                  <a:srgbClr val="FF7800"/>
                </a:solidFill>
              </a:rPr>
              <a:t>Talend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782882" y="1599385"/>
            <a:ext cx="4685665" cy="1271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tDenormalizeSortedRow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C55A11"/>
                </a:solidFill>
                <a:latin typeface="Calibri"/>
                <a:cs typeface="Calibri"/>
              </a:rPr>
              <a:t>Exemple</a:t>
            </a:r>
            <a:r>
              <a:rPr sz="1400" b="1" spc="-5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d'utilisation</a:t>
            </a:r>
            <a:r>
              <a:rPr sz="1400" b="1" spc="-6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55A11"/>
              </a:buClr>
              <a:buFont typeface="Calibri"/>
              <a:buAutoNum type="arabicPeriod" startAt="3"/>
            </a:pPr>
            <a:endParaRPr sz="13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Supposons que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 données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triées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ressemblent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à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ceci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0082" y="4124319"/>
            <a:ext cx="909701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Après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l'utilisation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du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3A3838"/>
                </a:solidFill>
                <a:latin typeface="Calibri"/>
                <a:cs typeface="Calibri"/>
              </a:rPr>
              <a:t>tDenormalizeSortedRow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,</a:t>
            </a:r>
            <a:r>
              <a:rPr sz="1400" spc="-4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résultat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pourrait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être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dénormalisé sur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base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 l'ID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du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client,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créant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un </a:t>
            </a:r>
            <a:r>
              <a:rPr sz="1400" spc="-30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ensemble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plus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large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68311" y="2478023"/>
            <a:ext cx="3959860" cy="3264535"/>
            <a:chOff x="7068311" y="2478023"/>
            <a:chExt cx="3959860" cy="326453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86700" y="2478023"/>
              <a:ext cx="3140950" cy="191260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81772" y="2673095"/>
              <a:ext cx="2552686" cy="13243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8311" y="4239768"/>
              <a:ext cx="3959351" cy="15026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63383" y="4434839"/>
              <a:ext cx="3371087" cy="914399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842537" y="6667416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23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5071"/>
              <a:ext cx="1027175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11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7800"/>
                </a:solidFill>
              </a:rPr>
              <a:t>CHAPITRE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5" dirty="0">
                <a:solidFill>
                  <a:srgbClr val="FF7800"/>
                </a:solidFill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88487" y="1103100"/>
            <a:ext cx="5403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6745" marR="5080" indent="-6146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COMPRENDRE LES </a:t>
            </a:r>
            <a:r>
              <a:rPr sz="2400" b="1" spc="-30" dirty="0">
                <a:solidFill>
                  <a:srgbClr val="FF7800"/>
                </a:solidFill>
                <a:latin typeface="Calibri"/>
                <a:cs typeface="Calibri"/>
              </a:rPr>
              <a:t>FONDAMENTAUX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DE </a:t>
            </a:r>
            <a:r>
              <a:rPr sz="2400" b="1" spc="5" dirty="0">
                <a:solidFill>
                  <a:srgbClr val="FF7800"/>
                </a:solidFill>
                <a:latin typeface="Calibri"/>
                <a:cs typeface="Calibri"/>
              </a:rPr>
              <a:t>LA </a:t>
            </a:r>
            <a:r>
              <a:rPr sz="2400" b="1" spc="-5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7800"/>
                </a:solidFill>
                <a:latin typeface="Calibri"/>
                <a:cs typeface="Calibri"/>
              </a:rPr>
              <a:t>TRANSFORMATION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DE DONNÉES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8740" y="2900827"/>
            <a:ext cx="5224145" cy="1279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Nettoyage</a:t>
            </a:r>
            <a:r>
              <a:rPr sz="1600" spc="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r>
              <a:rPr sz="1600" spc="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(filtrage,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élimination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doublons, </a:t>
            </a:r>
            <a:r>
              <a:rPr sz="1600" spc="-3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gestion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valeurs</a:t>
            </a:r>
            <a:r>
              <a:rPr sz="1600" spc="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manquantes)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Exemples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de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composants</a:t>
            </a:r>
            <a:r>
              <a:rPr sz="1600" spc="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nettoyage</a:t>
            </a:r>
            <a:r>
              <a:rPr sz="1600" spc="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 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Talend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Normalisation</a:t>
            </a:r>
            <a:r>
              <a:rPr sz="1600" b="1" spc="-5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1325"/>
            <a:ext cx="11660505" cy="5154930"/>
            <a:chOff x="0" y="1461325"/>
            <a:chExt cx="11660505" cy="5154930"/>
          </a:xfrm>
        </p:grpSpPr>
        <p:sp>
          <p:nvSpPr>
            <p:cNvPr id="4" name="object 4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0"/>
                  </a:moveTo>
                  <a:lnTo>
                    <a:pt x="11119104" y="0"/>
                  </a:lnTo>
                  <a:lnTo>
                    <a:pt x="11119104" y="5145024"/>
                  </a:lnTo>
                  <a:lnTo>
                    <a:pt x="0" y="51450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4" y="516605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228316"/>
            <a:ext cx="4686300" cy="8521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7800"/>
                </a:solidFill>
              </a:rPr>
              <a:t>02 – </a:t>
            </a:r>
            <a:r>
              <a:rPr sz="2000" spc="-5" dirty="0">
                <a:solidFill>
                  <a:srgbClr val="FF7800"/>
                </a:solidFill>
              </a:rPr>
              <a:t>COMPRENDRE </a:t>
            </a:r>
            <a:r>
              <a:rPr sz="2000" spc="-10" dirty="0">
                <a:solidFill>
                  <a:srgbClr val="FF7800"/>
                </a:solidFill>
              </a:rPr>
              <a:t>LES </a:t>
            </a:r>
            <a:r>
              <a:rPr sz="2000" spc="-25" dirty="0">
                <a:solidFill>
                  <a:srgbClr val="FF7800"/>
                </a:solidFill>
              </a:rPr>
              <a:t>FONDAMENTAUX </a:t>
            </a:r>
            <a:r>
              <a:rPr sz="2000" spc="-5" dirty="0">
                <a:solidFill>
                  <a:srgbClr val="FF7800"/>
                </a:solidFill>
              </a:rPr>
              <a:t>DE </a:t>
            </a:r>
            <a:r>
              <a:rPr sz="2000" spc="-440" dirty="0">
                <a:solidFill>
                  <a:srgbClr val="FF7800"/>
                </a:solidFill>
              </a:rPr>
              <a:t> </a:t>
            </a:r>
            <a:r>
              <a:rPr sz="2000" dirty="0">
                <a:solidFill>
                  <a:srgbClr val="FF7800"/>
                </a:solidFill>
              </a:rPr>
              <a:t>LA</a:t>
            </a:r>
            <a:r>
              <a:rPr sz="2000" spc="-20" dirty="0">
                <a:solidFill>
                  <a:srgbClr val="FF7800"/>
                </a:solidFill>
              </a:rPr>
              <a:t> </a:t>
            </a:r>
            <a:r>
              <a:rPr sz="2000" spc="-15" dirty="0">
                <a:solidFill>
                  <a:srgbClr val="FF7800"/>
                </a:solidFill>
              </a:rPr>
              <a:t>TRANSFORMATION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" dirty="0">
                <a:solidFill>
                  <a:srgbClr val="FF7800"/>
                </a:solidFill>
              </a:rPr>
              <a:t>DE DONNÉES</a:t>
            </a:r>
            <a:endParaRPr sz="2000"/>
          </a:p>
          <a:p>
            <a:pPr marL="22860">
              <a:lnSpc>
                <a:spcPts val="1914"/>
              </a:lnSpc>
            </a:pPr>
            <a:r>
              <a:rPr sz="1600" spc="-5" dirty="0">
                <a:solidFill>
                  <a:srgbClr val="FF7800"/>
                </a:solidFill>
              </a:rPr>
              <a:t>Normalisation</a:t>
            </a:r>
            <a:r>
              <a:rPr sz="1600" spc="-50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des</a:t>
            </a:r>
            <a:r>
              <a:rPr sz="1600" spc="-15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données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842537" y="6667416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25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739" y="1599385"/>
            <a:ext cx="10575290" cy="437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Introduction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une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relationnelle,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forme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normale désigne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particulier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entités.</a:t>
            </a:r>
            <a:endParaRPr sz="1400">
              <a:latin typeface="Calibri"/>
              <a:cs typeface="Calibri"/>
            </a:endParaRPr>
          </a:p>
          <a:p>
            <a:pPr marL="240665" marR="5080" indent="-228600">
              <a:lnSpc>
                <a:spcPct val="15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but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essentiel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normalisation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d'éviter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anomalies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transactionnelles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pouvant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découler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mauvaise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ainsi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éviter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certain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problèmes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potentiels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tels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anomalies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lecture,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anomalies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d'écriture,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redondance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contreperformance.</a:t>
            </a:r>
            <a:endParaRPr sz="1400">
              <a:latin typeface="Calibri"/>
              <a:cs typeface="Calibri"/>
            </a:endParaRPr>
          </a:p>
          <a:p>
            <a:pPr marL="240665" marR="73025" indent="-228600">
              <a:lnSpc>
                <a:spcPct val="150000"/>
              </a:lnSpc>
              <a:spcBef>
                <a:spcPts val="9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 normalisation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modèles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vérifier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robustesse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leur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conception 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améliorer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obtenir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meilleure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représentation)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faciliter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mémorisation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évitant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redondance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problèmes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sous-jacents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cohérence.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normalisation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s’applique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toutes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entités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relations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porteuses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propriétés.</a:t>
            </a:r>
            <a:endParaRPr sz="1400">
              <a:latin typeface="Calibri"/>
              <a:cs typeface="Calibri"/>
            </a:endParaRPr>
          </a:p>
          <a:p>
            <a:pPr marL="240665" marR="146685" indent="-228600">
              <a:lnSpc>
                <a:spcPct val="15000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formes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normales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s'emboitent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autres,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tant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bien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respect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forme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normale 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supérieur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implique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respect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formes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normales 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niveaux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inférieurs.</a:t>
            </a:r>
            <a:endParaRPr sz="1400">
              <a:latin typeface="Calibri"/>
              <a:cs typeface="Calibri"/>
            </a:endParaRPr>
          </a:p>
          <a:p>
            <a:pPr marL="240665" marR="417195" indent="-228600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forme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normale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vient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simple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validité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relationnel,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c'est-à-dire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soient bien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dépendance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fonctionnelle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avec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clé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primaire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(complètement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déterminés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primaire).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1325"/>
            <a:ext cx="11660505" cy="5154930"/>
            <a:chOff x="0" y="1461325"/>
            <a:chExt cx="11660505" cy="5154930"/>
          </a:xfrm>
        </p:grpSpPr>
        <p:sp>
          <p:nvSpPr>
            <p:cNvPr id="4" name="object 4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0"/>
                  </a:moveTo>
                  <a:lnTo>
                    <a:pt x="11119104" y="0"/>
                  </a:lnTo>
                  <a:lnTo>
                    <a:pt x="11119104" y="5145024"/>
                  </a:lnTo>
                  <a:lnTo>
                    <a:pt x="0" y="51450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4" y="516605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228316"/>
            <a:ext cx="4686300" cy="8521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7800"/>
                </a:solidFill>
              </a:rPr>
              <a:t>02 – </a:t>
            </a:r>
            <a:r>
              <a:rPr sz="2000" spc="-5" dirty="0">
                <a:solidFill>
                  <a:srgbClr val="FF7800"/>
                </a:solidFill>
              </a:rPr>
              <a:t>COMPRENDRE </a:t>
            </a:r>
            <a:r>
              <a:rPr sz="2000" spc="-10" dirty="0">
                <a:solidFill>
                  <a:srgbClr val="FF7800"/>
                </a:solidFill>
              </a:rPr>
              <a:t>LES </a:t>
            </a:r>
            <a:r>
              <a:rPr sz="2000" spc="-25" dirty="0">
                <a:solidFill>
                  <a:srgbClr val="FF7800"/>
                </a:solidFill>
              </a:rPr>
              <a:t>FONDAMENTAUX </a:t>
            </a:r>
            <a:r>
              <a:rPr sz="2000" spc="-5" dirty="0">
                <a:solidFill>
                  <a:srgbClr val="FF7800"/>
                </a:solidFill>
              </a:rPr>
              <a:t>DE </a:t>
            </a:r>
            <a:r>
              <a:rPr sz="2000" spc="-440" dirty="0">
                <a:solidFill>
                  <a:srgbClr val="FF7800"/>
                </a:solidFill>
              </a:rPr>
              <a:t> </a:t>
            </a:r>
            <a:r>
              <a:rPr sz="2000" dirty="0">
                <a:solidFill>
                  <a:srgbClr val="FF7800"/>
                </a:solidFill>
              </a:rPr>
              <a:t>LA</a:t>
            </a:r>
            <a:r>
              <a:rPr sz="2000" spc="-20" dirty="0">
                <a:solidFill>
                  <a:srgbClr val="FF7800"/>
                </a:solidFill>
              </a:rPr>
              <a:t> </a:t>
            </a:r>
            <a:r>
              <a:rPr sz="2000" spc="-15" dirty="0">
                <a:solidFill>
                  <a:srgbClr val="FF7800"/>
                </a:solidFill>
              </a:rPr>
              <a:t>TRANSFORMATION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" dirty="0">
                <a:solidFill>
                  <a:srgbClr val="FF7800"/>
                </a:solidFill>
              </a:rPr>
              <a:t>DE DONNÉES</a:t>
            </a:r>
            <a:endParaRPr sz="2000"/>
          </a:p>
          <a:p>
            <a:pPr marL="22860">
              <a:lnSpc>
                <a:spcPts val="1914"/>
              </a:lnSpc>
            </a:pPr>
            <a:r>
              <a:rPr sz="1600" spc="-5" dirty="0">
                <a:solidFill>
                  <a:srgbClr val="FF7800"/>
                </a:solidFill>
              </a:rPr>
              <a:t>Normalisation</a:t>
            </a:r>
            <a:r>
              <a:rPr sz="1600" spc="-50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des</a:t>
            </a:r>
            <a:r>
              <a:rPr sz="1600" spc="-15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données</a:t>
            </a:r>
            <a:endParaRPr sz="1600"/>
          </a:p>
        </p:txBody>
      </p:sp>
      <p:grpSp>
        <p:nvGrpSpPr>
          <p:cNvPr id="11" name="object 11"/>
          <p:cNvGrpSpPr/>
          <p:nvPr/>
        </p:nvGrpSpPr>
        <p:grpSpPr>
          <a:xfrm>
            <a:off x="837946" y="2613405"/>
            <a:ext cx="10634980" cy="3152140"/>
            <a:chOff x="837946" y="2613405"/>
            <a:chExt cx="10634980" cy="3152140"/>
          </a:xfrm>
        </p:grpSpPr>
        <p:sp>
          <p:nvSpPr>
            <p:cNvPr id="12" name="object 12"/>
            <p:cNvSpPr/>
            <p:nvPr/>
          </p:nvSpPr>
          <p:spPr>
            <a:xfrm>
              <a:off x="844296" y="2619755"/>
              <a:ext cx="10622280" cy="326390"/>
            </a:xfrm>
            <a:custGeom>
              <a:avLst/>
              <a:gdLst/>
              <a:ahLst/>
              <a:cxnLst/>
              <a:rect l="l" t="t" r="r" b="b"/>
              <a:pathLst>
                <a:path w="10622280" h="326389">
                  <a:moveTo>
                    <a:pt x="10567924" y="0"/>
                  </a:moveTo>
                  <a:lnTo>
                    <a:pt x="54356" y="0"/>
                  </a:lnTo>
                  <a:lnTo>
                    <a:pt x="33197" y="4271"/>
                  </a:lnTo>
                  <a:lnTo>
                    <a:pt x="15919" y="15919"/>
                  </a:lnTo>
                  <a:lnTo>
                    <a:pt x="4271" y="33197"/>
                  </a:lnTo>
                  <a:lnTo>
                    <a:pt x="0" y="54355"/>
                  </a:lnTo>
                  <a:lnTo>
                    <a:pt x="0" y="271779"/>
                  </a:lnTo>
                  <a:lnTo>
                    <a:pt x="4271" y="292938"/>
                  </a:lnTo>
                  <a:lnTo>
                    <a:pt x="15919" y="310216"/>
                  </a:lnTo>
                  <a:lnTo>
                    <a:pt x="33197" y="321864"/>
                  </a:lnTo>
                  <a:lnTo>
                    <a:pt x="54356" y="326135"/>
                  </a:lnTo>
                  <a:lnTo>
                    <a:pt x="10567924" y="326135"/>
                  </a:lnTo>
                  <a:lnTo>
                    <a:pt x="10589082" y="321864"/>
                  </a:lnTo>
                  <a:lnTo>
                    <a:pt x="10606360" y="310216"/>
                  </a:lnTo>
                  <a:lnTo>
                    <a:pt x="10618008" y="292938"/>
                  </a:lnTo>
                  <a:lnTo>
                    <a:pt x="10622280" y="271779"/>
                  </a:lnTo>
                  <a:lnTo>
                    <a:pt x="10622280" y="54355"/>
                  </a:lnTo>
                  <a:lnTo>
                    <a:pt x="10618008" y="33197"/>
                  </a:lnTo>
                  <a:lnTo>
                    <a:pt x="10606360" y="15919"/>
                  </a:lnTo>
                  <a:lnTo>
                    <a:pt x="10589082" y="4271"/>
                  </a:lnTo>
                  <a:lnTo>
                    <a:pt x="105679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4296" y="2619755"/>
              <a:ext cx="10622280" cy="326390"/>
            </a:xfrm>
            <a:custGeom>
              <a:avLst/>
              <a:gdLst/>
              <a:ahLst/>
              <a:cxnLst/>
              <a:rect l="l" t="t" r="r" b="b"/>
              <a:pathLst>
                <a:path w="10622280" h="326389">
                  <a:moveTo>
                    <a:pt x="0" y="54355"/>
                  </a:moveTo>
                  <a:lnTo>
                    <a:pt x="4271" y="33197"/>
                  </a:lnTo>
                  <a:lnTo>
                    <a:pt x="15919" y="15919"/>
                  </a:lnTo>
                  <a:lnTo>
                    <a:pt x="33197" y="4271"/>
                  </a:lnTo>
                  <a:lnTo>
                    <a:pt x="54356" y="0"/>
                  </a:lnTo>
                  <a:lnTo>
                    <a:pt x="10567924" y="0"/>
                  </a:lnTo>
                  <a:lnTo>
                    <a:pt x="10589082" y="4271"/>
                  </a:lnTo>
                  <a:lnTo>
                    <a:pt x="10606360" y="15919"/>
                  </a:lnTo>
                  <a:lnTo>
                    <a:pt x="10618008" y="33197"/>
                  </a:lnTo>
                  <a:lnTo>
                    <a:pt x="10622280" y="54355"/>
                  </a:lnTo>
                  <a:lnTo>
                    <a:pt x="10622280" y="271779"/>
                  </a:lnTo>
                  <a:lnTo>
                    <a:pt x="10618008" y="292938"/>
                  </a:lnTo>
                  <a:lnTo>
                    <a:pt x="10606360" y="310216"/>
                  </a:lnTo>
                  <a:lnTo>
                    <a:pt x="10589082" y="321864"/>
                  </a:lnTo>
                  <a:lnTo>
                    <a:pt x="10567924" y="326135"/>
                  </a:lnTo>
                  <a:lnTo>
                    <a:pt x="54356" y="326135"/>
                  </a:lnTo>
                  <a:lnTo>
                    <a:pt x="33197" y="321864"/>
                  </a:lnTo>
                  <a:lnTo>
                    <a:pt x="15919" y="310216"/>
                  </a:lnTo>
                  <a:lnTo>
                    <a:pt x="4271" y="292938"/>
                  </a:lnTo>
                  <a:lnTo>
                    <a:pt x="0" y="271779"/>
                  </a:lnTo>
                  <a:lnTo>
                    <a:pt x="0" y="5435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4296" y="3169917"/>
              <a:ext cx="10622280" cy="325120"/>
            </a:xfrm>
            <a:custGeom>
              <a:avLst/>
              <a:gdLst/>
              <a:ahLst/>
              <a:cxnLst/>
              <a:rect l="l" t="t" r="r" b="b"/>
              <a:pathLst>
                <a:path w="10622280" h="325120">
                  <a:moveTo>
                    <a:pt x="10568178" y="0"/>
                  </a:moveTo>
                  <a:lnTo>
                    <a:pt x="54102" y="0"/>
                  </a:lnTo>
                  <a:lnTo>
                    <a:pt x="33041" y="4251"/>
                  </a:lnTo>
                  <a:lnTo>
                    <a:pt x="15844" y="15844"/>
                  </a:lnTo>
                  <a:lnTo>
                    <a:pt x="4251" y="33041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1" y="291570"/>
                  </a:lnTo>
                  <a:lnTo>
                    <a:pt x="15844" y="308767"/>
                  </a:lnTo>
                  <a:lnTo>
                    <a:pt x="33041" y="320360"/>
                  </a:lnTo>
                  <a:lnTo>
                    <a:pt x="54102" y="324611"/>
                  </a:lnTo>
                  <a:lnTo>
                    <a:pt x="10568178" y="324611"/>
                  </a:lnTo>
                  <a:lnTo>
                    <a:pt x="10589238" y="320360"/>
                  </a:lnTo>
                  <a:lnTo>
                    <a:pt x="10606435" y="308767"/>
                  </a:lnTo>
                  <a:lnTo>
                    <a:pt x="10618028" y="291570"/>
                  </a:lnTo>
                  <a:lnTo>
                    <a:pt x="10622280" y="270509"/>
                  </a:lnTo>
                  <a:lnTo>
                    <a:pt x="10622280" y="54101"/>
                  </a:lnTo>
                  <a:lnTo>
                    <a:pt x="10618028" y="33041"/>
                  </a:lnTo>
                  <a:lnTo>
                    <a:pt x="10606435" y="15844"/>
                  </a:lnTo>
                  <a:lnTo>
                    <a:pt x="10589238" y="4251"/>
                  </a:lnTo>
                  <a:lnTo>
                    <a:pt x="10568178" y="0"/>
                  </a:lnTo>
                  <a:close/>
                </a:path>
              </a:pathLst>
            </a:custGeom>
            <a:solidFill>
              <a:srgbClr val="D17A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4296" y="3169917"/>
              <a:ext cx="10622280" cy="325120"/>
            </a:xfrm>
            <a:custGeom>
              <a:avLst/>
              <a:gdLst/>
              <a:ahLst/>
              <a:cxnLst/>
              <a:rect l="l" t="t" r="r" b="b"/>
              <a:pathLst>
                <a:path w="10622280" h="325120">
                  <a:moveTo>
                    <a:pt x="0" y="54101"/>
                  </a:moveTo>
                  <a:lnTo>
                    <a:pt x="4251" y="33041"/>
                  </a:lnTo>
                  <a:lnTo>
                    <a:pt x="15844" y="15844"/>
                  </a:lnTo>
                  <a:lnTo>
                    <a:pt x="33041" y="4251"/>
                  </a:lnTo>
                  <a:lnTo>
                    <a:pt x="54102" y="0"/>
                  </a:lnTo>
                  <a:lnTo>
                    <a:pt x="10568178" y="0"/>
                  </a:lnTo>
                  <a:lnTo>
                    <a:pt x="10589238" y="4251"/>
                  </a:lnTo>
                  <a:lnTo>
                    <a:pt x="10606435" y="15844"/>
                  </a:lnTo>
                  <a:lnTo>
                    <a:pt x="10618028" y="33041"/>
                  </a:lnTo>
                  <a:lnTo>
                    <a:pt x="10622280" y="54101"/>
                  </a:lnTo>
                  <a:lnTo>
                    <a:pt x="10622280" y="270509"/>
                  </a:lnTo>
                  <a:lnTo>
                    <a:pt x="10618028" y="291570"/>
                  </a:lnTo>
                  <a:lnTo>
                    <a:pt x="10606435" y="308767"/>
                  </a:lnTo>
                  <a:lnTo>
                    <a:pt x="10589238" y="320360"/>
                  </a:lnTo>
                  <a:lnTo>
                    <a:pt x="10568178" y="324611"/>
                  </a:lnTo>
                  <a:lnTo>
                    <a:pt x="54102" y="324611"/>
                  </a:lnTo>
                  <a:lnTo>
                    <a:pt x="33041" y="320360"/>
                  </a:lnTo>
                  <a:lnTo>
                    <a:pt x="15844" y="308767"/>
                  </a:lnTo>
                  <a:lnTo>
                    <a:pt x="4251" y="291570"/>
                  </a:lnTo>
                  <a:lnTo>
                    <a:pt x="0" y="270509"/>
                  </a:lnTo>
                  <a:lnTo>
                    <a:pt x="0" y="541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4296" y="4191000"/>
              <a:ext cx="10622280" cy="326390"/>
            </a:xfrm>
            <a:custGeom>
              <a:avLst/>
              <a:gdLst/>
              <a:ahLst/>
              <a:cxnLst/>
              <a:rect l="l" t="t" r="r" b="b"/>
              <a:pathLst>
                <a:path w="10622280" h="326389">
                  <a:moveTo>
                    <a:pt x="10567924" y="0"/>
                  </a:moveTo>
                  <a:lnTo>
                    <a:pt x="54356" y="0"/>
                  </a:lnTo>
                  <a:lnTo>
                    <a:pt x="33197" y="4271"/>
                  </a:lnTo>
                  <a:lnTo>
                    <a:pt x="15919" y="15919"/>
                  </a:lnTo>
                  <a:lnTo>
                    <a:pt x="4271" y="33197"/>
                  </a:lnTo>
                  <a:lnTo>
                    <a:pt x="0" y="54356"/>
                  </a:lnTo>
                  <a:lnTo>
                    <a:pt x="0" y="271780"/>
                  </a:lnTo>
                  <a:lnTo>
                    <a:pt x="4271" y="292938"/>
                  </a:lnTo>
                  <a:lnTo>
                    <a:pt x="15919" y="310216"/>
                  </a:lnTo>
                  <a:lnTo>
                    <a:pt x="33197" y="321864"/>
                  </a:lnTo>
                  <a:lnTo>
                    <a:pt x="54356" y="326136"/>
                  </a:lnTo>
                  <a:lnTo>
                    <a:pt x="10567924" y="326136"/>
                  </a:lnTo>
                  <a:lnTo>
                    <a:pt x="10589082" y="321864"/>
                  </a:lnTo>
                  <a:lnTo>
                    <a:pt x="10606360" y="310216"/>
                  </a:lnTo>
                  <a:lnTo>
                    <a:pt x="10618008" y="292938"/>
                  </a:lnTo>
                  <a:lnTo>
                    <a:pt x="10622280" y="271780"/>
                  </a:lnTo>
                  <a:lnTo>
                    <a:pt x="10622280" y="54356"/>
                  </a:lnTo>
                  <a:lnTo>
                    <a:pt x="10618008" y="33197"/>
                  </a:lnTo>
                  <a:lnTo>
                    <a:pt x="10606360" y="15919"/>
                  </a:lnTo>
                  <a:lnTo>
                    <a:pt x="10589082" y="4271"/>
                  </a:lnTo>
                  <a:lnTo>
                    <a:pt x="10567924" y="0"/>
                  </a:lnTo>
                  <a:close/>
                </a:path>
              </a:pathLst>
            </a:custGeom>
            <a:solidFill>
              <a:srgbClr val="B889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4296" y="4191000"/>
              <a:ext cx="10622280" cy="326390"/>
            </a:xfrm>
            <a:custGeom>
              <a:avLst/>
              <a:gdLst/>
              <a:ahLst/>
              <a:cxnLst/>
              <a:rect l="l" t="t" r="r" b="b"/>
              <a:pathLst>
                <a:path w="10622280" h="326389">
                  <a:moveTo>
                    <a:pt x="0" y="54356"/>
                  </a:moveTo>
                  <a:lnTo>
                    <a:pt x="4271" y="33197"/>
                  </a:lnTo>
                  <a:lnTo>
                    <a:pt x="15919" y="15919"/>
                  </a:lnTo>
                  <a:lnTo>
                    <a:pt x="33197" y="4271"/>
                  </a:lnTo>
                  <a:lnTo>
                    <a:pt x="54356" y="0"/>
                  </a:lnTo>
                  <a:lnTo>
                    <a:pt x="10567924" y="0"/>
                  </a:lnTo>
                  <a:lnTo>
                    <a:pt x="10589082" y="4271"/>
                  </a:lnTo>
                  <a:lnTo>
                    <a:pt x="10606360" y="15919"/>
                  </a:lnTo>
                  <a:lnTo>
                    <a:pt x="10618008" y="33197"/>
                  </a:lnTo>
                  <a:lnTo>
                    <a:pt x="10622280" y="54356"/>
                  </a:lnTo>
                  <a:lnTo>
                    <a:pt x="10622280" y="271780"/>
                  </a:lnTo>
                  <a:lnTo>
                    <a:pt x="10618008" y="292938"/>
                  </a:lnTo>
                  <a:lnTo>
                    <a:pt x="10606360" y="310216"/>
                  </a:lnTo>
                  <a:lnTo>
                    <a:pt x="10589082" y="321864"/>
                  </a:lnTo>
                  <a:lnTo>
                    <a:pt x="10567924" y="326136"/>
                  </a:lnTo>
                  <a:lnTo>
                    <a:pt x="54356" y="326136"/>
                  </a:lnTo>
                  <a:lnTo>
                    <a:pt x="33197" y="321864"/>
                  </a:lnTo>
                  <a:lnTo>
                    <a:pt x="15919" y="310216"/>
                  </a:lnTo>
                  <a:lnTo>
                    <a:pt x="4271" y="292938"/>
                  </a:lnTo>
                  <a:lnTo>
                    <a:pt x="0" y="271780"/>
                  </a:lnTo>
                  <a:lnTo>
                    <a:pt x="0" y="5435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4296" y="5433060"/>
              <a:ext cx="10622280" cy="326390"/>
            </a:xfrm>
            <a:custGeom>
              <a:avLst/>
              <a:gdLst/>
              <a:ahLst/>
              <a:cxnLst/>
              <a:rect l="l" t="t" r="r" b="b"/>
              <a:pathLst>
                <a:path w="10622280" h="326389">
                  <a:moveTo>
                    <a:pt x="10567924" y="0"/>
                  </a:moveTo>
                  <a:lnTo>
                    <a:pt x="54356" y="0"/>
                  </a:lnTo>
                  <a:lnTo>
                    <a:pt x="33197" y="4271"/>
                  </a:lnTo>
                  <a:lnTo>
                    <a:pt x="15919" y="15919"/>
                  </a:lnTo>
                  <a:lnTo>
                    <a:pt x="4271" y="33197"/>
                  </a:lnTo>
                  <a:lnTo>
                    <a:pt x="0" y="54355"/>
                  </a:lnTo>
                  <a:lnTo>
                    <a:pt x="0" y="271779"/>
                  </a:lnTo>
                  <a:lnTo>
                    <a:pt x="4271" y="292938"/>
                  </a:lnTo>
                  <a:lnTo>
                    <a:pt x="15919" y="310216"/>
                  </a:lnTo>
                  <a:lnTo>
                    <a:pt x="33197" y="321864"/>
                  </a:lnTo>
                  <a:lnTo>
                    <a:pt x="54356" y="326135"/>
                  </a:lnTo>
                  <a:lnTo>
                    <a:pt x="10567924" y="326135"/>
                  </a:lnTo>
                  <a:lnTo>
                    <a:pt x="10589082" y="321864"/>
                  </a:lnTo>
                  <a:lnTo>
                    <a:pt x="10606360" y="310216"/>
                  </a:lnTo>
                  <a:lnTo>
                    <a:pt x="10618008" y="292938"/>
                  </a:lnTo>
                  <a:lnTo>
                    <a:pt x="10622280" y="271779"/>
                  </a:lnTo>
                  <a:lnTo>
                    <a:pt x="10622280" y="54355"/>
                  </a:lnTo>
                  <a:lnTo>
                    <a:pt x="10618008" y="33197"/>
                  </a:lnTo>
                  <a:lnTo>
                    <a:pt x="10606360" y="15919"/>
                  </a:lnTo>
                  <a:lnTo>
                    <a:pt x="10589082" y="4271"/>
                  </a:lnTo>
                  <a:lnTo>
                    <a:pt x="10567924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4296" y="5433060"/>
              <a:ext cx="10622280" cy="326390"/>
            </a:xfrm>
            <a:custGeom>
              <a:avLst/>
              <a:gdLst/>
              <a:ahLst/>
              <a:cxnLst/>
              <a:rect l="l" t="t" r="r" b="b"/>
              <a:pathLst>
                <a:path w="10622280" h="326389">
                  <a:moveTo>
                    <a:pt x="0" y="54355"/>
                  </a:moveTo>
                  <a:lnTo>
                    <a:pt x="4271" y="33197"/>
                  </a:lnTo>
                  <a:lnTo>
                    <a:pt x="15919" y="15919"/>
                  </a:lnTo>
                  <a:lnTo>
                    <a:pt x="33197" y="4271"/>
                  </a:lnTo>
                  <a:lnTo>
                    <a:pt x="54356" y="0"/>
                  </a:lnTo>
                  <a:lnTo>
                    <a:pt x="10567924" y="0"/>
                  </a:lnTo>
                  <a:lnTo>
                    <a:pt x="10589082" y="4271"/>
                  </a:lnTo>
                  <a:lnTo>
                    <a:pt x="10606360" y="15919"/>
                  </a:lnTo>
                  <a:lnTo>
                    <a:pt x="10618008" y="33197"/>
                  </a:lnTo>
                  <a:lnTo>
                    <a:pt x="10622280" y="54355"/>
                  </a:lnTo>
                  <a:lnTo>
                    <a:pt x="10622280" y="271779"/>
                  </a:lnTo>
                  <a:lnTo>
                    <a:pt x="10618008" y="292938"/>
                  </a:lnTo>
                  <a:lnTo>
                    <a:pt x="10606360" y="310216"/>
                  </a:lnTo>
                  <a:lnTo>
                    <a:pt x="10589082" y="321864"/>
                  </a:lnTo>
                  <a:lnTo>
                    <a:pt x="10567924" y="326135"/>
                  </a:lnTo>
                  <a:lnTo>
                    <a:pt x="54356" y="326135"/>
                  </a:lnTo>
                  <a:lnTo>
                    <a:pt x="33197" y="321864"/>
                  </a:lnTo>
                  <a:lnTo>
                    <a:pt x="15919" y="310216"/>
                  </a:lnTo>
                  <a:lnTo>
                    <a:pt x="4271" y="292938"/>
                  </a:lnTo>
                  <a:lnTo>
                    <a:pt x="0" y="271779"/>
                  </a:lnTo>
                  <a:lnTo>
                    <a:pt x="0" y="5435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8739" y="1599385"/>
            <a:ext cx="9952355" cy="4850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Introduction</a:t>
            </a:r>
            <a:endParaRPr sz="1600">
              <a:latin typeface="Calibri"/>
              <a:cs typeface="Calibri"/>
            </a:endParaRPr>
          </a:p>
          <a:p>
            <a:pPr marL="241300" marR="5080" indent="-228600">
              <a:lnSpc>
                <a:spcPct val="150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formes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normales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ont 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objectif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permettre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décomposition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perdre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l’information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(à partir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dépendances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fonctionnelles).</a:t>
            </a:r>
            <a:endParaRPr sz="1400">
              <a:latin typeface="Calibri"/>
              <a:cs typeface="Calibri"/>
            </a:endParaRPr>
          </a:p>
          <a:p>
            <a:pPr marL="114935">
              <a:lnSpc>
                <a:spcPct val="100000"/>
              </a:lnSpc>
              <a:spcBef>
                <a:spcPts val="63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première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forme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normale</a:t>
            </a:r>
            <a:endParaRPr sz="1400">
              <a:latin typeface="Calibri"/>
              <a:cs typeface="Calibri"/>
            </a:endParaRPr>
          </a:p>
          <a:p>
            <a:pPr marL="497205" lvl="1" indent="-114935">
              <a:lnSpc>
                <a:spcPct val="100000"/>
              </a:lnSpc>
              <a:spcBef>
                <a:spcPts val="509"/>
              </a:spcBef>
              <a:buChar char="•"/>
              <a:tabLst>
                <a:tab pos="49784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Une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relation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est dite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première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forme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normale,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si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tous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attributs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 relation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contiennent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une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valeur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atomique.</a:t>
            </a:r>
            <a:endParaRPr sz="1400">
              <a:latin typeface="Calibri"/>
              <a:cs typeface="Calibri"/>
            </a:endParaRPr>
          </a:p>
          <a:p>
            <a:pPr marL="114935">
              <a:lnSpc>
                <a:spcPct val="100000"/>
              </a:lnSpc>
              <a:spcBef>
                <a:spcPts val="459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deuxième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forme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normale</a:t>
            </a:r>
            <a:endParaRPr sz="1400">
              <a:latin typeface="Calibri"/>
              <a:cs typeface="Calibri"/>
            </a:endParaRPr>
          </a:p>
          <a:p>
            <a:pPr marL="497205" lvl="1" indent="-114935">
              <a:lnSpc>
                <a:spcPct val="100000"/>
              </a:lnSpc>
              <a:spcBef>
                <a:spcPts val="509"/>
              </a:spcBef>
              <a:buChar char="•"/>
              <a:tabLst>
                <a:tab pos="49784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relation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est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dite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deuxième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forme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normale,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si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611505" lvl="2" indent="-11493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612140" algn="l"/>
              </a:tabLst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elle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est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première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 forme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normale</a:t>
            </a:r>
            <a:endParaRPr sz="1400">
              <a:latin typeface="Calibri"/>
              <a:cs typeface="Calibri"/>
            </a:endParaRPr>
          </a:p>
          <a:p>
            <a:pPr marL="611505" lvl="2" indent="-114935">
              <a:lnSpc>
                <a:spcPct val="100000"/>
              </a:lnSpc>
              <a:spcBef>
                <a:spcPts val="190"/>
              </a:spcBef>
              <a:buFont typeface="Symbol"/>
              <a:buChar char=""/>
              <a:tabLst>
                <a:tab pos="61214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tout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attribut,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autre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que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clé,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n’est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pas une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partie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 clé.</a:t>
            </a:r>
            <a:endParaRPr sz="1400">
              <a:latin typeface="Calibri"/>
              <a:cs typeface="Calibri"/>
            </a:endParaRPr>
          </a:p>
          <a:p>
            <a:pPr marL="114935">
              <a:lnSpc>
                <a:spcPct val="100000"/>
              </a:lnSpc>
              <a:spcBef>
                <a:spcPts val="42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troisième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forme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normale</a:t>
            </a:r>
            <a:endParaRPr sz="1400">
              <a:latin typeface="Calibri"/>
              <a:cs typeface="Calibri"/>
            </a:endParaRPr>
          </a:p>
          <a:p>
            <a:pPr marL="497205" lvl="1" indent="-114935">
              <a:lnSpc>
                <a:spcPct val="100000"/>
              </a:lnSpc>
              <a:spcBef>
                <a:spcPts val="515"/>
              </a:spcBef>
              <a:buChar char="•"/>
              <a:tabLst>
                <a:tab pos="49784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relation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est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dite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troisième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forme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normale,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si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611505" lvl="2" indent="-11493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612140" algn="l"/>
              </a:tabLst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elle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est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2ème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forme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normale.</a:t>
            </a:r>
            <a:endParaRPr sz="1400">
              <a:latin typeface="Calibri"/>
              <a:cs typeface="Calibri"/>
            </a:endParaRPr>
          </a:p>
          <a:p>
            <a:pPr marL="611505" lvl="2" indent="-114935">
              <a:lnSpc>
                <a:spcPct val="100000"/>
              </a:lnSpc>
              <a:spcBef>
                <a:spcPts val="190"/>
              </a:spcBef>
              <a:buFont typeface="Symbol"/>
              <a:buChar char=""/>
              <a:tabLst>
                <a:tab pos="61214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tout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attribut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n’appartenant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pas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 une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clé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ne dépend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pas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d’un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autre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attribut.</a:t>
            </a:r>
            <a:endParaRPr sz="1400">
              <a:latin typeface="Calibri"/>
              <a:cs typeface="Calibri"/>
            </a:endParaRPr>
          </a:p>
          <a:p>
            <a:pPr marL="114935" marR="4301490" indent="382270">
              <a:lnSpc>
                <a:spcPts val="1939"/>
              </a:lnSpc>
              <a:spcBef>
                <a:spcPts val="55"/>
              </a:spcBef>
              <a:buFont typeface="Calibri"/>
              <a:buChar char="•"/>
              <a:tabLst>
                <a:tab pos="612140" algn="l"/>
              </a:tabLst>
            </a:pP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noter</a:t>
            </a:r>
            <a:r>
              <a:rPr sz="14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4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 modèle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relationnel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doit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être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troisième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forme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normale </a:t>
            </a:r>
            <a:r>
              <a:rPr sz="1400" spc="-3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BCNF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(Boyce-Codd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Normal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Form)</a:t>
            </a:r>
            <a:endParaRPr sz="1400">
              <a:latin typeface="Calibri"/>
              <a:cs typeface="Calibri"/>
            </a:endParaRPr>
          </a:p>
          <a:p>
            <a:pPr marL="497205" indent="-114935">
              <a:lnSpc>
                <a:spcPct val="100000"/>
              </a:lnSpc>
              <a:spcBef>
                <a:spcPts val="405"/>
              </a:spcBef>
              <a:buChar char="•"/>
              <a:tabLst>
                <a:tab pos="49784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table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doit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être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en troisième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forme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normale.</a:t>
            </a:r>
            <a:endParaRPr sz="1400">
              <a:latin typeface="Calibri"/>
              <a:cs typeface="Calibri"/>
            </a:endParaRPr>
          </a:p>
          <a:p>
            <a:pPr marL="497205" indent="-114935">
              <a:lnSpc>
                <a:spcPct val="100000"/>
              </a:lnSpc>
              <a:spcBef>
                <a:spcPts val="200"/>
              </a:spcBef>
              <a:buSzPct val="71428"/>
              <a:buFont typeface="Symbol"/>
              <a:buChar char=""/>
              <a:tabLst>
                <a:tab pos="497840" algn="l"/>
              </a:tabLst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chaque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dépendance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fonctionnelle non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triviale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585858"/>
                </a:solidFill>
                <a:latin typeface="Calibri"/>
                <a:cs typeface="Calibri"/>
              </a:rPr>
              <a:t>X→Y,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X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doit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être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superclé.</a:t>
            </a:r>
            <a:endParaRPr sz="1400">
              <a:latin typeface="Calibri"/>
              <a:cs typeface="Calibri"/>
            </a:endParaRPr>
          </a:p>
          <a:p>
            <a:pPr marL="497205" indent="-114935">
              <a:lnSpc>
                <a:spcPct val="100000"/>
              </a:lnSpc>
              <a:spcBef>
                <a:spcPts val="195"/>
              </a:spcBef>
              <a:buSzPct val="71428"/>
              <a:buFont typeface="Symbol"/>
              <a:buChar char=""/>
              <a:tabLst>
                <a:tab pos="497840" algn="l"/>
              </a:tabLst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BCNF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élimine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certaines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anomalies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dépendance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fonctionnelle qui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pourraient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exister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400" spc="-35" dirty="0">
                <a:solidFill>
                  <a:srgbClr val="585858"/>
                </a:solidFill>
                <a:latin typeface="Calibri"/>
                <a:cs typeface="Calibri"/>
              </a:rPr>
              <a:t>3NF.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1842537" y="6667416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26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6495757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6" y="6132576"/>
            <a:ext cx="2159635" cy="721360"/>
            <a:chOff x="8010146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6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6" y="0"/>
                  </a:moveTo>
                  <a:lnTo>
                    <a:pt x="120142" y="0"/>
                  </a:lnTo>
                  <a:lnTo>
                    <a:pt x="73375" y="9440"/>
                  </a:lnTo>
                  <a:lnTo>
                    <a:pt x="35186" y="35186"/>
                  </a:lnTo>
                  <a:lnTo>
                    <a:pt x="9440" y="73375"/>
                  </a:lnTo>
                  <a:lnTo>
                    <a:pt x="0" y="120142"/>
                  </a:lnTo>
                  <a:lnTo>
                    <a:pt x="0" y="720852"/>
                  </a:lnTo>
                  <a:lnTo>
                    <a:pt x="2159508" y="720852"/>
                  </a:lnTo>
                  <a:lnTo>
                    <a:pt x="2159508" y="120142"/>
                  </a:lnTo>
                  <a:lnTo>
                    <a:pt x="2150065" y="73375"/>
                  </a:lnTo>
                  <a:lnTo>
                    <a:pt x="2124316" y="35186"/>
                  </a:lnTo>
                  <a:lnTo>
                    <a:pt x="2086127" y="9440"/>
                  </a:lnTo>
                  <a:lnTo>
                    <a:pt x="2039366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8" y="6268212"/>
              <a:ext cx="400799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912" y="195071"/>
            <a:ext cx="1027175" cy="10149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57842" y="4543044"/>
            <a:ext cx="864107" cy="86410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435219" y="571818"/>
            <a:ext cx="1308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>
                <a:solidFill>
                  <a:srgbClr val="0058A0"/>
                </a:solidFill>
              </a:rPr>
              <a:t>PARTIE</a:t>
            </a:r>
            <a:r>
              <a:rPr spc="-50" dirty="0">
                <a:solidFill>
                  <a:srgbClr val="0058A0"/>
                </a:solidFill>
              </a:rPr>
              <a:t> </a:t>
            </a:r>
            <a:r>
              <a:rPr spc="-5" dirty="0">
                <a:solidFill>
                  <a:srgbClr val="0058A0"/>
                </a:solidFill>
              </a:rPr>
              <a:t>3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80984" y="381000"/>
            <a:ext cx="2000998" cy="6446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78740" y="1103100"/>
            <a:ext cx="5446395" cy="295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0420" marR="466090" indent="-164147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58A0"/>
                </a:solidFill>
                <a:latin typeface="Calibri"/>
                <a:cs typeface="Calibri"/>
              </a:rPr>
              <a:t>APPREHENDER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LE</a:t>
            </a:r>
            <a:r>
              <a:rPr sz="24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58A0"/>
                </a:solidFill>
                <a:latin typeface="Calibri"/>
                <a:cs typeface="Calibri"/>
              </a:rPr>
              <a:t>CHARGEMENT</a:t>
            </a:r>
            <a:r>
              <a:rPr sz="24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58A0"/>
                </a:solidFill>
                <a:latin typeface="Calibri"/>
                <a:cs typeface="Calibri"/>
              </a:rPr>
              <a:t>DE </a:t>
            </a:r>
            <a:r>
              <a:rPr sz="2400" b="1" spc="-5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58A0"/>
                </a:solidFill>
                <a:latin typeface="Calibri"/>
                <a:cs typeface="Calibri"/>
              </a:rPr>
              <a:t>DONNEES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18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58A0"/>
                </a:solidFill>
                <a:latin typeface="Calibri"/>
                <a:cs typeface="Calibri"/>
              </a:rPr>
              <a:t>module,</a:t>
            </a:r>
            <a:r>
              <a:rPr sz="18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58A0"/>
                </a:solidFill>
                <a:latin typeface="Calibri"/>
                <a:cs typeface="Calibri"/>
              </a:rPr>
              <a:t>vous</a:t>
            </a:r>
            <a:r>
              <a:rPr sz="18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58A0"/>
                </a:solidFill>
                <a:latin typeface="Calibri"/>
                <a:cs typeface="Calibri"/>
              </a:rPr>
              <a:t>allez</a:t>
            </a:r>
            <a:r>
              <a:rPr sz="18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668655" marR="5080" indent="-3429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668655" algn="l"/>
                <a:tab pos="669290" algn="l"/>
              </a:tabLst>
            </a:pP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Assimiler</a:t>
            </a:r>
            <a:r>
              <a:rPr sz="1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la</a:t>
            </a:r>
            <a:r>
              <a:rPr sz="1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transformation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avancée</a:t>
            </a:r>
            <a:r>
              <a:rPr sz="1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des</a:t>
            </a:r>
            <a:r>
              <a:rPr sz="1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données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(aggrégation,</a:t>
            </a:r>
            <a:r>
              <a:rPr sz="18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jointures,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calculs</a:t>
            </a:r>
            <a:r>
              <a:rPr sz="1800" spc="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dérivés,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expressions </a:t>
            </a:r>
            <a:r>
              <a:rPr sz="1800" spc="-3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conditionnelles,</a:t>
            </a:r>
            <a:r>
              <a:rPr sz="18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etc.)</a:t>
            </a:r>
            <a:endParaRPr sz="1800">
              <a:latin typeface="Calibri"/>
              <a:cs typeface="Calibri"/>
            </a:endParaRPr>
          </a:p>
          <a:p>
            <a:pPr marL="668655" indent="-343535">
              <a:lnSpc>
                <a:spcPct val="100000"/>
              </a:lnSpc>
              <a:spcBef>
                <a:spcPts val="1310"/>
              </a:spcBef>
              <a:buFont typeface="Arial MT"/>
              <a:buChar char="•"/>
              <a:tabLst>
                <a:tab pos="668655" algn="l"/>
                <a:tab pos="669290" algn="l"/>
              </a:tabLst>
            </a:pP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Acquérir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les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principes</a:t>
            </a:r>
            <a:r>
              <a:rPr sz="18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chargement</a:t>
            </a:r>
            <a:r>
              <a:rPr sz="1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des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données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94299" y="6335602"/>
            <a:ext cx="12636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35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1325"/>
            <a:ext cx="11660505" cy="5154930"/>
            <a:chOff x="0" y="1461325"/>
            <a:chExt cx="11660505" cy="5154930"/>
          </a:xfrm>
        </p:grpSpPr>
        <p:sp>
          <p:nvSpPr>
            <p:cNvPr id="4" name="object 4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0"/>
                  </a:moveTo>
                  <a:lnTo>
                    <a:pt x="11119104" y="0"/>
                  </a:lnTo>
                  <a:lnTo>
                    <a:pt x="11119104" y="5145024"/>
                  </a:lnTo>
                  <a:lnTo>
                    <a:pt x="0" y="51450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4" y="516605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228316"/>
            <a:ext cx="4686300" cy="8521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7800"/>
                </a:solidFill>
              </a:rPr>
              <a:t>02 – </a:t>
            </a:r>
            <a:r>
              <a:rPr sz="2000" spc="-5" dirty="0">
                <a:solidFill>
                  <a:srgbClr val="FF7800"/>
                </a:solidFill>
              </a:rPr>
              <a:t>COMPRENDRE </a:t>
            </a:r>
            <a:r>
              <a:rPr sz="2000" spc="-10" dirty="0">
                <a:solidFill>
                  <a:srgbClr val="FF7800"/>
                </a:solidFill>
              </a:rPr>
              <a:t>LES </a:t>
            </a:r>
            <a:r>
              <a:rPr sz="2000" spc="-25" dirty="0">
                <a:solidFill>
                  <a:srgbClr val="FF7800"/>
                </a:solidFill>
              </a:rPr>
              <a:t>FONDAMENTAUX </a:t>
            </a:r>
            <a:r>
              <a:rPr sz="2000" spc="-5" dirty="0">
                <a:solidFill>
                  <a:srgbClr val="FF7800"/>
                </a:solidFill>
              </a:rPr>
              <a:t>DE </a:t>
            </a:r>
            <a:r>
              <a:rPr sz="2000" spc="-440" dirty="0">
                <a:solidFill>
                  <a:srgbClr val="FF7800"/>
                </a:solidFill>
              </a:rPr>
              <a:t> </a:t>
            </a:r>
            <a:r>
              <a:rPr sz="2000" dirty="0">
                <a:solidFill>
                  <a:srgbClr val="FF7800"/>
                </a:solidFill>
              </a:rPr>
              <a:t>LA</a:t>
            </a:r>
            <a:r>
              <a:rPr sz="2000" spc="-20" dirty="0">
                <a:solidFill>
                  <a:srgbClr val="FF7800"/>
                </a:solidFill>
              </a:rPr>
              <a:t> </a:t>
            </a:r>
            <a:r>
              <a:rPr sz="2000" spc="-15" dirty="0">
                <a:solidFill>
                  <a:srgbClr val="FF7800"/>
                </a:solidFill>
              </a:rPr>
              <a:t>TRANSFORMATION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" dirty="0">
                <a:solidFill>
                  <a:srgbClr val="FF7800"/>
                </a:solidFill>
              </a:rPr>
              <a:t>DE DONNÉES</a:t>
            </a:r>
            <a:endParaRPr sz="2000"/>
          </a:p>
          <a:p>
            <a:pPr marL="22860">
              <a:lnSpc>
                <a:spcPts val="1914"/>
              </a:lnSpc>
            </a:pPr>
            <a:r>
              <a:rPr sz="1600" spc="-15" dirty="0">
                <a:solidFill>
                  <a:srgbClr val="FF7800"/>
                </a:solidFill>
              </a:rPr>
              <a:t>Nettoyage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des</a:t>
            </a:r>
            <a:r>
              <a:rPr sz="1600" spc="-15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données</a:t>
            </a:r>
            <a:endParaRPr sz="1600"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56634" y="3383026"/>
            <a:ext cx="3021075" cy="32512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279687" y="4802493"/>
            <a:ext cx="574675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73660" marR="5080" indent="-60960">
              <a:lnSpc>
                <a:spcPts val="1320"/>
              </a:lnSpc>
              <a:spcBef>
                <a:spcPts val="240"/>
              </a:spcBef>
            </a:pP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ées 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valides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842537" y="6667416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8739" y="1599385"/>
            <a:ext cx="10462260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Définition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et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finalité</a:t>
            </a:r>
            <a:endParaRPr sz="1600">
              <a:latin typeface="Calibri"/>
              <a:cs typeface="Calibri"/>
            </a:endParaRPr>
          </a:p>
          <a:p>
            <a:pPr marL="240665" marR="244475" indent="-228600">
              <a:lnSpc>
                <a:spcPct val="150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nettoyage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indispensable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l’ensemble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ETL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qualité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directement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liée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leur analyse.</a:t>
            </a:r>
            <a:endParaRPr sz="1400">
              <a:latin typeface="Calibri"/>
              <a:cs typeface="Calibri"/>
            </a:endParaRPr>
          </a:p>
          <a:p>
            <a:pPr marL="241300" marR="5080" indent="-228600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nettoyage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Cleaning,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vient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souvent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collecte 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détecter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corriger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erreurs,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incohérences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duplicatas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rendre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exploitables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fiables,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qualité.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libri"/>
              <a:cs typeface="Calibri"/>
            </a:endParaRPr>
          </a:p>
          <a:p>
            <a:pPr marR="918844" algn="ctr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Exactitude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79376" y="4311873"/>
            <a:ext cx="6115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oh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ére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nce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38811" y="5487551"/>
            <a:ext cx="4914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Intégrité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15583" y="6075390"/>
            <a:ext cx="7035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Disponibilité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08021" y="5487551"/>
            <a:ext cx="6813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Exhaustivité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29941" y="4311873"/>
            <a:ext cx="43878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Validité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1325"/>
            <a:ext cx="11660505" cy="5154930"/>
            <a:chOff x="0" y="1461325"/>
            <a:chExt cx="11660505" cy="5154930"/>
          </a:xfrm>
        </p:grpSpPr>
        <p:sp>
          <p:nvSpPr>
            <p:cNvPr id="4" name="object 4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0"/>
                  </a:moveTo>
                  <a:lnTo>
                    <a:pt x="11119104" y="0"/>
                  </a:lnTo>
                  <a:lnTo>
                    <a:pt x="11119104" y="5145024"/>
                  </a:lnTo>
                  <a:lnTo>
                    <a:pt x="0" y="51450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4" y="516605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228316"/>
            <a:ext cx="4686300" cy="8521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7800"/>
                </a:solidFill>
              </a:rPr>
              <a:t>02 – </a:t>
            </a:r>
            <a:r>
              <a:rPr sz="2000" spc="-5" dirty="0">
                <a:solidFill>
                  <a:srgbClr val="FF7800"/>
                </a:solidFill>
              </a:rPr>
              <a:t>COMPRENDRE </a:t>
            </a:r>
            <a:r>
              <a:rPr sz="2000" spc="-10" dirty="0">
                <a:solidFill>
                  <a:srgbClr val="FF7800"/>
                </a:solidFill>
              </a:rPr>
              <a:t>LES </a:t>
            </a:r>
            <a:r>
              <a:rPr sz="2000" spc="-25" dirty="0">
                <a:solidFill>
                  <a:srgbClr val="FF7800"/>
                </a:solidFill>
              </a:rPr>
              <a:t>FONDAMENTAUX </a:t>
            </a:r>
            <a:r>
              <a:rPr sz="2000" spc="-5" dirty="0">
                <a:solidFill>
                  <a:srgbClr val="FF7800"/>
                </a:solidFill>
              </a:rPr>
              <a:t>DE </a:t>
            </a:r>
            <a:r>
              <a:rPr sz="2000" spc="-440" dirty="0">
                <a:solidFill>
                  <a:srgbClr val="FF7800"/>
                </a:solidFill>
              </a:rPr>
              <a:t> </a:t>
            </a:r>
            <a:r>
              <a:rPr sz="2000" dirty="0">
                <a:solidFill>
                  <a:srgbClr val="FF7800"/>
                </a:solidFill>
              </a:rPr>
              <a:t>LA</a:t>
            </a:r>
            <a:r>
              <a:rPr sz="2000" spc="-20" dirty="0">
                <a:solidFill>
                  <a:srgbClr val="FF7800"/>
                </a:solidFill>
              </a:rPr>
              <a:t> </a:t>
            </a:r>
            <a:r>
              <a:rPr sz="2000" spc="-15" dirty="0">
                <a:solidFill>
                  <a:srgbClr val="FF7800"/>
                </a:solidFill>
              </a:rPr>
              <a:t>TRANSFORMATION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" dirty="0">
                <a:solidFill>
                  <a:srgbClr val="FF7800"/>
                </a:solidFill>
              </a:rPr>
              <a:t>DE DONNÉES</a:t>
            </a:r>
            <a:endParaRPr sz="2000"/>
          </a:p>
          <a:p>
            <a:pPr marL="22860">
              <a:lnSpc>
                <a:spcPts val="1914"/>
              </a:lnSpc>
            </a:pPr>
            <a:r>
              <a:rPr sz="1600" spc="-15" dirty="0">
                <a:solidFill>
                  <a:srgbClr val="FF7800"/>
                </a:solidFill>
              </a:rPr>
              <a:t>Nettoyage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des</a:t>
            </a:r>
            <a:r>
              <a:rPr sz="1600" spc="-15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données</a:t>
            </a:r>
            <a:endParaRPr sz="1600"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73768" y="2768854"/>
            <a:ext cx="3021077" cy="32512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796727" y="4188005"/>
            <a:ext cx="574675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73025" marR="5080" indent="-60960">
              <a:lnSpc>
                <a:spcPts val="1320"/>
              </a:lnSpc>
              <a:spcBef>
                <a:spcPts val="240"/>
              </a:spcBef>
            </a:pP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ées 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valides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85867" y="3109548"/>
            <a:ext cx="594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Exactitude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96416" y="3697385"/>
            <a:ext cx="6115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oh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ére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nce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55850" y="4873063"/>
            <a:ext cx="4914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Intégrité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32624" y="5460902"/>
            <a:ext cx="7035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Disponibilité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25061" y="4873063"/>
            <a:ext cx="6813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Exhaustivité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46980" y="3697385"/>
            <a:ext cx="43878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Validité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87654" y="2432056"/>
            <a:ext cx="7695565" cy="784225"/>
            <a:chOff x="787654" y="2432056"/>
            <a:chExt cx="7695565" cy="784225"/>
          </a:xfrm>
        </p:grpSpPr>
        <p:sp>
          <p:nvSpPr>
            <p:cNvPr id="20" name="object 20"/>
            <p:cNvSpPr/>
            <p:nvPr/>
          </p:nvSpPr>
          <p:spPr>
            <a:xfrm>
              <a:off x="794004" y="2438406"/>
              <a:ext cx="7682865" cy="771525"/>
            </a:xfrm>
            <a:custGeom>
              <a:avLst/>
              <a:gdLst/>
              <a:ahLst/>
              <a:cxnLst/>
              <a:rect l="l" t="t" r="r" b="b"/>
              <a:pathLst>
                <a:path w="7682865" h="771525">
                  <a:moveTo>
                    <a:pt x="7553959" y="0"/>
                  </a:moveTo>
                  <a:lnTo>
                    <a:pt x="128523" y="0"/>
                  </a:lnTo>
                  <a:lnTo>
                    <a:pt x="78497" y="10100"/>
                  </a:lnTo>
                  <a:lnTo>
                    <a:pt x="37644" y="37644"/>
                  </a:lnTo>
                  <a:lnTo>
                    <a:pt x="10100" y="78497"/>
                  </a:lnTo>
                  <a:lnTo>
                    <a:pt x="0" y="128524"/>
                  </a:lnTo>
                  <a:lnTo>
                    <a:pt x="0" y="642607"/>
                  </a:lnTo>
                  <a:lnTo>
                    <a:pt x="10100" y="692635"/>
                  </a:lnTo>
                  <a:lnTo>
                    <a:pt x="37644" y="733493"/>
                  </a:lnTo>
                  <a:lnTo>
                    <a:pt x="78497" y="761041"/>
                  </a:lnTo>
                  <a:lnTo>
                    <a:pt x="128523" y="771144"/>
                  </a:lnTo>
                  <a:lnTo>
                    <a:pt x="7553959" y="771144"/>
                  </a:lnTo>
                  <a:lnTo>
                    <a:pt x="7603986" y="761041"/>
                  </a:lnTo>
                  <a:lnTo>
                    <a:pt x="7644839" y="733493"/>
                  </a:lnTo>
                  <a:lnTo>
                    <a:pt x="7672383" y="692635"/>
                  </a:lnTo>
                  <a:lnTo>
                    <a:pt x="7682483" y="642607"/>
                  </a:lnTo>
                  <a:lnTo>
                    <a:pt x="7682483" y="128524"/>
                  </a:lnTo>
                  <a:lnTo>
                    <a:pt x="7672383" y="78497"/>
                  </a:lnTo>
                  <a:lnTo>
                    <a:pt x="7644839" y="37644"/>
                  </a:lnTo>
                  <a:lnTo>
                    <a:pt x="7603986" y="10100"/>
                  </a:lnTo>
                  <a:lnTo>
                    <a:pt x="755395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4004" y="2438406"/>
              <a:ext cx="7682865" cy="771525"/>
            </a:xfrm>
            <a:custGeom>
              <a:avLst/>
              <a:gdLst/>
              <a:ahLst/>
              <a:cxnLst/>
              <a:rect l="l" t="t" r="r" b="b"/>
              <a:pathLst>
                <a:path w="7682865" h="771525">
                  <a:moveTo>
                    <a:pt x="0" y="128524"/>
                  </a:moveTo>
                  <a:lnTo>
                    <a:pt x="10100" y="78497"/>
                  </a:lnTo>
                  <a:lnTo>
                    <a:pt x="37644" y="37644"/>
                  </a:lnTo>
                  <a:lnTo>
                    <a:pt x="78497" y="10100"/>
                  </a:lnTo>
                  <a:lnTo>
                    <a:pt x="128523" y="0"/>
                  </a:lnTo>
                  <a:lnTo>
                    <a:pt x="7553959" y="0"/>
                  </a:lnTo>
                  <a:lnTo>
                    <a:pt x="7603986" y="10100"/>
                  </a:lnTo>
                  <a:lnTo>
                    <a:pt x="7644839" y="37644"/>
                  </a:lnTo>
                  <a:lnTo>
                    <a:pt x="7672383" y="78497"/>
                  </a:lnTo>
                  <a:lnTo>
                    <a:pt x="7682483" y="128524"/>
                  </a:lnTo>
                  <a:lnTo>
                    <a:pt x="7682483" y="642607"/>
                  </a:lnTo>
                  <a:lnTo>
                    <a:pt x="7672383" y="692635"/>
                  </a:lnTo>
                  <a:lnTo>
                    <a:pt x="7644839" y="733493"/>
                  </a:lnTo>
                  <a:lnTo>
                    <a:pt x="7603986" y="761041"/>
                  </a:lnTo>
                  <a:lnTo>
                    <a:pt x="7553959" y="771144"/>
                  </a:lnTo>
                  <a:lnTo>
                    <a:pt x="128523" y="771144"/>
                  </a:lnTo>
                  <a:lnTo>
                    <a:pt x="78497" y="761041"/>
                  </a:lnTo>
                  <a:lnTo>
                    <a:pt x="37644" y="733493"/>
                  </a:lnTo>
                  <a:lnTo>
                    <a:pt x="10100" y="692635"/>
                  </a:lnTo>
                  <a:lnTo>
                    <a:pt x="0" y="642607"/>
                  </a:lnTo>
                  <a:lnTo>
                    <a:pt x="0" y="128524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98739" y="1599385"/>
            <a:ext cx="7418705" cy="1518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Définition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et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finalité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nettoyage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important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plusieurs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raisons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85090" marR="5080">
              <a:lnSpc>
                <a:spcPts val="154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Des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fiables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 qualité,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qui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garantissent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analyses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et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prise de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décision.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mauvaise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qualité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peuvent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donner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résultats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fausses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peut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avoir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conséquences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désastreuses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sur les entreprises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organisations.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87654" y="3238248"/>
            <a:ext cx="7695565" cy="785495"/>
            <a:chOff x="787654" y="3238248"/>
            <a:chExt cx="7695565" cy="785495"/>
          </a:xfrm>
        </p:grpSpPr>
        <p:sp>
          <p:nvSpPr>
            <p:cNvPr id="24" name="object 24"/>
            <p:cNvSpPr/>
            <p:nvPr/>
          </p:nvSpPr>
          <p:spPr>
            <a:xfrm>
              <a:off x="794004" y="3244598"/>
              <a:ext cx="7682865" cy="772795"/>
            </a:xfrm>
            <a:custGeom>
              <a:avLst/>
              <a:gdLst/>
              <a:ahLst/>
              <a:cxnLst/>
              <a:rect l="l" t="t" r="r" b="b"/>
              <a:pathLst>
                <a:path w="7682865" h="772795">
                  <a:moveTo>
                    <a:pt x="7553706" y="0"/>
                  </a:moveTo>
                  <a:lnTo>
                    <a:pt x="128778" y="0"/>
                  </a:lnTo>
                  <a:lnTo>
                    <a:pt x="78652" y="10120"/>
                  </a:lnTo>
                  <a:lnTo>
                    <a:pt x="37719" y="37718"/>
                  </a:lnTo>
                  <a:lnTo>
                    <a:pt x="10120" y="78652"/>
                  </a:lnTo>
                  <a:lnTo>
                    <a:pt x="0" y="128777"/>
                  </a:lnTo>
                  <a:lnTo>
                    <a:pt x="0" y="643889"/>
                  </a:lnTo>
                  <a:lnTo>
                    <a:pt x="10120" y="694015"/>
                  </a:lnTo>
                  <a:lnTo>
                    <a:pt x="37719" y="734948"/>
                  </a:lnTo>
                  <a:lnTo>
                    <a:pt x="78652" y="762547"/>
                  </a:lnTo>
                  <a:lnTo>
                    <a:pt x="128778" y="772667"/>
                  </a:lnTo>
                  <a:lnTo>
                    <a:pt x="7553706" y="772667"/>
                  </a:lnTo>
                  <a:lnTo>
                    <a:pt x="7603831" y="762547"/>
                  </a:lnTo>
                  <a:lnTo>
                    <a:pt x="7644764" y="734948"/>
                  </a:lnTo>
                  <a:lnTo>
                    <a:pt x="7672363" y="694015"/>
                  </a:lnTo>
                  <a:lnTo>
                    <a:pt x="7682483" y="643889"/>
                  </a:lnTo>
                  <a:lnTo>
                    <a:pt x="7682483" y="128777"/>
                  </a:lnTo>
                  <a:lnTo>
                    <a:pt x="7672363" y="78652"/>
                  </a:lnTo>
                  <a:lnTo>
                    <a:pt x="7644764" y="37718"/>
                  </a:lnTo>
                  <a:lnTo>
                    <a:pt x="7603831" y="10120"/>
                  </a:lnTo>
                  <a:lnTo>
                    <a:pt x="7553706" y="0"/>
                  </a:lnTo>
                  <a:close/>
                </a:path>
              </a:pathLst>
            </a:custGeom>
            <a:solidFill>
              <a:srgbClr val="D77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4004" y="3244598"/>
              <a:ext cx="7682865" cy="772795"/>
            </a:xfrm>
            <a:custGeom>
              <a:avLst/>
              <a:gdLst/>
              <a:ahLst/>
              <a:cxnLst/>
              <a:rect l="l" t="t" r="r" b="b"/>
              <a:pathLst>
                <a:path w="7682865" h="772795">
                  <a:moveTo>
                    <a:pt x="0" y="128777"/>
                  </a:moveTo>
                  <a:lnTo>
                    <a:pt x="10120" y="78652"/>
                  </a:lnTo>
                  <a:lnTo>
                    <a:pt x="37719" y="37718"/>
                  </a:lnTo>
                  <a:lnTo>
                    <a:pt x="78652" y="10120"/>
                  </a:lnTo>
                  <a:lnTo>
                    <a:pt x="128778" y="0"/>
                  </a:lnTo>
                  <a:lnTo>
                    <a:pt x="7553706" y="0"/>
                  </a:lnTo>
                  <a:lnTo>
                    <a:pt x="7603831" y="10120"/>
                  </a:lnTo>
                  <a:lnTo>
                    <a:pt x="7644764" y="37718"/>
                  </a:lnTo>
                  <a:lnTo>
                    <a:pt x="7672363" y="78652"/>
                  </a:lnTo>
                  <a:lnTo>
                    <a:pt x="7682483" y="128777"/>
                  </a:lnTo>
                  <a:lnTo>
                    <a:pt x="7682483" y="643889"/>
                  </a:lnTo>
                  <a:lnTo>
                    <a:pt x="7672363" y="694015"/>
                  </a:lnTo>
                  <a:lnTo>
                    <a:pt x="7644764" y="734948"/>
                  </a:lnTo>
                  <a:lnTo>
                    <a:pt x="7603831" y="762547"/>
                  </a:lnTo>
                  <a:lnTo>
                    <a:pt x="7553706" y="772667"/>
                  </a:lnTo>
                  <a:lnTo>
                    <a:pt x="128778" y="772667"/>
                  </a:lnTo>
                  <a:lnTo>
                    <a:pt x="78652" y="762547"/>
                  </a:lnTo>
                  <a:lnTo>
                    <a:pt x="37719" y="734948"/>
                  </a:lnTo>
                  <a:lnTo>
                    <a:pt x="10120" y="694015"/>
                  </a:lnTo>
                  <a:lnTo>
                    <a:pt x="0" y="643889"/>
                  </a:lnTo>
                  <a:lnTo>
                    <a:pt x="0" y="12877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71745" y="3392140"/>
            <a:ext cx="728662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coûts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stockage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réduit,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à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cause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de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nettoyage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inutiles, par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conséquence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serveur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libère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beaucoup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d’espace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stockage,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évite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ralenties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processus.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87654" y="4044444"/>
            <a:ext cx="7695565" cy="785495"/>
            <a:chOff x="787654" y="4044444"/>
            <a:chExt cx="7695565" cy="785495"/>
          </a:xfrm>
        </p:grpSpPr>
        <p:sp>
          <p:nvSpPr>
            <p:cNvPr id="28" name="object 28"/>
            <p:cNvSpPr/>
            <p:nvPr/>
          </p:nvSpPr>
          <p:spPr>
            <a:xfrm>
              <a:off x="794004" y="4050794"/>
              <a:ext cx="7682865" cy="772795"/>
            </a:xfrm>
            <a:custGeom>
              <a:avLst/>
              <a:gdLst/>
              <a:ahLst/>
              <a:cxnLst/>
              <a:rect l="l" t="t" r="r" b="b"/>
              <a:pathLst>
                <a:path w="7682865" h="772795">
                  <a:moveTo>
                    <a:pt x="7553706" y="0"/>
                  </a:moveTo>
                  <a:lnTo>
                    <a:pt x="128778" y="0"/>
                  </a:lnTo>
                  <a:lnTo>
                    <a:pt x="78652" y="10120"/>
                  </a:lnTo>
                  <a:lnTo>
                    <a:pt x="37719" y="37719"/>
                  </a:lnTo>
                  <a:lnTo>
                    <a:pt x="10120" y="78652"/>
                  </a:lnTo>
                  <a:lnTo>
                    <a:pt x="0" y="128778"/>
                  </a:lnTo>
                  <a:lnTo>
                    <a:pt x="0" y="643890"/>
                  </a:lnTo>
                  <a:lnTo>
                    <a:pt x="10120" y="694015"/>
                  </a:lnTo>
                  <a:lnTo>
                    <a:pt x="37719" y="734949"/>
                  </a:lnTo>
                  <a:lnTo>
                    <a:pt x="78652" y="762547"/>
                  </a:lnTo>
                  <a:lnTo>
                    <a:pt x="128778" y="772668"/>
                  </a:lnTo>
                  <a:lnTo>
                    <a:pt x="7553706" y="772668"/>
                  </a:lnTo>
                  <a:lnTo>
                    <a:pt x="7603831" y="762547"/>
                  </a:lnTo>
                  <a:lnTo>
                    <a:pt x="7644764" y="734949"/>
                  </a:lnTo>
                  <a:lnTo>
                    <a:pt x="7672363" y="694015"/>
                  </a:lnTo>
                  <a:lnTo>
                    <a:pt x="7682483" y="643890"/>
                  </a:lnTo>
                  <a:lnTo>
                    <a:pt x="7682483" y="128778"/>
                  </a:lnTo>
                  <a:lnTo>
                    <a:pt x="7672363" y="78652"/>
                  </a:lnTo>
                  <a:lnTo>
                    <a:pt x="7644764" y="37719"/>
                  </a:lnTo>
                  <a:lnTo>
                    <a:pt x="7603831" y="10120"/>
                  </a:lnTo>
                  <a:lnTo>
                    <a:pt x="7553706" y="0"/>
                  </a:lnTo>
                  <a:close/>
                </a:path>
              </a:pathLst>
            </a:custGeom>
            <a:solidFill>
              <a:srgbClr val="C481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4004" y="4050794"/>
              <a:ext cx="7682865" cy="772795"/>
            </a:xfrm>
            <a:custGeom>
              <a:avLst/>
              <a:gdLst/>
              <a:ahLst/>
              <a:cxnLst/>
              <a:rect l="l" t="t" r="r" b="b"/>
              <a:pathLst>
                <a:path w="7682865" h="772795">
                  <a:moveTo>
                    <a:pt x="0" y="128778"/>
                  </a:moveTo>
                  <a:lnTo>
                    <a:pt x="10120" y="78652"/>
                  </a:lnTo>
                  <a:lnTo>
                    <a:pt x="37719" y="37719"/>
                  </a:lnTo>
                  <a:lnTo>
                    <a:pt x="78652" y="10120"/>
                  </a:lnTo>
                  <a:lnTo>
                    <a:pt x="128778" y="0"/>
                  </a:lnTo>
                  <a:lnTo>
                    <a:pt x="7553706" y="0"/>
                  </a:lnTo>
                  <a:lnTo>
                    <a:pt x="7603831" y="10120"/>
                  </a:lnTo>
                  <a:lnTo>
                    <a:pt x="7644764" y="37719"/>
                  </a:lnTo>
                  <a:lnTo>
                    <a:pt x="7672363" y="78652"/>
                  </a:lnTo>
                  <a:lnTo>
                    <a:pt x="7682483" y="128778"/>
                  </a:lnTo>
                  <a:lnTo>
                    <a:pt x="7682483" y="643890"/>
                  </a:lnTo>
                  <a:lnTo>
                    <a:pt x="7672363" y="694015"/>
                  </a:lnTo>
                  <a:lnTo>
                    <a:pt x="7644764" y="734949"/>
                  </a:lnTo>
                  <a:lnTo>
                    <a:pt x="7603831" y="762547"/>
                  </a:lnTo>
                  <a:lnTo>
                    <a:pt x="7553706" y="772668"/>
                  </a:lnTo>
                  <a:lnTo>
                    <a:pt x="128778" y="772668"/>
                  </a:lnTo>
                  <a:lnTo>
                    <a:pt x="78652" y="762547"/>
                  </a:lnTo>
                  <a:lnTo>
                    <a:pt x="37719" y="734949"/>
                  </a:lnTo>
                  <a:lnTo>
                    <a:pt x="10120" y="694015"/>
                  </a:lnTo>
                  <a:lnTo>
                    <a:pt x="0" y="643890"/>
                  </a:lnTo>
                  <a:lnTo>
                    <a:pt x="0" y="12877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71745" y="4101237"/>
            <a:ext cx="7346950" cy="629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cleaning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important pour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protection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sensibles qui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doivent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être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traitées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avec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soin,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et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nettoyage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 peut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aider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à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garantir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seules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nécessaires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sont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collectées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stockées,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ces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 sont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exactes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fiables.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87654" y="4852167"/>
            <a:ext cx="7695565" cy="784225"/>
            <a:chOff x="787654" y="4852167"/>
            <a:chExt cx="7695565" cy="784225"/>
          </a:xfrm>
        </p:grpSpPr>
        <p:sp>
          <p:nvSpPr>
            <p:cNvPr id="32" name="object 32"/>
            <p:cNvSpPr/>
            <p:nvPr/>
          </p:nvSpPr>
          <p:spPr>
            <a:xfrm>
              <a:off x="794004" y="4858517"/>
              <a:ext cx="7682865" cy="771525"/>
            </a:xfrm>
            <a:custGeom>
              <a:avLst/>
              <a:gdLst/>
              <a:ahLst/>
              <a:cxnLst/>
              <a:rect l="l" t="t" r="r" b="b"/>
              <a:pathLst>
                <a:path w="7682865" h="771525">
                  <a:moveTo>
                    <a:pt x="7553959" y="0"/>
                  </a:moveTo>
                  <a:lnTo>
                    <a:pt x="128523" y="0"/>
                  </a:lnTo>
                  <a:lnTo>
                    <a:pt x="78497" y="10100"/>
                  </a:lnTo>
                  <a:lnTo>
                    <a:pt x="37644" y="37644"/>
                  </a:lnTo>
                  <a:lnTo>
                    <a:pt x="10100" y="78497"/>
                  </a:lnTo>
                  <a:lnTo>
                    <a:pt x="0" y="128524"/>
                  </a:lnTo>
                  <a:lnTo>
                    <a:pt x="0" y="642607"/>
                  </a:lnTo>
                  <a:lnTo>
                    <a:pt x="10100" y="692635"/>
                  </a:lnTo>
                  <a:lnTo>
                    <a:pt x="37644" y="733493"/>
                  </a:lnTo>
                  <a:lnTo>
                    <a:pt x="78497" y="761041"/>
                  </a:lnTo>
                  <a:lnTo>
                    <a:pt x="128523" y="771144"/>
                  </a:lnTo>
                  <a:lnTo>
                    <a:pt x="7553959" y="771144"/>
                  </a:lnTo>
                  <a:lnTo>
                    <a:pt x="7603986" y="761041"/>
                  </a:lnTo>
                  <a:lnTo>
                    <a:pt x="7644839" y="733493"/>
                  </a:lnTo>
                  <a:lnTo>
                    <a:pt x="7672383" y="692635"/>
                  </a:lnTo>
                  <a:lnTo>
                    <a:pt x="7682483" y="642607"/>
                  </a:lnTo>
                  <a:lnTo>
                    <a:pt x="7682483" y="128524"/>
                  </a:lnTo>
                  <a:lnTo>
                    <a:pt x="7672383" y="78497"/>
                  </a:lnTo>
                  <a:lnTo>
                    <a:pt x="7644839" y="37644"/>
                  </a:lnTo>
                  <a:lnTo>
                    <a:pt x="7603986" y="10100"/>
                  </a:lnTo>
                  <a:lnTo>
                    <a:pt x="7553959" y="0"/>
                  </a:lnTo>
                  <a:close/>
                </a:path>
              </a:pathLst>
            </a:custGeom>
            <a:solidFill>
              <a:srgbClr val="B49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94004" y="4858517"/>
              <a:ext cx="7682865" cy="771525"/>
            </a:xfrm>
            <a:custGeom>
              <a:avLst/>
              <a:gdLst/>
              <a:ahLst/>
              <a:cxnLst/>
              <a:rect l="l" t="t" r="r" b="b"/>
              <a:pathLst>
                <a:path w="7682865" h="771525">
                  <a:moveTo>
                    <a:pt x="0" y="128524"/>
                  </a:moveTo>
                  <a:lnTo>
                    <a:pt x="10100" y="78497"/>
                  </a:lnTo>
                  <a:lnTo>
                    <a:pt x="37644" y="37644"/>
                  </a:lnTo>
                  <a:lnTo>
                    <a:pt x="78497" y="10100"/>
                  </a:lnTo>
                  <a:lnTo>
                    <a:pt x="128523" y="0"/>
                  </a:lnTo>
                  <a:lnTo>
                    <a:pt x="7553959" y="0"/>
                  </a:lnTo>
                  <a:lnTo>
                    <a:pt x="7603986" y="10100"/>
                  </a:lnTo>
                  <a:lnTo>
                    <a:pt x="7644839" y="37644"/>
                  </a:lnTo>
                  <a:lnTo>
                    <a:pt x="7672383" y="78497"/>
                  </a:lnTo>
                  <a:lnTo>
                    <a:pt x="7682483" y="128524"/>
                  </a:lnTo>
                  <a:lnTo>
                    <a:pt x="7682483" y="642607"/>
                  </a:lnTo>
                  <a:lnTo>
                    <a:pt x="7672383" y="692635"/>
                  </a:lnTo>
                  <a:lnTo>
                    <a:pt x="7644839" y="733493"/>
                  </a:lnTo>
                  <a:lnTo>
                    <a:pt x="7603986" y="761041"/>
                  </a:lnTo>
                  <a:lnTo>
                    <a:pt x="7553959" y="771144"/>
                  </a:lnTo>
                  <a:lnTo>
                    <a:pt x="128523" y="771144"/>
                  </a:lnTo>
                  <a:lnTo>
                    <a:pt x="78497" y="761041"/>
                  </a:lnTo>
                  <a:lnTo>
                    <a:pt x="37644" y="733493"/>
                  </a:lnTo>
                  <a:lnTo>
                    <a:pt x="10100" y="692635"/>
                  </a:lnTo>
                  <a:lnTo>
                    <a:pt x="0" y="642607"/>
                  </a:lnTo>
                  <a:lnTo>
                    <a:pt x="0" y="128524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71745" y="5005660"/>
            <a:ext cx="7322184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supprime les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erreurs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majeures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incohérences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inévitables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lorsque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plusieurs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sources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sont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regroupées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dans un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seul ensemble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87654" y="5658360"/>
            <a:ext cx="7695565" cy="785495"/>
            <a:chOff x="787654" y="5658360"/>
            <a:chExt cx="7695565" cy="785495"/>
          </a:xfrm>
        </p:grpSpPr>
        <p:sp>
          <p:nvSpPr>
            <p:cNvPr id="36" name="object 36"/>
            <p:cNvSpPr/>
            <p:nvPr/>
          </p:nvSpPr>
          <p:spPr>
            <a:xfrm>
              <a:off x="794004" y="5664710"/>
              <a:ext cx="7682865" cy="772795"/>
            </a:xfrm>
            <a:custGeom>
              <a:avLst/>
              <a:gdLst/>
              <a:ahLst/>
              <a:cxnLst/>
              <a:rect l="l" t="t" r="r" b="b"/>
              <a:pathLst>
                <a:path w="7682865" h="772795">
                  <a:moveTo>
                    <a:pt x="7553706" y="0"/>
                  </a:moveTo>
                  <a:lnTo>
                    <a:pt x="128778" y="0"/>
                  </a:lnTo>
                  <a:lnTo>
                    <a:pt x="78652" y="10120"/>
                  </a:lnTo>
                  <a:lnTo>
                    <a:pt x="37719" y="37718"/>
                  </a:lnTo>
                  <a:lnTo>
                    <a:pt x="10120" y="78652"/>
                  </a:lnTo>
                  <a:lnTo>
                    <a:pt x="0" y="128777"/>
                  </a:lnTo>
                  <a:lnTo>
                    <a:pt x="0" y="643889"/>
                  </a:lnTo>
                  <a:lnTo>
                    <a:pt x="10120" y="694015"/>
                  </a:lnTo>
                  <a:lnTo>
                    <a:pt x="37719" y="734948"/>
                  </a:lnTo>
                  <a:lnTo>
                    <a:pt x="78652" y="762547"/>
                  </a:lnTo>
                  <a:lnTo>
                    <a:pt x="128778" y="772667"/>
                  </a:lnTo>
                  <a:lnTo>
                    <a:pt x="7553706" y="772667"/>
                  </a:lnTo>
                  <a:lnTo>
                    <a:pt x="7603831" y="762547"/>
                  </a:lnTo>
                  <a:lnTo>
                    <a:pt x="7644764" y="734948"/>
                  </a:lnTo>
                  <a:lnTo>
                    <a:pt x="7672363" y="694015"/>
                  </a:lnTo>
                  <a:lnTo>
                    <a:pt x="7682483" y="643889"/>
                  </a:lnTo>
                  <a:lnTo>
                    <a:pt x="7682483" y="128777"/>
                  </a:lnTo>
                  <a:lnTo>
                    <a:pt x="7672363" y="78652"/>
                  </a:lnTo>
                  <a:lnTo>
                    <a:pt x="7644764" y="37718"/>
                  </a:lnTo>
                  <a:lnTo>
                    <a:pt x="7603831" y="10120"/>
                  </a:lnTo>
                  <a:lnTo>
                    <a:pt x="7553706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94004" y="5664710"/>
              <a:ext cx="7682865" cy="772795"/>
            </a:xfrm>
            <a:custGeom>
              <a:avLst/>
              <a:gdLst/>
              <a:ahLst/>
              <a:cxnLst/>
              <a:rect l="l" t="t" r="r" b="b"/>
              <a:pathLst>
                <a:path w="7682865" h="772795">
                  <a:moveTo>
                    <a:pt x="0" y="128777"/>
                  </a:moveTo>
                  <a:lnTo>
                    <a:pt x="10120" y="78652"/>
                  </a:lnTo>
                  <a:lnTo>
                    <a:pt x="37719" y="37718"/>
                  </a:lnTo>
                  <a:lnTo>
                    <a:pt x="78652" y="10120"/>
                  </a:lnTo>
                  <a:lnTo>
                    <a:pt x="128778" y="0"/>
                  </a:lnTo>
                  <a:lnTo>
                    <a:pt x="7553706" y="0"/>
                  </a:lnTo>
                  <a:lnTo>
                    <a:pt x="7603831" y="10120"/>
                  </a:lnTo>
                  <a:lnTo>
                    <a:pt x="7644764" y="37718"/>
                  </a:lnTo>
                  <a:lnTo>
                    <a:pt x="7672363" y="78652"/>
                  </a:lnTo>
                  <a:lnTo>
                    <a:pt x="7682483" y="128777"/>
                  </a:lnTo>
                  <a:lnTo>
                    <a:pt x="7682483" y="643889"/>
                  </a:lnTo>
                  <a:lnTo>
                    <a:pt x="7672363" y="694015"/>
                  </a:lnTo>
                  <a:lnTo>
                    <a:pt x="7644764" y="734948"/>
                  </a:lnTo>
                  <a:lnTo>
                    <a:pt x="7603831" y="762547"/>
                  </a:lnTo>
                  <a:lnTo>
                    <a:pt x="7553706" y="772667"/>
                  </a:lnTo>
                  <a:lnTo>
                    <a:pt x="128778" y="772667"/>
                  </a:lnTo>
                  <a:lnTo>
                    <a:pt x="78652" y="762547"/>
                  </a:lnTo>
                  <a:lnTo>
                    <a:pt x="37719" y="734948"/>
                  </a:lnTo>
                  <a:lnTo>
                    <a:pt x="10120" y="694015"/>
                  </a:lnTo>
                  <a:lnTo>
                    <a:pt x="0" y="643889"/>
                  </a:lnTo>
                  <a:lnTo>
                    <a:pt x="0" y="12877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71745" y="5812420"/>
            <a:ext cx="723900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Cela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permet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mapper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différentes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fonctions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données,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 mieux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comprendre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 données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sont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censées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faire et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d'apprendre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d'où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elles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proviennent.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842537" y="6667416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4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1325"/>
            <a:ext cx="11660505" cy="5154930"/>
            <a:chOff x="0" y="1461325"/>
            <a:chExt cx="11660505" cy="5154930"/>
          </a:xfrm>
        </p:grpSpPr>
        <p:sp>
          <p:nvSpPr>
            <p:cNvPr id="4" name="object 4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0"/>
                  </a:moveTo>
                  <a:lnTo>
                    <a:pt x="11119104" y="0"/>
                  </a:lnTo>
                  <a:lnTo>
                    <a:pt x="11119104" y="5145024"/>
                  </a:lnTo>
                  <a:lnTo>
                    <a:pt x="0" y="51450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4" y="516605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228316"/>
            <a:ext cx="4686300" cy="8521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7800"/>
                </a:solidFill>
              </a:rPr>
              <a:t>02 – </a:t>
            </a:r>
            <a:r>
              <a:rPr sz="2000" spc="-5" dirty="0">
                <a:solidFill>
                  <a:srgbClr val="FF7800"/>
                </a:solidFill>
              </a:rPr>
              <a:t>COMPRENDRE </a:t>
            </a:r>
            <a:r>
              <a:rPr sz="2000" spc="-10" dirty="0">
                <a:solidFill>
                  <a:srgbClr val="FF7800"/>
                </a:solidFill>
              </a:rPr>
              <a:t>LES </a:t>
            </a:r>
            <a:r>
              <a:rPr sz="2000" spc="-25" dirty="0">
                <a:solidFill>
                  <a:srgbClr val="FF7800"/>
                </a:solidFill>
              </a:rPr>
              <a:t>FONDAMENTAUX </a:t>
            </a:r>
            <a:r>
              <a:rPr sz="2000" spc="-5" dirty="0">
                <a:solidFill>
                  <a:srgbClr val="FF7800"/>
                </a:solidFill>
              </a:rPr>
              <a:t>DE </a:t>
            </a:r>
            <a:r>
              <a:rPr sz="2000" spc="-440" dirty="0">
                <a:solidFill>
                  <a:srgbClr val="FF7800"/>
                </a:solidFill>
              </a:rPr>
              <a:t> </a:t>
            </a:r>
            <a:r>
              <a:rPr sz="2000" dirty="0">
                <a:solidFill>
                  <a:srgbClr val="FF7800"/>
                </a:solidFill>
              </a:rPr>
              <a:t>LA</a:t>
            </a:r>
            <a:r>
              <a:rPr sz="2000" spc="-20" dirty="0">
                <a:solidFill>
                  <a:srgbClr val="FF7800"/>
                </a:solidFill>
              </a:rPr>
              <a:t> </a:t>
            </a:r>
            <a:r>
              <a:rPr sz="2000" spc="-15" dirty="0">
                <a:solidFill>
                  <a:srgbClr val="FF7800"/>
                </a:solidFill>
              </a:rPr>
              <a:t>TRANSFORMATION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" dirty="0">
                <a:solidFill>
                  <a:srgbClr val="FF7800"/>
                </a:solidFill>
              </a:rPr>
              <a:t>DE DONNÉES</a:t>
            </a:r>
            <a:endParaRPr sz="2000"/>
          </a:p>
          <a:p>
            <a:pPr marL="22860">
              <a:lnSpc>
                <a:spcPts val="1914"/>
              </a:lnSpc>
            </a:pPr>
            <a:r>
              <a:rPr sz="1600" spc="-15" dirty="0">
                <a:solidFill>
                  <a:srgbClr val="FF7800"/>
                </a:solidFill>
              </a:rPr>
              <a:t>Nettoyage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des</a:t>
            </a:r>
            <a:r>
              <a:rPr sz="1600" spc="-15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données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798739" y="1599385"/>
            <a:ext cx="10419080" cy="988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Définition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et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finalité</a:t>
            </a:r>
            <a:endParaRPr sz="1600">
              <a:latin typeface="Calibri"/>
              <a:cs typeface="Calibri"/>
            </a:endParaRPr>
          </a:p>
          <a:p>
            <a:pPr marL="241300" marR="5080" indent="-228600">
              <a:lnSpc>
                <a:spcPct val="150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nettoyage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focalise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beaucoup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éléments,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toujours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varient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l’autre.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éléments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essentiels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vérifier sont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48841" y="2919729"/>
            <a:ext cx="1119505" cy="2327910"/>
            <a:chOff x="1148841" y="2919729"/>
            <a:chExt cx="1119505" cy="2327910"/>
          </a:xfrm>
        </p:grpSpPr>
        <p:sp>
          <p:nvSpPr>
            <p:cNvPr id="13" name="object 13"/>
            <p:cNvSpPr/>
            <p:nvPr/>
          </p:nvSpPr>
          <p:spPr>
            <a:xfrm>
              <a:off x="1155191" y="2926079"/>
              <a:ext cx="1106805" cy="2315210"/>
            </a:xfrm>
            <a:custGeom>
              <a:avLst/>
              <a:gdLst/>
              <a:ahLst/>
              <a:cxnLst/>
              <a:rect l="l" t="t" r="r" b="b"/>
              <a:pathLst>
                <a:path w="1106805" h="2315210">
                  <a:moveTo>
                    <a:pt x="0" y="0"/>
                  </a:moveTo>
                  <a:lnTo>
                    <a:pt x="0" y="2314956"/>
                  </a:lnTo>
                  <a:lnTo>
                    <a:pt x="1106424" y="1851964"/>
                  </a:lnTo>
                  <a:lnTo>
                    <a:pt x="1106424" y="462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55191" y="2926079"/>
              <a:ext cx="1106805" cy="2315210"/>
            </a:xfrm>
            <a:custGeom>
              <a:avLst/>
              <a:gdLst/>
              <a:ahLst/>
              <a:cxnLst/>
              <a:rect l="l" t="t" r="r" b="b"/>
              <a:pathLst>
                <a:path w="1106805" h="2315210">
                  <a:moveTo>
                    <a:pt x="0" y="2314956"/>
                  </a:moveTo>
                  <a:lnTo>
                    <a:pt x="0" y="0"/>
                  </a:lnTo>
                  <a:lnTo>
                    <a:pt x="1106424" y="462991"/>
                  </a:lnTo>
                  <a:lnTo>
                    <a:pt x="1106424" y="1851964"/>
                  </a:lnTo>
                  <a:lnTo>
                    <a:pt x="0" y="231495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07672" y="3877810"/>
            <a:ext cx="802005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161290">
              <a:lnSpc>
                <a:spcPts val="1320"/>
              </a:lnSpc>
              <a:spcBef>
                <a:spcPts val="240"/>
              </a:spcBef>
            </a:pP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Valeurs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nqu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37561" y="2919729"/>
            <a:ext cx="1119505" cy="2327910"/>
            <a:chOff x="2337561" y="2919729"/>
            <a:chExt cx="1119505" cy="2327910"/>
          </a:xfrm>
        </p:grpSpPr>
        <p:sp>
          <p:nvSpPr>
            <p:cNvPr id="17" name="object 17"/>
            <p:cNvSpPr/>
            <p:nvPr/>
          </p:nvSpPr>
          <p:spPr>
            <a:xfrm>
              <a:off x="2343911" y="2926079"/>
              <a:ext cx="1106805" cy="2315210"/>
            </a:xfrm>
            <a:custGeom>
              <a:avLst/>
              <a:gdLst/>
              <a:ahLst/>
              <a:cxnLst/>
              <a:rect l="l" t="t" r="r" b="b"/>
              <a:pathLst>
                <a:path w="1106804" h="2315210">
                  <a:moveTo>
                    <a:pt x="0" y="0"/>
                  </a:moveTo>
                  <a:lnTo>
                    <a:pt x="0" y="2314956"/>
                  </a:lnTo>
                  <a:lnTo>
                    <a:pt x="1106424" y="1851964"/>
                  </a:lnTo>
                  <a:lnTo>
                    <a:pt x="1106424" y="462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7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43911" y="2926079"/>
              <a:ext cx="1106805" cy="2315210"/>
            </a:xfrm>
            <a:custGeom>
              <a:avLst/>
              <a:gdLst/>
              <a:ahLst/>
              <a:cxnLst/>
              <a:rect l="l" t="t" r="r" b="b"/>
              <a:pathLst>
                <a:path w="1106804" h="2315210">
                  <a:moveTo>
                    <a:pt x="0" y="2314956"/>
                  </a:moveTo>
                  <a:lnTo>
                    <a:pt x="0" y="0"/>
                  </a:lnTo>
                  <a:lnTo>
                    <a:pt x="1106424" y="462991"/>
                  </a:lnTo>
                  <a:lnTo>
                    <a:pt x="1106424" y="1851964"/>
                  </a:lnTo>
                  <a:lnTo>
                    <a:pt x="0" y="231495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409360" y="3877810"/>
            <a:ext cx="975360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98120" marR="5080" indent="-186055">
              <a:lnSpc>
                <a:spcPts val="1320"/>
              </a:lnSpc>
              <a:spcBef>
                <a:spcPts val="2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Élimi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ion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es  doublons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26282" y="2919729"/>
            <a:ext cx="1119505" cy="2327910"/>
            <a:chOff x="3526282" y="2919729"/>
            <a:chExt cx="1119505" cy="2327910"/>
          </a:xfrm>
        </p:grpSpPr>
        <p:sp>
          <p:nvSpPr>
            <p:cNvPr id="21" name="object 21"/>
            <p:cNvSpPr/>
            <p:nvPr/>
          </p:nvSpPr>
          <p:spPr>
            <a:xfrm>
              <a:off x="3532632" y="2926079"/>
              <a:ext cx="1106805" cy="2315210"/>
            </a:xfrm>
            <a:custGeom>
              <a:avLst/>
              <a:gdLst/>
              <a:ahLst/>
              <a:cxnLst/>
              <a:rect l="l" t="t" r="r" b="b"/>
              <a:pathLst>
                <a:path w="1106804" h="2315210">
                  <a:moveTo>
                    <a:pt x="0" y="0"/>
                  </a:moveTo>
                  <a:lnTo>
                    <a:pt x="0" y="2314956"/>
                  </a:lnTo>
                  <a:lnTo>
                    <a:pt x="1106424" y="1851964"/>
                  </a:lnTo>
                  <a:lnTo>
                    <a:pt x="1106424" y="462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A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32632" y="2926079"/>
              <a:ext cx="1106805" cy="2315210"/>
            </a:xfrm>
            <a:custGeom>
              <a:avLst/>
              <a:gdLst/>
              <a:ahLst/>
              <a:cxnLst/>
              <a:rect l="l" t="t" r="r" b="b"/>
              <a:pathLst>
                <a:path w="1106804" h="2315210">
                  <a:moveTo>
                    <a:pt x="0" y="2314956"/>
                  </a:moveTo>
                  <a:lnTo>
                    <a:pt x="0" y="0"/>
                  </a:lnTo>
                  <a:lnTo>
                    <a:pt x="1106424" y="462991"/>
                  </a:lnTo>
                  <a:lnTo>
                    <a:pt x="1106424" y="1851964"/>
                  </a:lnTo>
                  <a:lnTo>
                    <a:pt x="0" y="231495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45161" y="3794084"/>
            <a:ext cx="882015" cy="5435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1320"/>
              </a:lnSpc>
              <a:spcBef>
                <a:spcPts val="240"/>
              </a:spcBef>
            </a:pP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ét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ion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es 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valeurs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aberrantes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15002" y="2919729"/>
            <a:ext cx="1119505" cy="2327910"/>
            <a:chOff x="4715002" y="2919729"/>
            <a:chExt cx="1119505" cy="2327910"/>
          </a:xfrm>
        </p:grpSpPr>
        <p:sp>
          <p:nvSpPr>
            <p:cNvPr id="25" name="object 25"/>
            <p:cNvSpPr/>
            <p:nvPr/>
          </p:nvSpPr>
          <p:spPr>
            <a:xfrm>
              <a:off x="4721352" y="2926079"/>
              <a:ext cx="1106805" cy="2315210"/>
            </a:xfrm>
            <a:custGeom>
              <a:avLst/>
              <a:gdLst/>
              <a:ahLst/>
              <a:cxnLst/>
              <a:rect l="l" t="t" r="r" b="b"/>
              <a:pathLst>
                <a:path w="1106804" h="2315210">
                  <a:moveTo>
                    <a:pt x="0" y="0"/>
                  </a:moveTo>
                  <a:lnTo>
                    <a:pt x="0" y="2314956"/>
                  </a:lnTo>
                  <a:lnTo>
                    <a:pt x="1106424" y="1851964"/>
                  </a:lnTo>
                  <a:lnTo>
                    <a:pt x="1106424" y="462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7D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21352" y="2926079"/>
              <a:ext cx="1106805" cy="2315210"/>
            </a:xfrm>
            <a:custGeom>
              <a:avLst/>
              <a:gdLst/>
              <a:ahLst/>
              <a:cxnLst/>
              <a:rect l="l" t="t" r="r" b="b"/>
              <a:pathLst>
                <a:path w="1106804" h="2315210">
                  <a:moveTo>
                    <a:pt x="0" y="2314956"/>
                  </a:moveTo>
                  <a:lnTo>
                    <a:pt x="0" y="0"/>
                  </a:lnTo>
                  <a:lnTo>
                    <a:pt x="1106424" y="462991"/>
                  </a:lnTo>
                  <a:lnTo>
                    <a:pt x="1106424" y="1851964"/>
                  </a:lnTo>
                  <a:lnTo>
                    <a:pt x="0" y="231495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06902" y="3877810"/>
            <a:ext cx="736600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99060" marR="5080" indent="-86995">
              <a:lnSpc>
                <a:spcPts val="1320"/>
              </a:lnSpc>
              <a:spcBef>
                <a:spcPts val="24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oi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es  données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903721" y="2919729"/>
            <a:ext cx="1117600" cy="2327910"/>
            <a:chOff x="5903721" y="2919729"/>
            <a:chExt cx="1117600" cy="2327910"/>
          </a:xfrm>
        </p:grpSpPr>
        <p:sp>
          <p:nvSpPr>
            <p:cNvPr id="29" name="object 29"/>
            <p:cNvSpPr/>
            <p:nvPr/>
          </p:nvSpPr>
          <p:spPr>
            <a:xfrm>
              <a:off x="5910071" y="2926079"/>
              <a:ext cx="1104900" cy="2315210"/>
            </a:xfrm>
            <a:custGeom>
              <a:avLst/>
              <a:gdLst/>
              <a:ahLst/>
              <a:cxnLst/>
              <a:rect l="l" t="t" r="r" b="b"/>
              <a:pathLst>
                <a:path w="1104900" h="2315210">
                  <a:moveTo>
                    <a:pt x="0" y="0"/>
                  </a:moveTo>
                  <a:lnTo>
                    <a:pt x="0" y="2314956"/>
                  </a:lnTo>
                  <a:lnTo>
                    <a:pt x="1104900" y="1851964"/>
                  </a:lnTo>
                  <a:lnTo>
                    <a:pt x="1104900" y="462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84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10071" y="2926079"/>
              <a:ext cx="1104900" cy="2315210"/>
            </a:xfrm>
            <a:custGeom>
              <a:avLst/>
              <a:gdLst/>
              <a:ahLst/>
              <a:cxnLst/>
              <a:rect l="l" t="t" r="r" b="b"/>
              <a:pathLst>
                <a:path w="1104900" h="2315210">
                  <a:moveTo>
                    <a:pt x="0" y="2314956"/>
                  </a:moveTo>
                  <a:lnTo>
                    <a:pt x="0" y="0"/>
                  </a:lnTo>
                  <a:lnTo>
                    <a:pt x="1104900" y="462991"/>
                  </a:lnTo>
                  <a:lnTo>
                    <a:pt x="1104900" y="1851964"/>
                  </a:lnTo>
                  <a:lnTo>
                    <a:pt x="0" y="231495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990272" y="3794084"/>
            <a:ext cx="943610" cy="5435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065" marR="5080" algn="ctr">
              <a:lnSpc>
                <a:spcPts val="1320"/>
              </a:lnSpc>
              <a:spcBef>
                <a:spcPts val="24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armo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ion  des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valeurs et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des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dates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092442" y="2919729"/>
            <a:ext cx="1117600" cy="2327910"/>
            <a:chOff x="7092442" y="2919729"/>
            <a:chExt cx="1117600" cy="2327910"/>
          </a:xfrm>
        </p:grpSpPr>
        <p:sp>
          <p:nvSpPr>
            <p:cNvPr id="33" name="object 33"/>
            <p:cNvSpPr/>
            <p:nvPr/>
          </p:nvSpPr>
          <p:spPr>
            <a:xfrm>
              <a:off x="7098792" y="2926079"/>
              <a:ext cx="1104900" cy="2315210"/>
            </a:xfrm>
            <a:custGeom>
              <a:avLst/>
              <a:gdLst/>
              <a:ahLst/>
              <a:cxnLst/>
              <a:rect l="l" t="t" r="r" b="b"/>
              <a:pathLst>
                <a:path w="1104900" h="2315210">
                  <a:moveTo>
                    <a:pt x="0" y="0"/>
                  </a:moveTo>
                  <a:lnTo>
                    <a:pt x="0" y="2314956"/>
                  </a:lnTo>
                  <a:lnTo>
                    <a:pt x="1104900" y="1851964"/>
                  </a:lnTo>
                  <a:lnTo>
                    <a:pt x="1104900" y="462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8D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98792" y="2926079"/>
              <a:ext cx="1104900" cy="2315210"/>
            </a:xfrm>
            <a:custGeom>
              <a:avLst/>
              <a:gdLst/>
              <a:ahLst/>
              <a:cxnLst/>
              <a:rect l="l" t="t" r="r" b="b"/>
              <a:pathLst>
                <a:path w="1104900" h="2315210">
                  <a:moveTo>
                    <a:pt x="0" y="2314956"/>
                  </a:moveTo>
                  <a:lnTo>
                    <a:pt x="0" y="0"/>
                  </a:lnTo>
                  <a:lnTo>
                    <a:pt x="1104900" y="462991"/>
                  </a:lnTo>
                  <a:lnTo>
                    <a:pt x="1104900" y="1851964"/>
                  </a:lnTo>
                  <a:lnTo>
                    <a:pt x="0" y="231495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223025" y="3877810"/>
            <a:ext cx="856615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104775">
              <a:lnSpc>
                <a:spcPts val="1320"/>
              </a:lnSpc>
              <a:spcBef>
                <a:spcPts val="24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Codage et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im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281161" y="2919729"/>
            <a:ext cx="1117600" cy="2327910"/>
            <a:chOff x="8281161" y="2919729"/>
            <a:chExt cx="1117600" cy="2327910"/>
          </a:xfrm>
        </p:grpSpPr>
        <p:sp>
          <p:nvSpPr>
            <p:cNvPr id="37" name="object 37"/>
            <p:cNvSpPr/>
            <p:nvPr/>
          </p:nvSpPr>
          <p:spPr>
            <a:xfrm>
              <a:off x="8287511" y="2926079"/>
              <a:ext cx="1104900" cy="2315210"/>
            </a:xfrm>
            <a:custGeom>
              <a:avLst/>
              <a:gdLst/>
              <a:ahLst/>
              <a:cxnLst/>
              <a:rect l="l" t="t" r="r" b="b"/>
              <a:pathLst>
                <a:path w="1104900" h="2315210">
                  <a:moveTo>
                    <a:pt x="0" y="0"/>
                  </a:moveTo>
                  <a:lnTo>
                    <a:pt x="0" y="2314956"/>
                  </a:lnTo>
                  <a:lnTo>
                    <a:pt x="1104900" y="1851964"/>
                  </a:lnTo>
                  <a:lnTo>
                    <a:pt x="1104900" y="462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97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87511" y="2926079"/>
              <a:ext cx="1104900" cy="2315210"/>
            </a:xfrm>
            <a:custGeom>
              <a:avLst/>
              <a:gdLst/>
              <a:ahLst/>
              <a:cxnLst/>
              <a:rect l="l" t="t" r="r" b="b"/>
              <a:pathLst>
                <a:path w="1104900" h="2315210">
                  <a:moveTo>
                    <a:pt x="0" y="2314956"/>
                  </a:moveTo>
                  <a:lnTo>
                    <a:pt x="0" y="0"/>
                  </a:lnTo>
                  <a:lnTo>
                    <a:pt x="1104900" y="462991"/>
                  </a:lnTo>
                  <a:lnTo>
                    <a:pt x="1104900" y="1851964"/>
                  </a:lnTo>
                  <a:lnTo>
                    <a:pt x="0" y="231495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388723" y="3877810"/>
            <a:ext cx="902335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30504" marR="5080" indent="-218440">
              <a:lnSpc>
                <a:spcPts val="1320"/>
              </a:lnSpc>
              <a:spcBef>
                <a:spcPts val="2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ion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es 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valeurs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469880" y="2919729"/>
            <a:ext cx="1117600" cy="2327910"/>
            <a:chOff x="9469880" y="2919729"/>
            <a:chExt cx="1117600" cy="2327910"/>
          </a:xfrm>
        </p:grpSpPr>
        <p:sp>
          <p:nvSpPr>
            <p:cNvPr id="41" name="object 41"/>
            <p:cNvSpPr/>
            <p:nvPr/>
          </p:nvSpPr>
          <p:spPr>
            <a:xfrm>
              <a:off x="9476232" y="2926079"/>
              <a:ext cx="1104900" cy="2315210"/>
            </a:xfrm>
            <a:custGeom>
              <a:avLst/>
              <a:gdLst/>
              <a:ahLst/>
              <a:cxnLst/>
              <a:rect l="l" t="t" r="r" b="b"/>
              <a:pathLst>
                <a:path w="1104900" h="2315210">
                  <a:moveTo>
                    <a:pt x="0" y="0"/>
                  </a:moveTo>
                  <a:lnTo>
                    <a:pt x="0" y="2314956"/>
                  </a:lnTo>
                  <a:lnTo>
                    <a:pt x="1104900" y="1851964"/>
                  </a:lnTo>
                  <a:lnTo>
                    <a:pt x="1104900" y="462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476230" y="2926079"/>
              <a:ext cx="1104900" cy="2315210"/>
            </a:xfrm>
            <a:custGeom>
              <a:avLst/>
              <a:gdLst/>
              <a:ahLst/>
              <a:cxnLst/>
              <a:rect l="l" t="t" r="r" b="b"/>
              <a:pathLst>
                <a:path w="1104900" h="2315210">
                  <a:moveTo>
                    <a:pt x="0" y="2314956"/>
                  </a:moveTo>
                  <a:lnTo>
                    <a:pt x="0" y="0"/>
                  </a:lnTo>
                  <a:lnTo>
                    <a:pt x="1104900" y="462991"/>
                  </a:lnTo>
                  <a:lnTo>
                    <a:pt x="1104900" y="1851964"/>
                  </a:lnTo>
                  <a:lnTo>
                    <a:pt x="0" y="231495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600172" y="3710361"/>
            <a:ext cx="857250" cy="7112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1320"/>
              </a:lnSpc>
              <a:spcBef>
                <a:spcPts val="24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Modification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de 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spc="-85" dirty="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ion  des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1842537" y="6667416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5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1325"/>
            <a:ext cx="11660505" cy="5154930"/>
            <a:chOff x="0" y="1461325"/>
            <a:chExt cx="11660505" cy="5154930"/>
          </a:xfrm>
        </p:grpSpPr>
        <p:sp>
          <p:nvSpPr>
            <p:cNvPr id="4" name="object 4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0"/>
                  </a:moveTo>
                  <a:lnTo>
                    <a:pt x="11119104" y="0"/>
                  </a:lnTo>
                  <a:lnTo>
                    <a:pt x="11119104" y="5145024"/>
                  </a:lnTo>
                  <a:lnTo>
                    <a:pt x="0" y="51450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4" y="516605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228316"/>
            <a:ext cx="4686300" cy="8521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7800"/>
                </a:solidFill>
              </a:rPr>
              <a:t>02 – </a:t>
            </a:r>
            <a:r>
              <a:rPr sz="2000" spc="-5" dirty="0">
                <a:solidFill>
                  <a:srgbClr val="FF7800"/>
                </a:solidFill>
              </a:rPr>
              <a:t>COMPRENDRE </a:t>
            </a:r>
            <a:r>
              <a:rPr sz="2000" spc="-10" dirty="0">
                <a:solidFill>
                  <a:srgbClr val="FF7800"/>
                </a:solidFill>
              </a:rPr>
              <a:t>LES </a:t>
            </a:r>
            <a:r>
              <a:rPr sz="2000" spc="-25" dirty="0">
                <a:solidFill>
                  <a:srgbClr val="FF7800"/>
                </a:solidFill>
              </a:rPr>
              <a:t>FONDAMENTAUX </a:t>
            </a:r>
            <a:r>
              <a:rPr sz="2000" spc="-5" dirty="0">
                <a:solidFill>
                  <a:srgbClr val="FF7800"/>
                </a:solidFill>
              </a:rPr>
              <a:t>DE </a:t>
            </a:r>
            <a:r>
              <a:rPr sz="2000" spc="-440" dirty="0">
                <a:solidFill>
                  <a:srgbClr val="FF7800"/>
                </a:solidFill>
              </a:rPr>
              <a:t> </a:t>
            </a:r>
            <a:r>
              <a:rPr sz="2000" dirty="0">
                <a:solidFill>
                  <a:srgbClr val="FF7800"/>
                </a:solidFill>
              </a:rPr>
              <a:t>LA</a:t>
            </a:r>
            <a:r>
              <a:rPr sz="2000" spc="-20" dirty="0">
                <a:solidFill>
                  <a:srgbClr val="FF7800"/>
                </a:solidFill>
              </a:rPr>
              <a:t> </a:t>
            </a:r>
            <a:r>
              <a:rPr sz="2000" spc="-15" dirty="0">
                <a:solidFill>
                  <a:srgbClr val="FF7800"/>
                </a:solidFill>
              </a:rPr>
              <a:t>TRANSFORMATION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" dirty="0">
                <a:solidFill>
                  <a:srgbClr val="FF7800"/>
                </a:solidFill>
              </a:rPr>
              <a:t>DE DONNÉES</a:t>
            </a:r>
            <a:endParaRPr sz="2000"/>
          </a:p>
          <a:p>
            <a:pPr marL="22860">
              <a:lnSpc>
                <a:spcPts val="1914"/>
              </a:lnSpc>
            </a:pPr>
            <a:r>
              <a:rPr sz="1600" spc="-15" dirty="0">
                <a:solidFill>
                  <a:srgbClr val="FF7800"/>
                </a:solidFill>
              </a:rPr>
              <a:t>Nettoyage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des</a:t>
            </a:r>
            <a:r>
              <a:rPr sz="1600" spc="-15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données</a:t>
            </a:r>
            <a:endParaRPr sz="1600"/>
          </a:p>
        </p:txBody>
      </p:sp>
      <p:grpSp>
        <p:nvGrpSpPr>
          <p:cNvPr id="11" name="object 11"/>
          <p:cNvGrpSpPr/>
          <p:nvPr/>
        </p:nvGrpSpPr>
        <p:grpSpPr>
          <a:xfrm>
            <a:off x="2023617" y="2922779"/>
            <a:ext cx="8140700" cy="873760"/>
            <a:chOff x="2023617" y="2922779"/>
            <a:chExt cx="8140700" cy="873760"/>
          </a:xfrm>
        </p:grpSpPr>
        <p:sp>
          <p:nvSpPr>
            <p:cNvPr id="12" name="object 12"/>
            <p:cNvSpPr/>
            <p:nvPr/>
          </p:nvSpPr>
          <p:spPr>
            <a:xfrm>
              <a:off x="2029967" y="2929129"/>
              <a:ext cx="8128000" cy="861060"/>
            </a:xfrm>
            <a:custGeom>
              <a:avLst/>
              <a:gdLst/>
              <a:ahLst/>
              <a:cxnLst/>
              <a:rect l="l" t="t" r="r" b="b"/>
              <a:pathLst>
                <a:path w="8128000" h="861060">
                  <a:moveTo>
                    <a:pt x="7983982" y="0"/>
                  </a:moveTo>
                  <a:lnTo>
                    <a:pt x="143510" y="0"/>
                  </a:lnTo>
                  <a:lnTo>
                    <a:pt x="98148" y="7316"/>
                  </a:lnTo>
                  <a:lnTo>
                    <a:pt x="58753" y="27688"/>
                  </a:lnTo>
                  <a:lnTo>
                    <a:pt x="27688" y="58753"/>
                  </a:lnTo>
                  <a:lnTo>
                    <a:pt x="7316" y="98148"/>
                  </a:lnTo>
                  <a:lnTo>
                    <a:pt x="0" y="143510"/>
                  </a:lnTo>
                  <a:lnTo>
                    <a:pt x="0" y="717550"/>
                  </a:lnTo>
                  <a:lnTo>
                    <a:pt x="7316" y="762911"/>
                  </a:lnTo>
                  <a:lnTo>
                    <a:pt x="27688" y="802306"/>
                  </a:lnTo>
                  <a:lnTo>
                    <a:pt x="58753" y="833371"/>
                  </a:lnTo>
                  <a:lnTo>
                    <a:pt x="98148" y="853743"/>
                  </a:lnTo>
                  <a:lnTo>
                    <a:pt x="143510" y="861060"/>
                  </a:lnTo>
                  <a:lnTo>
                    <a:pt x="7983982" y="861060"/>
                  </a:lnTo>
                  <a:lnTo>
                    <a:pt x="8029343" y="853743"/>
                  </a:lnTo>
                  <a:lnTo>
                    <a:pt x="8068738" y="833371"/>
                  </a:lnTo>
                  <a:lnTo>
                    <a:pt x="8099803" y="802306"/>
                  </a:lnTo>
                  <a:lnTo>
                    <a:pt x="8120175" y="762911"/>
                  </a:lnTo>
                  <a:lnTo>
                    <a:pt x="8127492" y="717550"/>
                  </a:lnTo>
                  <a:lnTo>
                    <a:pt x="8127492" y="143510"/>
                  </a:lnTo>
                  <a:lnTo>
                    <a:pt x="8120175" y="98148"/>
                  </a:lnTo>
                  <a:lnTo>
                    <a:pt x="8099803" y="58753"/>
                  </a:lnTo>
                  <a:lnTo>
                    <a:pt x="8068738" y="27688"/>
                  </a:lnTo>
                  <a:lnTo>
                    <a:pt x="8029343" y="7316"/>
                  </a:lnTo>
                  <a:lnTo>
                    <a:pt x="798398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29967" y="2929129"/>
              <a:ext cx="8128000" cy="861060"/>
            </a:xfrm>
            <a:custGeom>
              <a:avLst/>
              <a:gdLst/>
              <a:ahLst/>
              <a:cxnLst/>
              <a:rect l="l" t="t" r="r" b="b"/>
              <a:pathLst>
                <a:path w="8128000" h="861060">
                  <a:moveTo>
                    <a:pt x="0" y="143510"/>
                  </a:moveTo>
                  <a:lnTo>
                    <a:pt x="7316" y="98148"/>
                  </a:lnTo>
                  <a:lnTo>
                    <a:pt x="27688" y="58753"/>
                  </a:lnTo>
                  <a:lnTo>
                    <a:pt x="58753" y="27688"/>
                  </a:lnTo>
                  <a:lnTo>
                    <a:pt x="98148" y="7316"/>
                  </a:lnTo>
                  <a:lnTo>
                    <a:pt x="143510" y="0"/>
                  </a:lnTo>
                  <a:lnTo>
                    <a:pt x="7983982" y="0"/>
                  </a:lnTo>
                  <a:lnTo>
                    <a:pt x="8029343" y="7316"/>
                  </a:lnTo>
                  <a:lnTo>
                    <a:pt x="8068738" y="27688"/>
                  </a:lnTo>
                  <a:lnTo>
                    <a:pt x="8099803" y="58753"/>
                  </a:lnTo>
                  <a:lnTo>
                    <a:pt x="8120175" y="98148"/>
                  </a:lnTo>
                  <a:lnTo>
                    <a:pt x="8127492" y="143510"/>
                  </a:lnTo>
                  <a:lnTo>
                    <a:pt x="8127492" y="717550"/>
                  </a:lnTo>
                  <a:lnTo>
                    <a:pt x="8120175" y="762911"/>
                  </a:lnTo>
                  <a:lnTo>
                    <a:pt x="8099803" y="802306"/>
                  </a:lnTo>
                  <a:lnTo>
                    <a:pt x="8068738" y="833371"/>
                  </a:lnTo>
                  <a:lnTo>
                    <a:pt x="8029343" y="853743"/>
                  </a:lnTo>
                  <a:lnTo>
                    <a:pt x="7983982" y="861060"/>
                  </a:lnTo>
                  <a:lnTo>
                    <a:pt x="143510" y="861060"/>
                  </a:lnTo>
                  <a:lnTo>
                    <a:pt x="98148" y="853743"/>
                  </a:lnTo>
                  <a:lnTo>
                    <a:pt x="58753" y="833371"/>
                  </a:lnTo>
                  <a:lnTo>
                    <a:pt x="27688" y="802306"/>
                  </a:lnTo>
                  <a:lnTo>
                    <a:pt x="7316" y="762911"/>
                  </a:lnTo>
                  <a:lnTo>
                    <a:pt x="0" y="717550"/>
                  </a:lnTo>
                  <a:lnTo>
                    <a:pt x="0" y="14351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98739" y="1599385"/>
            <a:ext cx="9209405" cy="195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Valeurs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manquantes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Parmi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problèmes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fréquents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nettoyage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manquantes.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55555"/>
              </a:buClr>
              <a:buFont typeface="Arial MT"/>
              <a:buChar char="•"/>
            </a:pP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existe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nombreuses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façons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traiter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libri"/>
              <a:cs typeface="Calibri"/>
            </a:endParaRPr>
          </a:p>
          <a:p>
            <a:pPr marL="1325880" marR="5080">
              <a:lnSpc>
                <a:spcPts val="154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Déterminer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la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plage des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valeurs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manquantes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: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formuler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stratégies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fonction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rapport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manquant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l’importance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champ.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23617" y="3914907"/>
            <a:ext cx="8140700" cy="875665"/>
            <a:chOff x="2023617" y="3914907"/>
            <a:chExt cx="8140700" cy="875665"/>
          </a:xfrm>
        </p:grpSpPr>
        <p:sp>
          <p:nvSpPr>
            <p:cNvPr id="16" name="object 16"/>
            <p:cNvSpPr/>
            <p:nvPr/>
          </p:nvSpPr>
          <p:spPr>
            <a:xfrm>
              <a:off x="2029967" y="3921257"/>
              <a:ext cx="8128000" cy="862965"/>
            </a:xfrm>
            <a:custGeom>
              <a:avLst/>
              <a:gdLst/>
              <a:ahLst/>
              <a:cxnLst/>
              <a:rect l="l" t="t" r="r" b="b"/>
              <a:pathLst>
                <a:path w="8128000" h="862964">
                  <a:moveTo>
                    <a:pt x="7983728" y="0"/>
                  </a:moveTo>
                  <a:lnTo>
                    <a:pt x="143764" y="0"/>
                  </a:lnTo>
                  <a:lnTo>
                    <a:pt x="98322" y="7329"/>
                  </a:lnTo>
                  <a:lnTo>
                    <a:pt x="58858" y="27737"/>
                  </a:lnTo>
                  <a:lnTo>
                    <a:pt x="27737" y="58858"/>
                  </a:lnTo>
                  <a:lnTo>
                    <a:pt x="7329" y="98322"/>
                  </a:lnTo>
                  <a:lnTo>
                    <a:pt x="0" y="143763"/>
                  </a:lnTo>
                  <a:lnTo>
                    <a:pt x="0" y="718807"/>
                  </a:lnTo>
                  <a:lnTo>
                    <a:pt x="7329" y="764249"/>
                  </a:lnTo>
                  <a:lnTo>
                    <a:pt x="27737" y="803717"/>
                  </a:lnTo>
                  <a:lnTo>
                    <a:pt x="58858" y="834841"/>
                  </a:lnTo>
                  <a:lnTo>
                    <a:pt x="98322" y="855253"/>
                  </a:lnTo>
                  <a:lnTo>
                    <a:pt x="143764" y="862583"/>
                  </a:lnTo>
                  <a:lnTo>
                    <a:pt x="7983728" y="862583"/>
                  </a:lnTo>
                  <a:lnTo>
                    <a:pt x="8029169" y="855253"/>
                  </a:lnTo>
                  <a:lnTo>
                    <a:pt x="8068633" y="834841"/>
                  </a:lnTo>
                  <a:lnTo>
                    <a:pt x="8099754" y="803717"/>
                  </a:lnTo>
                  <a:lnTo>
                    <a:pt x="8120162" y="764249"/>
                  </a:lnTo>
                  <a:lnTo>
                    <a:pt x="8127492" y="718807"/>
                  </a:lnTo>
                  <a:lnTo>
                    <a:pt x="8127492" y="143763"/>
                  </a:lnTo>
                  <a:lnTo>
                    <a:pt x="8120162" y="98322"/>
                  </a:lnTo>
                  <a:lnTo>
                    <a:pt x="8099754" y="58858"/>
                  </a:lnTo>
                  <a:lnTo>
                    <a:pt x="8068633" y="27737"/>
                  </a:lnTo>
                  <a:lnTo>
                    <a:pt x="8029169" y="7329"/>
                  </a:lnTo>
                  <a:lnTo>
                    <a:pt x="7983728" y="0"/>
                  </a:lnTo>
                  <a:close/>
                </a:path>
              </a:pathLst>
            </a:custGeom>
            <a:solidFill>
              <a:srgbClr val="C481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29967" y="3921257"/>
              <a:ext cx="8128000" cy="862965"/>
            </a:xfrm>
            <a:custGeom>
              <a:avLst/>
              <a:gdLst/>
              <a:ahLst/>
              <a:cxnLst/>
              <a:rect l="l" t="t" r="r" b="b"/>
              <a:pathLst>
                <a:path w="8128000" h="862964">
                  <a:moveTo>
                    <a:pt x="0" y="143763"/>
                  </a:moveTo>
                  <a:lnTo>
                    <a:pt x="7329" y="98322"/>
                  </a:lnTo>
                  <a:lnTo>
                    <a:pt x="27737" y="58858"/>
                  </a:lnTo>
                  <a:lnTo>
                    <a:pt x="58858" y="27737"/>
                  </a:lnTo>
                  <a:lnTo>
                    <a:pt x="98322" y="7329"/>
                  </a:lnTo>
                  <a:lnTo>
                    <a:pt x="143764" y="0"/>
                  </a:lnTo>
                  <a:lnTo>
                    <a:pt x="7983728" y="0"/>
                  </a:lnTo>
                  <a:lnTo>
                    <a:pt x="8029169" y="7329"/>
                  </a:lnTo>
                  <a:lnTo>
                    <a:pt x="8068633" y="27737"/>
                  </a:lnTo>
                  <a:lnTo>
                    <a:pt x="8099754" y="58858"/>
                  </a:lnTo>
                  <a:lnTo>
                    <a:pt x="8120162" y="98322"/>
                  </a:lnTo>
                  <a:lnTo>
                    <a:pt x="8127492" y="143763"/>
                  </a:lnTo>
                  <a:lnTo>
                    <a:pt x="8127492" y="718807"/>
                  </a:lnTo>
                  <a:lnTo>
                    <a:pt x="8120162" y="764249"/>
                  </a:lnTo>
                  <a:lnTo>
                    <a:pt x="8099754" y="803717"/>
                  </a:lnTo>
                  <a:lnTo>
                    <a:pt x="8068633" y="834841"/>
                  </a:lnTo>
                  <a:lnTo>
                    <a:pt x="8029169" y="855253"/>
                  </a:lnTo>
                  <a:lnTo>
                    <a:pt x="7983728" y="862583"/>
                  </a:lnTo>
                  <a:lnTo>
                    <a:pt x="143764" y="862583"/>
                  </a:lnTo>
                  <a:lnTo>
                    <a:pt x="98322" y="855253"/>
                  </a:lnTo>
                  <a:lnTo>
                    <a:pt x="58858" y="834841"/>
                  </a:lnTo>
                  <a:lnTo>
                    <a:pt x="27737" y="803717"/>
                  </a:lnTo>
                  <a:lnTo>
                    <a:pt x="7329" y="764249"/>
                  </a:lnTo>
                  <a:lnTo>
                    <a:pt x="0" y="718807"/>
                  </a:lnTo>
                  <a:lnTo>
                    <a:pt x="0" y="14376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11964" y="4114027"/>
            <a:ext cx="752475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Supprimer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champs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inutiles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: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attention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est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fortement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recommandé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sauvegarder chaque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étape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du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nettoyage.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23617" y="4908551"/>
            <a:ext cx="8140700" cy="873760"/>
            <a:chOff x="2023617" y="4908551"/>
            <a:chExt cx="8140700" cy="873760"/>
          </a:xfrm>
        </p:grpSpPr>
        <p:sp>
          <p:nvSpPr>
            <p:cNvPr id="20" name="object 20"/>
            <p:cNvSpPr/>
            <p:nvPr/>
          </p:nvSpPr>
          <p:spPr>
            <a:xfrm>
              <a:off x="2029967" y="4914901"/>
              <a:ext cx="8128000" cy="861060"/>
            </a:xfrm>
            <a:custGeom>
              <a:avLst/>
              <a:gdLst/>
              <a:ahLst/>
              <a:cxnLst/>
              <a:rect l="l" t="t" r="r" b="b"/>
              <a:pathLst>
                <a:path w="8128000" h="861060">
                  <a:moveTo>
                    <a:pt x="7983982" y="0"/>
                  </a:moveTo>
                  <a:lnTo>
                    <a:pt x="143510" y="0"/>
                  </a:lnTo>
                  <a:lnTo>
                    <a:pt x="98148" y="7316"/>
                  </a:lnTo>
                  <a:lnTo>
                    <a:pt x="58753" y="27688"/>
                  </a:lnTo>
                  <a:lnTo>
                    <a:pt x="27688" y="58753"/>
                  </a:lnTo>
                  <a:lnTo>
                    <a:pt x="7316" y="98148"/>
                  </a:lnTo>
                  <a:lnTo>
                    <a:pt x="0" y="143510"/>
                  </a:lnTo>
                  <a:lnTo>
                    <a:pt x="0" y="717550"/>
                  </a:lnTo>
                  <a:lnTo>
                    <a:pt x="7316" y="762911"/>
                  </a:lnTo>
                  <a:lnTo>
                    <a:pt x="27688" y="802306"/>
                  </a:lnTo>
                  <a:lnTo>
                    <a:pt x="58753" y="833371"/>
                  </a:lnTo>
                  <a:lnTo>
                    <a:pt x="98148" y="853743"/>
                  </a:lnTo>
                  <a:lnTo>
                    <a:pt x="143510" y="861060"/>
                  </a:lnTo>
                  <a:lnTo>
                    <a:pt x="7983982" y="861060"/>
                  </a:lnTo>
                  <a:lnTo>
                    <a:pt x="8029343" y="853743"/>
                  </a:lnTo>
                  <a:lnTo>
                    <a:pt x="8068738" y="833371"/>
                  </a:lnTo>
                  <a:lnTo>
                    <a:pt x="8099803" y="802306"/>
                  </a:lnTo>
                  <a:lnTo>
                    <a:pt x="8120175" y="762911"/>
                  </a:lnTo>
                  <a:lnTo>
                    <a:pt x="8127492" y="717550"/>
                  </a:lnTo>
                  <a:lnTo>
                    <a:pt x="8127492" y="143510"/>
                  </a:lnTo>
                  <a:lnTo>
                    <a:pt x="8120175" y="98148"/>
                  </a:lnTo>
                  <a:lnTo>
                    <a:pt x="8099803" y="58753"/>
                  </a:lnTo>
                  <a:lnTo>
                    <a:pt x="8068738" y="27688"/>
                  </a:lnTo>
                  <a:lnTo>
                    <a:pt x="8029343" y="7316"/>
                  </a:lnTo>
                  <a:lnTo>
                    <a:pt x="7983982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29967" y="4914901"/>
              <a:ext cx="8128000" cy="861060"/>
            </a:xfrm>
            <a:custGeom>
              <a:avLst/>
              <a:gdLst/>
              <a:ahLst/>
              <a:cxnLst/>
              <a:rect l="l" t="t" r="r" b="b"/>
              <a:pathLst>
                <a:path w="8128000" h="861060">
                  <a:moveTo>
                    <a:pt x="0" y="143510"/>
                  </a:moveTo>
                  <a:lnTo>
                    <a:pt x="7316" y="98148"/>
                  </a:lnTo>
                  <a:lnTo>
                    <a:pt x="27688" y="58753"/>
                  </a:lnTo>
                  <a:lnTo>
                    <a:pt x="58753" y="27688"/>
                  </a:lnTo>
                  <a:lnTo>
                    <a:pt x="98148" y="7316"/>
                  </a:lnTo>
                  <a:lnTo>
                    <a:pt x="143510" y="0"/>
                  </a:lnTo>
                  <a:lnTo>
                    <a:pt x="7983982" y="0"/>
                  </a:lnTo>
                  <a:lnTo>
                    <a:pt x="8029343" y="7316"/>
                  </a:lnTo>
                  <a:lnTo>
                    <a:pt x="8068738" y="27688"/>
                  </a:lnTo>
                  <a:lnTo>
                    <a:pt x="8099803" y="58753"/>
                  </a:lnTo>
                  <a:lnTo>
                    <a:pt x="8120175" y="98148"/>
                  </a:lnTo>
                  <a:lnTo>
                    <a:pt x="8127492" y="143510"/>
                  </a:lnTo>
                  <a:lnTo>
                    <a:pt x="8127492" y="717550"/>
                  </a:lnTo>
                  <a:lnTo>
                    <a:pt x="8120175" y="762911"/>
                  </a:lnTo>
                  <a:lnTo>
                    <a:pt x="8099803" y="802306"/>
                  </a:lnTo>
                  <a:lnTo>
                    <a:pt x="8068738" y="833371"/>
                  </a:lnTo>
                  <a:lnTo>
                    <a:pt x="8029343" y="853743"/>
                  </a:lnTo>
                  <a:lnTo>
                    <a:pt x="7983982" y="861060"/>
                  </a:lnTo>
                  <a:lnTo>
                    <a:pt x="143510" y="861060"/>
                  </a:lnTo>
                  <a:lnTo>
                    <a:pt x="98148" y="853743"/>
                  </a:lnTo>
                  <a:lnTo>
                    <a:pt x="58753" y="833371"/>
                  </a:lnTo>
                  <a:lnTo>
                    <a:pt x="27688" y="802306"/>
                  </a:lnTo>
                  <a:lnTo>
                    <a:pt x="7316" y="762911"/>
                  </a:lnTo>
                  <a:lnTo>
                    <a:pt x="0" y="717550"/>
                  </a:lnTo>
                  <a:lnTo>
                    <a:pt x="0" y="14351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11964" y="5107627"/>
            <a:ext cx="750125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Remplir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contenu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manquant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utilisant les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connaissances du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domaine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données,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bien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avec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indicateurs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de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position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(moyenne,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médiane,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mode…)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ou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estimation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plus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complexe.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842537" y="6667416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6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1325"/>
            <a:ext cx="11660505" cy="5154930"/>
            <a:chOff x="0" y="1461325"/>
            <a:chExt cx="11660505" cy="5154930"/>
          </a:xfrm>
        </p:grpSpPr>
        <p:sp>
          <p:nvSpPr>
            <p:cNvPr id="4" name="object 4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0"/>
                  </a:moveTo>
                  <a:lnTo>
                    <a:pt x="11119104" y="0"/>
                  </a:lnTo>
                  <a:lnTo>
                    <a:pt x="11119104" y="5145024"/>
                  </a:lnTo>
                  <a:lnTo>
                    <a:pt x="0" y="51450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4" y="516605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228316"/>
            <a:ext cx="4686300" cy="8521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7800"/>
                </a:solidFill>
              </a:rPr>
              <a:t>02 – </a:t>
            </a:r>
            <a:r>
              <a:rPr sz="2000" spc="-5" dirty="0">
                <a:solidFill>
                  <a:srgbClr val="FF7800"/>
                </a:solidFill>
              </a:rPr>
              <a:t>COMPRENDRE </a:t>
            </a:r>
            <a:r>
              <a:rPr sz="2000" spc="-10" dirty="0">
                <a:solidFill>
                  <a:srgbClr val="FF7800"/>
                </a:solidFill>
              </a:rPr>
              <a:t>LES </a:t>
            </a:r>
            <a:r>
              <a:rPr sz="2000" spc="-25" dirty="0">
                <a:solidFill>
                  <a:srgbClr val="FF7800"/>
                </a:solidFill>
              </a:rPr>
              <a:t>FONDAMENTAUX </a:t>
            </a:r>
            <a:r>
              <a:rPr sz="2000" spc="-5" dirty="0">
                <a:solidFill>
                  <a:srgbClr val="FF7800"/>
                </a:solidFill>
              </a:rPr>
              <a:t>DE </a:t>
            </a:r>
            <a:r>
              <a:rPr sz="2000" spc="-440" dirty="0">
                <a:solidFill>
                  <a:srgbClr val="FF7800"/>
                </a:solidFill>
              </a:rPr>
              <a:t> </a:t>
            </a:r>
            <a:r>
              <a:rPr sz="2000" dirty="0">
                <a:solidFill>
                  <a:srgbClr val="FF7800"/>
                </a:solidFill>
              </a:rPr>
              <a:t>LA</a:t>
            </a:r>
            <a:r>
              <a:rPr sz="2000" spc="-20" dirty="0">
                <a:solidFill>
                  <a:srgbClr val="FF7800"/>
                </a:solidFill>
              </a:rPr>
              <a:t> </a:t>
            </a:r>
            <a:r>
              <a:rPr sz="2000" spc="-15" dirty="0">
                <a:solidFill>
                  <a:srgbClr val="FF7800"/>
                </a:solidFill>
              </a:rPr>
              <a:t>TRANSFORMATION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" dirty="0">
                <a:solidFill>
                  <a:srgbClr val="FF7800"/>
                </a:solidFill>
              </a:rPr>
              <a:t>DE DONNÉES</a:t>
            </a:r>
            <a:endParaRPr sz="2000"/>
          </a:p>
          <a:p>
            <a:pPr marL="22860">
              <a:lnSpc>
                <a:spcPts val="1914"/>
              </a:lnSpc>
            </a:pPr>
            <a:r>
              <a:rPr sz="1600" spc="-15" dirty="0">
                <a:solidFill>
                  <a:srgbClr val="FF7800"/>
                </a:solidFill>
              </a:rPr>
              <a:t>Nettoyage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des</a:t>
            </a:r>
            <a:r>
              <a:rPr sz="1600" spc="-15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données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798739" y="1599385"/>
            <a:ext cx="6619240" cy="66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Valeurs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manquantes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manquante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forcément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anomalie,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agir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selon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contexte.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648147" y="2874464"/>
          <a:ext cx="4883150" cy="186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sz="14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postal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Ville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Mahdaoui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15000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Casablanca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Khattabi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Rabat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Chaabi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Hafidi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Meknès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275747" y="2874464"/>
            <a:ext cx="0" cy="377190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71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96997" y="2874464"/>
            <a:ext cx="0" cy="377190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71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40372" y="3972025"/>
            <a:ext cx="186690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80"/>
              </a:lnSpc>
              <a:spcBef>
                <a:spcPts val="100"/>
              </a:spcBef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Actions</a:t>
            </a:r>
            <a:r>
              <a:rPr sz="1400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possibles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:</a:t>
            </a:r>
            <a:endParaRPr sz="14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Supprimer</a:t>
            </a:r>
            <a:r>
              <a:rPr sz="1400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ligne</a:t>
            </a:r>
            <a:endParaRPr sz="14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Remplacer</a:t>
            </a:r>
            <a:r>
              <a:rPr sz="1400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par </a:t>
            </a:r>
            <a:r>
              <a:rPr sz="1400" spc="-20" dirty="0">
                <a:solidFill>
                  <a:srgbClr val="3A3838"/>
                </a:solidFill>
                <a:latin typeface="Calibri"/>
                <a:cs typeface="Calibri"/>
              </a:rPr>
              <a:t>“N/A”</a:t>
            </a:r>
            <a:endParaRPr sz="14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Chercher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à</a:t>
            </a:r>
            <a:r>
              <a:rPr sz="1400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corriger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05016" y="4085844"/>
            <a:ext cx="771525" cy="208915"/>
          </a:xfrm>
          <a:custGeom>
            <a:avLst/>
            <a:gdLst/>
            <a:ahLst/>
            <a:cxnLst/>
            <a:rect l="l" t="t" r="r" b="b"/>
            <a:pathLst>
              <a:path w="771525" h="208914">
                <a:moveTo>
                  <a:pt x="0" y="52196"/>
                </a:moveTo>
                <a:lnTo>
                  <a:pt x="666750" y="52196"/>
                </a:lnTo>
                <a:lnTo>
                  <a:pt x="666750" y="0"/>
                </a:lnTo>
                <a:lnTo>
                  <a:pt x="771144" y="104393"/>
                </a:lnTo>
                <a:lnTo>
                  <a:pt x="666750" y="208787"/>
                </a:lnTo>
                <a:lnTo>
                  <a:pt x="666750" y="156590"/>
                </a:lnTo>
                <a:lnTo>
                  <a:pt x="0" y="156590"/>
                </a:lnTo>
                <a:lnTo>
                  <a:pt x="0" y="52196"/>
                </a:lnTo>
                <a:close/>
              </a:path>
            </a:pathLst>
          </a:custGeom>
          <a:ln w="12700">
            <a:solidFill>
              <a:srgbClr val="843B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842537" y="6667416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7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1325"/>
            <a:ext cx="11660505" cy="5154930"/>
            <a:chOff x="0" y="1461325"/>
            <a:chExt cx="11660505" cy="5154930"/>
          </a:xfrm>
        </p:grpSpPr>
        <p:sp>
          <p:nvSpPr>
            <p:cNvPr id="4" name="object 4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0"/>
                  </a:moveTo>
                  <a:lnTo>
                    <a:pt x="11119104" y="0"/>
                  </a:lnTo>
                  <a:lnTo>
                    <a:pt x="11119104" y="5145024"/>
                  </a:lnTo>
                  <a:lnTo>
                    <a:pt x="0" y="51450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4" y="516605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228316"/>
            <a:ext cx="4686300" cy="8521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7800"/>
                </a:solidFill>
              </a:rPr>
              <a:t>02 – </a:t>
            </a:r>
            <a:r>
              <a:rPr sz="2000" spc="-5" dirty="0">
                <a:solidFill>
                  <a:srgbClr val="FF7800"/>
                </a:solidFill>
              </a:rPr>
              <a:t>COMPRENDRE </a:t>
            </a:r>
            <a:r>
              <a:rPr sz="2000" spc="-10" dirty="0">
                <a:solidFill>
                  <a:srgbClr val="FF7800"/>
                </a:solidFill>
              </a:rPr>
              <a:t>LES </a:t>
            </a:r>
            <a:r>
              <a:rPr sz="2000" spc="-25" dirty="0">
                <a:solidFill>
                  <a:srgbClr val="FF7800"/>
                </a:solidFill>
              </a:rPr>
              <a:t>FONDAMENTAUX </a:t>
            </a:r>
            <a:r>
              <a:rPr sz="2000" spc="-5" dirty="0">
                <a:solidFill>
                  <a:srgbClr val="FF7800"/>
                </a:solidFill>
              </a:rPr>
              <a:t>DE </a:t>
            </a:r>
            <a:r>
              <a:rPr sz="2000" spc="-440" dirty="0">
                <a:solidFill>
                  <a:srgbClr val="FF7800"/>
                </a:solidFill>
              </a:rPr>
              <a:t> </a:t>
            </a:r>
            <a:r>
              <a:rPr sz="2000" dirty="0">
                <a:solidFill>
                  <a:srgbClr val="FF7800"/>
                </a:solidFill>
              </a:rPr>
              <a:t>LA</a:t>
            </a:r>
            <a:r>
              <a:rPr sz="2000" spc="-20" dirty="0">
                <a:solidFill>
                  <a:srgbClr val="FF7800"/>
                </a:solidFill>
              </a:rPr>
              <a:t> </a:t>
            </a:r>
            <a:r>
              <a:rPr sz="2000" spc="-15" dirty="0">
                <a:solidFill>
                  <a:srgbClr val="FF7800"/>
                </a:solidFill>
              </a:rPr>
              <a:t>TRANSFORMATION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" dirty="0">
                <a:solidFill>
                  <a:srgbClr val="FF7800"/>
                </a:solidFill>
              </a:rPr>
              <a:t>DE DONNÉES</a:t>
            </a:r>
            <a:endParaRPr sz="2000"/>
          </a:p>
          <a:p>
            <a:pPr marL="22860">
              <a:lnSpc>
                <a:spcPts val="1914"/>
              </a:lnSpc>
            </a:pPr>
            <a:r>
              <a:rPr sz="1600" spc="-15" dirty="0">
                <a:solidFill>
                  <a:srgbClr val="FF7800"/>
                </a:solidFill>
              </a:rPr>
              <a:t>Nettoyage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des</a:t>
            </a:r>
            <a:r>
              <a:rPr sz="1600" spc="-15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données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798739" y="1599385"/>
            <a:ext cx="10413365" cy="1308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Élimination</a:t>
            </a:r>
            <a:r>
              <a:rPr sz="1600" b="1" spc="-5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doublons</a:t>
            </a:r>
            <a:endParaRPr sz="1600">
              <a:latin typeface="Calibri"/>
              <a:cs typeface="Calibri"/>
            </a:endParaRPr>
          </a:p>
          <a:p>
            <a:pPr marL="240665" marR="5080" indent="-228600">
              <a:lnSpc>
                <a:spcPct val="150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enregistrements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ayant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même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d’attribut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considérés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enregistrements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double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redondants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fusionnés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enregistrement.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phénomène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lorsqu’on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combine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ensembles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provenant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 plusieurs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lorsqu’on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reçoit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client.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832705" y="3709549"/>
          <a:ext cx="3261995" cy="186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sz="14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postal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Ville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15000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Casablanca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Rabat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15000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Casablanca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Meknès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165895" y="2934849"/>
          <a:ext cx="2806700" cy="149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54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sz="14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postal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Ville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15000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Casablanca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Rabat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Meknès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165895" y="4593059"/>
          <a:ext cx="4191000" cy="149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sz="14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postal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Ville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Occurence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15000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Casablanca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Rabat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Meknès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5211942" y="3882720"/>
            <a:ext cx="652780" cy="1437005"/>
            <a:chOff x="5211942" y="3882720"/>
            <a:chExt cx="652780" cy="1437005"/>
          </a:xfrm>
        </p:grpSpPr>
        <p:sp>
          <p:nvSpPr>
            <p:cNvPr id="16" name="object 16"/>
            <p:cNvSpPr/>
            <p:nvPr/>
          </p:nvSpPr>
          <p:spPr>
            <a:xfrm>
              <a:off x="5218292" y="3889070"/>
              <a:ext cx="640080" cy="535305"/>
            </a:xfrm>
            <a:custGeom>
              <a:avLst/>
              <a:gdLst/>
              <a:ahLst/>
              <a:cxnLst/>
              <a:rect l="l" t="t" r="r" b="b"/>
              <a:pathLst>
                <a:path w="640079" h="535304">
                  <a:moveTo>
                    <a:pt x="0" y="452526"/>
                  </a:moveTo>
                  <a:lnTo>
                    <a:pt x="525030" y="41275"/>
                  </a:lnTo>
                  <a:lnTo>
                    <a:pt x="492696" y="0"/>
                  </a:lnTo>
                  <a:lnTo>
                    <a:pt x="639914" y="17881"/>
                  </a:lnTo>
                  <a:lnTo>
                    <a:pt x="622020" y="165100"/>
                  </a:lnTo>
                  <a:lnTo>
                    <a:pt x="589686" y="123825"/>
                  </a:lnTo>
                  <a:lnTo>
                    <a:pt x="64668" y="535076"/>
                  </a:lnTo>
                  <a:lnTo>
                    <a:pt x="0" y="452526"/>
                  </a:lnTo>
                  <a:close/>
                </a:path>
              </a:pathLst>
            </a:custGeom>
            <a:ln w="12700">
              <a:solidFill>
                <a:srgbClr val="843B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19471" y="4732278"/>
              <a:ext cx="585470" cy="581025"/>
            </a:xfrm>
            <a:custGeom>
              <a:avLst/>
              <a:gdLst/>
              <a:ahLst/>
              <a:cxnLst/>
              <a:rect l="l" t="t" r="r" b="b"/>
              <a:pathLst>
                <a:path w="585470" h="581025">
                  <a:moveTo>
                    <a:pt x="73774" y="0"/>
                  </a:moveTo>
                  <a:lnTo>
                    <a:pt x="547763" y="469176"/>
                  </a:lnTo>
                  <a:lnTo>
                    <a:pt x="584644" y="431901"/>
                  </a:lnTo>
                  <a:lnTo>
                    <a:pt x="585406" y="580199"/>
                  </a:lnTo>
                  <a:lnTo>
                    <a:pt x="437108" y="580961"/>
                  </a:lnTo>
                  <a:lnTo>
                    <a:pt x="473989" y="543699"/>
                  </a:lnTo>
                  <a:lnTo>
                    <a:pt x="0" y="74523"/>
                  </a:lnTo>
                  <a:lnTo>
                    <a:pt x="73774" y="0"/>
                  </a:lnTo>
                  <a:close/>
                </a:path>
              </a:pathLst>
            </a:custGeom>
            <a:ln w="12700">
              <a:solidFill>
                <a:srgbClr val="843B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96408" y="4466347"/>
            <a:ext cx="21462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842537" y="6667416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8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1325"/>
            <a:ext cx="11660505" cy="5154930"/>
            <a:chOff x="0" y="1461325"/>
            <a:chExt cx="11660505" cy="5154930"/>
          </a:xfrm>
        </p:grpSpPr>
        <p:sp>
          <p:nvSpPr>
            <p:cNvPr id="4" name="object 4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6088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0"/>
                  </a:moveTo>
                  <a:lnTo>
                    <a:pt x="11119104" y="0"/>
                  </a:lnTo>
                  <a:lnTo>
                    <a:pt x="11119104" y="5145024"/>
                  </a:lnTo>
                  <a:lnTo>
                    <a:pt x="0" y="51450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4" y="516605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228316"/>
            <a:ext cx="4686300" cy="8521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7800"/>
                </a:solidFill>
              </a:rPr>
              <a:t>02 – </a:t>
            </a:r>
            <a:r>
              <a:rPr sz="2000" spc="-5" dirty="0">
                <a:solidFill>
                  <a:srgbClr val="FF7800"/>
                </a:solidFill>
              </a:rPr>
              <a:t>COMPRENDRE </a:t>
            </a:r>
            <a:r>
              <a:rPr sz="2000" spc="-10" dirty="0">
                <a:solidFill>
                  <a:srgbClr val="FF7800"/>
                </a:solidFill>
              </a:rPr>
              <a:t>LES </a:t>
            </a:r>
            <a:r>
              <a:rPr sz="2000" spc="-25" dirty="0">
                <a:solidFill>
                  <a:srgbClr val="FF7800"/>
                </a:solidFill>
              </a:rPr>
              <a:t>FONDAMENTAUX </a:t>
            </a:r>
            <a:r>
              <a:rPr sz="2000" spc="-5" dirty="0">
                <a:solidFill>
                  <a:srgbClr val="FF7800"/>
                </a:solidFill>
              </a:rPr>
              <a:t>DE </a:t>
            </a:r>
            <a:r>
              <a:rPr sz="2000" spc="-440" dirty="0">
                <a:solidFill>
                  <a:srgbClr val="FF7800"/>
                </a:solidFill>
              </a:rPr>
              <a:t> </a:t>
            </a:r>
            <a:r>
              <a:rPr sz="2000" dirty="0">
                <a:solidFill>
                  <a:srgbClr val="FF7800"/>
                </a:solidFill>
              </a:rPr>
              <a:t>LA</a:t>
            </a:r>
            <a:r>
              <a:rPr sz="2000" spc="-20" dirty="0">
                <a:solidFill>
                  <a:srgbClr val="FF7800"/>
                </a:solidFill>
              </a:rPr>
              <a:t> </a:t>
            </a:r>
            <a:r>
              <a:rPr sz="2000" spc="-15" dirty="0">
                <a:solidFill>
                  <a:srgbClr val="FF7800"/>
                </a:solidFill>
              </a:rPr>
              <a:t>TRANSFORMATION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" dirty="0">
                <a:solidFill>
                  <a:srgbClr val="FF7800"/>
                </a:solidFill>
              </a:rPr>
              <a:t>DE DONNÉES</a:t>
            </a:r>
            <a:endParaRPr sz="2000"/>
          </a:p>
          <a:p>
            <a:pPr marL="22860">
              <a:lnSpc>
                <a:spcPts val="1914"/>
              </a:lnSpc>
            </a:pPr>
            <a:r>
              <a:rPr sz="1600" spc="-15" dirty="0">
                <a:solidFill>
                  <a:srgbClr val="FF7800"/>
                </a:solidFill>
              </a:rPr>
              <a:t>Nettoyage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des</a:t>
            </a:r>
            <a:r>
              <a:rPr sz="1600" spc="-15" dirty="0">
                <a:solidFill>
                  <a:srgbClr val="FF7800"/>
                </a:solidFill>
              </a:rPr>
              <a:t> </a:t>
            </a:r>
            <a:r>
              <a:rPr sz="1600" spc="-5" dirty="0">
                <a:solidFill>
                  <a:srgbClr val="FF7800"/>
                </a:solidFill>
              </a:rPr>
              <a:t>données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798739" y="1599385"/>
            <a:ext cx="10153650" cy="1434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Détection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valeurs</a:t>
            </a:r>
            <a:r>
              <a:rPr sz="1600" b="1" spc="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aberrantes</a:t>
            </a:r>
            <a:endParaRPr sz="1600">
              <a:latin typeface="Calibri"/>
              <a:cs typeface="Calibri"/>
            </a:endParaRPr>
          </a:p>
          <a:p>
            <a:pPr marL="241300" marR="5080" indent="-228600">
              <a:lnSpc>
                <a:spcPct val="150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existe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d’analyse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statistique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d’erreur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aberrantes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possibles,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telles que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l’analyse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écarts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détection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suivent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l’équation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distribution.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55555"/>
              </a:buClr>
              <a:buFont typeface="Arial MT"/>
              <a:buChar char="•"/>
            </a:pP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détection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aberrantes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nécessite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statistique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connaissance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l’objet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étudié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180840" y="3344914"/>
          <a:ext cx="4883150" cy="186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Profession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Mahdaoui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18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Retraité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Khattabi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80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5" dirty="0">
                          <a:latin typeface="Calibri"/>
                          <a:cs typeface="Calibri"/>
                        </a:rPr>
                        <a:t>Lycéen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Chaabi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Lycéen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Hafidi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Retraité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093926" y="3908443"/>
            <a:ext cx="186690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Actions</a:t>
            </a:r>
            <a:r>
              <a:rPr sz="1400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possibles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:</a:t>
            </a:r>
            <a:endParaRPr sz="14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Supprimer</a:t>
            </a:r>
            <a:r>
              <a:rPr sz="1400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ligne</a:t>
            </a:r>
            <a:endParaRPr sz="14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Remplacer</a:t>
            </a:r>
            <a:r>
              <a:rPr sz="1400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par </a:t>
            </a:r>
            <a:r>
              <a:rPr sz="1400" spc="-20" dirty="0">
                <a:solidFill>
                  <a:srgbClr val="3A3838"/>
                </a:solidFill>
                <a:latin typeface="Calibri"/>
                <a:cs typeface="Calibri"/>
              </a:rPr>
              <a:t>“N/A”</a:t>
            </a:r>
            <a:endParaRPr sz="14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Chercher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à</a:t>
            </a:r>
            <a:r>
              <a:rPr sz="1400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corriger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47559" y="3986784"/>
            <a:ext cx="771525" cy="210820"/>
          </a:xfrm>
          <a:custGeom>
            <a:avLst/>
            <a:gdLst/>
            <a:ahLst/>
            <a:cxnLst/>
            <a:rect l="l" t="t" r="r" b="b"/>
            <a:pathLst>
              <a:path w="771525" h="210820">
                <a:moveTo>
                  <a:pt x="0" y="52577"/>
                </a:moveTo>
                <a:lnTo>
                  <a:pt x="665988" y="52577"/>
                </a:lnTo>
                <a:lnTo>
                  <a:pt x="665988" y="0"/>
                </a:lnTo>
                <a:lnTo>
                  <a:pt x="771144" y="105155"/>
                </a:lnTo>
                <a:lnTo>
                  <a:pt x="665988" y="210311"/>
                </a:lnTo>
                <a:lnTo>
                  <a:pt x="665988" y="157733"/>
                </a:lnTo>
                <a:lnTo>
                  <a:pt x="0" y="157733"/>
                </a:lnTo>
                <a:lnTo>
                  <a:pt x="0" y="52577"/>
                </a:lnTo>
                <a:close/>
              </a:path>
            </a:pathLst>
          </a:custGeom>
          <a:ln w="12700">
            <a:solidFill>
              <a:srgbClr val="843B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842537" y="6667416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9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3072</Words>
  <Application>Microsoft Office PowerPoint</Application>
  <PresentationFormat>Grand écran</PresentationFormat>
  <Paragraphs>498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 MT</vt:lpstr>
      <vt:lpstr>Calibri</vt:lpstr>
      <vt:lpstr>Symbol</vt:lpstr>
      <vt:lpstr>Times New Roman</vt:lpstr>
      <vt:lpstr>Wingdings</vt:lpstr>
      <vt:lpstr>Office Theme</vt:lpstr>
      <vt:lpstr>CHAPITRE 2</vt:lpstr>
      <vt:lpstr>CHAPITRE 2</vt:lpstr>
      <vt:lpstr>02 – COMPRENDRE LES FONDAMENTAUX DE  LA TRANSFORMATION DE DONNÉES Nettoyage des données</vt:lpstr>
      <vt:lpstr>02 – COMPRENDRE LES FONDAMENTAUX DE  LA TRANSFORMATION DE DONNÉES Nettoyage des données</vt:lpstr>
      <vt:lpstr>02 – COMPRENDRE LES FONDAMENTAUX DE  LA TRANSFORMATION DE DONNÉES Nettoyage des données</vt:lpstr>
      <vt:lpstr>02 – COMPRENDRE LES FONDAMENTAUX DE  LA TRANSFORMATION DE DONNÉES Nettoyage des données</vt:lpstr>
      <vt:lpstr>02 – COMPRENDRE LES FONDAMENTAUX DE  LA TRANSFORMATION DE DONNÉES Nettoyage des données</vt:lpstr>
      <vt:lpstr>02 – COMPRENDRE LES FONDAMENTAUX DE  LA TRANSFORMATION DE DONNÉES Nettoyage des données</vt:lpstr>
      <vt:lpstr>02 – COMPRENDRE LES FONDAMENTAUX DE  LA TRANSFORMATION DE DONNÉES Nettoyage des données</vt:lpstr>
      <vt:lpstr>02 – COMPRENDRE LES FONDAMENTAUX DE  LA TRANSFORMATION DE DONNÉES Nettoyage des données</vt:lpstr>
      <vt:lpstr>02 – COMPRENDRE LES FONDAMENTAUX DE  LA TRANSFORMATION DE DONNÉES Nettoyage des données</vt:lpstr>
      <vt:lpstr>02 – COMPRENDRE LES FONDAMENTAUX DE  LA TRANSFORMATION DE DONNÉES Nettoyage des données</vt:lpstr>
      <vt:lpstr>02 – COMPRENDRE LES FONDAMENTAUX DE  LA TRANSFORMATION DE DONNÉES Nettoyage des données</vt:lpstr>
      <vt:lpstr>02 – COMPRENDRE LES FONDAMENTAUX DE  LA TRANSFORMATION DE DONNÉES Nettoyage des données</vt:lpstr>
      <vt:lpstr>CHAPITRE 2</vt:lpstr>
      <vt:lpstr>02 – COMPRENDRE LES FONDAMENTAUX DE  LA TRANSFORMATION DE DONNÉES Exemples de composants de nettoyage dans Talend</vt:lpstr>
      <vt:lpstr>02 – COMPRENDRE LES FONDAMENTAUX DE  LA TRANSFORMATION DE DONNÉES Exemples de composants de nettoyage dans Talend</vt:lpstr>
      <vt:lpstr>02 – COMPRENDRE LES FONDAMENTAUX DE  LA TRANSFORMATION DE DONNÉES Exemples de composants de nettoyage dans Talend</vt:lpstr>
      <vt:lpstr>02 – COMPRENDRE LES FONDAMENTAUX DE  LA TRANSFORMATION DE DONNÉES Exemples de composants de nettoyage dans Talend</vt:lpstr>
      <vt:lpstr>02 – COMPRENDRE LES FONDAMENTAUX DE  LA TRANSFORMATION DE DONNÉES Exemples de composants de nettoyage dans Talend</vt:lpstr>
      <vt:lpstr>02 – COMPRENDRE LES FONDAMENTAUX DE  LA TRANSFORMATION DE DONNÉES Exemples de composants de nettoyage dans Talend</vt:lpstr>
      <vt:lpstr>02 – COMPRENDRE LES FONDAMENTAUX DE  LA TRANSFORMATION DE DONNÉES Exemples de composants de nettoyage dans Talend</vt:lpstr>
      <vt:lpstr>02 – COMPRENDRE LES FONDAMENTAUX DE  LA TRANSFORMATION DE DONNÉES Exemples de composants de nettoyage dans Talend</vt:lpstr>
      <vt:lpstr>CHAPITRE 2</vt:lpstr>
      <vt:lpstr>02 – COMPRENDRE LES FONDAMENTAUX DE  LA TRANSFORMATION DE DONNÉES Normalisation des données</vt:lpstr>
      <vt:lpstr>02 – COMPRENDRE LES FONDAMENTAUX DE  LA TRANSFORMATION DE DONNÉES Normalisation des données</vt:lpstr>
      <vt:lpstr>PARTIE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pc</cp:lastModifiedBy>
  <cp:revision>2</cp:revision>
  <dcterms:created xsi:type="dcterms:W3CDTF">2024-03-25T17:39:32Z</dcterms:created>
  <dcterms:modified xsi:type="dcterms:W3CDTF">2024-04-14T18:26:27Z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2024-01-29T00:00:00Z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2024-03-25T00:00:00Z</vt:filetime>
  </property>
</Properties>
</file>