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2"/>
    <p:sldId id="290" r:id="rId3"/>
    <p:sldId id="291" r:id="rId4"/>
    <p:sldId id="295" r:id="rId5"/>
    <p:sldId id="292" r:id="rId6"/>
    <p:sldId id="293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448" y="1461516"/>
            <a:ext cx="11119485" cy="5146675"/>
          </a:xfrm>
          <a:custGeom>
            <a:avLst/>
            <a:gdLst/>
            <a:ahLst/>
            <a:cxnLst/>
            <a:rect l="l" t="t" r="r" b="b"/>
            <a:pathLst>
              <a:path w="11119485" h="5146675">
                <a:moveTo>
                  <a:pt x="11119104" y="0"/>
                </a:moveTo>
                <a:lnTo>
                  <a:pt x="0" y="0"/>
                </a:lnTo>
                <a:lnTo>
                  <a:pt x="0" y="5146548"/>
                </a:lnTo>
                <a:lnTo>
                  <a:pt x="11119104" y="5146548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448" y="1461516"/>
            <a:ext cx="11119485" cy="5146675"/>
          </a:xfrm>
          <a:custGeom>
            <a:avLst/>
            <a:gdLst/>
            <a:ahLst/>
            <a:cxnLst/>
            <a:rect l="l" t="t" r="r" b="b"/>
            <a:pathLst>
              <a:path w="11119485" h="5146675">
                <a:moveTo>
                  <a:pt x="0" y="0"/>
                </a:moveTo>
                <a:lnTo>
                  <a:pt x="11119104" y="0"/>
                </a:lnTo>
                <a:lnTo>
                  <a:pt x="11119104" y="5146548"/>
                </a:lnTo>
                <a:lnTo>
                  <a:pt x="0" y="514654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8099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8876" y="5558027"/>
            <a:ext cx="865631" cy="86563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5486" y="6132576"/>
            <a:ext cx="2161540" cy="721360"/>
          </a:xfrm>
          <a:custGeom>
            <a:avLst/>
            <a:gdLst/>
            <a:ahLst/>
            <a:cxnLst/>
            <a:rect l="l" t="t" r="r" b="b"/>
            <a:pathLst>
              <a:path w="2161540" h="721359">
                <a:moveTo>
                  <a:pt x="2040889" y="0"/>
                </a:moveTo>
                <a:lnTo>
                  <a:pt x="120141" y="0"/>
                </a:lnTo>
                <a:lnTo>
                  <a:pt x="73375" y="9440"/>
                </a:lnTo>
                <a:lnTo>
                  <a:pt x="35186" y="35186"/>
                </a:lnTo>
                <a:lnTo>
                  <a:pt x="9440" y="73375"/>
                </a:lnTo>
                <a:lnTo>
                  <a:pt x="0" y="120142"/>
                </a:lnTo>
                <a:lnTo>
                  <a:pt x="0" y="720852"/>
                </a:lnTo>
                <a:lnTo>
                  <a:pt x="2161031" y="720852"/>
                </a:lnTo>
                <a:lnTo>
                  <a:pt x="2161031" y="120142"/>
                </a:lnTo>
                <a:lnTo>
                  <a:pt x="2151589" y="73375"/>
                </a:lnTo>
                <a:lnTo>
                  <a:pt x="2125840" y="35186"/>
                </a:lnTo>
                <a:lnTo>
                  <a:pt x="2087651" y="9440"/>
                </a:lnTo>
                <a:lnTo>
                  <a:pt x="2040889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2268" y="6268212"/>
            <a:ext cx="402335" cy="39623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49596" y="213359"/>
            <a:ext cx="1181099" cy="116738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81928" y="475488"/>
            <a:ext cx="2002535" cy="6446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739" y="410517"/>
            <a:ext cx="11674520" cy="580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54310" y="1576613"/>
            <a:ext cx="4972050" cy="3842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3906" y="6692393"/>
            <a:ext cx="19831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2537" y="6667416"/>
            <a:ext cx="281304" cy="1944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6495757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6" y="6132576"/>
            <a:ext cx="2159635" cy="721360"/>
            <a:chOff x="8010146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6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6" y="0"/>
                  </a:moveTo>
                  <a:lnTo>
                    <a:pt x="120142" y="0"/>
                  </a:lnTo>
                  <a:lnTo>
                    <a:pt x="73375" y="9440"/>
                  </a:lnTo>
                  <a:lnTo>
                    <a:pt x="35186" y="35186"/>
                  </a:lnTo>
                  <a:lnTo>
                    <a:pt x="9440" y="73375"/>
                  </a:lnTo>
                  <a:lnTo>
                    <a:pt x="0" y="120142"/>
                  </a:lnTo>
                  <a:lnTo>
                    <a:pt x="0" y="720852"/>
                  </a:lnTo>
                  <a:lnTo>
                    <a:pt x="2159508" y="720852"/>
                  </a:lnTo>
                  <a:lnTo>
                    <a:pt x="2159508" y="120142"/>
                  </a:lnTo>
                  <a:lnTo>
                    <a:pt x="2150065" y="73375"/>
                  </a:lnTo>
                  <a:lnTo>
                    <a:pt x="2124316" y="35186"/>
                  </a:lnTo>
                  <a:lnTo>
                    <a:pt x="2086127" y="9440"/>
                  </a:lnTo>
                  <a:lnTo>
                    <a:pt x="2039366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8" y="6268212"/>
              <a:ext cx="400799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5071"/>
            <a:ext cx="1027175" cy="1014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57842" y="4543044"/>
            <a:ext cx="864107" cy="86410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366" rIns="0" bIns="0" rtlCol="0">
            <a:spAutoFit/>
          </a:bodyPr>
          <a:lstStyle/>
          <a:p>
            <a:pPr marL="8188959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solidFill>
                  <a:srgbClr val="FF7800"/>
                </a:solidFill>
              </a:rPr>
              <a:t>PARTIE</a:t>
            </a:r>
            <a:r>
              <a:rPr spc="-130" dirty="0">
                <a:solidFill>
                  <a:srgbClr val="FF7800"/>
                </a:solidFill>
              </a:rPr>
              <a:t> </a:t>
            </a:r>
            <a:r>
              <a:rPr spc="-50" dirty="0">
                <a:solidFill>
                  <a:srgbClr val="FF7800"/>
                </a:solidFill>
              </a:rPr>
              <a:t>2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0984" y="381000"/>
            <a:ext cx="2000998" cy="6446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8740" y="1103100"/>
            <a:ext cx="5353685" cy="271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0420" marR="5080" indent="-20104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COMPRENDRE</a:t>
            </a:r>
            <a:r>
              <a:rPr sz="24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TRANSFORMATION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DES </a:t>
            </a:r>
            <a:r>
              <a:rPr sz="2400" b="1" spc="-10" dirty="0">
                <a:solidFill>
                  <a:srgbClr val="FF7800"/>
                </a:solidFill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8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module,</a:t>
            </a:r>
            <a:r>
              <a:rPr sz="18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18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110"/>
              </a:spcBef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solidFill>
                  <a:srgbClr val="767070"/>
                </a:solidFill>
                <a:latin typeface="Calibri"/>
                <a:cs typeface="Calibri"/>
              </a:rPr>
              <a:t>Traiter</a:t>
            </a:r>
            <a:r>
              <a:rPr sz="1600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600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67070"/>
                </a:solidFill>
                <a:latin typeface="Calibri"/>
                <a:cs typeface="Calibri"/>
              </a:rPr>
              <a:t>sources</a:t>
            </a:r>
            <a:r>
              <a:rPr sz="1600" spc="-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600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 marL="355600" marR="347345" indent="-342900">
              <a:lnSpc>
                <a:spcPct val="100000"/>
              </a:lnSpc>
              <a:spcBef>
                <a:spcPts val="1295"/>
              </a:spcBef>
              <a:buSzPct val="112500"/>
              <a:buFont typeface="Arial MT"/>
              <a:buChar char="•"/>
              <a:tabLst>
                <a:tab pos="355600" algn="l"/>
              </a:tabLst>
            </a:pPr>
            <a:r>
              <a:rPr sz="1600" dirty="0">
                <a:solidFill>
                  <a:srgbClr val="767070"/>
                </a:solidFill>
                <a:latin typeface="Calibri"/>
                <a:cs typeface="Calibri"/>
              </a:rPr>
              <a:t>Comprendre</a:t>
            </a:r>
            <a:r>
              <a:rPr sz="16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600" spc="-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67070"/>
                </a:solidFill>
                <a:latin typeface="Calibri"/>
                <a:cs typeface="Calibri"/>
              </a:rPr>
              <a:t>fondamentaux</a:t>
            </a:r>
            <a:r>
              <a:rPr sz="1600" spc="-5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600" spc="-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67070"/>
                </a:solidFill>
                <a:latin typeface="Calibri"/>
                <a:cs typeface="Calibri"/>
              </a:rPr>
              <a:t>la</a:t>
            </a:r>
            <a:r>
              <a:rPr sz="1600" spc="-5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67070"/>
                </a:solidFill>
                <a:latin typeface="Calibri"/>
                <a:cs typeface="Calibri"/>
              </a:rPr>
              <a:t>transformation</a:t>
            </a:r>
            <a:r>
              <a:rPr sz="1600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767070"/>
                </a:solidFill>
                <a:latin typeface="Calibri"/>
                <a:cs typeface="Calibri"/>
              </a:rPr>
              <a:t>des </a:t>
            </a:r>
            <a:r>
              <a:rPr sz="1600" spc="-10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4279" y="6259305"/>
            <a:ext cx="126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7" y="161544"/>
              <a:ext cx="1278635" cy="12633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34805" y="212917"/>
            <a:ext cx="1743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7800"/>
                </a:solidFill>
              </a:rPr>
              <a:t>CONSIGNES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76075" y="1156272"/>
            <a:ext cx="5508625" cy="198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lang="fr-FR" sz="1800" b="1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8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Pour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l’apprenant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endParaRPr sz="1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différentes techniques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d’extraction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Manipuler 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d’extraction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7" y="161544"/>
              <a:ext cx="1278635" cy="12633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654326" y="1317854"/>
            <a:ext cx="4840605" cy="388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8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Conditions</a:t>
            </a:r>
            <a:r>
              <a:rPr sz="18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8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réalisation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Utilisation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supports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pédagogiques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fournis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formateur</a:t>
            </a:r>
            <a:endParaRPr sz="1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instructions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verbales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écrites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formateur</a:t>
            </a:r>
            <a:endParaRPr sz="1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individuel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groupe</a:t>
            </a:r>
            <a:endParaRPr sz="1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4</a:t>
            </a:r>
            <a:r>
              <a:rPr sz="18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Critères</a:t>
            </a:r>
            <a:r>
              <a:rPr sz="18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réussite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stagiaire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est-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capable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835025" lvl="1" indent="-286385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83502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 dirty="0">
              <a:latin typeface="Calibri"/>
              <a:cs typeface="Calibri"/>
            </a:endParaRPr>
          </a:p>
          <a:p>
            <a:pPr marL="835025" lvl="1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83502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Connaître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techniques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d'extraction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?</a:t>
            </a:r>
            <a:endParaRPr sz="1400" dirty="0">
              <a:latin typeface="Calibri"/>
              <a:cs typeface="Calibri"/>
            </a:endParaRPr>
          </a:p>
          <a:p>
            <a:pPr marL="835025" lvl="1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83502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d’extraction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34805" y="212917"/>
            <a:ext cx="1743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7800"/>
                </a:solidFill>
              </a:rPr>
              <a:t>CONSIGNES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5459"/>
            <a:chOff x="0" y="0"/>
            <a:chExt cx="12189460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" y="0"/>
              <a:ext cx="12185903" cy="68552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0"/>
                  </a:moveTo>
                  <a:lnTo>
                    <a:pt x="11119104" y="0"/>
                  </a:lnTo>
                  <a:lnTo>
                    <a:pt x="11119104" y="5146548"/>
                  </a:lnTo>
                  <a:lnTo>
                    <a:pt x="0" y="51465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63911" y="345947"/>
            <a:ext cx="2024380" cy="650875"/>
            <a:chOff x="9963911" y="345947"/>
            <a:chExt cx="2024380" cy="650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3907" y="463296"/>
              <a:ext cx="1293874" cy="4160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3911" y="345947"/>
              <a:ext cx="659891" cy="65074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 err="1">
                <a:solidFill>
                  <a:srgbClr val="FF7800"/>
                </a:solidFill>
              </a:rPr>
              <a:t>Activité</a:t>
            </a:r>
            <a:r>
              <a:rPr lang="fr-FR" sz="2000" spc="-60" dirty="0">
                <a:solidFill>
                  <a:srgbClr val="FF7800"/>
                </a:solidFill>
              </a:rPr>
              <a:t>s</a:t>
            </a:r>
            <a:endParaRPr sz="2000" dirty="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0" dirty="0">
                <a:solidFill>
                  <a:srgbClr val="FF7800"/>
                </a:solidFill>
              </a:rPr>
              <a:t>Exercices</a:t>
            </a:r>
            <a:endParaRPr sz="160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838200" y="3570756"/>
            <a:ext cx="108966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fr-FR" sz="2000" b="1" spc="-10" dirty="0">
                <a:solidFill>
                  <a:srgbClr val="FF7800"/>
                </a:solidFill>
                <a:latin typeface="Calibri"/>
                <a:cs typeface="Calibri"/>
              </a:rPr>
              <a:t>Remarque </a:t>
            </a:r>
            <a:r>
              <a:rPr sz="20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lang="fr-FR" sz="20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lang="fr-FR" sz="2000" b="1" spc="-25" dirty="0">
                <a:solidFill>
                  <a:srgbClr val="3A3838"/>
                </a:solidFill>
                <a:latin typeface="Calibri"/>
                <a:cs typeface="Calibri"/>
              </a:rPr>
              <a:t>réalisez un compte rendu, au fur et à mesure de la réalisation de chaque exercice.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290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5459"/>
            <a:chOff x="0" y="0"/>
            <a:chExt cx="12189460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" y="0"/>
              <a:ext cx="12185903" cy="68552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0"/>
                  </a:moveTo>
                  <a:lnTo>
                    <a:pt x="11119104" y="0"/>
                  </a:lnTo>
                  <a:lnTo>
                    <a:pt x="11119104" y="5146548"/>
                  </a:lnTo>
                  <a:lnTo>
                    <a:pt x="0" y="51465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63911" y="345947"/>
            <a:ext cx="2024380" cy="650875"/>
            <a:chOff x="9963911" y="345947"/>
            <a:chExt cx="2024380" cy="650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3907" y="463296"/>
              <a:ext cx="1293874" cy="4160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3911" y="345947"/>
              <a:ext cx="659891" cy="65074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7800"/>
                </a:solidFill>
              </a:rPr>
              <a:t>Activité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0" dirty="0">
                <a:solidFill>
                  <a:srgbClr val="FF7800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0" dirty="0">
                <a:solidFill>
                  <a:srgbClr val="FF7800"/>
                </a:solidFill>
              </a:rPr>
              <a:t>Exercices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798739" y="1599385"/>
            <a:ext cx="7787005" cy="4055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Fichier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délimité</a:t>
            </a:r>
            <a:r>
              <a:rPr sz="1600" b="1" spc="-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3A3838"/>
                </a:solidFill>
                <a:latin typeface="Calibri"/>
                <a:cs typeface="Calibri"/>
              </a:rPr>
              <a:t>CSV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2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TP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l'utilité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lecture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studio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</a:t>
            </a:r>
            <a:r>
              <a:rPr sz="14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Integration.</a:t>
            </a:r>
            <a:endParaRPr sz="140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Ouvrir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TOS</a:t>
            </a:r>
            <a:endParaRPr sz="140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nommer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TP-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ETL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Dossier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nommer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TP_EXTRACTION»</a:t>
            </a:r>
            <a:endParaRPr sz="140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Dossier«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TP_Extraction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job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nommer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Extraction-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CSV»</a:t>
            </a:r>
            <a:endParaRPr sz="140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délimité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STAGIAIRE.csv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grâce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tFileInputDelimited</a:t>
            </a:r>
            <a:endParaRPr sz="140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Configurer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tFileInputDelimited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délimité</a:t>
            </a:r>
            <a:endParaRPr sz="140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schéma du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composant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tFileInputDelimited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délimité</a:t>
            </a:r>
            <a:endParaRPr sz="140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Lire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délimité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contenu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console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l’aide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tLogRow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5459"/>
            <a:chOff x="0" y="0"/>
            <a:chExt cx="12189460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" y="0"/>
              <a:ext cx="12185903" cy="68552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0"/>
                  </a:moveTo>
                  <a:lnTo>
                    <a:pt x="11119104" y="0"/>
                  </a:lnTo>
                  <a:lnTo>
                    <a:pt x="11119104" y="5146548"/>
                  </a:lnTo>
                  <a:lnTo>
                    <a:pt x="0" y="51465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63911" y="345947"/>
            <a:ext cx="2024380" cy="650875"/>
            <a:chOff x="9963911" y="345947"/>
            <a:chExt cx="2024380" cy="650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3907" y="463296"/>
              <a:ext cx="1293874" cy="4160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3911" y="345947"/>
              <a:ext cx="659891" cy="65074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98739" y="1599385"/>
            <a:ext cx="7580630" cy="3375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Fichier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Excel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60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buAutoNum type="arabicPeriod"/>
              <a:tabLst>
                <a:tab pos="8121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Ouvrir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(s’il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fermé)</a:t>
            </a:r>
            <a:endParaRPr sz="140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Ouvrir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TP_Extraction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job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nommer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«EXTRACTION_EXCEL»</a:t>
            </a:r>
            <a:endParaRPr sz="140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Excel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STAGIAIRE.xlsx»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grâce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composant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tFileInputExcel</a:t>
            </a:r>
            <a:endParaRPr sz="140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Configurer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tFileInputExcel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EXCEL</a:t>
            </a:r>
            <a:endParaRPr sz="140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tFileInputExcel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EXCEL</a:t>
            </a:r>
            <a:endParaRPr sz="140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Lire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délimité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contenu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console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l’aide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tLogRow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7800"/>
                </a:solidFill>
              </a:rPr>
              <a:t>Activité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0" dirty="0">
                <a:solidFill>
                  <a:srgbClr val="FF7800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0" dirty="0">
                <a:solidFill>
                  <a:srgbClr val="FF7800"/>
                </a:solidFill>
              </a:rPr>
              <a:t>Exercices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383</Words>
  <Application>Microsoft Office PowerPoint</Application>
  <PresentationFormat>Grand écran</PresentationFormat>
  <Paragraphs>64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 MT</vt:lpstr>
      <vt:lpstr>Calibri</vt:lpstr>
      <vt:lpstr>Wingdings</vt:lpstr>
      <vt:lpstr>Office Theme</vt:lpstr>
      <vt:lpstr>PARTIE 2</vt:lpstr>
      <vt:lpstr>CONSIGNES</vt:lpstr>
      <vt:lpstr>CONSIGNES</vt:lpstr>
      <vt:lpstr>Activités Exercices</vt:lpstr>
      <vt:lpstr>Activité 1 Exercices</vt:lpstr>
      <vt:lpstr>Activité 1 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pc</cp:lastModifiedBy>
  <cp:revision>7</cp:revision>
  <dcterms:created xsi:type="dcterms:W3CDTF">2024-03-25T18:25:42Z</dcterms:created>
  <dcterms:modified xsi:type="dcterms:W3CDTF">2024-04-23T11:46:24Z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2024-01-29T00:00:00Z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2024-03-25T00:00:00Z</vt:filetime>
  </property>
  <property fmtid="{D5CDD505-2E9C-101B-9397-08002B2CF9AE}" pid="5" name="Producer">
    <vt:lpwstr>Adobe PDF Library 20.6.74</vt:lpwstr>
  </property>
</Properties>
</file>