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0"/>
                </a:moveTo>
                <a:lnTo>
                  <a:pt x="11119104" y="0"/>
                </a:lnTo>
                <a:lnTo>
                  <a:pt x="11119104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2702" y="2171464"/>
            <a:ext cx="4827905" cy="419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691" y="228600"/>
            <a:ext cx="1182623" cy="116890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049" y="561079"/>
            <a:ext cx="7735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489" y="2984647"/>
            <a:ext cx="1085502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709449"/>
            <a:ext cx="2686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35219" y="571818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0058A0"/>
                </a:solidFill>
              </a:rPr>
              <a:t>PARTIE</a:t>
            </a:r>
            <a:r>
              <a:rPr spc="-50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3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1103100"/>
            <a:ext cx="5446395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466090" indent="-16414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APPREHENDER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DONNEES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module,</a:t>
            </a:r>
            <a:r>
              <a:rPr sz="1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68655" marR="508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Assimiler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transformation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avancée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(aggrégation,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jointures,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calculs</a:t>
            </a:r>
            <a:r>
              <a:rPr sz="1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dérivés,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expressions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conditionnelles,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668655" indent="-34353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Acquérir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principes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chargement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99" y="6335602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3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0019" y="1103100"/>
            <a:ext cx="426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DES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323405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Agrégation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Expressions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conditionnelles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Exemples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routines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10464800" cy="314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types 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gestion, l’intégration,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jointures jouent un rôle primordial 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l’association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.Cela permet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d’exploiter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puissance des bases de données relationnelles pour obtenir des résultats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combinent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manière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général,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jointures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associer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lignes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en associant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l’égalité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8255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 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 méthodes pour associer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ensemble.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Voici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langage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jointures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techniques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53870" y="4952746"/>
            <a:ext cx="1724660" cy="869315"/>
            <a:chOff x="1753870" y="4952746"/>
            <a:chExt cx="1724660" cy="869315"/>
          </a:xfrm>
        </p:grpSpPr>
        <p:sp>
          <p:nvSpPr>
            <p:cNvPr id="12" name="object 12"/>
            <p:cNvSpPr/>
            <p:nvPr/>
          </p:nvSpPr>
          <p:spPr>
            <a:xfrm>
              <a:off x="1760220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60" h="856614">
                  <a:moveTo>
                    <a:pt x="1625803" y="0"/>
                  </a:moveTo>
                  <a:lnTo>
                    <a:pt x="85648" y="0"/>
                  </a:lnTo>
                  <a:lnTo>
                    <a:pt x="52308" y="6730"/>
                  </a:lnTo>
                  <a:lnTo>
                    <a:pt x="25084" y="25084"/>
                  </a:lnTo>
                  <a:lnTo>
                    <a:pt x="6730" y="52308"/>
                  </a:lnTo>
                  <a:lnTo>
                    <a:pt x="0" y="85648"/>
                  </a:lnTo>
                  <a:lnTo>
                    <a:pt x="0" y="770839"/>
                  </a:lnTo>
                  <a:lnTo>
                    <a:pt x="6730" y="804179"/>
                  </a:lnTo>
                  <a:lnTo>
                    <a:pt x="25084" y="831403"/>
                  </a:lnTo>
                  <a:lnTo>
                    <a:pt x="52308" y="849757"/>
                  </a:lnTo>
                  <a:lnTo>
                    <a:pt x="85648" y="856487"/>
                  </a:lnTo>
                  <a:lnTo>
                    <a:pt x="1625803" y="856487"/>
                  </a:lnTo>
                  <a:lnTo>
                    <a:pt x="1659143" y="849757"/>
                  </a:lnTo>
                  <a:lnTo>
                    <a:pt x="1686367" y="831403"/>
                  </a:lnTo>
                  <a:lnTo>
                    <a:pt x="1704721" y="804179"/>
                  </a:lnTo>
                  <a:lnTo>
                    <a:pt x="1711452" y="770839"/>
                  </a:lnTo>
                  <a:lnTo>
                    <a:pt x="1711452" y="85648"/>
                  </a:lnTo>
                  <a:lnTo>
                    <a:pt x="1704721" y="52308"/>
                  </a:lnTo>
                  <a:lnTo>
                    <a:pt x="1686367" y="25084"/>
                  </a:lnTo>
                  <a:lnTo>
                    <a:pt x="1659143" y="6730"/>
                  </a:lnTo>
                  <a:lnTo>
                    <a:pt x="16258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0220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60" h="856614">
                  <a:moveTo>
                    <a:pt x="0" y="85648"/>
                  </a:moveTo>
                  <a:lnTo>
                    <a:pt x="6730" y="52308"/>
                  </a:lnTo>
                  <a:lnTo>
                    <a:pt x="25084" y="25084"/>
                  </a:lnTo>
                  <a:lnTo>
                    <a:pt x="52308" y="6730"/>
                  </a:lnTo>
                  <a:lnTo>
                    <a:pt x="85648" y="0"/>
                  </a:lnTo>
                  <a:lnTo>
                    <a:pt x="1625803" y="0"/>
                  </a:lnTo>
                  <a:lnTo>
                    <a:pt x="1659143" y="6730"/>
                  </a:lnTo>
                  <a:lnTo>
                    <a:pt x="1686367" y="25084"/>
                  </a:lnTo>
                  <a:lnTo>
                    <a:pt x="1704721" y="52308"/>
                  </a:lnTo>
                  <a:lnTo>
                    <a:pt x="1711452" y="85648"/>
                  </a:lnTo>
                  <a:lnTo>
                    <a:pt x="1711452" y="770839"/>
                  </a:lnTo>
                  <a:lnTo>
                    <a:pt x="1704721" y="804179"/>
                  </a:lnTo>
                  <a:lnTo>
                    <a:pt x="1686367" y="831403"/>
                  </a:lnTo>
                  <a:lnTo>
                    <a:pt x="1659143" y="849757"/>
                  </a:lnTo>
                  <a:lnTo>
                    <a:pt x="1625803" y="856487"/>
                  </a:lnTo>
                  <a:lnTo>
                    <a:pt x="85648" y="856487"/>
                  </a:lnTo>
                  <a:lnTo>
                    <a:pt x="52308" y="849757"/>
                  </a:lnTo>
                  <a:lnTo>
                    <a:pt x="25084" y="831403"/>
                  </a:lnTo>
                  <a:lnTo>
                    <a:pt x="6730" y="804179"/>
                  </a:lnTo>
                  <a:lnTo>
                    <a:pt x="0" y="770839"/>
                  </a:lnTo>
                  <a:lnTo>
                    <a:pt x="0" y="856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86904" y="5246406"/>
            <a:ext cx="856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2041" y="4952746"/>
            <a:ext cx="1724660" cy="869315"/>
            <a:chOff x="3892041" y="4952746"/>
            <a:chExt cx="1724660" cy="869315"/>
          </a:xfrm>
        </p:grpSpPr>
        <p:sp>
          <p:nvSpPr>
            <p:cNvPr id="16" name="object 16"/>
            <p:cNvSpPr/>
            <p:nvPr/>
          </p:nvSpPr>
          <p:spPr>
            <a:xfrm>
              <a:off x="3898391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60" h="856614">
                  <a:moveTo>
                    <a:pt x="1625803" y="0"/>
                  </a:moveTo>
                  <a:lnTo>
                    <a:pt x="85648" y="0"/>
                  </a:lnTo>
                  <a:lnTo>
                    <a:pt x="52308" y="6730"/>
                  </a:lnTo>
                  <a:lnTo>
                    <a:pt x="25084" y="25084"/>
                  </a:lnTo>
                  <a:lnTo>
                    <a:pt x="6730" y="52308"/>
                  </a:lnTo>
                  <a:lnTo>
                    <a:pt x="0" y="85648"/>
                  </a:lnTo>
                  <a:lnTo>
                    <a:pt x="0" y="770839"/>
                  </a:lnTo>
                  <a:lnTo>
                    <a:pt x="6730" y="804179"/>
                  </a:lnTo>
                  <a:lnTo>
                    <a:pt x="25084" y="831403"/>
                  </a:lnTo>
                  <a:lnTo>
                    <a:pt x="52308" y="849757"/>
                  </a:lnTo>
                  <a:lnTo>
                    <a:pt x="85648" y="856487"/>
                  </a:lnTo>
                  <a:lnTo>
                    <a:pt x="1625803" y="856487"/>
                  </a:lnTo>
                  <a:lnTo>
                    <a:pt x="1659143" y="849757"/>
                  </a:lnTo>
                  <a:lnTo>
                    <a:pt x="1686367" y="831403"/>
                  </a:lnTo>
                  <a:lnTo>
                    <a:pt x="1704721" y="804179"/>
                  </a:lnTo>
                  <a:lnTo>
                    <a:pt x="1711452" y="770839"/>
                  </a:lnTo>
                  <a:lnTo>
                    <a:pt x="1711452" y="85648"/>
                  </a:lnTo>
                  <a:lnTo>
                    <a:pt x="1704721" y="52308"/>
                  </a:lnTo>
                  <a:lnTo>
                    <a:pt x="1686367" y="25084"/>
                  </a:lnTo>
                  <a:lnTo>
                    <a:pt x="1659143" y="6730"/>
                  </a:lnTo>
                  <a:lnTo>
                    <a:pt x="1625803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8391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60" h="856614">
                  <a:moveTo>
                    <a:pt x="0" y="85648"/>
                  </a:moveTo>
                  <a:lnTo>
                    <a:pt x="6730" y="52308"/>
                  </a:lnTo>
                  <a:lnTo>
                    <a:pt x="25084" y="25084"/>
                  </a:lnTo>
                  <a:lnTo>
                    <a:pt x="52308" y="6730"/>
                  </a:lnTo>
                  <a:lnTo>
                    <a:pt x="85648" y="0"/>
                  </a:lnTo>
                  <a:lnTo>
                    <a:pt x="1625803" y="0"/>
                  </a:lnTo>
                  <a:lnTo>
                    <a:pt x="1659143" y="6730"/>
                  </a:lnTo>
                  <a:lnTo>
                    <a:pt x="1686367" y="25084"/>
                  </a:lnTo>
                  <a:lnTo>
                    <a:pt x="1704721" y="52308"/>
                  </a:lnTo>
                  <a:lnTo>
                    <a:pt x="1711452" y="85648"/>
                  </a:lnTo>
                  <a:lnTo>
                    <a:pt x="1711452" y="770839"/>
                  </a:lnTo>
                  <a:lnTo>
                    <a:pt x="1704721" y="804179"/>
                  </a:lnTo>
                  <a:lnTo>
                    <a:pt x="1686367" y="831403"/>
                  </a:lnTo>
                  <a:lnTo>
                    <a:pt x="1659143" y="849757"/>
                  </a:lnTo>
                  <a:lnTo>
                    <a:pt x="1625803" y="856487"/>
                  </a:lnTo>
                  <a:lnTo>
                    <a:pt x="85648" y="856487"/>
                  </a:lnTo>
                  <a:lnTo>
                    <a:pt x="52308" y="849757"/>
                  </a:lnTo>
                  <a:lnTo>
                    <a:pt x="25084" y="831403"/>
                  </a:lnTo>
                  <a:lnTo>
                    <a:pt x="6730" y="804179"/>
                  </a:lnTo>
                  <a:lnTo>
                    <a:pt x="0" y="770839"/>
                  </a:lnTo>
                  <a:lnTo>
                    <a:pt x="0" y="856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89043" y="5246406"/>
            <a:ext cx="728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30214" y="4952746"/>
            <a:ext cx="1724660" cy="869315"/>
            <a:chOff x="6030214" y="4952746"/>
            <a:chExt cx="1724660" cy="869315"/>
          </a:xfrm>
        </p:grpSpPr>
        <p:sp>
          <p:nvSpPr>
            <p:cNvPr id="20" name="object 20"/>
            <p:cNvSpPr/>
            <p:nvPr/>
          </p:nvSpPr>
          <p:spPr>
            <a:xfrm>
              <a:off x="6036564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59" h="856614">
                  <a:moveTo>
                    <a:pt x="1625803" y="0"/>
                  </a:moveTo>
                  <a:lnTo>
                    <a:pt x="85648" y="0"/>
                  </a:lnTo>
                  <a:lnTo>
                    <a:pt x="52308" y="6730"/>
                  </a:lnTo>
                  <a:lnTo>
                    <a:pt x="25084" y="25084"/>
                  </a:lnTo>
                  <a:lnTo>
                    <a:pt x="6730" y="52308"/>
                  </a:lnTo>
                  <a:lnTo>
                    <a:pt x="0" y="85648"/>
                  </a:lnTo>
                  <a:lnTo>
                    <a:pt x="0" y="770839"/>
                  </a:lnTo>
                  <a:lnTo>
                    <a:pt x="6730" y="804179"/>
                  </a:lnTo>
                  <a:lnTo>
                    <a:pt x="25084" y="831403"/>
                  </a:lnTo>
                  <a:lnTo>
                    <a:pt x="52308" y="849757"/>
                  </a:lnTo>
                  <a:lnTo>
                    <a:pt x="85648" y="856487"/>
                  </a:lnTo>
                  <a:lnTo>
                    <a:pt x="1625803" y="856487"/>
                  </a:lnTo>
                  <a:lnTo>
                    <a:pt x="1659143" y="849757"/>
                  </a:lnTo>
                  <a:lnTo>
                    <a:pt x="1686367" y="831403"/>
                  </a:lnTo>
                  <a:lnTo>
                    <a:pt x="1704721" y="804179"/>
                  </a:lnTo>
                  <a:lnTo>
                    <a:pt x="1711452" y="770839"/>
                  </a:lnTo>
                  <a:lnTo>
                    <a:pt x="1711452" y="85648"/>
                  </a:lnTo>
                  <a:lnTo>
                    <a:pt x="1704721" y="52308"/>
                  </a:lnTo>
                  <a:lnTo>
                    <a:pt x="1686367" y="25084"/>
                  </a:lnTo>
                  <a:lnTo>
                    <a:pt x="1659143" y="6730"/>
                  </a:lnTo>
                  <a:lnTo>
                    <a:pt x="1625803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6564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59" h="856614">
                  <a:moveTo>
                    <a:pt x="0" y="85648"/>
                  </a:moveTo>
                  <a:lnTo>
                    <a:pt x="6730" y="52308"/>
                  </a:lnTo>
                  <a:lnTo>
                    <a:pt x="25084" y="25084"/>
                  </a:lnTo>
                  <a:lnTo>
                    <a:pt x="52308" y="6730"/>
                  </a:lnTo>
                  <a:lnTo>
                    <a:pt x="85648" y="0"/>
                  </a:lnTo>
                  <a:lnTo>
                    <a:pt x="1625803" y="0"/>
                  </a:lnTo>
                  <a:lnTo>
                    <a:pt x="1659143" y="6730"/>
                  </a:lnTo>
                  <a:lnTo>
                    <a:pt x="1686367" y="25084"/>
                  </a:lnTo>
                  <a:lnTo>
                    <a:pt x="1704721" y="52308"/>
                  </a:lnTo>
                  <a:lnTo>
                    <a:pt x="1711452" y="85648"/>
                  </a:lnTo>
                  <a:lnTo>
                    <a:pt x="1711452" y="770839"/>
                  </a:lnTo>
                  <a:lnTo>
                    <a:pt x="1704721" y="804179"/>
                  </a:lnTo>
                  <a:lnTo>
                    <a:pt x="1686367" y="831403"/>
                  </a:lnTo>
                  <a:lnTo>
                    <a:pt x="1659143" y="849757"/>
                  </a:lnTo>
                  <a:lnTo>
                    <a:pt x="1625803" y="856487"/>
                  </a:lnTo>
                  <a:lnTo>
                    <a:pt x="85648" y="856487"/>
                  </a:lnTo>
                  <a:lnTo>
                    <a:pt x="52308" y="849757"/>
                  </a:lnTo>
                  <a:lnTo>
                    <a:pt x="25084" y="831403"/>
                  </a:lnTo>
                  <a:lnTo>
                    <a:pt x="6730" y="804179"/>
                  </a:lnTo>
                  <a:lnTo>
                    <a:pt x="0" y="770839"/>
                  </a:lnTo>
                  <a:lnTo>
                    <a:pt x="0" y="856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67804" y="5246406"/>
            <a:ext cx="8489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68385" y="4952746"/>
            <a:ext cx="1724660" cy="869315"/>
            <a:chOff x="8168385" y="4952746"/>
            <a:chExt cx="1724660" cy="869315"/>
          </a:xfrm>
        </p:grpSpPr>
        <p:sp>
          <p:nvSpPr>
            <p:cNvPr id="24" name="object 24"/>
            <p:cNvSpPr/>
            <p:nvPr/>
          </p:nvSpPr>
          <p:spPr>
            <a:xfrm>
              <a:off x="8174735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59" h="856614">
                  <a:moveTo>
                    <a:pt x="1625803" y="0"/>
                  </a:moveTo>
                  <a:lnTo>
                    <a:pt x="85648" y="0"/>
                  </a:lnTo>
                  <a:lnTo>
                    <a:pt x="52308" y="6730"/>
                  </a:lnTo>
                  <a:lnTo>
                    <a:pt x="25084" y="25084"/>
                  </a:lnTo>
                  <a:lnTo>
                    <a:pt x="6730" y="52308"/>
                  </a:lnTo>
                  <a:lnTo>
                    <a:pt x="0" y="85648"/>
                  </a:lnTo>
                  <a:lnTo>
                    <a:pt x="0" y="770839"/>
                  </a:lnTo>
                  <a:lnTo>
                    <a:pt x="6730" y="804179"/>
                  </a:lnTo>
                  <a:lnTo>
                    <a:pt x="25084" y="831403"/>
                  </a:lnTo>
                  <a:lnTo>
                    <a:pt x="52308" y="849757"/>
                  </a:lnTo>
                  <a:lnTo>
                    <a:pt x="85648" y="856487"/>
                  </a:lnTo>
                  <a:lnTo>
                    <a:pt x="1625803" y="856487"/>
                  </a:lnTo>
                  <a:lnTo>
                    <a:pt x="1659143" y="849757"/>
                  </a:lnTo>
                  <a:lnTo>
                    <a:pt x="1686367" y="831403"/>
                  </a:lnTo>
                  <a:lnTo>
                    <a:pt x="1704721" y="804179"/>
                  </a:lnTo>
                  <a:lnTo>
                    <a:pt x="1711452" y="770839"/>
                  </a:lnTo>
                  <a:lnTo>
                    <a:pt x="1711452" y="85648"/>
                  </a:lnTo>
                  <a:lnTo>
                    <a:pt x="1704721" y="52308"/>
                  </a:lnTo>
                  <a:lnTo>
                    <a:pt x="1686367" y="25084"/>
                  </a:lnTo>
                  <a:lnTo>
                    <a:pt x="1659143" y="6730"/>
                  </a:lnTo>
                  <a:lnTo>
                    <a:pt x="16258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74735" y="4959096"/>
              <a:ext cx="1711960" cy="856615"/>
            </a:xfrm>
            <a:custGeom>
              <a:avLst/>
              <a:gdLst/>
              <a:ahLst/>
              <a:cxnLst/>
              <a:rect l="l" t="t" r="r" b="b"/>
              <a:pathLst>
                <a:path w="1711959" h="856614">
                  <a:moveTo>
                    <a:pt x="0" y="85648"/>
                  </a:moveTo>
                  <a:lnTo>
                    <a:pt x="6730" y="52308"/>
                  </a:lnTo>
                  <a:lnTo>
                    <a:pt x="25084" y="25084"/>
                  </a:lnTo>
                  <a:lnTo>
                    <a:pt x="52308" y="6730"/>
                  </a:lnTo>
                  <a:lnTo>
                    <a:pt x="85648" y="0"/>
                  </a:lnTo>
                  <a:lnTo>
                    <a:pt x="1625803" y="0"/>
                  </a:lnTo>
                  <a:lnTo>
                    <a:pt x="1659143" y="6730"/>
                  </a:lnTo>
                  <a:lnTo>
                    <a:pt x="1686367" y="25084"/>
                  </a:lnTo>
                  <a:lnTo>
                    <a:pt x="1704721" y="52308"/>
                  </a:lnTo>
                  <a:lnTo>
                    <a:pt x="1711452" y="85648"/>
                  </a:lnTo>
                  <a:lnTo>
                    <a:pt x="1711452" y="770839"/>
                  </a:lnTo>
                  <a:lnTo>
                    <a:pt x="1704721" y="804179"/>
                  </a:lnTo>
                  <a:lnTo>
                    <a:pt x="1686367" y="831403"/>
                  </a:lnTo>
                  <a:lnTo>
                    <a:pt x="1659143" y="849757"/>
                  </a:lnTo>
                  <a:lnTo>
                    <a:pt x="1625803" y="856487"/>
                  </a:lnTo>
                  <a:lnTo>
                    <a:pt x="85648" y="856487"/>
                  </a:lnTo>
                  <a:lnTo>
                    <a:pt x="52308" y="849757"/>
                  </a:lnTo>
                  <a:lnTo>
                    <a:pt x="25084" y="831403"/>
                  </a:lnTo>
                  <a:lnTo>
                    <a:pt x="6730" y="804179"/>
                  </a:lnTo>
                  <a:lnTo>
                    <a:pt x="0" y="770839"/>
                  </a:lnTo>
                  <a:lnTo>
                    <a:pt x="0" y="856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57752" y="5246406"/>
            <a:ext cx="743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2639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3291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794" y="2315148"/>
            <a:ext cx="856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INNER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7733" y="2884679"/>
            <a:ext cx="1932939" cy="1894839"/>
            <a:chOff x="1427733" y="2884679"/>
            <a:chExt cx="1932939" cy="1894839"/>
          </a:xfrm>
        </p:grpSpPr>
        <p:sp>
          <p:nvSpPr>
            <p:cNvPr id="14" name="object 14"/>
            <p:cNvSpPr/>
            <p:nvPr/>
          </p:nvSpPr>
          <p:spPr>
            <a:xfrm>
              <a:off x="1434083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4083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2280" y="3105157"/>
            <a:ext cx="1703070" cy="14116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indent="-1270" algn="ctr">
              <a:lnSpc>
                <a:spcPct val="91600"/>
              </a:lnSpc>
              <a:spcBef>
                <a:spcPts val="24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jointure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interne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retourner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enregistrements quand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 est vraie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 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tables.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C’est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l’une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jointures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communes.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4947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38736" y="2217484"/>
            <a:ext cx="1635125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 algn="ctr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LEFT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spc="-5" dirty="0">
                <a:latin typeface="Calibri"/>
                <a:cs typeface="Calibri"/>
              </a:rPr>
              <a:t>(ou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LEFT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09390" y="2884679"/>
            <a:ext cx="1932939" cy="1894839"/>
            <a:chOff x="4009390" y="2884679"/>
            <a:chExt cx="1932939" cy="1894839"/>
          </a:xfrm>
        </p:grpSpPr>
        <p:sp>
          <p:nvSpPr>
            <p:cNvPr id="20" name="object 20"/>
            <p:cNvSpPr/>
            <p:nvPr/>
          </p:nvSpPr>
          <p:spPr>
            <a:xfrm>
              <a:off x="4015740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15740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14552" y="3007494"/>
            <a:ext cx="1721485" cy="16065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24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jointure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externe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retourner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tous 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enregistrements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gauche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(LEFT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gauche)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 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n’est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vérifiée dans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l’autre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6603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4561" y="2217484"/>
            <a:ext cx="1765300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RIGHT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spc="-5" dirty="0">
                <a:latin typeface="Calibri"/>
                <a:cs typeface="Calibri"/>
              </a:rPr>
              <a:t>(ou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RIGHT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1045" y="2884679"/>
            <a:ext cx="1932939" cy="1894839"/>
            <a:chOff x="6591045" y="2884679"/>
            <a:chExt cx="1932939" cy="1894839"/>
          </a:xfrm>
        </p:grpSpPr>
        <p:sp>
          <p:nvSpPr>
            <p:cNvPr id="26" name="object 26"/>
            <p:cNvSpPr/>
            <p:nvPr/>
          </p:nvSpPr>
          <p:spPr>
            <a:xfrm>
              <a:off x="6597395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40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97395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40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77637" y="3007494"/>
            <a:ext cx="1759585" cy="16065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3175" algn="ctr">
              <a:lnSpc>
                <a:spcPct val="91500"/>
              </a:lnSpc>
              <a:spcBef>
                <a:spcPts val="24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jointure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externe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retourner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tous 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enregistrements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droite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(RIGHT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droite)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 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n’est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vérifiée dans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l’autre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38259" y="2020823"/>
            <a:ext cx="2400300" cy="2897505"/>
          </a:xfrm>
          <a:custGeom>
            <a:avLst/>
            <a:gdLst/>
            <a:ahLst/>
            <a:cxnLst/>
            <a:rect l="l" t="t" r="r" b="b"/>
            <a:pathLst>
              <a:path w="2400300" h="2897504">
                <a:moveTo>
                  <a:pt x="2160270" y="0"/>
                </a:moveTo>
                <a:lnTo>
                  <a:pt x="240029" y="0"/>
                </a:lnTo>
                <a:lnTo>
                  <a:pt x="191656" y="4876"/>
                </a:lnTo>
                <a:lnTo>
                  <a:pt x="146600" y="18863"/>
                </a:lnTo>
                <a:lnTo>
                  <a:pt x="105827" y="40993"/>
                </a:lnTo>
                <a:lnTo>
                  <a:pt x="70304" y="70304"/>
                </a:lnTo>
                <a:lnTo>
                  <a:pt x="40993" y="105827"/>
                </a:lnTo>
                <a:lnTo>
                  <a:pt x="18863" y="146600"/>
                </a:lnTo>
                <a:lnTo>
                  <a:pt x="4876" y="191656"/>
                </a:lnTo>
                <a:lnTo>
                  <a:pt x="0" y="240029"/>
                </a:lnTo>
                <a:lnTo>
                  <a:pt x="0" y="2657093"/>
                </a:lnTo>
                <a:lnTo>
                  <a:pt x="4876" y="2705467"/>
                </a:lnTo>
                <a:lnTo>
                  <a:pt x="18863" y="2750523"/>
                </a:lnTo>
                <a:lnTo>
                  <a:pt x="40993" y="2791296"/>
                </a:lnTo>
                <a:lnTo>
                  <a:pt x="70304" y="2826819"/>
                </a:lnTo>
                <a:lnTo>
                  <a:pt x="105827" y="2856130"/>
                </a:lnTo>
                <a:lnTo>
                  <a:pt x="146600" y="2878260"/>
                </a:lnTo>
                <a:lnTo>
                  <a:pt x="191656" y="2892247"/>
                </a:lnTo>
                <a:lnTo>
                  <a:pt x="240029" y="2897123"/>
                </a:lnTo>
                <a:lnTo>
                  <a:pt x="2160270" y="2897123"/>
                </a:lnTo>
                <a:lnTo>
                  <a:pt x="2208643" y="2892247"/>
                </a:lnTo>
                <a:lnTo>
                  <a:pt x="2253699" y="2878260"/>
                </a:lnTo>
                <a:lnTo>
                  <a:pt x="2294472" y="2856130"/>
                </a:lnTo>
                <a:lnTo>
                  <a:pt x="2329995" y="2826819"/>
                </a:lnTo>
                <a:lnTo>
                  <a:pt x="2359306" y="2791296"/>
                </a:lnTo>
                <a:lnTo>
                  <a:pt x="2381436" y="2750523"/>
                </a:lnTo>
                <a:lnTo>
                  <a:pt x="2395423" y="2705467"/>
                </a:lnTo>
                <a:lnTo>
                  <a:pt x="2400300" y="2657093"/>
                </a:lnTo>
                <a:lnTo>
                  <a:pt x="2400300" y="240029"/>
                </a:lnTo>
                <a:lnTo>
                  <a:pt x="2395423" y="191656"/>
                </a:lnTo>
                <a:lnTo>
                  <a:pt x="2381436" y="146600"/>
                </a:lnTo>
                <a:lnTo>
                  <a:pt x="2359306" y="105827"/>
                </a:lnTo>
                <a:lnTo>
                  <a:pt x="2329995" y="70304"/>
                </a:lnTo>
                <a:lnTo>
                  <a:pt x="2294472" y="40993"/>
                </a:lnTo>
                <a:lnTo>
                  <a:pt x="2253699" y="18863"/>
                </a:lnTo>
                <a:lnTo>
                  <a:pt x="2208643" y="4876"/>
                </a:lnTo>
                <a:lnTo>
                  <a:pt x="216027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313989" y="2217484"/>
            <a:ext cx="1650364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(</a:t>
            </a:r>
            <a:r>
              <a:rPr sz="1400" b="1" spc="-5" dirty="0">
                <a:latin typeface="Calibri"/>
                <a:cs typeface="Calibri"/>
              </a:rPr>
              <a:t>ou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FULL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OUTER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JOIN)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71178" y="2884679"/>
            <a:ext cx="1934845" cy="1894839"/>
            <a:chOff x="9171178" y="2884679"/>
            <a:chExt cx="1934845" cy="1894839"/>
          </a:xfrm>
        </p:grpSpPr>
        <p:sp>
          <p:nvSpPr>
            <p:cNvPr id="32" name="object 32"/>
            <p:cNvSpPr/>
            <p:nvPr/>
          </p:nvSpPr>
          <p:spPr>
            <a:xfrm>
              <a:off x="9177528" y="2891029"/>
              <a:ext cx="1922145" cy="1882139"/>
            </a:xfrm>
            <a:custGeom>
              <a:avLst/>
              <a:gdLst/>
              <a:ahLst/>
              <a:cxnLst/>
              <a:rect l="l" t="t" r="r" b="b"/>
              <a:pathLst>
                <a:path w="1922145" h="1882139">
                  <a:moveTo>
                    <a:pt x="1733550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3550" y="1882139"/>
                  </a:lnTo>
                  <a:lnTo>
                    <a:pt x="1783585" y="1875416"/>
                  </a:lnTo>
                  <a:lnTo>
                    <a:pt x="1828546" y="1856443"/>
                  </a:lnTo>
                  <a:lnTo>
                    <a:pt x="1866638" y="1827014"/>
                  </a:lnTo>
                  <a:lnTo>
                    <a:pt x="1896067" y="1788921"/>
                  </a:lnTo>
                  <a:lnTo>
                    <a:pt x="1915040" y="1743961"/>
                  </a:lnTo>
                  <a:lnTo>
                    <a:pt x="1921764" y="1693926"/>
                  </a:lnTo>
                  <a:lnTo>
                    <a:pt x="1921764" y="188213"/>
                  </a:lnTo>
                  <a:lnTo>
                    <a:pt x="1915040" y="138178"/>
                  </a:lnTo>
                  <a:lnTo>
                    <a:pt x="1896067" y="93217"/>
                  </a:lnTo>
                  <a:lnTo>
                    <a:pt x="1866638" y="55125"/>
                  </a:lnTo>
                  <a:lnTo>
                    <a:pt x="1828546" y="25696"/>
                  </a:lnTo>
                  <a:lnTo>
                    <a:pt x="1783585" y="6723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77528" y="2891029"/>
              <a:ext cx="1922145" cy="1882139"/>
            </a:xfrm>
            <a:custGeom>
              <a:avLst/>
              <a:gdLst/>
              <a:ahLst/>
              <a:cxnLst/>
              <a:rect l="l" t="t" r="r" b="b"/>
              <a:pathLst>
                <a:path w="1922145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3550" y="0"/>
                  </a:lnTo>
                  <a:lnTo>
                    <a:pt x="1783585" y="6723"/>
                  </a:lnTo>
                  <a:lnTo>
                    <a:pt x="1828546" y="25696"/>
                  </a:lnTo>
                  <a:lnTo>
                    <a:pt x="1866638" y="55125"/>
                  </a:lnTo>
                  <a:lnTo>
                    <a:pt x="1896067" y="93217"/>
                  </a:lnTo>
                  <a:lnTo>
                    <a:pt x="1915040" y="138178"/>
                  </a:lnTo>
                  <a:lnTo>
                    <a:pt x="1921764" y="188213"/>
                  </a:lnTo>
                  <a:lnTo>
                    <a:pt x="1921764" y="1693926"/>
                  </a:lnTo>
                  <a:lnTo>
                    <a:pt x="1915040" y="1743961"/>
                  </a:lnTo>
                  <a:lnTo>
                    <a:pt x="1896067" y="1788921"/>
                  </a:lnTo>
                  <a:lnTo>
                    <a:pt x="1866638" y="1827014"/>
                  </a:lnTo>
                  <a:lnTo>
                    <a:pt x="1828546" y="1856443"/>
                  </a:lnTo>
                  <a:lnTo>
                    <a:pt x="1783585" y="1875416"/>
                  </a:lnTo>
                  <a:lnTo>
                    <a:pt x="1733550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323279" y="3300483"/>
            <a:ext cx="1630045" cy="10217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905" algn="ctr">
              <a:lnSpc>
                <a:spcPct val="91600"/>
              </a:lnSpc>
              <a:spcBef>
                <a:spcPts val="24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jointure externe pour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retourner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résultats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vraie dans au moins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tables.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94460" y="5015484"/>
            <a:ext cx="9729470" cy="1199515"/>
            <a:chOff x="1394460" y="5015484"/>
            <a:chExt cx="9729470" cy="119951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460" y="5015484"/>
              <a:ext cx="1932431" cy="11521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7" y="5030724"/>
              <a:ext cx="1932431" cy="1153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5061204"/>
              <a:ext cx="1932431" cy="1153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1244" y="5030724"/>
              <a:ext cx="1932431" cy="1153667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2639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3291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794" y="2315148"/>
            <a:ext cx="856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INNER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7733" y="2884679"/>
            <a:ext cx="1932939" cy="1894839"/>
            <a:chOff x="1427733" y="2884679"/>
            <a:chExt cx="1932939" cy="1894839"/>
          </a:xfrm>
        </p:grpSpPr>
        <p:sp>
          <p:nvSpPr>
            <p:cNvPr id="14" name="object 14"/>
            <p:cNvSpPr/>
            <p:nvPr/>
          </p:nvSpPr>
          <p:spPr>
            <a:xfrm>
              <a:off x="1434083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4083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3802" y="3264964"/>
            <a:ext cx="170053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 marR="522605" algn="ctr">
              <a:lnSpc>
                <a:spcPct val="1270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*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  <a:spcBef>
                <a:spcPts val="45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A.key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B.key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4947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1221" y="2315148"/>
            <a:ext cx="728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LEFT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09390" y="2884679"/>
            <a:ext cx="1932939" cy="1894839"/>
            <a:chOff x="4009390" y="2884679"/>
            <a:chExt cx="1932939" cy="1894839"/>
          </a:xfrm>
        </p:grpSpPr>
        <p:sp>
          <p:nvSpPr>
            <p:cNvPr id="20" name="object 20"/>
            <p:cNvSpPr/>
            <p:nvPr/>
          </p:nvSpPr>
          <p:spPr>
            <a:xfrm>
              <a:off x="4015740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15740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39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26826" y="3264964"/>
            <a:ext cx="169926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23240" algn="ctr">
              <a:lnSpc>
                <a:spcPct val="1270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*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  <a:spcBef>
                <a:spcPts val="45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A.key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B.key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6603" y="2020823"/>
            <a:ext cx="2402205" cy="2897505"/>
          </a:xfrm>
          <a:custGeom>
            <a:avLst/>
            <a:gdLst/>
            <a:ahLst/>
            <a:cxnLst/>
            <a:rect l="l" t="t" r="r" b="b"/>
            <a:pathLst>
              <a:path w="2402204" h="2897504">
                <a:moveTo>
                  <a:pt x="2161641" y="0"/>
                </a:moveTo>
                <a:lnTo>
                  <a:pt x="240182" y="0"/>
                </a:lnTo>
                <a:lnTo>
                  <a:pt x="191776" y="4879"/>
                </a:lnTo>
                <a:lnTo>
                  <a:pt x="146691" y="18874"/>
                </a:lnTo>
                <a:lnTo>
                  <a:pt x="105893" y="41018"/>
                </a:lnTo>
                <a:lnTo>
                  <a:pt x="70346" y="70346"/>
                </a:lnTo>
                <a:lnTo>
                  <a:pt x="41018" y="105893"/>
                </a:lnTo>
                <a:lnTo>
                  <a:pt x="18874" y="146691"/>
                </a:lnTo>
                <a:lnTo>
                  <a:pt x="4879" y="191776"/>
                </a:lnTo>
                <a:lnTo>
                  <a:pt x="0" y="240182"/>
                </a:lnTo>
                <a:lnTo>
                  <a:pt x="0" y="2656941"/>
                </a:lnTo>
                <a:lnTo>
                  <a:pt x="4879" y="2705347"/>
                </a:lnTo>
                <a:lnTo>
                  <a:pt x="18874" y="2750432"/>
                </a:lnTo>
                <a:lnTo>
                  <a:pt x="41018" y="2791230"/>
                </a:lnTo>
                <a:lnTo>
                  <a:pt x="70346" y="2826777"/>
                </a:lnTo>
                <a:lnTo>
                  <a:pt x="105893" y="2856105"/>
                </a:lnTo>
                <a:lnTo>
                  <a:pt x="146691" y="2878249"/>
                </a:lnTo>
                <a:lnTo>
                  <a:pt x="191776" y="2892244"/>
                </a:lnTo>
                <a:lnTo>
                  <a:pt x="240182" y="2897123"/>
                </a:lnTo>
                <a:lnTo>
                  <a:pt x="2161641" y="2897123"/>
                </a:lnTo>
                <a:lnTo>
                  <a:pt x="2210047" y="2892244"/>
                </a:lnTo>
                <a:lnTo>
                  <a:pt x="2255132" y="2878249"/>
                </a:lnTo>
                <a:lnTo>
                  <a:pt x="2295930" y="2856105"/>
                </a:lnTo>
                <a:lnTo>
                  <a:pt x="2331477" y="2826777"/>
                </a:lnTo>
                <a:lnTo>
                  <a:pt x="2360805" y="2791230"/>
                </a:lnTo>
                <a:lnTo>
                  <a:pt x="2382949" y="2750432"/>
                </a:lnTo>
                <a:lnTo>
                  <a:pt x="2396944" y="2705347"/>
                </a:lnTo>
                <a:lnTo>
                  <a:pt x="2401824" y="2656941"/>
                </a:lnTo>
                <a:lnTo>
                  <a:pt x="2401824" y="240182"/>
                </a:lnTo>
                <a:lnTo>
                  <a:pt x="2396944" y="191776"/>
                </a:lnTo>
                <a:lnTo>
                  <a:pt x="2382949" y="146691"/>
                </a:lnTo>
                <a:lnTo>
                  <a:pt x="2360805" y="105893"/>
                </a:lnTo>
                <a:lnTo>
                  <a:pt x="2331477" y="70346"/>
                </a:lnTo>
                <a:lnTo>
                  <a:pt x="2295930" y="41018"/>
                </a:lnTo>
                <a:lnTo>
                  <a:pt x="2255132" y="18874"/>
                </a:lnTo>
                <a:lnTo>
                  <a:pt x="2210047" y="4879"/>
                </a:lnTo>
                <a:lnTo>
                  <a:pt x="2161641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31743" y="2315148"/>
            <a:ext cx="8489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RIGHT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1045" y="2884679"/>
            <a:ext cx="1932939" cy="1894839"/>
            <a:chOff x="6591045" y="2884679"/>
            <a:chExt cx="1932939" cy="1894839"/>
          </a:xfrm>
        </p:grpSpPr>
        <p:sp>
          <p:nvSpPr>
            <p:cNvPr id="26" name="object 26"/>
            <p:cNvSpPr/>
            <p:nvPr/>
          </p:nvSpPr>
          <p:spPr>
            <a:xfrm>
              <a:off x="6597395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40" h="1882139">
                  <a:moveTo>
                    <a:pt x="1732026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2026" y="1882139"/>
                  </a:lnTo>
                  <a:lnTo>
                    <a:pt x="1782061" y="1875416"/>
                  </a:lnTo>
                  <a:lnTo>
                    <a:pt x="1827022" y="1856443"/>
                  </a:lnTo>
                  <a:lnTo>
                    <a:pt x="1865114" y="1827014"/>
                  </a:lnTo>
                  <a:lnTo>
                    <a:pt x="1894543" y="1788921"/>
                  </a:lnTo>
                  <a:lnTo>
                    <a:pt x="1913516" y="1743961"/>
                  </a:lnTo>
                  <a:lnTo>
                    <a:pt x="1920239" y="1693926"/>
                  </a:lnTo>
                  <a:lnTo>
                    <a:pt x="1920239" y="188213"/>
                  </a:lnTo>
                  <a:lnTo>
                    <a:pt x="1913516" y="138178"/>
                  </a:lnTo>
                  <a:lnTo>
                    <a:pt x="1894543" y="93217"/>
                  </a:lnTo>
                  <a:lnTo>
                    <a:pt x="1865114" y="55125"/>
                  </a:lnTo>
                  <a:lnTo>
                    <a:pt x="1827022" y="25696"/>
                  </a:lnTo>
                  <a:lnTo>
                    <a:pt x="1782061" y="6723"/>
                  </a:lnTo>
                  <a:lnTo>
                    <a:pt x="1732026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97395" y="2891029"/>
              <a:ext cx="1920239" cy="1882139"/>
            </a:xfrm>
            <a:custGeom>
              <a:avLst/>
              <a:gdLst/>
              <a:ahLst/>
              <a:cxnLst/>
              <a:rect l="l" t="t" r="r" b="b"/>
              <a:pathLst>
                <a:path w="1920240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2026" y="0"/>
                  </a:lnTo>
                  <a:lnTo>
                    <a:pt x="1782061" y="6723"/>
                  </a:lnTo>
                  <a:lnTo>
                    <a:pt x="1827022" y="25696"/>
                  </a:lnTo>
                  <a:lnTo>
                    <a:pt x="1865114" y="55125"/>
                  </a:lnTo>
                  <a:lnTo>
                    <a:pt x="1894543" y="93217"/>
                  </a:lnTo>
                  <a:lnTo>
                    <a:pt x="1913516" y="138178"/>
                  </a:lnTo>
                  <a:lnTo>
                    <a:pt x="1920239" y="188213"/>
                  </a:lnTo>
                  <a:lnTo>
                    <a:pt x="1920239" y="1693926"/>
                  </a:lnTo>
                  <a:lnTo>
                    <a:pt x="1913516" y="1743961"/>
                  </a:lnTo>
                  <a:lnTo>
                    <a:pt x="1894543" y="1788921"/>
                  </a:lnTo>
                  <a:lnTo>
                    <a:pt x="1865114" y="1827014"/>
                  </a:lnTo>
                  <a:lnTo>
                    <a:pt x="1827022" y="1856443"/>
                  </a:lnTo>
                  <a:lnTo>
                    <a:pt x="1782061" y="1875416"/>
                  </a:lnTo>
                  <a:lnTo>
                    <a:pt x="1732026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11339" y="3264964"/>
            <a:ext cx="169291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marR="519430" algn="ctr">
              <a:lnSpc>
                <a:spcPct val="1270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*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  <a:spcBef>
                <a:spcPts val="45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JOIN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A.key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B.key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38259" y="2020823"/>
            <a:ext cx="2400300" cy="2897505"/>
          </a:xfrm>
          <a:custGeom>
            <a:avLst/>
            <a:gdLst/>
            <a:ahLst/>
            <a:cxnLst/>
            <a:rect l="l" t="t" r="r" b="b"/>
            <a:pathLst>
              <a:path w="2400300" h="2897504">
                <a:moveTo>
                  <a:pt x="2160270" y="0"/>
                </a:moveTo>
                <a:lnTo>
                  <a:pt x="240029" y="0"/>
                </a:lnTo>
                <a:lnTo>
                  <a:pt x="191656" y="4876"/>
                </a:lnTo>
                <a:lnTo>
                  <a:pt x="146600" y="18863"/>
                </a:lnTo>
                <a:lnTo>
                  <a:pt x="105827" y="40993"/>
                </a:lnTo>
                <a:lnTo>
                  <a:pt x="70304" y="70304"/>
                </a:lnTo>
                <a:lnTo>
                  <a:pt x="40993" y="105827"/>
                </a:lnTo>
                <a:lnTo>
                  <a:pt x="18863" y="146600"/>
                </a:lnTo>
                <a:lnTo>
                  <a:pt x="4876" y="191656"/>
                </a:lnTo>
                <a:lnTo>
                  <a:pt x="0" y="240029"/>
                </a:lnTo>
                <a:lnTo>
                  <a:pt x="0" y="2657093"/>
                </a:lnTo>
                <a:lnTo>
                  <a:pt x="4876" y="2705467"/>
                </a:lnTo>
                <a:lnTo>
                  <a:pt x="18863" y="2750523"/>
                </a:lnTo>
                <a:lnTo>
                  <a:pt x="40993" y="2791296"/>
                </a:lnTo>
                <a:lnTo>
                  <a:pt x="70304" y="2826819"/>
                </a:lnTo>
                <a:lnTo>
                  <a:pt x="105827" y="2856130"/>
                </a:lnTo>
                <a:lnTo>
                  <a:pt x="146600" y="2878260"/>
                </a:lnTo>
                <a:lnTo>
                  <a:pt x="191656" y="2892247"/>
                </a:lnTo>
                <a:lnTo>
                  <a:pt x="240029" y="2897123"/>
                </a:lnTo>
                <a:lnTo>
                  <a:pt x="2160270" y="2897123"/>
                </a:lnTo>
                <a:lnTo>
                  <a:pt x="2208643" y="2892247"/>
                </a:lnTo>
                <a:lnTo>
                  <a:pt x="2253699" y="2878260"/>
                </a:lnTo>
                <a:lnTo>
                  <a:pt x="2294472" y="2856130"/>
                </a:lnTo>
                <a:lnTo>
                  <a:pt x="2329995" y="2826819"/>
                </a:lnTo>
                <a:lnTo>
                  <a:pt x="2359306" y="2791296"/>
                </a:lnTo>
                <a:lnTo>
                  <a:pt x="2381436" y="2750523"/>
                </a:lnTo>
                <a:lnTo>
                  <a:pt x="2395423" y="2705467"/>
                </a:lnTo>
                <a:lnTo>
                  <a:pt x="2400300" y="2657093"/>
                </a:lnTo>
                <a:lnTo>
                  <a:pt x="2400300" y="240029"/>
                </a:lnTo>
                <a:lnTo>
                  <a:pt x="2395423" y="191656"/>
                </a:lnTo>
                <a:lnTo>
                  <a:pt x="2381436" y="146600"/>
                </a:lnTo>
                <a:lnTo>
                  <a:pt x="2359306" y="105827"/>
                </a:lnTo>
                <a:lnTo>
                  <a:pt x="2329995" y="70304"/>
                </a:lnTo>
                <a:lnTo>
                  <a:pt x="2294472" y="40993"/>
                </a:lnTo>
                <a:lnTo>
                  <a:pt x="2253699" y="18863"/>
                </a:lnTo>
                <a:lnTo>
                  <a:pt x="2208643" y="4876"/>
                </a:lnTo>
                <a:lnTo>
                  <a:pt x="216027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66503" y="2315148"/>
            <a:ext cx="743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71178" y="2884679"/>
            <a:ext cx="1934845" cy="1894839"/>
            <a:chOff x="9171178" y="2884679"/>
            <a:chExt cx="1934845" cy="1894839"/>
          </a:xfrm>
        </p:grpSpPr>
        <p:sp>
          <p:nvSpPr>
            <p:cNvPr id="32" name="object 32"/>
            <p:cNvSpPr/>
            <p:nvPr/>
          </p:nvSpPr>
          <p:spPr>
            <a:xfrm>
              <a:off x="9177528" y="2891029"/>
              <a:ext cx="1922145" cy="1882139"/>
            </a:xfrm>
            <a:custGeom>
              <a:avLst/>
              <a:gdLst/>
              <a:ahLst/>
              <a:cxnLst/>
              <a:rect l="l" t="t" r="r" b="b"/>
              <a:pathLst>
                <a:path w="1922145" h="1882139">
                  <a:moveTo>
                    <a:pt x="1733550" y="0"/>
                  </a:moveTo>
                  <a:lnTo>
                    <a:pt x="188214" y="0"/>
                  </a:lnTo>
                  <a:lnTo>
                    <a:pt x="138178" y="6723"/>
                  </a:lnTo>
                  <a:lnTo>
                    <a:pt x="93217" y="25696"/>
                  </a:lnTo>
                  <a:lnTo>
                    <a:pt x="55125" y="55125"/>
                  </a:lnTo>
                  <a:lnTo>
                    <a:pt x="25696" y="93217"/>
                  </a:lnTo>
                  <a:lnTo>
                    <a:pt x="6723" y="138178"/>
                  </a:lnTo>
                  <a:lnTo>
                    <a:pt x="0" y="188213"/>
                  </a:lnTo>
                  <a:lnTo>
                    <a:pt x="0" y="1693926"/>
                  </a:lnTo>
                  <a:lnTo>
                    <a:pt x="6723" y="1743961"/>
                  </a:lnTo>
                  <a:lnTo>
                    <a:pt x="25696" y="1788922"/>
                  </a:lnTo>
                  <a:lnTo>
                    <a:pt x="55125" y="1827014"/>
                  </a:lnTo>
                  <a:lnTo>
                    <a:pt x="93218" y="1856443"/>
                  </a:lnTo>
                  <a:lnTo>
                    <a:pt x="138178" y="1875416"/>
                  </a:lnTo>
                  <a:lnTo>
                    <a:pt x="188214" y="1882139"/>
                  </a:lnTo>
                  <a:lnTo>
                    <a:pt x="1733550" y="1882139"/>
                  </a:lnTo>
                  <a:lnTo>
                    <a:pt x="1783585" y="1875416"/>
                  </a:lnTo>
                  <a:lnTo>
                    <a:pt x="1828546" y="1856443"/>
                  </a:lnTo>
                  <a:lnTo>
                    <a:pt x="1866638" y="1827014"/>
                  </a:lnTo>
                  <a:lnTo>
                    <a:pt x="1896067" y="1788921"/>
                  </a:lnTo>
                  <a:lnTo>
                    <a:pt x="1915040" y="1743961"/>
                  </a:lnTo>
                  <a:lnTo>
                    <a:pt x="1921764" y="1693926"/>
                  </a:lnTo>
                  <a:lnTo>
                    <a:pt x="1921764" y="188213"/>
                  </a:lnTo>
                  <a:lnTo>
                    <a:pt x="1915040" y="138178"/>
                  </a:lnTo>
                  <a:lnTo>
                    <a:pt x="1896067" y="93217"/>
                  </a:lnTo>
                  <a:lnTo>
                    <a:pt x="1866638" y="55125"/>
                  </a:lnTo>
                  <a:lnTo>
                    <a:pt x="1828546" y="25696"/>
                  </a:lnTo>
                  <a:lnTo>
                    <a:pt x="1783585" y="6723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77528" y="2891029"/>
              <a:ext cx="1922145" cy="1882139"/>
            </a:xfrm>
            <a:custGeom>
              <a:avLst/>
              <a:gdLst/>
              <a:ahLst/>
              <a:cxnLst/>
              <a:rect l="l" t="t" r="r" b="b"/>
              <a:pathLst>
                <a:path w="1922145" h="1882139">
                  <a:moveTo>
                    <a:pt x="0" y="188213"/>
                  </a:moveTo>
                  <a:lnTo>
                    <a:pt x="6723" y="138178"/>
                  </a:lnTo>
                  <a:lnTo>
                    <a:pt x="25696" y="93217"/>
                  </a:lnTo>
                  <a:lnTo>
                    <a:pt x="55125" y="55125"/>
                  </a:lnTo>
                  <a:lnTo>
                    <a:pt x="93217" y="25696"/>
                  </a:lnTo>
                  <a:lnTo>
                    <a:pt x="138178" y="6723"/>
                  </a:lnTo>
                  <a:lnTo>
                    <a:pt x="188214" y="0"/>
                  </a:lnTo>
                  <a:lnTo>
                    <a:pt x="1733550" y="0"/>
                  </a:lnTo>
                  <a:lnTo>
                    <a:pt x="1783585" y="6723"/>
                  </a:lnTo>
                  <a:lnTo>
                    <a:pt x="1828546" y="25696"/>
                  </a:lnTo>
                  <a:lnTo>
                    <a:pt x="1866638" y="55125"/>
                  </a:lnTo>
                  <a:lnTo>
                    <a:pt x="1896067" y="93217"/>
                  </a:lnTo>
                  <a:lnTo>
                    <a:pt x="1915040" y="138178"/>
                  </a:lnTo>
                  <a:lnTo>
                    <a:pt x="1921764" y="188213"/>
                  </a:lnTo>
                  <a:lnTo>
                    <a:pt x="1921764" y="1693926"/>
                  </a:lnTo>
                  <a:lnTo>
                    <a:pt x="1915040" y="1743961"/>
                  </a:lnTo>
                  <a:lnTo>
                    <a:pt x="1896067" y="1788921"/>
                  </a:lnTo>
                  <a:lnTo>
                    <a:pt x="1866638" y="1827014"/>
                  </a:lnTo>
                  <a:lnTo>
                    <a:pt x="1828546" y="1856443"/>
                  </a:lnTo>
                  <a:lnTo>
                    <a:pt x="1783585" y="1875416"/>
                  </a:lnTo>
                  <a:lnTo>
                    <a:pt x="1733550" y="1882139"/>
                  </a:lnTo>
                  <a:lnTo>
                    <a:pt x="188214" y="1882139"/>
                  </a:lnTo>
                  <a:lnTo>
                    <a:pt x="138178" y="1875416"/>
                  </a:lnTo>
                  <a:lnTo>
                    <a:pt x="93218" y="1856443"/>
                  </a:lnTo>
                  <a:lnTo>
                    <a:pt x="55125" y="1827014"/>
                  </a:lnTo>
                  <a:lnTo>
                    <a:pt x="25696" y="1788922"/>
                  </a:lnTo>
                  <a:lnTo>
                    <a:pt x="6723" y="1743961"/>
                  </a:lnTo>
                  <a:lnTo>
                    <a:pt x="0" y="1693926"/>
                  </a:lnTo>
                  <a:lnTo>
                    <a:pt x="0" y="188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80634" y="3264964"/>
            <a:ext cx="171640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marR="530860" algn="ctr">
              <a:lnSpc>
                <a:spcPct val="1270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*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  <a:spcBef>
                <a:spcPts val="45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A.key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B.key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94460" y="5015484"/>
            <a:ext cx="9729470" cy="1199515"/>
            <a:chOff x="1394460" y="5015484"/>
            <a:chExt cx="9729470" cy="119951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460" y="5015484"/>
              <a:ext cx="1932431" cy="11521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7" y="5030724"/>
              <a:ext cx="1932431" cy="11536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5061204"/>
              <a:ext cx="1932431" cy="11536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1244" y="5030724"/>
              <a:ext cx="1932431" cy="1153667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1990040" y="6281844"/>
            <a:ext cx="3539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employés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(employees.csv)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8988" y="6281844"/>
            <a:ext cx="4023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2.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départements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(departments.csv)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7527" y="2327148"/>
            <a:ext cx="8781415" cy="4307205"/>
            <a:chOff x="1557527" y="2327148"/>
            <a:chExt cx="8781415" cy="43072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4" y="4911864"/>
              <a:ext cx="4227575" cy="17220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1095" y="5106924"/>
              <a:ext cx="3639311" cy="11338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6280" y="5001780"/>
              <a:ext cx="3445750" cy="15407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1339" y="5196839"/>
              <a:ext cx="2857499" cy="952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7527" y="2327148"/>
              <a:ext cx="8781275" cy="11917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29155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8463280" y="0"/>
                  </a:moveTo>
                  <a:lnTo>
                    <a:pt x="174752" y="0"/>
                  </a:lnTo>
                  <a:lnTo>
                    <a:pt x="128297" y="6241"/>
                  </a:lnTo>
                  <a:lnTo>
                    <a:pt x="86553" y="23857"/>
                  </a:lnTo>
                  <a:lnTo>
                    <a:pt x="51185" y="51180"/>
                  </a:lnTo>
                  <a:lnTo>
                    <a:pt x="23860" y="86548"/>
                  </a:lnTo>
                  <a:lnTo>
                    <a:pt x="6242" y="128293"/>
                  </a:lnTo>
                  <a:lnTo>
                    <a:pt x="0" y="174751"/>
                  </a:lnTo>
                  <a:lnTo>
                    <a:pt x="0" y="873747"/>
                  </a:lnTo>
                  <a:lnTo>
                    <a:pt x="6242" y="920206"/>
                  </a:lnTo>
                  <a:lnTo>
                    <a:pt x="23860" y="961954"/>
                  </a:lnTo>
                  <a:lnTo>
                    <a:pt x="51185" y="997324"/>
                  </a:lnTo>
                  <a:lnTo>
                    <a:pt x="86553" y="1024651"/>
                  </a:lnTo>
                  <a:lnTo>
                    <a:pt x="128297" y="1042269"/>
                  </a:lnTo>
                  <a:lnTo>
                    <a:pt x="174752" y="1048511"/>
                  </a:lnTo>
                  <a:lnTo>
                    <a:pt x="8463280" y="1048511"/>
                  </a:lnTo>
                  <a:lnTo>
                    <a:pt x="8509734" y="1042269"/>
                  </a:lnTo>
                  <a:lnTo>
                    <a:pt x="8551478" y="1024651"/>
                  </a:lnTo>
                  <a:lnTo>
                    <a:pt x="8586846" y="997324"/>
                  </a:lnTo>
                  <a:lnTo>
                    <a:pt x="8614171" y="961954"/>
                  </a:lnTo>
                  <a:lnTo>
                    <a:pt x="8631789" y="920206"/>
                  </a:lnTo>
                  <a:lnTo>
                    <a:pt x="8638032" y="873747"/>
                  </a:lnTo>
                  <a:lnTo>
                    <a:pt x="8638032" y="174751"/>
                  </a:lnTo>
                  <a:lnTo>
                    <a:pt x="8631789" y="128293"/>
                  </a:lnTo>
                  <a:lnTo>
                    <a:pt x="8614171" y="86548"/>
                  </a:lnTo>
                  <a:lnTo>
                    <a:pt x="8586846" y="51180"/>
                  </a:lnTo>
                  <a:lnTo>
                    <a:pt x="8551478" y="23857"/>
                  </a:lnTo>
                  <a:lnTo>
                    <a:pt x="8509734" y="6241"/>
                  </a:lnTo>
                  <a:lnTo>
                    <a:pt x="8463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9155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0" y="174751"/>
                  </a:moveTo>
                  <a:lnTo>
                    <a:pt x="6242" y="128293"/>
                  </a:lnTo>
                  <a:lnTo>
                    <a:pt x="23860" y="86548"/>
                  </a:lnTo>
                  <a:lnTo>
                    <a:pt x="51185" y="51180"/>
                  </a:lnTo>
                  <a:lnTo>
                    <a:pt x="86553" y="23857"/>
                  </a:lnTo>
                  <a:lnTo>
                    <a:pt x="128297" y="6241"/>
                  </a:lnTo>
                  <a:lnTo>
                    <a:pt x="174752" y="0"/>
                  </a:lnTo>
                  <a:lnTo>
                    <a:pt x="8463280" y="0"/>
                  </a:lnTo>
                  <a:lnTo>
                    <a:pt x="8509734" y="6241"/>
                  </a:lnTo>
                  <a:lnTo>
                    <a:pt x="8551478" y="23857"/>
                  </a:lnTo>
                  <a:lnTo>
                    <a:pt x="8586846" y="51180"/>
                  </a:lnTo>
                  <a:lnTo>
                    <a:pt x="8614171" y="86548"/>
                  </a:lnTo>
                  <a:lnTo>
                    <a:pt x="8631789" y="128293"/>
                  </a:lnTo>
                  <a:lnTo>
                    <a:pt x="8638032" y="174751"/>
                  </a:lnTo>
                  <a:lnTo>
                    <a:pt x="8638032" y="873747"/>
                  </a:lnTo>
                  <a:lnTo>
                    <a:pt x="8631789" y="920206"/>
                  </a:lnTo>
                  <a:lnTo>
                    <a:pt x="8614171" y="961954"/>
                  </a:lnTo>
                  <a:lnTo>
                    <a:pt x="8586846" y="997324"/>
                  </a:lnTo>
                  <a:lnTo>
                    <a:pt x="8551478" y="1024651"/>
                  </a:lnTo>
                  <a:lnTo>
                    <a:pt x="8509734" y="1042269"/>
                  </a:lnTo>
                  <a:lnTo>
                    <a:pt x="8463280" y="1048511"/>
                  </a:lnTo>
                  <a:lnTo>
                    <a:pt x="174752" y="1048511"/>
                  </a:lnTo>
                  <a:lnTo>
                    <a:pt x="128297" y="1042269"/>
                  </a:lnTo>
                  <a:lnTo>
                    <a:pt x="86553" y="1024651"/>
                  </a:lnTo>
                  <a:lnTo>
                    <a:pt x="51185" y="997324"/>
                  </a:lnTo>
                  <a:lnTo>
                    <a:pt x="23860" y="961954"/>
                  </a:lnTo>
                  <a:lnTo>
                    <a:pt x="6242" y="920206"/>
                  </a:lnTo>
                  <a:lnTo>
                    <a:pt x="0" y="873747"/>
                  </a:lnTo>
                  <a:lnTo>
                    <a:pt x="0" y="174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681" y="1602735"/>
            <a:ext cx="9597390" cy="322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tJoin</a:t>
            </a:r>
            <a:endParaRPr sz="1600">
              <a:latin typeface="Calibri"/>
              <a:cs typeface="Calibri"/>
            </a:endParaRPr>
          </a:p>
          <a:p>
            <a:pPr marL="972819" marR="316230" algn="just">
              <a:lnSpc>
                <a:spcPct val="100000"/>
              </a:lnSpc>
              <a:spcBef>
                <a:spcPts val="905"/>
              </a:spcBef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Joindre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deux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tables,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appliquant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la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correspondance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exacte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dans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plusieurs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colonnes.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composant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compare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 du flux principal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 colonnes de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référence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du flux de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référence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(Lookup),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écrit les données du flux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principal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et/ou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rejetées.</a:t>
            </a:r>
            <a:endParaRPr sz="1400">
              <a:latin typeface="Calibri"/>
              <a:cs typeface="Calibri"/>
            </a:endParaRPr>
          </a:p>
          <a:p>
            <a:pPr marL="972819" marR="459740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Il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permet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vérifier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qualité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n’importe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quelle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source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par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rapport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à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source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400" b="1" spc="-3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référence.</a:t>
            </a:r>
            <a:endParaRPr sz="1400">
              <a:latin typeface="Calibri"/>
              <a:cs typeface="Calibri"/>
            </a:endParaRPr>
          </a:p>
          <a:p>
            <a:pPr marL="59690" marR="5080" algn="just">
              <a:lnSpc>
                <a:spcPct val="150000"/>
              </a:lnSpc>
              <a:spcBef>
                <a:spcPts val="465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ait deux fichiers </a:t>
            </a:r>
            <a:r>
              <a:rPr sz="1400" spc="-35" dirty="0">
                <a:solidFill>
                  <a:srgbClr val="3A3838"/>
                </a:solidFill>
                <a:latin typeface="Calibri"/>
                <a:cs typeface="Calibri"/>
              </a:rPr>
              <a:t>CSV,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l'un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 les employés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l'autre sur les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départements auxquels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ils 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appartiennent.</a:t>
            </a:r>
            <a:r>
              <a:rPr sz="1400" spc="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réaliser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obtenir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vue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consolidée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employés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leurs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départements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respectifs.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r>
              <a:rPr sz="1400" b="1" spc="-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15951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latin typeface="Calibri"/>
                <a:cs typeface="Calibri"/>
              </a:rPr>
              <a:t>tFileOutputDelimited(employees.csv)</a:t>
            </a:r>
            <a:r>
              <a:rPr sz="1400" b="1" spc="2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+ tFileOutputDelimited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(departments.csv)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tJoin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10001250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tJoin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19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avec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tJoin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(employees.csv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departments.csv).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tJoin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réaliser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employés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départements.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1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tJoin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SzPct val="71428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Sélectionner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lesquelles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effectuer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(par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"ID_Departement"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jeux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données).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25"/>
              </a:spcBef>
              <a:buSzPct val="71428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(intérieure,</a:t>
            </a:r>
            <a:r>
              <a:rPr sz="1400" spc="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externe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gauche,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externe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droite,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etc.).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Résultat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après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tJoin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53" y="5569369"/>
            <a:ext cx="1050671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cet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tJoin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est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joindre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employés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départements</a:t>
            </a:r>
            <a:r>
              <a:rPr sz="1400" spc="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utilisant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 "ID_Departement"</a:t>
            </a:r>
            <a:r>
              <a:rPr sz="1400" spc="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clé 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jointure.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permet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d'obtenir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vue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consolidée 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employés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noms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leurs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départements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respectifs.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25952" y="4285488"/>
            <a:ext cx="5492750" cy="1750060"/>
            <a:chOff x="3425952" y="4285488"/>
            <a:chExt cx="5492750" cy="17500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5952" y="4285488"/>
              <a:ext cx="5492495" cy="17495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1024" y="4480560"/>
              <a:ext cx="4904231" cy="11612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1490545" y="6281844"/>
            <a:ext cx="3452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employés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(employees.csv)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8988" y="6281844"/>
            <a:ext cx="393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2.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départements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(departments.csv)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4480" y="2327148"/>
            <a:ext cx="8784590" cy="4236720"/>
            <a:chOff x="1554480" y="2327148"/>
            <a:chExt cx="8784590" cy="42367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480" y="4852416"/>
              <a:ext cx="3759707" cy="17114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52" y="5047488"/>
              <a:ext cx="3171431" cy="11231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6683" y="5013960"/>
              <a:ext cx="2778251" cy="15133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1756" y="5209032"/>
              <a:ext cx="2189987" cy="925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7528" y="2327148"/>
              <a:ext cx="8781275" cy="11917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29156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8463280" y="0"/>
                  </a:moveTo>
                  <a:lnTo>
                    <a:pt x="174752" y="0"/>
                  </a:lnTo>
                  <a:lnTo>
                    <a:pt x="128297" y="6241"/>
                  </a:lnTo>
                  <a:lnTo>
                    <a:pt x="86553" y="23857"/>
                  </a:lnTo>
                  <a:lnTo>
                    <a:pt x="51185" y="51180"/>
                  </a:lnTo>
                  <a:lnTo>
                    <a:pt x="23860" y="86548"/>
                  </a:lnTo>
                  <a:lnTo>
                    <a:pt x="6242" y="128293"/>
                  </a:lnTo>
                  <a:lnTo>
                    <a:pt x="0" y="174751"/>
                  </a:lnTo>
                  <a:lnTo>
                    <a:pt x="0" y="873747"/>
                  </a:lnTo>
                  <a:lnTo>
                    <a:pt x="6242" y="920206"/>
                  </a:lnTo>
                  <a:lnTo>
                    <a:pt x="23860" y="961954"/>
                  </a:lnTo>
                  <a:lnTo>
                    <a:pt x="51185" y="997324"/>
                  </a:lnTo>
                  <a:lnTo>
                    <a:pt x="86553" y="1024651"/>
                  </a:lnTo>
                  <a:lnTo>
                    <a:pt x="128297" y="1042269"/>
                  </a:lnTo>
                  <a:lnTo>
                    <a:pt x="174752" y="1048511"/>
                  </a:lnTo>
                  <a:lnTo>
                    <a:pt x="8463280" y="1048511"/>
                  </a:lnTo>
                  <a:lnTo>
                    <a:pt x="8509734" y="1042269"/>
                  </a:lnTo>
                  <a:lnTo>
                    <a:pt x="8551478" y="1024651"/>
                  </a:lnTo>
                  <a:lnTo>
                    <a:pt x="8586846" y="997324"/>
                  </a:lnTo>
                  <a:lnTo>
                    <a:pt x="8614171" y="961954"/>
                  </a:lnTo>
                  <a:lnTo>
                    <a:pt x="8631789" y="920206"/>
                  </a:lnTo>
                  <a:lnTo>
                    <a:pt x="8638032" y="873747"/>
                  </a:lnTo>
                  <a:lnTo>
                    <a:pt x="8638032" y="174751"/>
                  </a:lnTo>
                  <a:lnTo>
                    <a:pt x="8631789" y="128293"/>
                  </a:lnTo>
                  <a:lnTo>
                    <a:pt x="8614171" y="86548"/>
                  </a:lnTo>
                  <a:lnTo>
                    <a:pt x="8586846" y="51180"/>
                  </a:lnTo>
                  <a:lnTo>
                    <a:pt x="8551478" y="23857"/>
                  </a:lnTo>
                  <a:lnTo>
                    <a:pt x="8509734" y="6241"/>
                  </a:lnTo>
                  <a:lnTo>
                    <a:pt x="8463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9156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0" y="174751"/>
                  </a:moveTo>
                  <a:lnTo>
                    <a:pt x="6242" y="128293"/>
                  </a:lnTo>
                  <a:lnTo>
                    <a:pt x="23860" y="86548"/>
                  </a:lnTo>
                  <a:lnTo>
                    <a:pt x="51185" y="51180"/>
                  </a:lnTo>
                  <a:lnTo>
                    <a:pt x="86553" y="23857"/>
                  </a:lnTo>
                  <a:lnTo>
                    <a:pt x="128297" y="6241"/>
                  </a:lnTo>
                  <a:lnTo>
                    <a:pt x="174752" y="0"/>
                  </a:lnTo>
                  <a:lnTo>
                    <a:pt x="8463280" y="0"/>
                  </a:lnTo>
                  <a:lnTo>
                    <a:pt x="8509734" y="6241"/>
                  </a:lnTo>
                  <a:lnTo>
                    <a:pt x="8551478" y="23857"/>
                  </a:lnTo>
                  <a:lnTo>
                    <a:pt x="8586846" y="51180"/>
                  </a:lnTo>
                  <a:lnTo>
                    <a:pt x="8614171" y="86548"/>
                  </a:lnTo>
                  <a:lnTo>
                    <a:pt x="8631789" y="128293"/>
                  </a:lnTo>
                  <a:lnTo>
                    <a:pt x="8638032" y="174751"/>
                  </a:lnTo>
                  <a:lnTo>
                    <a:pt x="8638032" y="873747"/>
                  </a:lnTo>
                  <a:lnTo>
                    <a:pt x="8631789" y="920206"/>
                  </a:lnTo>
                  <a:lnTo>
                    <a:pt x="8614171" y="961954"/>
                  </a:lnTo>
                  <a:lnTo>
                    <a:pt x="8586846" y="997324"/>
                  </a:lnTo>
                  <a:lnTo>
                    <a:pt x="8551478" y="1024651"/>
                  </a:lnTo>
                  <a:lnTo>
                    <a:pt x="8509734" y="1042269"/>
                  </a:lnTo>
                  <a:lnTo>
                    <a:pt x="8463280" y="1048511"/>
                  </a:lnTo>
                  <a:lnTo>
                    <a:pt x="174752" y="1048511"/>
                  </a:lnTo>
                  <a:lnTo>
                    <a:pt x="128297" y="1042269"/>
                  </a:lnTo>
                  <a:lnTo>
                    <a:pt x="86553" y="1024651"/>
                  </a:lnTo>
                  <a:lnTo>
                    <a:pt x="51185" y="997324"/>
                  </a:lnTo>
                  <a:lnTo>
                    <a:pt x="23860" y="961954"/>
                  </a:lnTo>
                  <a:lnTo>
                    <a:pt x="6242" y="920206"/>
                  </a:lnTo>
                  <a:lnTo>
                    <a:pt x="0" y="873747"/>
                  </a:lnTo>
                  <a:lnTo>
                    <a:pt x="0" y="174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681" y="1602735"/>
            <a:ext cx="10492105" cy="3323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972819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C’est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composant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avancé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qui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s’intègre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au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Studio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Talend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comme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plug-ing.</a:t>
            </a:r>
            <a:endParaRPr sz="1400">
              <a:latin typeface="Calibri"/>
              <a:cs typeface="Calibri"/>
            </a:endParaRPr>
          </a:p>
          <a:p>
            <a:pPr marL="972819" marR="1812925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Il permet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transformer et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diriger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 données à partir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d’une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plusieurs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source(s)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vers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une ou plusieurs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destination(s),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effectuant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opérations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mapping,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calcul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filtrage.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libri"/>
              <a:cs typeface="Calibri"/>
            </a:endParaRPr>
          </a:p>
          <a:p>
            <a:pPr marL="59690" marR="5080">
              <a:lnSpc>
                <a:spcPct val="150000"/>
              </a:lnSpc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Considérons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où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3A3838"/>
                </a:solidFill>
                <a:latin typeface="Calibri"/>
                <a:cs typeface="Calibri"/>
              </a:rPr>
              <a:t>CSV,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l'un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sur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(sales.csv)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l'autre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sur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catégories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(categories.csv).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r>
              <a:rPr sz="14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joindre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ensembles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catégorie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produit.</a:t>
            </a:r>
            <a:endParaRPr sz="14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r>
              <a:rPr sz="1400" b="1" spc="-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473835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Calibri"/>
                <a:cs typeface="Calibri"/>
              </a:rPr>
              <a:t>tFileOutputDelimited(sales.csv)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+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(categories.csv)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tMap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Jointure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10523220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jointure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19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avec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(sales.csv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categories.csv).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r>
              <a:rPr sz="14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joindre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transformer</a:t>
            </a:r>
            <a:r>
              <a:rPr sz="14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1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SzPct val="71428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Faire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glisser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 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deux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tMap.</a:t>
            </a:r>
            <a:endParaRPr sz="1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7100"/>
              </a:lnSpc>
              <a:spcBef>
                <a:spcPts val="805"/>
              </a:spcBef>
              <a:buSzPct val="71428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Créer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la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catégorie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sortie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expression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mapper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correspondante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depuis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source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appropriée.</a:t>
            </a:r>
            <a:endParaRPr sz="1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Résultat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après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575" y="5815612"/>
            <a:ext cx="101441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cet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tMap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est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joindre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catégories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 utilisant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colonne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"Produit"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clé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jointure.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sortie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inclut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maintenant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catégorie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vendu.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démontre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comment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utilisé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réaliser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opérations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jointure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transformation</a:t>
            </a:r>
            <a:r>
              <a:rPr sz="14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complexes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entre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ensembles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29584" y="4476000"/>
            <a:ext cx="4874260" cy="1684020"/>
            <a:chOff x="3529584" y="4476000"/>
            <a:chExt cx="4874260" cy="16840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9584" y="4476000"/>
              <a:ext cx="4873751" cy="1684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4668" y="4671060"/>
              <a:ext cx="4285474" cy="109574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3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0019" y="1103100"/>
            <a:ext cx="426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DES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323405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Agrégation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Jointure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conditionnelles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Exemples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routines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1046353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Expressions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régulières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8450" marR="6350" indent="-286385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parmi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piliers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filtrer,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trier,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critères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existante,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l’autre,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d’interprétation.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12794" y="4564126"/>
            <a:ext cx="1512570" cy="911860"/>
            <a:chOff x="3812794" y="4564126"/>
            <a:chExt cx="1512570" cy="911860"/>
          </a:xfrm>
        </p:grpSpPr>
        <p:sp>
          <p:nvSpPr>
            <p:cNvPr id="12" name="object 12"/>
            <p:cNvSpPr/>
            <p:nvPr/>
          </p:nvSpPr>
          <p:spPr>
            <a:xfrm>
              <a:off x="3819144" y="4570476"/>
              <a:ext cx="1499870" cy="899160"/>
            </a:xfrm>
            <a:custGeom>
              <a:avLst/>
              <a:gdLst/>
              <a:ahLst/>
              <a:cxnLst/>
              <a:rect l="l" t="t" r="r" b="b"/>
              <a:pathLst>
                <a:path w="1499870" h="899160">
                  <a:moveTo>
                    <a:pt x="1499615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499615" y="899160"/>
                  </a:lnTo>
                  <a:lnTo>
                    <a:pt x="14996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9144" y="4570476"/>
              <a:ext cx="1499870" cy="899160"/>
            </a:xfrm>
            <a:custGeom>
              <a:avLst/>
              <a:gdLst/>
              <a:ahLst/>
              <a:cxnLst/>
              <a:rect l="l" t="t" r="r" b="b"/>
              <a:pathLst>
                <a:path w="1499870" h="899160">
                  <a:moveTo>
                    <a:pt x="0" y="0"/>
                  </a:moveTo>
                  <a:lnTo>
                    <a:pt x="1499615" y="0"/>
                  </a:lnTo>
                  <a:lnTo>
                    <a:pt x="1499615" y="899160"/>
                  </a:lnTo>
                  <a:lnTo>
                    <a:pt x="0" y="8991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4570476"/>
            <a:ext cx="149987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If-Else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63285" y="4564126"/>
            <a:ext cx="1512570" cy="911860"/>
            <a:chOff x="5463285" y="4564126"/>
            <a:chExt cx="1512570" cy="911860"/>
          </a:xfrm>
        </p:grpSpPr>
        <p:sp>
          <p:nvSpPr>
            <p:cNvPr id="16" name="object 16"/>
            <p:cNvSpPr/>
            <p:nvPr/>
          </p:nvSpPr>
          <p:spPr>
            <a:xfrm>
              <a:off x="5469635" y="4570476"/>
              <a:ext cx="1499870" cy="899160"/>
            </a:xfrm>
            <a:custGeom>
              <a:avLst/>
              <a:gdLst/>
              <a:ahLst/>
              <a:cxnLst/>
              <a:rect l="l" t="t" r="r" b="b"/>
              <a:pathLst>
                <a:path w="1499870" h="899160">
                  <a:moveTo>
                    <a:pt x="1499615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499615" y="899160"/>
                  </a:lnTo>
                  <a:lnTo>
                    <a:pt x="1499615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9635" y="4570476"/>
              <a:ext cx="1499870" cy="899160"/>
            </a:xfrm>
            <a:custGeom>
              <a:avLst/>
              <a:gdLst/>
              <a:ahLst/>
              <a:cxnLst/>
              <a:rect l="l" t="t" r="r" b="b"/>
              <a:pathLst>
                <a:path w="1499870" h="899160">
                  <a:moveTo>
                    <a:pt x="0" y="0"/>
                  </a:moveTo>
                  <a:lnTo>
                    <a:pt x="1499615" y="0"/>
                  </a:lnTo>
                  <a:lnTo>
                    <a:pt x="1499615" y="899160"/>
                  </a:lnTo>
                  <a:lnTo>
                    <a:pt x="0" y="8991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69635" y="4570476"/>
            <a:ext cx="149987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12254" y="4564126"/>
            <a:ext cx="1513840" cy="911860"/>
            <a:chOff x="7112254" y="4564126"/>
            <a:chExt cx="1513840" cy="911860"/>
          </a:xfrm>
        </p:grpSpPr>
        <p:sp>
          <p:nvSpPr>
            <p:cNvPr id="20" name="object 20"/>
            <p:cNvSpPr/>
            <p:nvPr/>
          </p:nvSpPr>
          <p:spPr>
            <a:xfrm>
              <a:off x="7118604" y="4570476"/>
              <a:ext cx="1501140" cy="899160"/>
            </a:xfrm>
            <a:custGeom>
              <a:avLst/>
              <a:gdLst/>
              <a:ahLst/>
              <a:cxnLst/>
              <a:rect l="l" t="t" r="r" b="b"/>
              <a:pathLst>
                <a:path w="1501140" h="899160">
                  <a:moveTo>
                    <a:pt x="150114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501140" y="899160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8604" y="4570476"/>
              <a:ext cx="1501140" cy="899160"/>
            </a:xfrm>
            <a:custGeom>
              <a:avLst/>
              <a:gdLst/>
              <a:ahLst/>
              <a:cxnLst/>
              <a:rect l="l" t="t" r="r" b="b"/>
              <a:pathLst>
                <a:path w="1501140" h="899160">
                  <a:moveTo>
                    <a:pt x="0" y="0"/>
                  </a:moveTo>
                  <a:lnTo>
                    <a:pt x="1501140" y="0"/>
                  </a:lnTo>
                  <a:lnTo>
                    <a:pt x="1501140" y="899160"/>
                  </a:lnTo>
                  <a:lnTo>
                    <a:pt x="0" y="899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18604" y="4570476"/>
            <a:ext cx="150114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96685" cy="6858000"/>
            <a:chOff x="4572" y="0"/>
            <a:chExt cx="64966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9657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78740" y="1103100"/>
            <a:ext cx="4913630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2530" marR="76200" indent="-599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5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DES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Agréger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 données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Manipuler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jointures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des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355600" marR="18669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Manipuler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calculs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dérivés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et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expressions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conditionnelles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Manipuler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exemples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routines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sous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Talend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8" name="object 8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2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4279" y="6335505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1506982" y="3440939"/>
            <a:ext cx="9178290" cy="1932939"/>
            <a:chOff x="1506982" y="3440939"/>
            <a:chExt cx="9178290" cy="1932939"/>
          </a:xfrm>
        </p:grpSpPr>
        <p:sp>
          <p:nvSpPr>
            <p:cNvPr id="11" name="object 11"/>
            <p:cNvSpPr/>
            <p:nvPr/>
          </p:nvSpPr>
          <p:spPr>
            <a:xfrm>
              <a:off x="1513332" y="3447289"/>
              <a:ext cx="9165590" cy="581025"/>
            </a:xfrm>
            <a:custGeom>
              <a:avLst/>
              <a:gdLst/>
              <a:ahLst/>
              <a:cxnLst/>
              <a:rect l="l" t="t" r="r" b="b"/>
              <a:pathLst>
                <a:path w="9165590" h="581025">
                  <a:moveTo>
                    <a:pt x="9068562" y="0"/>
                  </a:moveTo>
                  <a:lnTo>
                    <a:pt x="96774" y="0"/>
                  </a:lnTo>
                  <a:lnTo>
                    <a:pt x="59107" y="7605"/>
                  </a:lnTo>
                  <a:lnTo>
                    <a:pt x="28346" y="28346"/>
                  </a:lnTo>
                  <a:lnTo>
                    <a:pt x="7605" y="59107"/>
                  </a:lnTo>
                  <a:lnTo>
                    <a:pt x="0" y="96774"/>
                  </a:lnTo>
                  <a:lnTo>
                    <a:pt x="0" y="483870"/>
                  </a:lnTo>
                  <a:lnTo>
                    <a:pt x="7605" y="521536"/>
                  </a:lnTo>
                  <a:lnTo>
                    <a:pt x="28346" y="552297"/>
                  </a:lnTo>
                  <a:lnTo>
                    <a:pt x="59107" y="573038"/>
                  </a:lnTo>
                  <a:lnTo>
                    <a:pt x="96774" y="580644"/>
                  </a:lnTo>
                  <a:lnTo>
                    <a:pt x="9068562" y="580644"/>
                  </a:lnTo>
                  <a:lnTo>
                    <a:pt x="9106228" y="573038"/>
                  </a:lnTo>
                  <a:lnTo>
                    <a:pt x="9136989" y="552297"/>
                  </a:lnTo>
                  <a:lnTo>
                    <a:pt x="9157730" y="521536"/>
                  </a:lnTo>
                  <a:lnTo>
                    <a:pt x="9165336" y="483870"/>
                  </a:lnTo>
                  <a:lnTo>
                    <a:pt x="9165336" y="96774"/>
                  </a:lnTo>
                  <a:lnTo>
                    <a:pt x="9157730" y="59107"/>
                  </a:lnTo>
                  <a:lnTo>
                    <a:pt x="9136989" y="28346"/>
                  </a:lnTo>
                  <a:lnTo>
                    <a:pt x="9106228" y="7605"/>
                  </a:lnTo>
                  <a:lnTo>
                    <a:pt x="90685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3332" y="3447289"/>
              <a:ext cx="9165590" cy="581025"/>
            </a:xfrm>
            <a:custGeom>
              <a:avLst/>
              <a:gdLst/>
              <a:ahLst/>
              <a:cxnLst/>
              <a:rect l="l" t="t" r="r" b="b"/>
              <a:pathLst>
                <a:path w="9165590" h="581025">
                  <a:moveTo>
                    <a:pt x="0" y="96774"/>
                  </a:moveTo>
                  <a:lnTo>
                    <a:pt x="7605" y="59107"/>
                  </a:lnTo>
                  <a:lnTo>
                    <a:pt x="28346" y="28346"/>
                  </a:lnTo>
                  <a:lnTo>
                    <a:pt x="59107" y="7605"/>
                  </a:lnTo>
                  <a:lnTo>
                    <a:pt x="96774" y="0"/>
                  </a:lnTo>
                  <a:lnTo>
                    <a:pt x="9068562" y="0"/>
                  </a:lnTo>
                  <a:lnTo>
                    <a:pt x="9106228" y="7605"/>
                  </a:lnTo>
                  <a:lnTo>
                    <a:pt x="9136989" y="28346"/>
                  </a:lnTo>
                  <a:lnTo>
                    <a:pt x="9157730" y="59107"/>
                  </a:lnTo>
                  <a:lnTo>
                    <a:pt x="9165336" y="96774"/>
                  </a:lnTo>
                  <a:lnTo>
                    <a:pt x="9165336" y="483870"/>
                  </a:lnTo>
                  <a:lnTo>
                    <a:pt x="9157730" y="521536"/>
                  </a:lnTo>
                  <a:lnTo>
                    <a:pt x="9136989" y="552297"/>
                  </a:lnTo>
                  <a:lnTo>
                    <a:pt x="9106228" y="573038"/>
                  </a:lnTo>
                  <a:lnTo>
                    <a:pt x="9068562" y="580644"/>
                  </a:lnTo>
                  <a:lnTo>
                    <a:pt x="96774" y="580644"/>
                  </a:lnTo>
                  <a:lnTo>
                    <a:pt x="59107" y="573038"/>
                  </a:lnTo>
                  <a:lnTo>
                    <a:pt x="28346" y="552297"/>
                  </a:lnTo>
                  <a:lnTo>
                    <a:pt x="7605" y="521536"/>
                  </a:lnTo>
                  <a:lnTo>
                    <a:pt x="0" y="483870"/>
                  </a:lnTo>
                  <a:lnTo>
                    <a:pt x="0" y="967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3332" y="4117853"/>
              <a:ext cx="9165590" cy="579120"/>
            </a:xfrm>
            <a:custGeom>
              <a:avLst/>
              <a:gdLst/>
              <a:ahLst/>
              <a:cxnLst/>
              <a:rect l="l" t="t" r="r" b="b"/>
              <a:pathLst>
                <a:path w="9165590" h="579120">
                  <a:moveTo>
                    <a:pt x="9068816" y="0"/>
                  </a:moveTo>
                  <a:lnTo>
                    <a:pt x="96520" y="0"/>
                  </a:lnTo>
                  <a:lnTo>
                    <a:pt x="58952" y="7583"/>
                  </a:lnTo>
                  <a:lnTo>
                    <a:pt x="28271" y="28267"/>
                  </a:lnTo>
                  <a:lnTo>
                    <a:pt x="7585" y="58946"/>
                  </a:lnTo>
                  <a:lnTo>
                    <a:pt x="0" y="96519"/>
                  </a:lnTo>
                  <a:lnTo>
                    <a:pt x="0" y="482587"/>
                  </a:lnTo>
                  <a:lnTo>
                    <a:pt x="7585" y="520162"/>
                  </a:lnTo>
                  <a:lnTo>
                    <a:pt x="28271" y="550846"/>
                  </a:lnTo>
                  <a:lnTo>
                    <a:pt x="58952" y="571534"/>
                  </a:lnTo>
                  <a:lnTo>
                    <a:pt x="96520" y="579119"/>
                  </a:lnTo>
                  <a:lnTo>
                    <a:pt x="9068816" y="579119"/>
                  </a:lnTo>
                  <a:lnTo>
                    <a:pt x="9106383" y="571534"/>
                  </a:lnTo>
                  <a:lnTo>
                    <a:pt x="9137064" y="550846"/>
                  </a:lnTo>
                  <a:lnTo>
                    <a:pt x="9157750" y="520162"/>
                  </a:lnTo>
                  <a:lnTo>
                    <a:pt x="9165336" y="482587"/>
                  </a:lnTo>
                  <a:lnTo>
                    <a:pt x="9165336" y="96519"/>
                  </a:lnTo>
                  <a:lnTo>
                    <a:pt x="9157750" y="58946"/>
                  </a:lnTo>
                  <a:lnTo>
                    <a:pt x="9137064" y="28267"/>
                  </a:lnTo>
                  <a:lnTo>
                    <a:pt x="9106383" y="7583"/>
                  </a:lnTo>
                  <a:lnTo>
                    <a:pt x="9068816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3332" y="4117853"/>
              <a:ext cx="9165590" cy="579120"/>
            </a:xfrm>
            <a:custGeom>
              <a:avLst/>
              <a:gdLst/>
              <a:ahLst/>
              <a:cxnLst/>
              <a:rect l="l" t="t" r="r" b="b"/>
              <a:pathLst>
                <a:path w="9165590" h="579120">
                  <a:moveTo>
                    <a:pt x="0" y="96519"/>
                  </a:moveTo>
                  <a:lnTo>
                    <a:pt x="7585" y="58946"/>
                  </a:lnTo>
                  <a:lnTo>
                    <a:pt x="28271" y="28267"/>
                  </a:lnTo>
                  <a:lnTo>
                    <a:pt x="58952" y="7583"/>
                  </a:lnTo>
                  <a:lnTo>
                    <a:pt x="96520" y="0"/>
                  </a:lnTo>
                  <a:lnTo>
                    <a:pt x="9068816" y="0"/>
                  </a:lnTo>
                  <a:lnTo>
                    <a:pt x="9106383" y="7583"/>
                  </a:lnTo>
                  <a:lnTo>
                    <a:pt x="9137064" y="28267"/>
                  </a:lnTo>
                  <a:lnTo>
                    <a:pt x="9157750" y="58946"/>
                  </a:lnTo>
                  <a:lnTo>
                    <a:pt x="9165336" y="96519"/>
                  </a:lnTo>
                  <a:lnTo>
                    <a:pt x="9165336" y="482587"/>
                  </a:lnTo>
                  <a:lnTo>
                    <a:pt x="9157750" y="520162"/>
                  </a:lnTo>
                  <a:lnTo>
                    <a:pt x="9137064" y="550846"/>
                  </a:lnTo>
                  <a:lnTo>
                    <a:pt x="9106383" y="571534"/>
                  </a:lnTo>
                  <a:lnTo>
                    <a:pt x="9068816" y="579119"/>
                  </a:lnTo>
                  <a:lnTo>
                    <a:pt x="96520" y="579119"/>
                  </a:lnTo>
                  <a:lnTo>
                    <a:pt x="58952" y="571534"/>
                  </a:lnTo>
                  <a:lnTo>
                    <a:pt x="28271" y="550846"/>
                  </a:lnTo>
                  <a:lnTo>
                    <a:pt x="7585" y="520162"/>
                  </a:lnTo>
                  <a:lnTo>
                    <a:pt x="0" y="482587"/>
                  </a:lnTo>
                  <a:lnTo>
                    <a:pt x="0" y="965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3332" y="4786885"/>
              <a:ext cx="9165590" cy="581025"/>
            </a:xfrm>
            <a:custGeom>
              <a:avLst/>
              <a:gdLst/>
              <a:ahLst/>
              <a:cxnLst/>
              <a:rect l="l" t="t" r="r" b="b"/>
              <a:pathLst>
                <a:path w="9165590" h="581025">
                  <a:moveTo>
                    <a:pt x="9068562" y="0"/>
                  </a:moveTo>
                  <a:lnTo>
                    <a:pt x="96774" y="0"/>
                  </a:lnTo>
                  <a:lnTo>
                    <a:pt x="59107" y="7605"/>
                  </a:lnTo>
                  <a:lnTo>
                    <a:pt x="28346" y="28346"/>
                  </a:lnTo>
                  <a:lnTo>
                    <a:pt x="7605" y="59107"/>
                  </a:lnTo>
                  <a:lnTo>
                    <a:pt x="0" y="96774"/>
                  </a:lnTo>
                  <a:lnTo>
                    <a:pt x="0" y="483870"/>
                  </a:lnTo>
                  <a:lnTo>
                    <a:pt x="7605" y="521536"/>
                  </a:lnTo>
                  <a:lnTo>
                    <a:pt x="28346" y="552297"/>
                  </a:lnTo>
                  <a:lnTo>
                    <a:pt x="59107" y="573038"/>
                  </a:lnTo>
                  <a:lnTo>
                    <a:pt x="96774" y="580644"/>
                  </a:lnTo>
                  <a:lnTo>
                    <a:pt x="9068562" y="580644"/>
                  </a:lnTo>
                  <a:lnTo>
                    <a:pt x="9106228" y="573038"/>
                  </a:lnTo>
                  <a:lnTo>
                    <a:pt x="9136989" y="552297"/>
                  </a:lnTo>
                  <a:lnTo>
                    <a:pt x="9157730" y="521536"/>
                  </a:lnTo>
                  <a:lnTo>
                    <a:pt x="9165336" y="483870"/>
                  </a:lnTo>
                  <a:lnTo>
                    <a:pt x="9165336" y="96774"/>
                  </a:lnTo>
                  <a:lnTo>
                    <a:pt x="9157730" y="59107"/>
                  </a:lnTo>
                  <a:lnTo>
                    <a:pt x="9136989" y="28346"/>
                  </a:lnTo>
                  <a:lnTo>
                    <a:pt x="9106228" y="7605"/>
                  </a:lnTo>
                  <a:lnTo>
                    <a:pt x="906856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3332" y="4786885"/>
              <a:ext cx="9165590" cy="581025"/>
            </a:xfrm>
            <a:custGeom>
              <a:avLst/>
              <a:gdLst/>
              <a:ahLst/>
              <a:cxnLst/>
              <a:rect l="l" t="t" r="r" b="b"/>
              <a:pathLst>
                <a:path w="9165590" h="581025">
                  <a:moveTo>
                    <a:pt x="0" y="96774"/>
                  </a:moveTo>
                  <a:lnTo>
                    <a:pt x="7605" y="59107"/>
                  </a:lnTo>
                  <a:lnTo>
                    <a:pt x="28346" y="28346"/>
                  </a:lnTo>
                  <a:lnTo>
                    <a:pt x="59107" y="7605"/>
                  </a:lnTo>
                  <a:lnTo>
                    <a:pt x="96774" y="0"/>
                  </a:lnTo>
                  <a:lnTo>
                    <a:pt x="9068562" y="0"/>
                  </a:lnTo>
                  <a:lnTo>
                    <a:pt x="9106228" y="7605"/>
                  </a:lnTo>
                  <a:lnTo>
                    <a:pt x="9136989" y="28346"/>
                  </a:lnTo>
                  <a:lnTo>
                    <a:pt x="9157730" y="59107"/>
                  </a:lnTo>
                  <a:lnTo>
                    <a:pt x="9165336" y="96774"/>
                  </a:lnTo>
                  <a:lnTo>
                    <a:pt x="9165336" y="483870"/>
                  </a:lnTo>
                  <a:lnTo>
                    <a:pt x="9157730" y="521536"/>
                  </a:lnTo>
                  <a:lnTo>
                    <a:pt x="9136989" y="552297"/>
                  </a:lnTo>
                  <a:lnTo>
                    <a:pt x="9106228" y="573038"/>
                  </a:lnTo>
                  <a:lnTo>
                    <a:pt x="9068562" y="580644"/>
                  </a:lnTo>
                  <a:lnTo>
                    <a:pt x="96774" y="580644"/>
                  </a:lnTo>
                  <a:lnTo>
                    <a:pt x="59107" y="573038"/>
                  </a:lnTo>
                  <a:lnTo>
                    <a:pt x="28346" y="552297"/>
                  </a:lnTo>
                  <a:lnTo>
                    <a:pt x="7605" y="521536"/>
                  </a:lnTo>
                  <a:lnTo>
                    <a:pt x="0" y="483870"/>
                  </a:lnTo>
                  <a:lnTo>
                    <a:pt x="0" y="967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8739" y="1602728"/>
            <a:ext cx="10464165" cy="440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If-Else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8450" marR="5080" indent="-28638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...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(Expressions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conditionnelles)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d'appliquer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sous-ensembles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d'observations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sélectionnées,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moyen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d'expressions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(vrai),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(faux)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manquant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observation.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7956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 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résultat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d'une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conditionnelle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Vrai,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l'observation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 incluse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sous-ensemble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sélectionné.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796290" marR="710565" indent="-635">
              <a:lnSpc>
                <a:spcPts val="154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 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résultat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d'une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conditionnelle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Faux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Manquant,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l'observation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n'est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comprise dans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sous-ensemble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sélectionné.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795655" marR="741680">
              <a:lnSpc>
                <a:spcPts val="1540"/>
              </a:lnSpc>
              <a:spcBef>
                <a:spcPts val="5"/>
              </a:spcBef>
              <a:tabLst>
                <a:tab pos="7528559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plupart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expressions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conditionnelles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utilisent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plusieurs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opérateurs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relationnels	(&lt;, &gt;,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&lt;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=,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=, =) sur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pavé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calcul.</a:t>
            </a:r>
            <a:endParaRPr sz="1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72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expressions conditionnelles peuvent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noms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variable,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constantes,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arithmétiques,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fonctions,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9" y="4039887"/>
            <a:ext cx="8606790" cy="22599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Talend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avec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1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et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Expression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If-Else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étudiants.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r>
              <a:rPr sz="14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transformer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données.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Fair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glisser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nécessaires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tMap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Créer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nouvelle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appelée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"Validation"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stocker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validation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l'étudiant.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expression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If-Else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déterminer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étudiant</a:t>
            </a:r>
            <a:r>
              <a:rPr sz="1400" spc="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validé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non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cours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sa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note.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602728"/>
            <a:ext cx="10462895" cy="162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If-Else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 marL="12700" marR="5080" indent="-635" algn="just">
              <a:lnSpc>
                <a:spcPct val="150000"/>
              </a:lnSpc>
              <a:spcBef>
                <a:spcPts val="65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Supposons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ensemble de 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représentant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Notes des étudiants,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souhaite créer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 colonne indiquant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module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qualifié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"Validé"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"Non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Validé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fonction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montant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Note.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 utiliser 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If-Else dans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accomplir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</a:t>
            </a:r>
            <a:r>
              <a:rPr sz="1400" b="1" spc="3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3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étudiants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(students.csv)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4340" y="5890259"/>
            <a:ext cx="3903345" cy="911860"/>
            <a:chOff x="4244340" y="5890259"/>
            <a:chExt cx="3903345" cy="9118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4340" y="5890259"/>
              <a:ext cx="3902963" cy="911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9412" y="6085331"/>
              <a:ext cx="3314699" cy="32308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474464" y="2784347"/>
            <a:ext cx="3312160" cy="1702435"/>
            <a:chOff x="4474464" y="2784347"/>
            <a:chExt cx="3312160" cy="170243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4464" y="2784347"/>
              <a:ext cx="3311639" cy="17022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9536" y="2979420"/>
              <a:ext cx="2723375" cy="111403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575" y="3884435"/>
            <a:ext cx="1046353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modifié,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l'expression If-Else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tMap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évalue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 de chaque étudiant.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 est supérieure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égale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10,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"Validation"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définie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"Validé",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sinon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définie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"Non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Validé".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montre comment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ajuster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logique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critères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482870"/>
            <a:ext cx="2349500" cy="708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If-Else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4.	Résultat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après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9728" y="2290571"/>
            <a:ext cx="4551045" cy="1684020"/>
            <a:chOff x="3919728" y="2290571"/>
            <a:chExt cx="4551045" cy="16840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8" y="2290571"/>
              <a:ext cx="4550663" cy="16840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4800" y="2485644"/>
              <a:ext cx="3962399" cy="109574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1400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CASE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30623" y="2788920"/>
            <a:ext cx="3712845" cy="1280160"/>
            <a:chOff x="4230623" y="2788920"/>
            <a:chExt cx="3712845" cy="12801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0623" y="2788920"/>
              <a:ext cx="3712463" cy="12801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02251" y="2860551"/>
              <a:ext cx="3569335" cy="1137285"/>
            </a:xfrm>
            <a:custGeom>
              <a:avLst/>
              <a:gdLst/>
              <a:ahLst/>
              <a:cxnLst/>
              <a:rect l="l" t="t" r="r" b="b"/>
              <a:pathLst>
                <a:path w="3569334" h="1137285">
                  <a:moveTo>
                    <a:pt x="3379724" y="0"/>
                  </a:moveTo>
                  <a:lnTo>
                    <a:pt x="189484" y="0"/>
                  </a:lnTo>
                  <a:lnTo>
                    <a:pt x="139112" y="6768"/>
                  </a:lnTo>
                  <a:lnTo>
                    <a:pt x="93848" y="25870"/>
                  </a:lnTo>
                  <a:lnTo>
                    <a:pt x="55499" y="55499"/>
                  </a:lnTo>
                  <a:lnTo>
                    <a:pt x="25870" y="93848"/>
                  </a:lnTo>
                  <a:lnTo>
                    <a:pt x="6768" y="139112"/>
                  </a:lnTo>
                  <a:lnTo>
                    <a:pt x="0" y="189484"/>
                  </a:lnTo>
                  <a:lnTo>
                    <a:pt x="0" y="947407"/>
                  </a:lnTo>
                  <a:lnTo>
                    <a:pt x="6768" y="997784"/>
                  </a:lnTo>
                  <a:lnTo>
                    <a:pt x="25870" y="1043051"/>
                  </a:lnTo>
                  <a:lnTo>
                    <a:pt x="55498" y="1081403"/>
                  </a:lnTo>
                  <a:lnTo>
                    <a:pt x="93848" y="1111033"/>
                  </a:lnTo>
                  <a:lnTo>
                    <a:pt x="139112" y="1130135"/>
                  </a:lnTo>
                  <a:lnTo>
                    <a:pt x="189484" y="1136904"/>
                  </a:lnTo>
                  <a:lnTo>
                    <a:pt x="3379724" y="1136904"/>
                  </a:lnTo>
                  <a:lnTo>
                    <a:pt x="3430095" y="1130135"/>
                  </a:lnTo>
                  <a:lnTo>
                    <a:pt x="3475359" y="1111033"/>
                  </a:lnTo>
                  <a:lnTo>
                    <a:pt x="3513709" y="1081403"/>
                  </a:lnTo>
                  <a:lnTo>
                    <a:pt x="3543337" y="1043051"/>
                  </a:lnTo>
                  <a:lnTo>
                    <a:pt x="3562439" y="997784"/>
                  </a:lnTo>
                  <a:lnTo>
                    <a:pt x="3569208" y="947407"/>
                  </a:lnTo>
                  <a:lnTo>
                    <a:pt x="3569208" y="189484"/>
                  </a:lnTo>
                  <a:lnTo>
                    <a:pt x="3562439" y="139112"/>
                  </a:lnTo>
                  <a:lnTo>
                    <a:pt x="3543337" y="93848"/>
                  </a:lnTo>
                  <a:lnTo>
                    <a:pt x="3513709" y="55499"/>
                  </a:lnTo>
                  <a:lnTo>
                    <a:pt x="3475359" y="25870"/>
                  </a:lnTo>
                  <a:lnTo>
                    <a:pt x="3430095" y="6768"/>
                  </a:lnTo>
                  <a:lnTo>
                    <a:pt x="33797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2251" y="2860551"/>
              <a:ext cx="3569335" cy="1137285"/>
            </a:xfrm>
            <a:custGeom>
              <a:avLst/>
              <a:gdLst/>
              <a:ahLst/>
              <a:cxnLst/>
              <a:rect l="l" t="t" r="r" b="b"/>
              <a:pathLst>
                <a:path w="3569334" h="1137285">
                  <a:moveTo>
                    <a:pt x="0" y="189484"/>
                  </a:moveTo>
                  <a:lnTo>
                    <a:pt x="6768" y="139112"/>
                  </a:lnTo>
                  <a:lnTo>
                    <a:pt x="25870" y="93848"/>
                  </a:lnTo>
                  <a:lnTo>
                    <a:pt x="55499" y="55499"/>
                  </a:lnTo>
                  <a:lnTo>
                    <a:pt x="93848" y="25870"/>
                  </a:lnTo>
                  <a:lnTo>
                    <a:pt x="139112" y="6768"/>
                  </a:lnTo>
                  <a:lnTo>
                    <a:pt x="189484" y="0"/>
                  </a:lnTo>
                  <a:lnTo>
                    <a:pt x="3379724" y="0"/>
                  </a:lnTo>
                  <a:lnTo>
                    <a:pt x="3430095" y="6768"/>
                  </a:lnTo>
                  <a:lnTo>
                    <a:pt x="3475359" y="25870"/>
                  </a:lnTo>
                  <a:lnTo>
                    <a:pt x="3513709" y="55499"/>
                  </a:lnTo>
                  <a:lnTo>
                    <a:pt x="3543337" y="93848"/>
                  </a:lnTo>
                  <a:lnTo>
                    <a:pt x="3562439" y="139112"/>
                  </a:lnTo>
                  <a:lnTo>
                    <a:pt x="3569208" y="189484"/>
                  </a:lnTo>
                  <a:lnTo>
                    <a:pt x="3569208" y="947407"/>
                  </a:lnTo>
                  <a:lnTo>
                    <a:pt x="3562439" y="997784"/>
                  </a:lnTo>
                  <a:lnTo>
                    <a:pt x="3543337" y="1043051"/>
                  </a:lnTo>
                  <a:lnTo>
                    <a:pt x="3513709" y="1081403"/>
                  </a:lnTo>
                  <a:lnTo>
                    <a:pt x="3475359" y="1111033"/>
                  </a:lnTo>
                  <a:lnTo>
                    <a:pt x="3430095" y="1130135"/>
                  </a:lnTo>
                  <a:lnTo>
                    <a:pt x="3379724" y="1136904"/>
                  </a:lnTo>
                  <a:lnTo>
                    <a:pt x="189484" y="1136904"/>
                  </a:lnTo>
                  <a:lnTo>
                    <a:pt x="139112" y="1130135"/>
                  </a:lnTo>
                  <a:lnTo>
                    <a:pt x="93848" y="1111033"/>
                  </a:lnTo>
                  <a:lnTo>
                    <a:pt x="55498" y="1081403"/>
                  </a:lnTo>
                  <a:lnTo>
                    <a:pt x="25870" y="1043051"/>
                  </a:lnTo>
                  <a:lnTo>
                    <a:pt x="6768" y="997784"/>
                  </a:lnTo>
                  <a:lnTo>
                    <a:pt x="0" y="947407"/>
                  </a:lnTo>
                  <a:lnTo>
                    <a:pt x="0" y="18948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738" y="2432366"/>
            <a:ext cx="1057846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générique,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similaire 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if/else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programmation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650615" marR="4228465">
              <a:lnSpc>
                <a:spcPct val="100000"/>
              </a:lnSpc>
            </a:pP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CASE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WHEN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condition</a:t>
            </a:r>
            <a:r>
              <a:rPr sz="14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THEN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résultat </a:t>
            </a:r>
            <a:r>
              <a:rPr sz="1400" b="1" spc="-3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[WHEN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...]</a:t>
            </a:r>
            <a:endParaRPr sz="1400">
              <a:latin typeface="Calibri"/>
              <a:cs typeface="Calibri"/>
            </a:endParaRPr>
          </a:p>
          <a:p>
            <a:pPr marL="3650615" marR="5856605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[ELSE</a:t>
            </a:r>
            <a:r>
              <a:rPr sz="14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résultat]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END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clauses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 est valide.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renvoie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résultat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type boolean.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 est vrai, alors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de l'expression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 n'est pas vrai,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clauses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parcourues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aucune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n'est vraie, alors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de l'expression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clause ELSE.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clause ELSE est omise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qu'aucune condition 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alors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8" y="2432366"/>
            <a:ext cx="80137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droit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rattrapage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étudiants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(students.csv)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52" y="4413587"/>
            <a:ext cx="9818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Etudiants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ID_Etudiant,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Nom_Etudiant,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226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CASE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1755" y="2778251"/>
            <a:ext cx="5626735" cy="3931920"/>
            <a:chOff x="3381755" y="2778251"/>
            <a:chExt cx="5626735" cy="393192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2855" y="2778251"/>
              <a:ext cx="3246107" cy="17602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7928" y="2973324"/>
              <a:ext cx="2657855" cy="11719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1755" y="4523232"/>
              <a:ext cx="5626607" cy="2186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6828" y="4718303"/>
              <a:ext cx="5038331" cy="159867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8" y="1602728"/>
            <a:ext cx="10576560" cy="401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CASE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 exemple,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 conditionnelle 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simule un scénario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étudiants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note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5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considérés 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"Non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Validé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(Pas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Rattrapage)", ceux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6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9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inclus sont considérés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"Non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Validé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(Rattrapage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Autorisé)",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considérés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"Validé".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prend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directe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simuler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une logique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l'aide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séquence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d'instructions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IF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imbriquées.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avec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 tFileInputDelimited,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tMap,</a:t>
            </a:r>
            <a:r>
              <a:rPr sz="1400" b="1" spc="-1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et</a:t>
            </a:r>
            <a:r>
              <a:rPr sz="1400" b="1" spc="1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tFileOutputDelimited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CSV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Connecter-le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tFileOutputDelimited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sortie.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58A0"/>
                </a:solidFill>
              </a:rPr>
              <a:t>Expressions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conditionnelles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7" y="4438736"/>
            <a:ext cx="1946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4.	Résultat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après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364" y="5917622"/>
            <a:ext cx="10574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similaire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clause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notes.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adapter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559244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Expression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CASE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364490" indent="-343535">
              <a:lnSpc>
                <a:spcPct val="100000"/>
              </a:lnSpc>
              <a:buAutoNum type="arabicPeriod" startAt="3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3"/>
            </a:pPr>
            <a:endParaRPr sz="115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"Validation".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fonction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simuler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CASE.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47644" y="3040379"/>
            <a:ext cx="5895340" cy="3153410"/>
            <a:chOff x="3247644" y="3040379"/>
            <a:chExt cx="5895340" cy="31534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7644" y="3040379"/>
              <a:ext cx="5894831" cy="17693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2715" y="3235464"/>
              <a:ext cx="5306567" cy="11810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4480559"/>
              <a:ext cx="5894831" cy="1712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2715" y="4675632"/>
              <a:ext cx="5306567" cy="112471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3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0019" y="1103100"/>
            <a:ext cx="426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DES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3296920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Agrégation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Jointure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Expressions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conditionnelles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des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8" y="1602728"/>
            <a:ext cx="10578465" cy="282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nécessite plusieurs étape et modification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trouve des fonctions prédéfinies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routines.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classe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Java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factoriser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code.</a:t>
            </a:r>
            <a:endParaRPr sz="1400">
              <a:latin typeface="Calibri"/>
              <a:cs typeface="Calibri"/>
            </a:endParaRPr>
          </a:p>
          <a:p>
            <a:pPr marL="298450" marR="5080" indent="-286385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Studio permet 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fréquemment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d'extraire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parties de fonctions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existantes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appeler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routines. Elles permettent d'étendre les possibilités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 Job(s) technique(s).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factorisation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résolution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éventuels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volée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utilisé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Jobs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6806565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Relational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307975" indent="-287020">
              <a:lnSpc>
                <a:spcPct val="10000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vérifier 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affirmation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basée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booléens.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43400" y="2830727"/>
          <a:ext cx="10093960" cy="3343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Relational.ISNULL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variable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nulle.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Relational.ISNULL(variable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IFNULL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670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est NULL et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renvoie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défaut si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c'est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IFNULL(valeur,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valeur_par_defaut)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COALESCE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première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liste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valeurs.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COALESCE(valeur1,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valeur2,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...,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valeurN)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NULLIF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deux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elles</a:t>
                      </a:r>
                      <a:r>
                        <a:rPr sz="12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sont égales.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NULLIF(valeur1,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valeur2)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NVL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851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est NULL et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défaut si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c'est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NVL(valeur,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valeur_par_defaut)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Nvl2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est NULL et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spécifique pour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Nvl2(valeur,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valeur_si_non_null,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valeur_si_null)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513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une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liste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 </a:t>
                      </a:r>
                      <a:r>
                        <a:rPr sz="1200" spc="-254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correspondant.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5327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DECODE(expression, valeur1, resultat1, valeur2,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resultat2,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...,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valeurN,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resultatN)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7937" y="6677826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145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906" y="6660770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6" name="object 6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Introduction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10465435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8450" marR="5080" indent="-286385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ramène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essentiellement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fondamentaux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l’algèbre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piliers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outils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d’ETL,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l’agrégation,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jointures…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54707" y="3560076"/>
            <a:ext cx="7964805" cy="2261870"/>
            <a:chOff x="1854707" y="3560076"/>
            <a:chExt cx="7964805" cy="226187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7" y="3560076"/>
              <a:ext cx="3525011" cy="22616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0919" y="3710940"/>
              <a:ext cx="2458210" cy="1542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8" y="4511154"/>
            <a:ext cx="6196965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Connecter-le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indiquer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l'étudiant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absent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non.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tFileOutputDelimited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602728"/>
            <a:ext cx="10584815" cy="195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Relational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307975" indent="-287020">
              <a:lnSpc>
                <a:spcPct val="10000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Relational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NULL.</a:t>
            </a:r>
            <a:endParaRPr sz="1400">
              <a:latin typeface="Calibri"/>
              <a:cs typeface="Calibri"/>
            </a:endParaRPr>
          </a:p>
          <a:p>
            <a:pPr marL="307975" marR="5080" indent="-286385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considère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l'étudiant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absent.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CSV,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CSV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l'aide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tabLst>
                <a:tab pos="36449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étudiants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(students.csv)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96155" y="3233928"/>
            <a:ext cx="2931160" cy="1751330"/>
            <a:chOff x="4296155" y="3233928"/>
            <a:chExt cx="2931160" cy="17513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6155" y="3233928"/>
              <a:ext cx="2930651" cy="1751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1228" y="3429000"/>
              <a:ext cx="2342387" cy="116281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8" y="5669981"/>
            <a:ext cx="105765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Relational.ISNULL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résultat,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"EtudiantAbsent"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"Oui"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"Non".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ajuster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602728"/>
            <a:ext cx="8710295" cy="32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Relational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364490" indent="-343535">
              <a:lnSpc>
                <a:spcPct val="100000"/>
              </a:lnSpc>
              <a:buAutoNum type="arabicPeriod" startAt="3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3"/>
            </a:pPr>
            <a:endParaRPr sz="115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Faire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 nécessaires.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"EtudiantAbsent"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Relational.ISNULL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endParaRPr sz="1400">
              <a:latin typeface="Calibri"/>
              <a:cs typeface="Calibri"/>
            </a:endParaRPr>
          </a:p>
          <a:p>
            <a:pPr marL="765175" lvl="1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conditionnelle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"Oui"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"Non"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 "EtudiantAbsent".</a:t>
            </a:r>
            <a:endParaRPr sz="1400">
              <a:latin typeface="Calibri"/>
              <a:cs typeface="Calibri"/>
            </a:endParaRPr>
          </a:p>
          <a:p>
            <a:pPr marL="364490" indent="-343535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(Java):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3"/>
            </a:pPr>
            <a:endParaRPr sz="1150">
              <a:latin typeface="Calibri"/>
              <a:cs typeface="Calibri"/>
            </a:endParaRPr>
          </a:p>
          <a:p>
            <a:pPr marL="364490" indent="-343535">
              <a:lnSpc>
                <a:spcPct val="100000"/>
              </a:lnSpc>
              <a:buAutoNum type="arabicPeriod" startAt="3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Résultat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attendu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784" y="3915155"/>
            <a:ext cx="5628640" cy="2192020"/>
            <a:chOff x="3890784" y="3915155"/>
            <a:chExt cx="5628640" cy="21920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0784" y="3915155"/>
              <a:ext cx="5628119" cy="9692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5856" y="4110227"/>
              <a:ext cx="5039854" cy="380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4580" y="4346447"/>
              <a:ext cx="4322050" cy="17602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640" y="4541520"/>
              <a:ext cx="3733799" cy="117195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10354310" cy="70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TalendDate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307975" indent="-287020">
              <a:lnSpc>
                <a:spcPct val="10000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d'effectuer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d'opération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vérification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74514" y="2453492"/>
          <a:ext cx="9545955" cy="403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addDate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13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Ajouter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 jours,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mois et/ou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années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date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 et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retourner.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Le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paramètre de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 Date est :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"yyyy","MM","dd","HH","mm","ss",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ou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"SSS".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5570" algn="just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TalendDate.addDate("String date initiale",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"format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 – ex :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yyyy/MM/dd", n,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"format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 la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ajouter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yyyy").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30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Comparer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deux dates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pour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leur ordre chronologique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(0 s’elles sont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identique,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première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antérieure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c’est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deuxième</a:t>
                      </a:r>
                      <a:r>
                        <a:rPr sz="11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1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antérieure).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517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TalendDate.compareDate(date1,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date2, "format à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comparer</a:t>
                      </a:r>
                      <a:r>
                        <a:rPr sz="11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yyyy-MM-dd").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diffDate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Calculer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différence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deux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dates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jours,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1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années.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2870" indent="-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TalendDate.diffDate(startDate,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endDate, "format à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comparer</a:t>
                      </a:r>
                      <a:r>
                        <a:rPr sz="11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 yyyy")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diffDateFloor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20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Calculer la différence entre deux dates aussi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heures,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minutes, secondes ou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millisecondes.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85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.diff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(s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ar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1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te,  "format</a:t>
                      </a:r>
                      <a:r>
                        <a:rPr sz="1100" spc="-5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comparer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 ex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mm")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Formater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1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568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TalendDate.formatDate("format de date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 ex :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yyyy-MM-dd",</a:t>
                      </a:r>
                      <a:r>
                        <a:rPr sz="11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formatDateLocale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Formater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date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1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localisation.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89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TalendDate.formatDateLocale(“format cible",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date,</a:t>
                      </a:r>
                      <a:r>
                        <a:rPr sz="11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“code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1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langue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1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pays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en-US")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9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getCurrentDate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1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date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l'heure actuelles.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TalendDate.getCurrentDate()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getDate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939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Retourner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date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heure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courantes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dans le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 (optionnel).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Cette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peut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contenir des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chaînes de caractères fixes,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ou des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variables liées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date.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défaut,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 la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1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1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</a:t>
                      </a:r>
                      <a:r>
                        <a:rPr sz="11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attendue</a:t>
                      </a:r>
                      <a:r>
                        <a:rPr sz="11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DD/MM/CCYY.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90805" marR="60198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TalendDate.getDate(“format de chaîne de </a:t>
                      </a:r>
                      <a:r>
                        <a:rPr sz="1100" spc="-2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caracaractère</a:t>
                      </a:r>
                      <a:r>
                        <a:rPr sz="11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CCYY-MM-DD")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8" y="3581587"/>
            <a:ext cx="8866505" cy="2616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Connecter-le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tFileOutputDelimited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sortie.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fonction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TalendDate.diffDate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calculer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durée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recrutement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départ.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années,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1602728"/>
            <a:ext cx="10584180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TalendDate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Exemple</a:t>
            </a:r>
            <a:endParaRPr sz="1600">
              <a:latin typeface="Calibri"/>
              <a:cs typeface="Calibri"/>
            </a:endParaRPr>
          </a:p>
          <a:p>
            <a:pPr marL="307975" marR="5080" indent="-287020">
              <a:lnSpc>
                <a:spcPct val="150000"/>
              </a:lnSpc>
              <a:spcBef>
                <a:spcPts val="9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qu'un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employé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passé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société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TalendDate.diffDate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Talend,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suivre ces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tabLst>
                <a:tab pos="36449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d'Entrée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(employee.csv)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0376" y="2650235"/>
            <a:ext cx="3970020" cy="1464945"/>
            <a:chOff x="3770376" y="2650235"/>
            <a:chExt cx="3970020" cy="1464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376" y="2650235"/>
              <a:ext cx="3970019" cy="14645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47" y="2845307"/>
              <a:ext cx="3381755" cy="8762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8" y="4450267"/>
            <a:ext cx="1682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5.	Résultat</a:t>
            </a:r>
            <a:r>
              <a:rPr sz="1400" b="1" spc="-7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attendu</a:t>
            </a:r>
            <a:r>
              <a:rPr sz="1400" b="1" spc="-7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543" y="5532954"/>
            <a:ext cx="10574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cet</a:t>
            </a:r>
            <a:r>
              <a:rPr sz="1400" spc="18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utilise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3A3838"/>
                </a:solidFill>
                <a:latin typeface="Calibri"/>
                <a:cs typeface="Calibri"/>
              </a:rPr>
              <a:t>TalendDate.diffDate</a:t>
            </a:r>
            <a:r>
              <a:rPr sz="1400" b="1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7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calculer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durée</a:t>
            </a:r>
            <a:r>
              <a:rPr sz="1400" spc="18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6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années,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mois,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jours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entre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date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recrutement</a:t>
            </a:r>
            <a:r>
              <a:rPr sz="1400" spc="18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8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date</a:t>
            </a:r>
            <a:r>
              <a:rPr sz="1400" spc="1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départ.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ajuster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cette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logique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 besoins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spécifiques.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3307079" cy="70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TalendDate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tabLst>
                <a:tab pos="36449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4.	Configuration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(Java)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66884" y="2226576"/>
            <a:ext cx="6056630" cy="3756660"/>
            <a:chOff x="3166884" y="2226576"/>
            <a:chExt cx="6056630" cy="37566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6884" y="2226576"/>
              <a:ext cx="6056362" cy="23225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1943" y="2421648"/>
              <a:ext cx="5468099" cy="173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0043" y="4536948"/>
              <a:ext cx="5590031" cy="14462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5115" y="4732020"/>
              <a:ext cx="5001767" cy="85801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7"/>
            <a:ext cx="10582910" cy="102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StringHandling</a:t>
            </a:r>
            <a:r>
              <a:rPr sz="1600" b="1" spc="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(traitement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caractères)</a:t>
            </a:r>
            <a:endParaRPr sz="1600">
              <a:latin typeface="Calibri"/>
              <a:cs typeface="Calibri"/>
            </a:endParaRPr>
          </a:p>
          <a:p>
            <a:pPr marL="307340" marR="5080" indent="-286385">
              <a:lnSpc>
                <a:spcPct val="150000"/>
              </a:lnSpc>
              <a:spcBef>
                <a:spcPts val="9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d'effectuer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d'opérations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vérifications,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basées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Java,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alphanumériques.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43400" y="2830727"/>
          <a:ext cx="10093960" cy="364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5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longueur</a:t>
                      </a:r>
                      <a:r>
                        <a:rPr sz="1200" spc="-5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StringHandling.LEN(chaîne)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trim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625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Supprimer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espaces</a:t>
                      </a:r>
                      <a:r>
                        <a:rPr sz="1200" spc="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caractères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nouvelle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StringHandling.TRIM(chaine)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btrim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736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Supprimer 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espaces et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tabulations après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 dernier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vide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retourner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nouvelle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StringHandling.BTRIM(chaîne)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ftrim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038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Supprimer 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espaces et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tabulations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jusqu’au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premier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vide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retourner</a:t>
                      </a:r>
                      <a:r>
                        <a:rPr sz="1200" spc="-5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nouvelle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StringHandling.FTRIM(chaîne)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downcase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Convertir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minuscules.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StringHandling.DOWNCASE(chaîne)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2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upcase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Convertir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majuscules.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StringHandling.UPCASE(chaîne)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capitalize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000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Mettre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majuscule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première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lettre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mot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254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StringHandling.CAPITALIZE(chaine)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substring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257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Extraire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caractères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fonction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l'indice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StringHandling.SUBSTRING(chaine,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debut,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fin)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5998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StringHandling</a:t>
            </a:r>
            <a:r>
              <a:rPr sz="1600" b="1" spc="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(traitement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caractères)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52370" y="2369681"/>
          <a:ext cx="10093960" cy="348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Replace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533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Remplacer toutes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 sous-chaîne par 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autre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sous-chaîne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caractères.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87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StringHandling.REPLACE(chaine,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ancienne_sous_chaine,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nouvelle_sous_chaine)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split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819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Divise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chaîne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 sous-chaînes en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utilisant 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délimiteur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renvoyer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tableau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sous-chaînes.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StringHandling.SPLIT(chaine,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delimiteur)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join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540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Concaténer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liste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 chaînes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 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séparant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avec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délimiteur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StringHandling.JOIN(tableau_de_chaines,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delimiteur)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removeWhitespace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051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Supprimer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tous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espaces</a:t>
                      </a:r>
                      <a:r>
                        <a:rPr sz="1200" spc="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(les</a:t>
                      </a:r>
                      <a:r>
                        <a:rPr sz="1200" spc="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espaces,</a:t>
                      </a:r>
                      <a:r>
                        <a:rPr sz="1200" spc="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tabulations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les sauts </a:t>
                      </a:r>
                      <a:r>
                        <a:rPr sz="1200" spc="-254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ligne)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caractères.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StringHandling.REMOVEWHITESPACE(chaine)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startsWith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063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chaîne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commence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 une sous-chaîne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StringHandling.STARTSWITH(chaine,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sous_chaine)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EndsWith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305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chaîne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 termine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par une sous-chaîne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StringHandling.ENDSWITH(chaine,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sous_chaine)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6178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Vérifier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chaîne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contient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 sous-chaîne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StringHandling.CONTAINS(chaine,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sous_chaine)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5998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StringHandling</a:t>
            </a:r>
            <a:r>
              <a:rPr sz="1600" b="1" spc="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(traitement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caractères)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52370" y="2341077"/>
          <a:ext cx="10093960" cy="329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5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squote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Entourer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200" spc="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guillemets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simples.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StringHandling.SQUOTE(chaîne)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dquote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Entourer</a:t>
                      </a:r>
                      <a:r>
                        <a:rPr sz="1200" spc="-5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des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guillemets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doubles.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StringHandling.DQUOTE(chaîne)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311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Récupérer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 de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gauche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 chaîne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StringHandling.LEFT(chaîne,</a:t>
                      </a:r>
                      <a:r>
                        <a:rPr sz="1200" spc="-4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nombre_caractères)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302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Récupérer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spécifié de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caractères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droite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 </a:t>
                      </a:r>
                      <a:r>
                        <a:rPr sz="1200" spc="-2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StringHandling.RIGHT(chaîne,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nombre_caractères)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Générer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espace.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StringHandling.SPACE(nombre_caractères)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Convertir</a:t>
                      </a:r>
                      <a:r>
                        <a:rPr sz="1200" spc="-3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StringHandling.STR(caractère,</a:t>
                      </a:r>
                      <a:r>
                        <a:rPr sz="1200" spc="-6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nombre)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98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Rechercher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position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200" spc="-3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sous-chaîne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2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donnée.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spc="-254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sous-chaîne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n’existe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pas,</a:t>
                      </a:r>
                      <a:r>
                        <a:rPr sz="1200" spc="-1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2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est</a:t>
                      </a:r>
                      <a:r>
                        <a:rPr sz="1200" spc="-1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retourné.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StringHandling.INDEX(chaîne,</a:t>
                      </a:r>
                      <a:r>
                        <a:rPr sz="1200" spc="-4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sous_chaîne)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58A0"/>
                      </a:solidFill>
                      <a:prstDash val="solid"/>
                    </a:lnL>
                    <a:lnR w="12700">
                      <a:solidFill>
                        <a:srgbClr val="0058A0"/>
                      </a:solidFill>
                      <a:prstDash val="solid"/>
                    </a:lnR>
                    <a:lnT w="12700">
                      <a:solidFill>
                        <a:srgbClr val="0058A0"/>
                      </a:solidFill>
                      <a:prstDash val="solid"/>
                    </a:lnT>
                    <a:lnB w="12700">
                      <a:solidFill>
                        <a:srgbClr val="0058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681" y="1602735"/>
            <a:ext cx="10584180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StringHandling</a:t>
            </a:r>
            <a:r>
              <a:rPr sz="1600" b="1" spc="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(traitement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caractères)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Exemple</a:t>
            </a:r>
            <a:endParaRPr sz="1600">
              <a:latin typeface="Calibri"/>
              <a:cs typeface="Calibri"/>
            </a:endParaRPr>
          </a:p>
          <a:p>
            <a:pPr marL="307340" marR="5080" indent="-286385">
              <a:lnSpc>
                <a:spcPct val="150000"/>
              </a:lnSpc>
              <a:spcBef>
                <a:spcPts val="950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d'utilisation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StringHandling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UPCASE</a:t>
            </a:r>
            <a:r>
              <a:rPr sz="14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villes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majuscules.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considère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 CSV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"Ville"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"Code_Postal".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tabLst>
                <a:tab pos="36449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1.	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Fichier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CSV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d'Entrée</a:t>
            </a:r>
            <a:r>
              <a:rPr sz="1400" b="1" spc="-4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(cities.csv)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708" y="3977828"/>
            <a:ext cx="75418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Job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Talend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CSV.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Connecter-le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tFileOutputDelimited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sortie.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3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AADC"/>
              </a:buClr>
              <a:buFont typeface="Calibri"/>
              <a:buAutoNum type="arabicPeriod" startAt="2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fonction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UPCASE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villes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majuscules.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53711" y="2635008"/>
            <a:ext cx="3282950" cy="1684020"/>
            <a:chOff x="4553711" y="2635008"/>
            <a:chExt cx="3282950" cy="16840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711" y="2635008"/>
              <a:ext cx="3282695" cy="16840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8783" y="2830068"/>
              <a:ext cx="2694431" cy="109574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Exemples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des</a:t>
            </a:r>
            <a:r>
              <a:rPr sz="1600" dirty="0">
                <a:solidFill>
                  <a:srgbClr val="0058A0"/>
                </a:solidFill>
              </a:rPr>
              <a:t> </a:t>
            </a:r>
            <a:r>
              <a:rPr sz="1600" spc="-10" dirty="0">
                <a:solidFill>
                  <a:srgbClr val="0058A0"/>
                </a:solidFill>
              </a:rPr>
              <a:t>routines</a:t>
            </a:r>
            <a:r>
              <a:rPr sz="1600" spc="1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dans</a:t>
            </a:r>
            <a:r>
              <a:rPr sz="1600" spc="15" dirty="0">
                <a:solidFill>
                  <a:srgbClr val="0058A0"/>
                </a:solidFill>
              </a:rPr>
              <a:t> </a:t>
            </a:r>
            <a:r>
              <a:rPr sz="1600" spc="-25" dirty="0">
                <a:solidFill>
                  <a:srgbClr val="0058A0"/>
                </a:solidFill>
              </a:rPr>
              <a:t>Talend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807708" y="3261547"/>
            <a:ext cx="1682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5.	Résultat</a:t>
            </a:r>
            <a:r>
              <a:rPr sz="1400" b="1" spc="-7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attendu</a:t>
            </a:r>
            <a:r>
              <a:rPr sz="1400" b="1" spc="-7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722" y="4846527"/>
            <a:ext cx="8745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UPCASE</a:t>
            </a:r>
            <a:r>
              <a:rPr sz="14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est utilisée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convertir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noms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villes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majuscules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"Ville".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3307079" cy="70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Routines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TalendDate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Exemple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tabLst>
                <a:tab pos="36449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4.	Configuration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tMap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(Java)</a:t>
            </a:r>
            <a:r>
              <a:rPr sz="1400" b="1" spc="-2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34612" y="2165604"/>
            <a:ext cx="4121150" cy="2764790"/>
            <a:chOff x="4134612" y="2165604"/>
            <a:chExt cx="4121150" cy="27647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4612" y="2165604"/>
              <a:ext cx="4120895" cy="11399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9684" y="2360676"/>
              <a:ext cx="3532631" cy="551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8712" y="3179064"/>
              <a:ext cx="2712707" cy="1751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772" y="3374136"/>
              <a:ext cx="2124443" cy="116281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3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0019" y="1103100"/>
            <a:ext cx="426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DES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323405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Agrégation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Jointure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Expressions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conditionnelles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Exemples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routines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9657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8740" y="1103100"/>
            <a:ext cx="5494655" cy="267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2975" marR="977900" indent="-304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ACQUÉRIR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PRINCIPES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2400" b="1" spc="-5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Saisir les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options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chargement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(chargement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complet,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chargement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incrémentiel)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Intégrer les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dans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entrepôts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279" y="6259305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CHAPITRE</a:t>
            </a:r>
            <a:r>
              <a:rPr spc="-25" dirty="0">
                <a:solidFill>
                  <a:srgbClr val="0058A0"/>
                </a:solidFill>
              </a:rPr>
              <a:t> </a:t>
            </a:r>
            <a:r>
              <a:rPr spc="-5" dirty="0">
                <a:solidFill>
                  <a:srgbClr val="0058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Agrégation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739" y="1602728"/>
            <a:ext cx="10464800" cy="378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d’agrégation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98450" marR="6985" indent="-28638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 implique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 optimisée et agrégée,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sommes, 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moyennes,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d'occurrences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divers calculs statistiques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agrégées. C'est-à-dire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qu'ils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collections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uniques.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d'agréger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numériques.</a:t>
            </a:r>
            <a:endParaRPr sz="1400">
              <a:latin typeface="Calibri"/>
              <a:cs typeface="Calibri"/>
            </a:endParaRPr>
          </a:p>
          <a:p>
            <a:pPr marL="298450" marR="6985" indent="-286385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L'agrégation de données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type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processus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d'exploration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 et d'informations dans lequel les données 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recherchées,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rassemblées 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 résumé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basé sur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atteindre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objectifs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commerciaux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effectuer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humaine.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d’agrégation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 permettant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réduire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groupes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à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partir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jeu.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Agrégation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739" y="2432366"/>
            <a:ext cx="28943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cinq fonctions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prédéfinies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9" y="5099954"/>
            <a:ext cx="104654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L'agrégation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d’ETL, 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présentent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pertinents 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significatif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l'utilisateur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l'application.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1602728"/>
            <a:ext cx="298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d’agrégation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7089" y="2899917"/>
            <a:ext cx="1938020" cy="2111375"/>
            <a:chOff x="847089" y="2899917"/>
            <a:chExt cx="1938020" cy="2111375"/>
          </a:xfrm>
        </p:grpSpPr>
        <p:sp>
          <p:nvSpPr>
            <p:cNvPr id="14" name="object 14"/>
            <p:cNvSpPr/>
            <p:nvPr/>
          </p:nvSpPr>
          <p:spPr>
            <a:xfrm>
              <a:off x="853439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1924812" y="0"/>
                  </a:moveTo>
                  <a:lnTo>
                    <a:pt x="0" y="0"/>
                  </a:lnTo>
                  <a:lnTo>
                    <a:pt x="0" y="2098548"/>
                  </a:lnTo>
                  <a:lnTo>
                    <a:pt x="1924812" y="2098548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439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0" y="0"/>
                  </a:moveTo>
                  <a:lnTo>
                    <a:pt x="1924812" y="0"/>
                  </a:lnTo>
                  <a:lnTo>
                    <a:pt x="1924812" y="2098548"/>
                  </a:lnTo>
                  <a:lnTo>
                    <a:pt x="0" y="2098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3439" y="2906267"/>
            <a:ext cx="1925320" cy="2098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0"/>
              </a:spcBef>
            </a:pP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67640" marR="512445" indent="-114300">
              <a:lnSpc>
                <a:spcPts val="1540"/>
              </a:lnSpc>
              <a:spcBef>
                <a:spcPts val="620"/>
              </a:spcBef>
              <a:buChar char="•"/>
              <a:tabLst>
                <a:tab pos="16827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calculer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moyenne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ensemble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63926" y="2899917"/>
            <a:ext cx="1938020" cy="2111375"/>
            <a:chOff x="2963926" y="2899917"/>
            <a:chExt cx="1938020" cy="2111375"/>
          </a:xfrm>
        </p:grpSpPr>
        <p:sp>
          <p:nvSpPr>
            <p:cNvPr id="18" name="object 18"/>
            <p:cNvSpPr/>
            <p:nvPr/>
          </p:nvSpPr>
          <p:spPr>
            <a:xfrm>
              <a:off x="2970276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1924812" y="0"/>
                  </a:moveTo>
                  <a:lnTo>
                    <a:pt x="0" y="0"/>
                  </a:lnTo>
                  <a:lnTo>
                    <a:pt x="0" y="2098548"/>
                  </a:lnTo>
                  <a:lnTo>
                    <a:pt x="1924812" y="2098548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0276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0" y="0"/>
                  </a:moveTo>
                  <a:lnTo>
                    <a:pt x="1924812" y="0"/>
                  </a:lnTo>
                  <a:lnTo>
                    <a:pt x="1924812" y="2098548"/>
                  </a:lnTo>
                  <a:lnTo>
                    <a:pt x="0" y="2098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70276" y="2906267"/>
            <a:ext cx="1925320" cy="2098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68275" marR="177165" indent="-114300">
              <a:lnSpc>
                <a:spcPct val="91600"/>
              </a:lnSpc>
              <a:spcBef>
                <a:spcPts val="595"/>
              </a:spcBef>
              <a:buChar char="•"/>
              <a:tabLst>
                <a:tab pos="16891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compter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nombre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d’enregistrements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 table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colonne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distincte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82285" y="2899917"/>
            <a:ext cx="1938020" cy="2111375"/>
            <a:chOff x="5082285" y="2899917"/>
            <a:chExt cx="1938020" cy="2111375"/>
          </a:xfrm>
        </p:grpSpPr>
        <p:sp>
          <p:nvSpPr>
            <p:cNvPr id="22" name="object 22"/>
            <p:cNvSpPr/>
            <p:nvPr/>
          </p:nvSpPr>
          <p:spPr>
            <a:xfrm>
              <a:off x="5088635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1924812" y="0"/>
                  </a:moveTo>
                  <a:lnTo>
                    <a:pt x="0" y="0"/>
                  </a:lnTo>
                  <a:lnTo>
                    <a:pt x="0" y="2098548"/>
                  </a:lnTo>
                  <a:lnTo>
                    <a:pt x="1924812" y="2098548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8635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0" y="0"/>
                  </a:moveTo>
                  <a:lnTo>
                    <a:pt x="1924812" y="0"/>
                  </a:lnTo>
                  <a:lnTo>
                    <a:pt x="1924812" y="2098548"/>
                  </a:lnTo>
                  <a:lnTo>
                    <a:pt x="0" y="2098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88635" y="2906267"/>
            <a:ext cx="1925320" cy="2098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8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67005" marR="81280" indent="-114300">
              <a:lnSpc>
                <a:spcPct val="91500"/>
              </a:lnSpc>
              <a:spcBef>
                <a:spcPts val="595"/>
              </a:spcBef>
              <a:buChar char="•"/>
              <a:tabLst>
                <a:tab pos="16764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récupérer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valeur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maximale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d’une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colonne sur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ensemble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ligne.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Cela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s’applique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fois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des données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numériques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ou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alphanumérique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99121" y="2899917"/>
            <a:ext cx="1938020" cy="2111375"/>
            <a:chOff x="7199121" y="2899917"/>
            <a:chExt cx="1938020" cy="2111375"/>
          </a:xfrm>
        </p:grpSpPr>
        <p:sp>
          <p:nvSpPr>
            <p:cNvPr id="26" name="object 26"/>
            <p:cNvSpPr/>
            <p:nvPr/>
          </p:nvSpPr>
          <p:spPr>
            <a:xfrm>
              <a:off x="7205471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1924812" y="0"/>
                  </a:moveTo>
                  <a:lnTo>
                    <a:pt x="0" y="0"/>
                  </a:lnTo>
                  <a:lnTo>
                    <a:pt x="0" y="2098548"/>
                  </a:lnTo>
                  <a:lnTo>
                    <a:pt x="1924812" y="2098548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5471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0" y="0"/>
                  </a:moveTo>
                  <a:lnTo>
                    <a:pt x="1924812" y="0"/>
                  </a:lnTo>
                  <a:lnTo>
                    <a:pt x="1924812" y="2098548"/>
                  </a:lnTo>
                  <a:lnTo>
                    <a:pt x="0" y="2098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05471" y="2906267"/>
            <a:ext cx="1925320" cy="2098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67005" marR="200025" indent="-114300">
              <a:lnSpc>
                <a:spcPts val="1540"/>
              </a:lnSpc>
              <a:spcBef>
                <a:spcPts val="620"/>
              </a:spcBef>
              <a:buChar char="•"/>
              <a:tabLst>
                <a:tab pos="16764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récupérer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valeur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minimale 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manière que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315957" y="2899917"/>
            <a:ext cx="1938020" cy="2111375"/>
            <a:chOff x="9315957" y="2899917"/>
            <a:chExt cx="1938020" cy="2111375"/>
          </a:xfrm>
        </p:grpSpPr>
        <p:sp>
          <p:nvSpPr>
            <p:cNvPr id="30" name="object 30"/>
            <p:cNvSpPr/>
            <p:nvPr/>
          </p:nvSpPr>
          <p:spPr>
            <a:xfrm>
              <a:off x="9322307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1924811" y="0"/>
                  </a:moveTo>
                  <a:lnTo>
                    <a:pt x="0" y="0"/>
                  </a:lnTo>
                  <a:lnTo>
                    <a:pt x="0" y="2098548"/>
                  </a:lnTo>
                  <a:lnTo>
                    <a:pt x="1924811" y="2098548"/>
                  </a:lnTo>
                  <a:lnTo>
                    <a:pt x="192481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2307" y="2906267"/>
              <a:ext cx="1925320" cy="2098675"/>
            </a:xfrm>
            <a:custGeom>
              <a:avLst/>
              <a:gdLst/>
              <a:ahLst/>
              <a:cxnLst/>
              <a:rect l="l" t="t" r="r" b="b"/>
              <a:pathLst>
                <a:path w="1925320" h="2098675">
                  <a:moveTo>
                    <a:pt x="0" y="0"/>
                  </a:moveTo>
                  <a:lnTo>
                    <a:pt x="1924811" y="0"/>
                  </a:lnTo>
                  <a:lnTo>
                    <a:pt x="1924811" y="2098548"/>
                  </a:lnTo>
                  <a:lnTo>
                    <a:pt x="0" y="2098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22307" y="2906267"/>
            <a:ext cx="1925320" cy="2098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67640" marR="63500" indent="-114300">
              <a:lnSpc>
                <a:spcPts val="1540"/>
              </a:lnSpc>
              <a:spcBef>
                <a:spcPts val="620"/>
              </a:spcBef>
              <a:buChar char="•"/>
              <a:tabLst>
                <a:tab pos="16827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calculer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somme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 un ensemble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d’enregistrement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Agrégation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1557527" y="2327148"/>
            <a:ext cx="8781415" cy="1191895"/>
            <a:chOff x="1557527" y="2327148"/>
            <a:chExt cx="8781415" cy="11918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527" y="2327148"/>
              <a:ext cx="8781275" cy="11917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155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8463280" y="0"/>
                  </a:moveTo>
                  <a:lnTo>
                    <a:pt x="174752" y="0"/>
                  </a:lnTo>
                  <a:lnTo>
                    <a:pt x="128297" y="6241"/>
                  </a:lnTo>
                  <a:lnTo>
                    <a:pt x="86553" y="23857"/>
                  </a:lnTo>
                  <a:lnTo>
                    <a:pt x="51185" y="51180"/>
                  </a:lnTo>
                  <a:lnTo>
                    <a:pt x="23860" y="86548"/>
                  </a:lnTo>
                  <a:lnTo>
                    <a:pt x="6242" y="128293"/>
                  </a:lnTo>
                  <a:lnTo>
                    <a:pt x="0" y="174751"/>
                  </a:lnTo>
                  <a:lnTo>
                    <a:pt x="0" y="873747"/>
                  </a:lnTo>
                  <a:lnTo>
                    <a:pt x="6242" y="920206"/>
                  </a:lnTo>
                  <a:lnTo>
                    <a:pt x="23860" y="961954"/>
                  </a:lnTo>
                  <a:lnTo>
                    <a:pt x="51185" y="997324"/>
                  </a:lnTo>
                  <a:lnTo>
                    <a:pt x="86553" y="1024651"/>
                  </a:lnTo>
                  <a:lnTo>
                    <a:pt x="128297" y="1042269"/>
                  </a:lnTo>
                  <a:lnTo>
                    <a:pt x="174752" y="1048511"/>
                  </a:lnTo>
                  <a:lnTo>
                    <a:pt x="8463280" y="1048511"/>
                  </a:lnTo>
                  <a:lnTo>
                    <a:pt x="8509734" y="1042269"/>
                  </a:lnTo>
                  <a:lnTo>
                    <a:pt x="8551478" y="1024651"/>
                  </a:lnTo>
                  <a:lnTo>
                    <a:pt x="8586846" y="997324"/>
                  </a:lnTo>
                  <a:lnTo>
                    <a:pt x="8614171" y="961954"/>
                  </a:lnTo>
                  <a:lnTo>
                    <a:pt x="8631789" y="920206"/>
                  </a:lnTo>
                  <a:lnTo>
                    <a:pt x="8638032" y="873747"/>
                  </a:lnTo>
                  <a:lnTo>
                    <a:pt x="8638032" y="174751"/>
                  </a:lnTo>
                  <a:lnTo>
                    <a:pt x="8631789" y="128293"/>
                  </a:lnTo>
                  <a:lnTo>
                    <a:pt x="8614171" y="86548"/>
                  </a:lnTo>
                  <a:lnTo>
                    <a:pt x="8586846" y="51180"/>
                  </a:lnTo>
                  <a:lnTo>
                    <a:pt x="8551478" y="23857"/>
                  </a:lnTo>
                  <a:lnTo>
                    <a:pt x="8509734" y="6241"/>
                  </a:lnTo>
                  <a:lnTo>
                    <a:pt x="8463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5" y="2398779"/>
              <a:ext cx="8638540" cy="1049020"/>
            </a:xfrm>
            <a:custGeom>
              <a:avLst/>
              <a:gdLst/>
              <a:ahLst/>
              <a:cxnLst/>
              <a:rect l="l" t="t" r="r" b="b"/>
              <a:pathLst>
                <a:path w="8638540" h="1049020">
                  <a:moveTo>
                    <a:pt x="0" y="174751"/>
                  </a:moveTo>
                  <a:lnTo>
                    <a:pt x="6242" y="128293"/>
                  </a:lnTo>
                  <a:lnTo>
                    <a:pt x="23860" y="86548"/>
                  </a:lnTo>
                  <a:lnTo>
                    <a:pt x="51185" y="51180"/>
                  </a:lnTo>
                  <a:lnTo>
                    <a:pt x="86553" y="23857"/>
                  </a:lnTo>
                  <a:lnTo>
                    <a:pt x="128297" y="6241"/>
                  </a:lnTo>
                  <a:lnTo>
                    <a:pt x="174752" y="0"/>
                  </a:lnTo>
                  <a:lnTo>
                    <a:pt x="8463280" y="0"/>
                  </a:lnTo>
                  <a:lnTo>
                    <a:pt x="8509734" y="6241"/>
                  </a:lnTo>
                  <a:lnTo>
                    <a:pt x="8551478" y="23857"/>
                  </a:lnTo>
                  <a:lnTo>
                    <a:pt x="8586846" y="51180"/>
                  </a:lnTo>
                  <a:lnTo>
                    <a:pt x="8614171" y="86548"/>
                  </a:lnTo>
                  <a:lnTo>
                    <a:pt x="8631789" y="128293"/>
                  </a:lnTo>
                  <a:lnTo>
                    <a:pt x="8638032" y="174751"/>
                  </a:lnTo>
                  <a:lnTo>
                    <a:pt x="8638032" y="873747"/>
                  </a:lnTo>
                  <a:lnTo>
                    <a:pt x="8631789" y="920206"/>
                  </a:lnTo>
                  <a:lnTo>
                    <a:pt x="8614171" y="961954"/>
                  </a:lnTo>
                  <a:lnTo>
                    <a:pt x="8586846" y="997324"/>
                  </a:lnTo>
                  <a:lnTo>
                    <a:pt x="8551478" y="1024651"/>
                  </a:lnTo>
                  <a:lnTo>
                    <a:pt x="8509734" y="1042269"/>
                  </a:lnTo>
                  <a:lnTo>
                    <a:pt x="8463280" y="1048511"/>
                  </a:lnTo>
                  <a:lnTo>
                    <a:pt x="174752" y="1048511"/>
                  </a:lnTo>
                  <a:lnTo>
                    <a:pt x="128297" y="1042269"/>
                  </a:lnTo>
                  <a:lnTo>
                    <a:pt x="86553" y="1024651"/>
                  </a:lnTo>
                  <a:lnTo>
                    <a:pt x="51185" y="997324"/>
                  </a:lnTo>
                  <a:lnTo>
                    <a:pt x="23860" y="961954"/>
                  </a:lnTo>
                  <a:lnTo>
                    <a:pt x="6242" y="920206"/>
                  </a:lnTo>
                  <a:lnTo>
                    <a:pt x="0" y="873747"/>
                  </a:lnTo>
                  <a:lnTo>
                    <a:pt x="0" y="17475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681" y="1602735"/>
            <a:ext cx="1017397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d’agrégation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tAggregateRow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972819" marR="993775" indent="-635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Le composant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tAggregateRow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reçoit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 flux de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données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fait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une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agrégation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basée sur une ou plusieurs </a:t>
            </a:r>
            <a:r>
              <a:rPr sz="14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colonnes.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Pour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chacune des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lignes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 sortie, une clé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d’agrégation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est fournie,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ainsi que le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résultat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l’opération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d’agrégation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correspondant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(min,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max,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sum,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etc.).</a:t>
            </a:r>
            <a:endParaRPr sz="1400">
              <a:latin typeface="Calibri"/>
              <a:cs typeface="Calibri"/>
            </a:endParaRPr>
          </a:p>
          <a:p>
            <a:pPr marL="972819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Il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permet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d’établir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métriques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statistiques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basées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sur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valeurs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ou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calculs.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55244" marR="5080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ait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ensemble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informations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ventes,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obtenir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total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produit.</a:t>
            </a:r>
            <a:endParaRPr sz="1400">
              <a:latin typeface="Calibri"/>
              <a:cs typeface="Calibri"/>
            </a:endParaRPr>
          </a:p>
          <a:p>
            <a:pPr marL="280924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Calibri"/>
                <a:cs typeface="Calibri"/>
              </a:rPr>
              <a:t>tFileInputDelimited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tAggregateRow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tFileOutputDelimited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buAutoNum type="arabicPeriod"/>
              <a:tabLst>
                <a:tab pos="398145" algn="l"/>
                <a:tab pos="39878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Configuration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composant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tAggregateRow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98830" lvl="1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tFileInputDelimited</a:t>
            </a:r>
            <a:r>
              <a:rPr sz="14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lire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CSV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vente.</a:t>
            </a:r>
            <a:endParaRPr sz="1400">
              <a:latin typeface="Calibri"/>
              <a:cs typeface="Calibri"/>
            </a:endParaRPr>
          </a:p>
          <a:p>
            <a:pPr marL="798830" lvl="1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Ensuite,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connecter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tAggregateRow</a:t>
            </a:r>
            <a:r>
              <a:rPr sz="14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agréger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3838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buAutoNum type="arabicPeriod"/>
              <a:tabLst>
                <a:tab pos="398145" algn="l"/>
                <a:tab pos="398780" algn="l"/>
              </a:tabLst>
            </a:pP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Utilisation</a:t>
            </a:r>
            <a:r>
              <a:rPr sz="1400" b="1" spc="-4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du</a:t>
            </a:r>
            <a:r>
              <a:rPr sz="1400" b="1" spc="-2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8FAADC"/>
                </a:solidFill>
                <a:latin typeface="Calibri"/>
                <a:cs typeface="Calibri"/>
              </a:rPr>
              <a:t>tAggregateRow</a:t>
            </a:r>
            <a:r>
              <a:rPr sz="1400" b="1" spc="-6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98830" marR="381000" lvl="1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Configurer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spécifiant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clés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(généralement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celles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utilise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regrouper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données)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opérations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d'agrégation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souhaite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effectuer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(par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exemple,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somme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 "Quantité"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obtenir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total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ventes).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Agrégation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82882" y="1602735"/>
            <a:ext cx="442531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d’agrégation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tAggregateRow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d'utilisation</a:t>
            </a:r>
            <a:r>
              <a:rPr sz="1400" b="1" spc="-6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FAADC"/>
              </a:buClr>
              <a:buFont typeface="Calibri"/>
              <a:buAutoNum type="arabicPeriod" startAt="3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fichier CSV d'origine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ressembler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à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082" y="4194268"/>
            <a:ext cx="4826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Après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l'utilisation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tAggregateRow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résultat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pourrait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82" y="5656371"/>
            <a:ext cx="95567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montre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comment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le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A3838"/>
                </a:solidFill>
                <a:latin typeface="Calibri"/>
                <a:cs typeface="Calibri"/>
              </a:rPr>
              <a:t>tAggregateRow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peut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être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utilisé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agréger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au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niveau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ligne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fonction </a:t>
            </a:r>
            <a:r>
              <a:rPr sz="1400" spc="-3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colonnes clés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spécifiées,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fournissant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ainsi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résultats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agrégés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groupe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59395" y="2692908"/>
            <a:ext cx="3340735" cy="3223260"/>
            <a:chOff x="7359395" y="2692908"/>
            <a:chExt cx="3340735" cy="32232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9395" y="2692908"/>
              <a:ext cx="3340606" cy="18943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4467" y="2887992"/>
              <a:ext cx="2752343" cy="13060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4384548"/>
              <a:ext cx="2759963" cy="1531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5111" y="4579620"/>
              <a:ext cx="2171699" cy="94335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1218588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9" y="245326"/>
            <a:ext cx="4011295" cy="878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0058A0"/>
                </a:solidFill>
              </a:rPr>
              <a:t>01</a:t>
            </a:r>
            <a:r>
              <a:rPr sz="2000" spc="-3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-</a:t>
            </a:r>
            <a:r>
              <a:rPr sz="2000" spc="-5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ASSIMILER</a:t>
            </a:r>
            <a:r>
              <a:rPr sz="2000" spc="-20" dirty="0">
                <a:solidFill>
                  <a:srgbClr val="0058A0"/>
                </a:solidFill>
              </a:rPr>
              <a:t> </a:t>
            </a:r>
            <a:r>
              <a:rPr sz="2000" dirty="0">
                <a:solidFill>
                  <a:srgbClr val="0058A0"/>
                </a:solidFill>
              </a:rPr>
              <a:t>LA</a:t>
            </a:r>
            <a:r>
              <a:rPr sz="2000" spc="-15" dirty="0">
                <a:solidFill>
                  <a:srgbClr val="0058A0"/>
                </a:solidFill>
              </a:rPr>
              <a:t> TRANSFORMATION </a:t>
            </a:r>
            <a:r>
              <a:rPr sz="2000" spc="-440" dirty="0">
                <a:solidFill>
                  <a:srgbClr val="0058A0"/>
                </a:solidFill>
              </a:rPr>
              <a:t> </a:t>
            </a:r>
            <a:r>
              <a:rPr sz="2000" spc="-35" dirty="0">
                <a:solidFill>
                  <a:srgbClr val="0058A0"/>
                </a:solidFill>
              </a:rPr>
              <a:t>AVANCÉE</a:t>
            </a:r>
            <a:r>
              <a:rPr sz="2000" spc="5" dirty="0">
                <a:solidFill>
                  <a:srgbClr val="0058A0"/>
                </a:solidFill>
              </a:rPr>
              <a:t> </a:t>
            </a:r>
            <a:r>
              <a:rPr sz="2000" spc="-10" dirty="0">
                <a:solidFill>
                  <a:srgbClr val="0058A0"/>
                </a:solidFill>
              </a:rPr>
              <a:t>DES</a:t>
            </a:r>
            <a:r>
              <a:rPr sz="2000" dirty="0">
                <a:solidFill>
                  <a:srgbClr val="0058A0"/>
                </a:solidFill>
              </a:rPr>
              <a:t> </a:t>
            </a:r>
            <a:r>
              <a:rPr sz="2000" spc="-5" dirty="0">
                <a:solidFill>
                  <a:srgbClr val="0058A0"/>
                </a:solidFill>
              </a:rPr>
              <a:t>DONNÉES</a:t>
            </a:r>
            <a:endParaRPr sz="2000"/>
          </a:p>
          <a:p>
            <a:pPr marL="2286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58A0"/>
                </a:solidFill>
              </a:rPr>
              <a:t>Agrégation</a:t>
            </a:r>
            <a:r>
              <a:rPr sz="1600" spc="-15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de</a:t>
            </a:r>
            <a:r>
              <a:rPr sz="1600" spc="-20" dirty="0">
                <a:solidFill>
                  <a:srgbClr val="0058A0"/>
                </a:solidFill>
              </a:rPr>
              <a:t> </a:t>
            </a:r>
            <a:r>
              <a:rPr sz="1600" spc="-5" dirty="0">
                <a:solidFill>
                  <a:srgbClr val="0058A0"/>
                </a:solidFill>
              </a:rPr>
              <a:t>données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1557528" y="2327148"/>
            <a:ext cx="8781415" cy="1681480"/>
            <a:chOff x="1557528" y="2327148"/>
            <a:chExt cx="8781415" cy="16814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528" y="2327148"/>
              <a:ext cx="8781275" cy="16809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156" y="2398778"/>
              <a:ext cx="8638540" cy="1537970"/>
            </a:xfrm>
            <a:custGeom>
              <a:avLst/>
              <a:gdLst/>
              <a:ahLst/>
              <a:cxnLst/>
              <a:rect l="l" t="t" r="r" b="b"/>
              <a:pathLst>
                <a:path w="8638540" h="1537970">
                  <a:moveTo>
                    <a:pt x="8381746" y="0"/>
                  </a:moveTo>
                  <a:lnTo>
                    <a:pt x="256286" y="0"/>
                  </a:lnTo>
                  <a:lnTo>
                    <a:pt x="210218" y="4129"/>
                  </a:lnTo>
                  <a:lnTo>
                    <a:pt x="166860" y="16034"/>
                  </a:lnTo>
                  <a:lnTo>
                    <a:pt x="126934" y="34990"/>
                  </a:lnTo>
                  <a:lnTo>
                    <a:pt x="91164" y="60275"/>
                  </a:lnTo>
                  <a:lnTo>
                    <a:pt x="60275" y="91164"/>
                  </a:lnTo>
                  <a:lnTo>
                    <a:pt x="34990" y="126934"/>
                  </a:lnTo>
                  <a:lnTo>
                    <a:pt x="16034" y="166860"/>
                  </a:lnTo>
                  <a:lnTo>
                    <a:pt x="4129" y="210218"/>
                  </a:lnTo>
                  <a:lnTo>
                    <a:pt x="0" y="256286"/>
                  </a:lnTo>
                  <a:lnTo>
                    <a:pt x="0" y="1281430"/>
                  </a:lnTo>
                  <a:lnTo>
                    <a:pt x="4129" y="1327497"/>
                  </a:lnTo>
                  <a:lnTo>
                    <a:pt x="16034" y="1370855"/>
                  </a:lnTo>
                  <a:lnTo>
                    <a:pt x="34990" y="1410781"/>
                  </a:lnTo>
                  <a:lnTo>
                    <a:pt x="60275" y="1446551"/>
                  </a:lnTo>
                  <a:lnTo>
                    <a:pt x="91164" y="1477440"/>
                  </a:lnTo>
                  <a:lnTo>
                    <a:pt x="126934" y="1502725"/>
                  </a:lnTo>
                  <a:lnTo>
                    <a:pt x="166860" y="1521681"/>
                  </a:lnTo>
                  <a:lnTo>
                    <a:pt x="210218" y="1533586"/>
                  </a:lnTo>
                  <a:lnTo>
                    <a:pt x="256286" y="1537716"/>
                  </a:lnTo>
                  <a:lnTo>
                    <a:pt x="8381746" y="1537716"/>
                  </a:lnTo>
                  <a:lnTo>
                    <a:pt x="8427813" y="1533586"/>
                  </a:lnTo>
                  <a:lnTo>
                    <a:pt x="8471171" y="1521681"/>
                  </a:lnTo>
                  <a:lnTo>
                    <a:pt x="8511097" y="1502725"/>
                  </a:lnTo>
                  <a:lnTo>
                    <a:pt x="8546867" y="1477440"/>
                  </a:lnTo>
                  <a:lnTo>
                    <a:pt x="8577756" y="1446551"/>
                  </a:lnTo>
                  <a:lnTo>
                    <a:pt x="8603041" y="1410781"/>
                  </a:lnTo>
                  <a:lnTo>
                    <a:pt x="8621997" y="1370855"/>
                  </a:lnTo>
                  <a:lnTo>
                    <a:pt x="8633902" y="1327497"/>
                  </a:lnTo>
                  <a:lnTo>
                    <a:pt x="8638032" y="1281430"/>
                  </a:lnTo>
                  <a:lnTo>
                    <a:pt x="8638032" y="256286"/>
                  </a:lnTo>
                  <a:lnTo>
                    <a:pt x="8633902" y="210218"/>
                  </a:lnTo>
                  <a:lnTo>
                    <a:pt x="8621997" y="166860"/>
                  </a:lnTo>
                  <a:lnTo>
                    <a:pt x="8603041" y="126934"/>
                  </a:lnTo>
                  <a:lnTo>
                    <a:pt x="8577756" y="91164"/>
                  </a:lnTo>
                  <a:lnTo>
                    <a:pt x="8546867" y="60275"/>
                  </a:lnTo>
                  <a:lnTo>
                    <a:pt x="8511097" y="34990"/>
                  </a:lnTo>
                  <a:lnTo>
                    <a:pt x="8471171" y="16034"/>
                  </a:lnTo>
                  <a:lnTo>
                    <a:pt x="8427813" y="4129"/>
                  </a:lnTo>
                  <a:lnTo>
                    <a:pt x="83817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6" y="2398778"/>
              <a:ext cx="8638540" cy="1537970"/>
            </a:xfrm>
            <a:custGeom>
              <a:avLst/>
              <a:gdLst/>
              <a:ahLst/>
              <a:cxnLst/>
              <a:rect l="l" t="t" r="r" b="b"/>
              <a:pathLst>
                <a:path w="8638540" h="1537970">
                  <a:moveTo>
                    <a:pt x="0" y="256286"/>
                  </a:moveTo>
                  <a:lnTo>
                    <a:pt x="4129" y="210218"/>
                  </a:lnTo>
                  <a:lnTo>
                    <a:pt x="16034" y="166860"/>
                  </a:lnTo>
                  <a:lnTo>
                    <a:pt x="34990" y="126934"/>
                  </a:lnTo>
                  <a:lnTo>
                    <a:pt x="60275" y="91164"/>
                  </a:lnTo>
                  <a:lnTo>
                    <a:pt x="91164" y="60275"/>
                  </a:lnTo>
                  <a:lnTo>
                    <a:pt x="126934" y="34990"/>
                  </a:lnTo>
                  <a:lnTo>
                    <a:pt x="166860" y="16034"/>
                  </a:lnTo>
                  <a:lnTo>
                    <a:pt x="210218" y="4129"/>
                  </a:lnTo>
                  <a:lnTo>
                    <a:pt x="256286" y="0"/>
                  </a:lnTo>
                  <a:lnTo>
                    <a:pt x="8381746" y="0"/>
                  </a:lnTo>
                  <a:lnTo>
                    <a:pt x="8427813" y="4129"/>
                  </a:lnTo>
                  <a:lnTo>
                    <a:pt x="8471171" y="16034"/>
                  </a:lnTo>
                  <a:lnTo>
                    <a:pt x="8511097" y="34990"/>
                  </a:lnTo>
                  <a:lnTo>
                    <a:pt x="8546867" y="60275"/>
                  </a:lnTo>
                  <a:lnTo>
                    <a:pt x="8577756" y="91164"/>
                  </a:lnTo>
                  <a:lnTo>
                    <a:pt x="8603041" y="126934"/>
                  </a:lnTo>
                  <a:lnTo>
                    <a:pt x="8621997" y="166860"/>
                  </a:lnTo>
                  <a:lnTo>
                    <a:pt x="8633902" y="210218"/>
                  </a:lnTo>
                  <a:lnTo>
                    <a:pt x="8638032" y="256286"/>
                  </a:lnTo>
                  <a:lnTo>
                    <a:pt x="8638032" y="1281430"/>
                  </a:lnTo>
                  <a:lnTo>
                    <a:pt x="8633902" y="1327497"/>
                  </a:lnTo>
                  <a:lnTo>
                    <a:pt x="8621997" y="1370855"/>
                  </a:lnTo>
                  <a:lnTo>
                    <a:pt x="8603041" y="1410781"/>
                  </a:lnTo>
                  <a:lnTo>
                    <a:pt x="8577756" y="1446551"/>
                  </a:lnTo>
                  <a:lnTo>
                    <a:pt x="8546867" y="1477440"/>
                  </a:lnTo>
                  <a:lnTo>
                    <a:pt x="8511097" y="1502725"/>
                  </a:lnTo>
                  <a:lnTo>
                    <a:pt x="8471171" y="1521681"/>
                  </a:lnTo>
                  <a:lnTo>
                    <a:pt x="8427813" y="1533586"/>
                  </a:lnTo>
                  <a:lnTo>
                    <a:pt x="8381746" y="1537716"/>
                  </a:lnTo>
                  <a:lnTo>
                    <a:pt x="256286" y="1537716"/>
                  </a:lnTo>
                  <a:lnTo>
                    <a:pt x="210218" y="1533586"/>
                  </a:lnTo>
                  <a:lnTo>
                    <a:pt x="166860" y="1521681"/>
                  </a:lnTo>
                  <a:lnTo>
                    <a:pt x="126934" y="1502725"/>
                  </a:lnTo>
                  <a:lnTo>
                    <a:pt x="91164" y="1477440"/>
                  </a:lnTo>
                  <a:lnTo>
                    <a:pt x="60275" y="1446551"/>
                  </a:lnTo>
                  <a:lnTo>
                    <a:pt x="34990" y="1410781"/>
                  </a:lnTo>
                  <a:lnTo>
                    <a:pt x="16034" y="1370855"/>
                  </a:lnTo>
                  <a:lnTo>
                    <a:pt x="4129" y="1327497"/>
                  </a:lnTo>
                  <a:lnTo>
                    <a:pt x="0" y="1281430"/>
                  </a:lnTo>
                  <a:lnTo>
                    <a:pt x="0" y="25628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681" y="1602735"/>
            <a:ext cx="9641205" cy="431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composants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d’agrégation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6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265"/>
              </a:spcBef>
            </a:pP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tAggregateSortedRow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996315" marR="501650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Agréger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lignes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groupant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 colonnes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spécifiées,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à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condition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 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d'entrée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soient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triées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par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colonnes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clés.</a:t>
            </a:r>
            <a:endParaRPr sz="1400">
              <a:latin typeface="Calibri"/>
              <a:cs typeface="Calibri"/>
            </a:endParaRPr>
          </a:p>
          <a:p>
            <a:pPr marL="996315" marR="546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La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clé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d’agrégation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résultats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pertinents des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opérations (min, max,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sum,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etc.)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sont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dispensés pour chaque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ligne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sortie.</a:t>
            </a:r>
            <a:endParaRPr sz="1400">
              <a:latin typeface="Calibri"/>
              <a:cs typeface="Calibri"/>
            </a:endParaRPr>
          </a:p>
          <a:p>
            <a:pPr marL="996315" marR="433070">
              <a:lnSpc>
                <a:spcPct val="100000"/>
              </a:lnSpc>
            </a:pP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Récupérer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échantillon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métriques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reposant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sur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valeurs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ou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calculs.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Etant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que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du </a:t>
            </a:r>
            <a:r>
              <a:rPr sz="1400" b="1" spc="-30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flux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d’entrée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sont</a:t>
            </a:r>
            <a:r>
              <a:rPr sz="14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supposées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être</a:t>
            </a:r>
            <a:r>
              <a:rPr sz="14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déjà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triées,</a:t>
            </a:r>
            <a:r>
              <a:rPr sz="14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performances</a:t>
            </a:r>
            <a:r>
              <a:rPr sz="14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767070"/>
                </a:solidFill>
                <a:latin typeface="Calibri"/>
                <a:cs typeface="Calibri"/>
              </a:rPr>
              <a:t>n’en </a:t>
            </a:r>
            <a:r>
              <a:rPr sz="1400" b="1" spc="-5" dirty="0">
                <a:solidFill>
                  <a:srgbClr val="767070"/>
                </a:solidFill>
                <a:latin typeface="Calibri"/>
                <a:cs typeface="Calibri"/>
              </a:rPr>
              <a:t>sont</a:t>
            </a:r>
            <a:r>
              <a:rPr sz="14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que</a:t>
            </a:r>
            <a:r>
              <a:rPr sz="14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plus</a:t>
            </a:r>
            <a:r>
              <a:rPr sz="14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67070"/>
                </a:solidFill>
                <a:latin typeface="Calibri"/>
                <a:cs typeface="Calibri"/>
              </a:rPr>
              <a:t>optimisés.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55244" marR="5080">
              <a:lnSpc>
                <a:spcPct val="100000"/>
              </a:lnSpc>
            </a:pPr>
            <a:r>
              <a:rPr sz="1400" spc="-25" dirty="0">
                <a:solidFill>
                  <a:srgbClr val="3A3838"/>
                </a:solidFill>
                <a:latin typeface="Calibri"/>
                <a:cs typeface="Calibri"/>
              </a:rPr>
              <a:t>L’objectif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est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récupérer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échantillon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métriques</a:t>
            </a:r>
            <a:r>
              <a:rPr sz="1400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reposant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calculs.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Etant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flux </a:t>
            </a:r>
            <a:r>
              <a:rPr sz="1400" spc="-20" dirty="0">
                <a:solidFill>
                  <a:srgbClr val="3A3838"/>
                </a:solidFill>
                <a:latin typeface="Calibri"/>
                <a:cs typeface="Calibri"/>
              </a:rPr>
              <a:t>d’entrée</a:t>
            </a:r>
            <a:r>
              <a:rPr sz="1400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supposées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déjà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triées,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 performances</a:t>
            </a:r>
            <a:r>
              <a:rPr sz="14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3A3838"/>
                </a:solidFill>
                <a:latin typeface="Calibri"/>
                <a:cs typeface="Calibri"/>
              </a:rPr>
              <a:t>n’en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optimisés.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55244">
              <a:lnSpc>
                <a:spcPts val="1680"/>
              </a:lnSpc>
            </a:pP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Exemples</a:t>
            </a:r>
            <a:r>
              <a:rPr sz="1400" b="1" spc="-35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8FAADC"/>
                </a:solidFill>
                <a:latin typeface="Calibri"/>
                <a:cs typeface="Calibri"/>
              </a:rPr>
              <a:t>d’utilisation</a:t>
            </a:r>
            <a:r>
              <a:rPr sz="1400" b="1" spc="-50" dirty="0">
                <a:solidFill>
                  <a:srgbClr val="8FAAD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8FAADC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98830" indent="-287020">
              <a:lnSpc>
                <a:spcPts val="168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Agréger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triées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groupe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gagner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  <a:p>
            <a:pPr marL="798830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Calculer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totaux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cumulatifs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groupe.</a:t>
            </a:r>
            <a:endParaRPr sz="1400">
              <a:latin typeface="Calibri"/>
              <a:cs typeface="Calibri"/>
            </a:endParaRPr>
          </a:p>
          <a:p>
            <a:pPr marL="798830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Identifier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premières</a:t>
            </a:r>
            <a:r>
              <a:rPr sz="1400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dernières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groupe.</a:t>
            </a:r>
            <a:endParaRPr sz="1400">
              <a:latin typeface="Calibri"/>
              <a:cs typeface="Calibri"/>
            </a:endParaRPr>
          </a:p>
          <a:p>
            <a:pPr marL="798830" indent="-287020">
              <a:lnSpc>
                <a:spcPct val="100000"/>
              </a:lnSpc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Calculer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pourcentages</a:t>
            </a:r>
            <a:r>
              <a:rPr sz="1400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cumulatifs</a:t>
            </a:r>
            <a:r>
              <a:rPr sz="1400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A3838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chaque</a:t>
            </a:r>
            <a:r>
              <a:rPr sz="14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Calibri"/>
                <a:cs typeface="Calibri"/>
              </a:rPr>
              <a:t>groupe.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5354</Words>
  <Application>Microsoft Office PowerPoint</Application>
  <PresentationFormat>Grand écran</PresentationFormat>
  <Paragraphs>661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 MT</vt:lpstr>
      <vt:lpstr>Calibri</vt:lpstr>
      <vt:lpstr>Times New Roman</vt:lpstr>
      <vt:lpstr>Wingdings</vt:lpstr>
      <vt:lpstr>Office Theme</vt:lpstr>
      <vt:lpstr>PARTIE 3</vt:lpstr>
      <vt:lpstr>CHAPITRE 1</vt:lpstr>
      <vt:lpstr>01 - ASSIMILER LA TRANSFORMATION  AVANCÉE DES DONNÉES Introduction</vt:lpstr>
      <vt:lpstr>CHAPITRE 1</vt:lpstr>
      <vt:lpstr>01 - ASSIMILER LA TRANSFORMATION  AVANCÉE DES DONNÉES Agrégation de données</vt:lpstr>
      <vt:lpstr>01 - ASSIMILER LA TRANSFORMATION  AVANCÉE DES DONNÉES Agrégation de données</vt:lpstr>
      <vt:lpstr>01 - ASSIMILER LA TRANSFORMATION  AVANCÉE DES DONNÉES Agrégation de données</vt:lpstr>
      <vt:lpstr>01 - ASSIMILER LA TRANSFORMATION  AVANCÉE DES DONNÉES Agrégation de données</vt:lpstr>
      <vt:lpstr>01 - ASSIMILER LA TRANSFORMATION  AVANCÉE DES DONNÉES Agrégation de données</vt:lpstr>
      <vt:lpstr>CHAPITRE 1</vt:lpstr>
      <vt:lpstr>01 - ASSIMILER LA TRANSFORMATION  AVANCÉE DES DONNÉES Jointure de données</vt:lpstr>
      <vt:lpstr>01 - ASSIMILER LA TRANSFORMATION  AVANCÉE DES DONNÉES Jointure de données</vt:lpstr>
      <vt:lpstr>01 - ASSIMILER LA TRANSFORMATION  AVANCÉE DES DONNÉES Jointure de données</vt:lpstr>
      <vt:lpstr>01 - ASSIMILER LA TRANSFORMATION  AVANCÉE DES DONNÉES Jointure de données</vt:lpstr>
      <vt:lpstr>01 - ASSIMILER LA TRANSFORMATION  AVANCÉE DES DONNÉES Jointure de données</vt:lpstr>
      <vt:lpstr>01 - ASSIMILER LA TRANSFORMATION  AVANCÉE DES DONNÉES Jointure de données</vt:lpstr>
      <vt:lpstr>01 - ASSIMILER LA TRANSFORMATION  AVANCÉE DES DONNÉES Jointure de données</vt:lpstr>
      <vt:lpstr>CHAPITRE 1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01 - ASSIMILER LA TRANSFORMATION  AVANCÉE DES DONNÉES Expressions conditionnelles</vt:lpstr>
      <vt:lpstr>CHAPITRE 1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01 - ASSIMILER LA TRANSFORMATION  AVANCÉE DES DONNÉES Exemples des routines dans Talend</vt:lpstr>
      <vt:lpstr>CHAPITRE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</cp:revision>
  <dcterms:created xsi:type="dcterms:W3CDTF">2024-03-25T17:39:32Z</dcterms:created>
  <dcterms:modified xsi:type="dcterms:W3CDTF">2024-04-14T19:56:34Z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</Properties>
</file>