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8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6483078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639310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9420" marR="227329" indent="-6940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MODÈLE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DIMENSIONNEL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module,</a:t>
            </a:r>
            <a:r>
              <a:rPr sz="18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Appréhender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8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8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8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sz="18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57843" y="4543044"/>
            <a:ext cx="864107" cy="8641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436356" y="571576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PARTIE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95435" y="6336893"/>
            <a:ext cx="1261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/>
              <a:t>Nulls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91165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Manipulation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299085" marR="6985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l’additivité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étudier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si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va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Généralement,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causent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aucun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problème,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agrégations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(Power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BI,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Tableau,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etc)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traiter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facilement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(Exemple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53388" y="3774313"/>
          <a:ext cx="5622290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1234440"/>
                <a:gridCol w="1149984"/>
                <a:gridCol w="1149985"/>
                <a:gridCol w="1149985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/>
              <a:t>Nulls</a:t>
            </a:r>
            <a:endParaRPr sz="160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89260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Manipulation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parfois,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prudent.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moyenne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50$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valeur,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considéré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((50$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50$)/2),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correct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dispose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6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(soldes)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16,67$.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certains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zéros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zero.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1734" y="3692144"/>
            <a:ext cx="206819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endParaRPr sz="1400">
              <a:latin typeface="Calibri"/>
              <a:cs typeface="Calibri"/>
            </a:endParaRPr>
          </a:p>
          <a:p>
            <a:pPr marL="927100" marR="5080" algn="just">
              <a:lnSpc>
                <a:spcPct val="100000"/>
              </a:lnSpc>
              <a:spcBef>
                <a:spcPts val="5"/>
              </a:spcBef>
            </a:pPr>
            <a:r>
              <a:rPr sz="1400" spc="-6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G(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omi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,  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omi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, 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om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g)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table_soldes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45756" y="5188203"/>
          <a:ext cx="3322954" cy="62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1234440"/>
                <a:gridCol w="1149984"/>
              </a:tblGrid>
              <a:tr h="304799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12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665846" y="5825744"/>
            <a:ext cx="52133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5F35"/>
                </a:solidFill>
                <a:latin typeface="Calibri"/>
                <a:cs typeface="Calibri"/>
              </a:rPr>
              <a:t>16</a:t>
            </a:r>
            <a:r>
              <a:rPr sz="1400" dirty="0">
                <a:solidFill>
                  <a:srgbClr val="005F35"/>
                </a:solidFill>
                <a:latin typeface="Calibri"/>
                <a:cs typeface="Calibri"/>
              </a:rPr>
              <a:t>.</a:t>
            </a:r>
            <a:r>
              <a:rPr sz="1400" spc="-10" dirty="0">
                <a:solidFill>
                  <a:srgbClr val="005F35"/>
                </a:solidFill>
                <a:latin typeface="Calibri"/>
                <a:cs typeface="Calibri"/>
              </a:rPr>
              <a:t>67</a:t>
            </a:r>
            <a:r>
              <a:rPr sz="1400" dirty="0">
                <a:solidFill>
                  <a:srgbClr val="005F35"/>
                </a:solidFill>
                <a:latin typeface="Calibri"/>
                <a:cs typeface="Calibri"/>
              </a:rPr>
              <a:t>$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2323" y="582482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5F35"/>
                </a:solidFill>
                <a:latin typeface="Calibri"/>
                <a:cs typeface="Calibri"/>
              </a:rPr>
              <a:t>0$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53388" y="3774313"/>
          <a:ext cx="5622290" cy="214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1234440"/>
                <a:gridCol w="1149984"/>
                <a:gridCol w="1149985"/>
                <a:gridCol w="1149985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/>
              <a:t>Nulls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90530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Manipulation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(aucun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portefeuille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associé),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conflits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(manque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données)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connecter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fictive (999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indiquant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spéciale/différente.</a:t>
            </a:r>
            <a:endParaRPr sz="14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ajoutée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intégrée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 associée. Dans cet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 cette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signifier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obsolète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527040" y="3732910"/>
          <a:ext cx="5622290" cy="214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/>
                <a:gridCol w="1234440"/>
                <a:gridCol w="1149984"/>
                <a:gridCol w="1149985"/>
                <a:gridCol w="1149985"/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Outcoming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999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999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1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07792" y="5057775"/>
          <a:ext cx="2722245" cy="123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346834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id_portefeuille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Espèces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999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Autres</a:t>
                      </a:r>
                      <a:r>
                        <a:rPr sz="1400" b="1" spc="-6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765803" y="4806696"/>
            <a:ext cx="1767839" cy="258445"/>
          </a:xfrm>
          <a:custGeom>
            <a:avLst/>
            <a:gdLst/>
            <a:ahLst/>
            <a:cxnLst/>
            <a:rect l="l" t="t" r="r" b="b"/>
            <a:pathLst>
              <a:path w="1767839" h="258445">
                <a:moveTo>
                  <a:pt x="1767713" y="0"/>
                </a:moveTo>
                <a:lnTo>
                  <a:pt x="0" y="258063"/>
                </a:lnTo>
              </a:path>
            </a:pathLst>
          </a:custGeom>
          <a:ln w="634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439160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 tables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sans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Étapes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création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Clé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9673" y="663712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87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0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0" dirty="0"/>
              <a:t>Year-to-date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599692"/>
            <a:ext cx="10589260" cy="450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Manipulation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Year-to-date</a:t>
            </a:r>
            <a:endParaRPr sz="16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year-to-date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spécifiques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en fait problématiques.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conséquent,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comment gérer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calculs.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demandés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professionnels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annuels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mensuels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conséquent,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cumuls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annuels 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mensuels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colonnes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Warehouse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 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cumuls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trimestriels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variations sont problématiques, car ces calculs ne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grains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définis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faits.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objectifs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grains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) définis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(journalier,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mensuel, …).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journaliers, chaque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correspondra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 revenu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chaque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valeurs qui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n’ont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grain, cela posera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problèmes 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mènera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calculs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requêtes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erronés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veulent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dates.</a:t>
            </a:r>
            <a:endParaRPr sz="14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2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fait,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 faut pas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résultats physiquement. La meilleur alternative est de ne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sous-jacentes (les plus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générales),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journaliers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autres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variations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to-date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Power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Tableau,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variations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efficacement.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439160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tables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sans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Étapes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création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Clé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grpSp>
        <p:nvGrpSpPr>
          <p:cNvPr id="10" name="object 10"/>
          <p:cNvGrpSpPr/>
          <p:nvPr/>
        </p:nvGrpSpPr>
        <p:grpSpPr>
          <a:xfrm>
            <a:off x="5428234" y="2276601"/>
            <a:ext cx="1772920" cy="892175"/>
            <a:chOff x="5428234" y="2276601"/>
            <a:chExt cx="1772920" cy="892175"/>
          </a:xfrm>
        </p:grpSpPr>
        <p:sp>
          <p:nvSpPr>
            <p:cNvPr id="11" name="object 11"/>
            <p:cNvSpPr/>
            <p:nvPr/>
          </p:nvSpPr>
          <p:spPr>
            <a:xfrm>
              <a:off x="5434584" y="2282951"/>
              <a:ext cx="1760220" cy="879475"/>
            </a:xfrm>
            <a:custGeom>
              <a:avLst/>
              <a:gdLst/>
              <a:ahLst/>
              <a:cxnLst/>
              <a:rect l="l" t="t" r="r" b="b"/>
              <a:pathLst>
                <a:path w="1760220" h="879475">
                  <a:moveTo>
                    <a:pt x="1672336" y="0"/>
                  </a:moveTo>
                  <a:lnTo>
                    <a:pt x="87883" y="0"/>
                  </a:lnTo>
                  <a:lnTo>
                    <a:pt x="53685" y="6909"/>
                  </a:lnTo>
                  <a:lnTo>
                    <a:pt x="25749" y="25749"/>
                  </a:lnTo>
                  <a:lnTo>
                    <a:pt x="6909" y="53685"/>
                  </a:lnTo>
                  <a:lnTo>
                    <a:pt x="0" y="87884"/>
                  </a:lnTo>
                  <a:lnTo>
                    <a:pt x="0" y="791463"/>
                  </a:lnTo>
                  <a:lnTo>
                    <a:pt x="6909" y="825662"/>
                  </a:lnTo>
                  <a:lnTo>
                    <a:pt x="25749" y="853598"/>
                  </a:lnTo>
                  <a:lnTo>
                    <a:pt x="53685" y="872438"/>
                  </a:lnTo>
                  <a:lnTo>
                    <a:pt x="87883" y="879348"/>
                  </a:lnTo>
                  <a:lnTo>
                    <a:pt x="1672336" y="879348"/>
                  </a:lnTo>
                  <a:lnTo>
                    <a:pt x="1706534" y="872438"/>
                  </a:lnTo>
                  <a:lnTo>
                    <a:pt x="1734470" y="853598"/>
                  </a:lnTo>
                  <a:lnTo>
                    <a:pt x="1753310" y="825662"/>
                  </a:lnTo>
                  <a:lnTo>
                    <a:pt x="1760219" y="791463"/>
                  </a:lnTo>
                  <a:lnTo>
                    <a:pt x="1760219" y="87884"/>
                  </a:lnTo>
                  <a:lnTo>
                    <a:pt x="1753310" y="53685"/>
                  </a:lnTo>
                  <a:lnTo>
                    <a:pt x="1734470" y="25749"/>
                  </a:lnTo>
                  <a:lnTo>
                    <a:pt x="1706534" y="6909"/>
                  </a:lnTo>
                  <a:lnTo>
                    <a:pt x="167233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4584" y="2282951"/>
              <a:ext cx="1760220" cy="879475"/>
            </a:xfrm>
            <a:custGeom>
              <a:avLst/>
              <a:gdLst/>
              <a:ahLst/>
              <a:cxnLst/>
              <a:rect l="l" t="t" r="r" b="b"/>
              <a:pathLst>
                <a:path w="1760220" h="87947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3" y="0"/>
                  </a:lnTo>
                  <a:lnTo>
                    <a:pt x="1672336" y="0"/>
                  </a:lnTo>
                  <a:lnTo>
                    <a:pt x="1706534" y="6909"/>
                  </a:lnTo>
                  <a:lnTo>
                    <a:pt x="1734470" y="25749"/>
                  </a:lnTo>
                  <a:lnTo>
                    <a:pt x="1753310" y="53685"/>
                  </a:lnTo>
                  <a:lnTo>
                    <a:pt x="1760219" y="87884"/>
                  </a:lnTo>
                  <a:lnTo>
                    <a:pt x="1760219" y="791463"/>
                  </a:lnTo>
                  <a:lnTo>
                    <a:pt x="1753310" y="825662"/>
                  </a:lnTo>
                  <a:lnTo>
                    <a:pt x="1734470" y="853598"/>
                  </a:lnTo>
                  <a:lnTo>
                    <a:pt x="1706534" y="872438"/>
                  </a:lnTo>
                  <a:lnTo>
                    <a:pt x="1672336" y="879348"/>
                  </a:lnTo>
                  <a:lnTo>
                    <a:pt x="87883" y="879348"/>
                  </a:lnTo>
                  <a:lnTo>
                    <a:pt x="53685" y="872438"/>
                  </a:lnTo>
                  <a:lnTo>
                    <a:pt x="25749" y="853598"/>
                  </a:lnTo>
                  <a:lnTo>
                    <a:pt x="6909" y="825662"/>
                  </a:lnTo>
                  <a:lnTo>
                    <a:pt x="0" y="79146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02985" y="2484882"/>
            <a:ext cx="1426210" cy="434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03494" y="3155950"/>
            <a:ext cx="1597660" cy="1113155"/>
            <a:chOff x="5603494" y="3155950"/>
            <a:chExt cx="1597660" cy="1113155"/>
          </a:xfrm>
        </p:grpSpPr>
        <p:sp>
          <p:nvSpPr>
            <p:cNvPr id="15" name="object 15"/>
            <p:cNvSpPr/>
            <p:nvPr/>
          </p:nvSpPr>
          <p:spPr>
            <a:xfrm>
              <a:off x="5609844" y="3162300"/>
              <a:ext cx="176530" cy="660400"/>
            </a:xfrm>
            <a:custGeom>
              <a:avLst/>
              <a:gdLst/>
              <a:ahLst/>
              <a:cxnLst/>
              <a:rect l="l" t="t" r="r" b="b"/>
              <a:pathLst>
                <a:path w="176529" h="660400">
                  <a:moveTo>
                    <a:pt x="0" y="0"/>
                  </a:moveTo>
                  <a:lnTo>
                    <a:pt x="0" y="660019"/>
                  </a:lnTo>
                  <a:lnTo>
                    <a:pt x="176021" y="660019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6628" y="3383279"/>
              <a:ext cx="1408430" cy="879475"/>
            </a:xfrm>
            <a:custGeom>
              <a:avLst/>
              <a:gdLst/>
              <a:ahLst/>
              <a:cxnLst/>
              <a:rect l="l" t="t" r="r" b="b"/>
              <a:pathLst>
                <a:path w="1408429" h="879475">
                  <a:moveTo>
                    <a:pt x="1320292" y="0"/>
                  </a:moveTo>
                  <a:lnTo>
                    <a:pt x="87884" y="0"/>
                  </a:lnTo>
                  <a:lnTo>
                    <a:pt x="53685" y="6909"/>
                  </a:lnTo>
                  <a:lnTo>
                    <a:pt x="25749" y="25749"/>
                  </a:lnTo>
                  <a:lnTo>
                    <a:pt x="6909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09" y="825662"/>
                  </a:lnTo>
                  <a:lnTo>
                    <a:pt x="25749" y="853598"/>
                  </a:lnTo>
                  <a:lnTo>
                    <a:pt x="53685" y="872438"/>
                  </a:lnTo>
                  <a:lnTo>
                    <a:pt x="87884" y="879348"/>
                  </a:lnTo>
                  <a:lnTo>
                    <a:pt x="1320292" y="879348"/>
                  </a:lnTo>
                  <a:lnTo>
                    <a:pt x="1354490" y="872438"/>
                  </a:lnTo>
                  <a:lnTo>
                    <a:pt x="1382426" y="853598"/>
                  </a:lnTo>
                  <a:lnTo>
                    <a:pt x="1401266" y="825662"/>
                  </a:lnTo>
                  <a:lnTo>
                    <a:pt x="1408176" y="791464"/>
                  </a:lnTo>
                  <a:lnTo>
                    <a:pt x="1408176" y="87884"/>
                  </a:lnTo>
                  <a:lnTo>
                    <a:pt x="1401266" y="53685"/>
                  </a:lnTo>
                  <a:lnTo>
                    <a:pt x="1382426" y="25749"/>
                  </a:lnTo>
                  <a:lnTo>
                    <a:pt x="1354490" y="6909"/>
                  </a:lnTo>
                  <a:lnTo>
                    <a:pt x="13202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6628" y="3383279"/>
              <a:ext cx="1408430" cy="879475"/>
            </a:xfrm>
            <a:custGeom>
              <a:avLst/>
              <a:gdLst/>
              <a:ahLst/>
              <a:cxnLst/>
              <a:rect l="l" t="t" r="r" b="b"/>
              <a:pathLst>
                <a:path w="1408429" h="87947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4" y="0"/>
                  </a:lnTo>
                  <a:lnTo>
                    <a:pt x="1320292" y="0"/>
                  </a:lnTo>
                  <a:lnTo>
                    <a:pt x="1354490" y="6909"/>
                  </a:lnTo>
                  <a:lnTo>
                    <a:pt x="1382426" y="25749"/>
                  </a:lnTo>
                  <a:lnTo>
                    <a:pt x="1401266" y="53685"/>
                  </a:lnTo>
                  <a:lnTo>
                    <a:pt x="1408176" y="87884"/>
                  </a:lnTo>
                  <a:lnTo>
                    <a:pt x="1408176" y="791464"/>
                  </a:lnTo>
                  <a:lnTo>
                    <a:pt x="1401266" y="825662"/>
                  </a:lnTo>
                  <a:lnTo>
                    <a:pt x="1382426" y="853598"/>
                  </a:lnTo>
                  <a:lnTo>
                    <a:pt x="1354490" y="872438"/>
                  </a:lnTo>
                  <a:lnTo>
                    <a:pt x="1320292" y="879348"/>
                  </a:lnTo>
                  <a:lnTo>
                    <a:pt x="87884" y="879348"/>
                  </a:lnTo>
                  <a:lnTo>
                    <a:pt x="53685" y="872438"/>
                  </a:lnTo>
                  <a:lnTo>
                    <a:pt x="25749" y="853598"/>
                  </a:lnTo>
                  <a:lnTo>
                    <a:pt x="6909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59017" y="3585209"/>
            <a:ext cx="126301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0922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latin typeface="Calibri"/>
                <a:cs typeface="Calibri"/>
              </a:rPr>
              <a:t>Tables </a:t>
            </a:r>
            <a:r>
              <a:rPr sz="1400" spc="-5" dirty="0">
                <a:latin typeface="Calibri"/>
                <a:cs typeface="Calibri"/>
              </a:rPr>
              <a:t>de faits </a:t>
            </a:r>
            <a:r>
              <a:rPr sz="1400" dirty="0">
                <a:latin typeface="Calibri"/>
                <a:cs typeface="Calibri"/>
              </a:rPr>
              <a:t> t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sac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io</a:t>
            </a:r>
            <a:r>
              <a:rPr sz="1400" spc="-10" dirty="0">
                <a:latin typeface="Calibri"/>
                <a:cs typeface="Calibri"/>
              </a:rPr>
              <a:t>nn</a:t>
            </a:r>
            <a:r>
              <a:rPr sz="1400" dirty="0">
                <a:latin typeface="Calibri"/>
                <a:cs typeface="Calibri"/>
              </a:rPr>
              <a:t>ell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03494" y="3155950"/>
            <a:ext cx="1597660" cy="2213610"/>
            <a:chOff x="5603494" y="3155950"/>
            <a:chExt cx="1597660" cy="2213610"/>
          </a:xfrm>
        </p:grpSpPr>
        <p:sp>
          <p:nvSpPr>
            <p:cNvPr id="20" name="object 20"/>
            <p:cNvSpPr/>
            <p:nvPr/>
          </p:nvSpPr>
          <p:spPr>
            <a:xfrm>
              <a:off x="5609844" y="3162300"/>
              <a:ext cx="176530" cy="1760220"/>
            </a:xfrm>
            <a:custGeom>
              <a:avLst/>
              <a:gdLst/>
              <a:ahLst/>
              <a:cxnLst/>
              <a:rect l="l" t="t" r="r" b="b"/>
              <a:pathLst>
                <a:path w="176529" h="1760220">
                  <a:moveTo>
                    <a:pt x="0" y="0"/>
                  </a:moveTo>
                  <a:lnTo>
                    <a:pt x="0" y="1760093"/>
                  </a:lnTo>
                  <a:lnTo>
                    <a:pt x="176021" y="1760093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86628" y="4483608"/>
              <a:ext cx="1408430" cy="879475"/>
            </a:xfrm>
            <a:custGeom>
              <a:avLst/>
              <a:gdLst/>
              <a:ahLst/>
              <a:cxnLst/>
              <a:rect l="l" t="t" r="r" b="b"/>
              <a:pathLst>
                <a:path w="1408429" h="879475">
                  <a:moveTo>
                    <a:pt x="1320292" y="0"/>
                  </a:moveTo>
                  <a:lnTo>
                    <a:pt x="87884" y="0"/>
                  </a:lnTo>
                  <a:lnTo>
                    <a:pt x="53685" y="6909"/>
                  </a:lnTo>
                  <a:lnTo>
                    <a:pt x="25749" y="25749"/>
                  </a:lnTo>
                  <a:lnTo>
                    <a:pt x="6909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09" y="825662"/>
                  </a:lnTo>
                  <a:lnTo>
                    <a:pt x="25749" y="853598"/>
                  </a:lnTo>
                  <a:lnTo>
                    <a:pt x="53685" y="872438"/>
                  </a:lnTo>
                  <a:lnTo>
                    <a:pt x="87884" y="879348"/>
                  </a:lnTo>
                  <a:lnTo>
                    <a:pt x="1320292" y="879348"/>
                  </a:lnTo>
                  <a:lnTo>
                    <a:pt x="1354490" y="872438"/>
                  </a:lnTo>
                  <a:lnTo>
                    <a:pt x="1382426" y="853598"/>
                  </a:lnTo>
                  <a:lnTo>
                    <a:pt x="1401266" y="825662"/>
                  </a:lnTo>
                  <a:lnTo>
                    <a:pt x="1408176" y="791464"/>
                  </a:lnTo>
                  <a:lnTo>
                    <a:pt x="1408176" y="87884"/>
                  </a:lnTo>
                  <a:lnTo>
                    <a:pt x="1401266" y="53685"/>
                  </a:lnTo>
                  <a:lnTo>
                    <a:pt x="1382426" y="25749"/>
                  </a:lnTo>
                  <a:lnTo>
                    <a:pt x="1354490" y="6909"/>
                  </a:lnTo>
                  <a:lnTo>
                    <a:pt x="132029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86628" y="4483608"/>
              <a:ext cx="1408430" cy="879475"/>
            </a:xfrm>
            <a:custGeom>
              <a:avLst/>
              <a:gdLst/>
              <a:ahLst/>
              <a:cxnLst/>
              <a:rect l="l" t="t" r="r" b="b"/>
              <a:pathLst>
                <a:path w="1408429" h="879475">
                  <a:moveTo>
                    <a:pt x="0" y="87884"/>
                  </a:moveTo>
                  <a:lnTo>
                    <a:pt x="6909" y="53685"/>
                  </a:lnTo>
                  <a:lnTo>
                    <a:pt x="25749" y="25749"/>
                  </a:lnTo>
                  <a:lnTo>
                    <a:pt x="53685" y="6909"/>
                  </a:lnTo>
                  <a:lnTo>
                    <a:pt x="87884" y="0"/>
                  </a:lnTo>
                  <a:lnTo>
                    <a:pt x="1320292" y="0"/>
                  </a:lnTo>
                  <a:lnTo>
                    <a:pt x="1354490" y="6909"/>
                  </a:lnTo>
                  <a:lnTo>
                    <a:pt x="1382426" y="25749"/>
                  </a:lnTo>
                  <a:lnTo>
                    <a:pt x="1401266" y="53685"/>
                  </a:lnTo>
                  <a:lnTo>
                    <a:pt x="1408176" y="87884"/>
                  </a:lnTo>
                  <a:lnTo>
                    <a:pt x="1408176" y="791464"/>
                  </a:lnTo>
                  <a:lnTo>
                    <a:pt x="1401266" y="825662"/>
                  </a:lnTo>
                  <a:lnTo>
                    <a:pt x="1382426" y="853598"/>
                  </a:lnTo>
                  <a:lnTo>
                    <a:pt x="1354490" y="872438"/>
                  </a:lnTo>
                  <a:lnTo>
                    <a:pt x="1320292" y="879348"/>
                  </a:lnTo>
                  <a:lnTo>
                    <a:pt x="87884" y="879348"/>
                  </a:lnTo>
                  <a:lnTo>
                    <a:pt x="53685" y="872438"/>
                  </a:lnTo>
                  <a:lnTo>
                    <a:pt x="25749" y="853598"/>
                  </a:lnTo>
                  <a:lnTo>
                    <a:pt x="6909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68746" y="4685538"/>
            <a:ext cx="10458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3345" marR="5080" indent="-8128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latin typeface="Calibri"/>
                <a:cs typeface="Calibri"/>
              </a:rPr>
              <a:t>Tables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périodiques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03494" y="3155950"/>
            <a:ext cx="1597660" cy="3314065"/>
            <a:chOff x="5603494" y="3155950"/>
            <a:chExt cx="1597660" cy="3314065"/>
          </a:xfrm>
        </p:grpSpPr>
        <p:sp>
          <p:nvSpPr>
            <p:cNvPr id="25" name="object 25"/>
            <p:cNvSpPr/>
            <p:nvPr/>
          </p:nvSpPr>
          <p:spPr>
            <a:xfrm>
              <a:off x="5609844" y="3162300"/>
              <a:ext cx="176530" cy="2860675"/>
            </a:xfrm>
            <a:custGeom>
              <a:avLst/>
              <a:gdLst/>
              <a:ahLst/>
              <a:cxnLst/>
              <a:rect l="l" t="t" r="r" b="b"/>
              <a:pathLst>
                <a:path w="176529" h="2860675">
                  <a:moveTo>
                    <a:pt x="0" y="0"/>
                  </a:moveTo>
                  <a:lnTo>
                    <a:pt x="0" y="2860230"/>
                  </a:lnTo>
                  <a:lnTo>
                    <a:pt x="176021" y="2860230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86628" y="5582411"/>
              <a:ext cx="1408430" cy="881380"/>
            </a:xfrm>
            <a:custGeom>
              <a:avLst/>
              <a:gdLst/>
              <a:ahLst/>
              <a:cxnLst/>
              <a:rect l="l" t="t" r="r" b="b"/>
              <a:pathLst>
                <a:path w="1408429" h="881379">
                  <a:moveTo>
                    <a:pt x="1320038" y="0"/>
                  </a:moveTo>
                  <a:lnTo>
                    <a:pt x="88137" y="0"/>
                  </a:lnTo>
                  <a:lnTo>
                    <a:pt x="53846" y="6921"/>
                  </a:lnTo>
                  <a:lnTo>
                    <a:pt x="25828" y="25798"/>
                  </a:lnTo>
                  <a:lnTo>
                    <a:pt x="6931" y="53797"/>
                  </a:lnTo>
                  <a:lnTo>
                    <a:pt x="0" y="88087"/>
                  </a:lnTo>
                  <a:lnTo>
                    <a:pt x="0" y="792784"/>
                  </a:lnTo>
                  <a:lnTo>
                    <a:pt x="6931" y="827074"/>
                  </a:lnTo>
                  <a:lnTo>
                    <a:pt x="25828" y="855073"/>
                  </a:lnTo>
                  <a:lnTo>
                    <a:pt x="53846" y="873950"/>
                  </a:lnTo>
                  <a:lnTo>
                    <a:pt x="88137" y="880872"/>
                  </a:lnTo>
                  <a:lnTo>
                    <a:pt x="1320038" y="880872"/>
                  </a:lnTo>
                  <a:lnTo>
                    <a:pt x="1354329" y="873950"/>
                  </a:lnTo>
                  <a:lnTo>
                    <a:pt x="1382347" y="855073"/>
                  </a:lnTo>
                  <a:lnTo>
                    <a:pt x="1401244" y="827074"/>
                  </a:lnTo>
                  <a:lnTo>
                    <a:pt x="1408176" y="792784"/>
                  </a:lnTo>
                  <a:lnTo>
                    <a:pt x="1408176" y="88087"/>
                  </a:lnTo>
                  <a:lnTo>
                    <a:pt x="1401244" y="53797"/>
                  </a:lnTo>
                  <a:lnTo>
                    <a:pt x="1382347" y="25798"/>
                  </a:lnTo>
                  <a:lnTo>
                    <a:pt x="1354329" y="6921"/>
                  </a:lnTo>
                  <a:lnTo>
                    <a:pt x="132003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86628" y="5582411"/>
              <a:ext cx="1408430" cy="881380"/>
            </a:xfrm>
            <a:custGeom>
              <a:avLst/>
              <a:gdLst/>
              <a:ahLst/>
              <a:cxnLst/>
              <a:rect l="l" t="t" r="r" b="b"/>
              <a:pathLst>
                <a:path w="1408429" h="881379">
                  <a:moveTo>
                    <a:pt x="0" y="88087"/>
                  </a:moveTo>
                  <a:lnTo>
                    <a:pt x="6931" y="53797"/>
                  </a:lnTo>
                  <a:lnTo>
                    <a:pt x="25828" y="25798"/>
                  </a:lnTo>
                  <a:lnTo>
                    <a:pt x="53846" y="6921"/>
                  </a:lnTo>
                  <a:lnTo>
                    <a:pt x="88137" y="0"/>
                  </a:lnTo>
                  <a:lnTo>
                    <a:pt x="1320038" y="0"/>
                  </a:lnTo>
                  <a:lnTo>
                    <a:pt x="1354329" y="6921"/>
                  </a:lnTo>
                  <a:lnTo>
                    <a:pt x="1382347" y="25798"/>
                  </a:lnTo>
                  <a:lnTo>
                    <a:pt x="1401244" y="53797"/>
                  </a:lnTo>
                  <a:lnTo>
                    <a:pt x="1408176" y="88087"/>
                  </a:lnTo>
                  <a:lnTo>
                    <a:pt x="1408176" y="792784"/>
                  </a:lnTo>
                  <a:lnTo>
                    <a:pt x="1401244" y="827074"/>
                  </a:lnTo>
                  <a:lnTo>
                    <a:pt x="1382347" y="855073"/>
                  </a:lnTo>
                  <a:lnTo>
                    <a:pt x="1354329" y="873950"/>
                  </a:lnTo>
                  <a:lnTo>
                    <a:pt x="1320038" y="880872"/>
                  </a:lnTo>
                  <a:lnTo>
                    <a:pt x="88137" y="880872"/>
                  </a:lnTo>
                  <a:lnTo>
                    <a:pt x="53846" y="873950"/>
                  </a:lnTo>
                  <a:lnTo>
                    <a:pt x="25828" y="855073"/>
                  </a:lnTo>
                  <a:lnTo>
                    <a:pt x="6931" y="827074"/>
                  </a:lnTo>
                  <a:lnTo>
                    <a:pt x="0" y="792784"/>
                  </a:lnTo>
                  <a:lnTo>
                    <a:pt x="0" y="8808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68746" y="5785815"/>
            <a:ext cx="10458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8900" marR="5080" indent="-7620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latin typeface="Calibri"/>
                <a:cs typeface="Calibri"/>
              </a:rPr>
              <a:t>Tables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cumulatives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9" name="object 29"/>
          <p:cNvSpPr txBox="1"/>
          <p:nvPr/>
        </p:nvSpPr>
        <p:spPr>
          <a:xfrm>
            <a:off x="798982" y="1599692"/>
            <a:ext cx="3086100" cy="58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Manipulation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tables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fait,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cite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1516"/>
            <a:ext cx="11656060" cy="5146675"/>
            <a:chOff x="0" y="1461516"/>
            <a:chExt cx="11656060" cy="5146675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grpSp>
        <p:nvGrpSpPr>
          <p:cNvPr id="9" name="object 9"/>
          <p:cNvGrpSpPr/>
          <p:nvPr/>
        </p:nvGrpSpPr>
        <p:grpSpPr>
          <a:xfrm>
            <a:off x="344170" y="1967229"/>
            <a:ext cx="1774825" cy="892175"/>
            <a:chOff x="344170" y="1967229"/>
            <a:chExt cx="1774825" cy="892175"/>
          </a:xfrm>
        </p:grpSpPr>
        <p:sp>
          <p:nvSpPr>
            <p:cNvPr id="10" name="object 10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1673860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8"/>
                  </a:lnTo>
                  <a:lnTo>
                    <a:pt x="1673860" y="879348"/>
                  </a:lnTo>
                  <a:lnTo>
                    <a:pt x="1708058" y="872438"/>
                  </a:lnTo>
                  <a:lnTo>
                    <a:pt x="1735994" y="853598"/>
                  </a:lnTo>
                  <a:lnTo>
                    <a:pt x="1754834" y="825662"/>
                  </a:lnTo>
                  <a:lnTo>
                    <a:pt x="1761744" y="791464"/>
                  </a:lnTo>
                  <a:lnTo>
                    <a:pt x="1761744" y="87884"/>
                  </a:lnTo>
                  <a:lnTo>
                    <a:pt x="1754834" y="53685"/>
                  </a:lnTo>
                  <a:lnTo>
                    <a:pt x="1735994" y="25749"/>
                  </a:lnTo>
                  <a:lnTo>
                    <a:pt x="1708058" y="6909"/>
                  </a:lnTo>
                  <a:lnTo>
                    <a:pt x="1673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673860" y="0"/>
                  </a:lnTo>
                  <a:lnTo>
                    <a:pt x="1708058" y="6909"/>
                  </a:lnTo>
                  <a:lnTo>
                    <a:pt x="1735994" y="25749"/>
                  </a:lnTo>
                  <a:lnTo>
                    <a:pt x="1754834" y="53685"/>
                  </a:lnTo>
                  <a:lnTo>
                    <a:pt x="1761744" y="87884"/>
                  </a:lnTo>
                  <a:lnTo>
                    <a:pt x="1761744" y="791464"/>
                  </a:lnTo>
                  <a:lnTo>
                    <a:pt x="1754834" y="825662"/>
                  </a:lnTo>
                  <a:lnTo>
                    <a:pt x="1735994" y="853598"/>
                  </a:lnTo>
                  <a:lnTo>
                    <a:pt x="1708058" y="872438"/>
                  </a:lnTo>
                  <a:lnTo>
                    <a:pt x="1673860" y="879348"/>
                  </a:lnTo>
                  <a:lnTo>
                    <a:pt x="87934" y="879348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6213" y="3067557"/>
            <a:ext cx="1422400" cy="892175"/>
            <a:chOff x="696213" y="3067557"/>
            <a:chExt cx="1422400" cy="892175"/>
          </a:xfrm>
        </p:grpSpPr>
        <p:sp>
          <p:nvSpPr>
            <p:cNvPr id="13" name="object 13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96213" y="4167885"/>
            <a:ext cx="1422400" cy="892175"/>
            <a:chOff x="696213" y="4167885"/>
            <a:chExt cx="1422400" cy="892175"/>
          </a:xfrm>
        </p:grpSpPr>
        <p:sp>
          <p:nvSpPr>
            <p:cNvPr id="16" name="object 16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96213" y="5268214"/>
            <a:ext cx="1422400" cy="892175"/>
            <a:chOff x="696213" y="5268214"/>
            <a:chExt cx="1422400" cy="892175"/>
          </a:xfrm>
        </p:grpSpPr>
        <p:sp>
          <p:nvSpPr>
            <p:cNvPr id="19" name="object 19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13"/>
                  </a:lnTo>
                  <a:lnTo>
                    <a:pt x="6910" y="825641"/>
                  </a:lnTo>
                  <a:lnTo>
                    <a:pt x="25755" y="853592"/>
                  </a:lnTo>
                  <a:lnTo>
                    <a:pt x="53706" y="872437"/>
                  </a:lnTo>
                  <a:lnTo>
                    <a:pt x="87934" y="879348"/>
                  </a:lnTo>
                  <a:lnTo>
                    <a:pt x="1321816" y="879348"/>
                  </a:lnTo>
                  <a:lnTo>
                    <a:pt x="1356014" y="872437"/>
                  </a:lnTo>
                  <a:lnTo>
                    <a:pt x="1383950" y="853592"/>
                  </a:lnTo>
                  <a:lnTo>
                    <a:pt x="1402790" y="825641"/>
                  </a:lnTo>
                  <a:lnTo>
                    <a:pt x="1409700" y="791413"/>
                  </a:lnTo>
                  <a:lnTo>
                    <a:pt x="1409700" y="87884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4"/>
                  </a:lnTo>
                  <a:lnTo>
                    <a:pt x="1409700" y="791413"/>
                  </a:lnTo>
                  <a:lnTo>
                    <a:pt x="1402790" y="825641"/>
                  </a:lnTo>
                  <a:lnTo>
                    <a:pt x="1383950" y="853592"/>
                  </a:lnTo>
                  <a:lnTo>
                    <a:pt x="1356014" y="872437"/>
                  </a:lnTo>
                  <a:lnTo>
                    <a:pt x="1321816" y="879348"/>
                  </a:lnTo>
                  <a:lnTo>
                    <a:pt x="87934" y="879348"/>
                  </a:lnTo>
                  <a:lnTo>
                    <a:pt x="53706" y="872437"/>
                  </a:lnTo>
                  <a:lnTo>
                    <a:pt x="25755" y="853592"/>
                  </a:lnTo>
                  <a:lnTo>
                    <a:pt x="6910" y="825641"/>
                  </a:lnTo>
                  <a:lnTo>
                    <a:pt x="0" y="79141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26319" y="1456753"/>
          <a:ext cx="11139170" cy="515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05"/>
                <a:gridCol w="7310755"/>
                <a:gridCol w="818515"/>
                <a:gridCol w="998854"/>
                <a:gridCol w="1035050"/>
                <a:gridCol w="734059"/>
                <a:gridCol w="55879"/>
              </a:tblGrid>
              <a:tr h="2051685">
                <a:tc gridSpan="7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600" b="1" spc="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transactionnelles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375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table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faits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la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fondamentale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flexible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transactionnelle.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3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28825" algn="l"/>
                          <a:tab pos="2315210" algn="l"/>
                        </a:tabLst>
                      </a:pPr>
                      <a:r>
                        <a:rPr sz="2100" spc="-7" baseline="1984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table,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définie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</a:t>
                      </a:r>
                      <a:r>
                        <a:rPr sz="1400" spc="1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événement.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1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donc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mesures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3158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événement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 seule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330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seule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généralement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lieu</a:t>
                      </a:r>
                      <a:r>
                        <a:rPr sz="1400" spc="1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moment</a:t>
                      </a:r>
                      <a:r>
                        <a:rPr sz="1400" spc="3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lieu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bien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précis,</a:t>
                      </a:r>
                      <a:r>
                        <a:rPr sz="1400" spc="1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comme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opération</a:t>
                      </a:r>
                      <a:r>
                        <a:rPr sz="1400" spc="1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vente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>
                        <a:lnSpc>
                          <a:spcPts val="1315"/>
                        </a:lnSpc>
                      </a:pPr>
                      <a:r>
                        <a:rPr sz="14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0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67310">
                        <a:lnSpc>
                          <a:spcPts val="1460"/>
                        </a:lnSpc>
                        <a:tabLst>
                          <a:tab pos="2148840" algn="l"/>
                        </a:tabLst>
                      </a:pP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transactionnelles	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exemple.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4884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148840" algn="l"/>
                          <a:tab pos="2149475" algn="l"/>
                        </a:tabLst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400" spc="2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2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définition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basique</a:t>
                      </a:r>
                      <a:r>
                        <a:rPr sz="1400" spc="2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notre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grain.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grain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signifie</a:t>
                      </a:r>
                      <a:r>
                        <a:rPr sz="1400" spc="2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qu’on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seule</a:t>
                      </a:r>
                      <a:r>
                        <a:rPr sz="1400" spc="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2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>
                        <a:lnSpc>
                          <a:spcPts val="1580"/>
                        </a:lnSpc>
                        <a:spcBef>
                          <a:spcPts val="84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représentée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74320" marR="9730740" indent="-81280">
                        <a:lnSpc>
                          <a:spcPts val="1540"/>
                        </a:lnSpc>
                        <a:spcBef>
                          <a:spcPts val="6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 </a:t>
                      </a:r>
                      <a:r>
                        <a:rPr sz="14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périodiques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69875" marR="6089015" indent="-76200">
                        <a:lnSpc>
                          <a:spcPts val="154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 </a:t>
                      </a:r>
                      <a:r>
                        <a:rPr sz="14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cumulatives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</a:tr>
              <a:tr h="198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7599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1516"/>
            <a:ext cx="11656060" cy="5146675"/>
            <a:chOff x="0" y="1461516"/>
            <a:chExt cx="11656060" cy="5146675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grpSp>
        <p:nvGrpSpPr>
          <p:cNvPr id="9" name="object 9"/>
          <p:cNvGrpSpPr/>
          <p:nvPr/>
        </p:nvGrpSpPr>
        <p:grpSpPr>
          <a:xfrm>
            <a:off x="344170" y="1967229"/>
            <a:ext cx="1774825" cy="892175"/>
            <a:chOff x="344170" y="1967229"/>
            <a:chExt cx="1774825" cy="892175"/>
          </a:xfrm>
        </p:grpSpPr>
        <p:sp>
          <p:nvSpPr>
            <p:cNvPr id="10" name="object 10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1673860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8"/>
                  </a:lnTo>
                  <a:lnTo>
                    <a:pt x="1673860" y="879348"/>
                  </a:lnTo>
                  <a:lnTo>
                    <a:pt x="1708058" y="872438"/>
                  </a:lnTo>
                  <a:lnTo>
                    <a:pt x="1735994" y="853598"/>
                  </a:lnTo>
                  <a:lnTo>
                    <a:pt x="1754834" y="825662"/>
                  </a:lnTo>
                  <a:lnTo>
                    <a:pt x="1761744" y="791464"/>
                  </a:lnTo>
                  <a:lnTo>
                    <a:pt x="1761744" y="87884"/>
                  </a:lnTo>
                  <a:lnTo>
                    <a:pt x="1754834" y="53685"/>
                  </a:lnTo>
                  <a:lnTo>
                    <a:pt x="1735994" y="25749"/>
                  </a:lnTo>
                  <a:lnTo>
                    <a:pt x="1708058" y="6909"/>
                  </a:lnTo>
                  <a:lnTo>
                    <a:pt x="1673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673860" y="0"/>
                  </a:lnTo>
                  <a:lnTo>
                    <a:pt x="1708058" y="6909"/>
                  </a:lnTo>
                  <a:lnTo>
                    <a:pt x="1735994" y="25749"/>
                  </a:lnTo>
                  <a:lnTo>
                    <a:pt x="1754834" y="53685"/>
                  </a:lnTo>
                  <a:lnTo>
                    <a:pt x="1761744" y="87884"/>
                  </a:lnTo>
                  <a:lnTo>
                    <a:pt x="1761744" y="791464"/>
                  </a:lnTo>
                  <a:lnTo>
                    <a:pt x="1754834" y="825662"/>
                  </a:lnTo>
                  <a:lnTo>
                    <a:pt x="1735994" y="853598"/>
                  </a:lnTo>
                  <a:lnTo>
                    <a:pt x="1708058" y="872438"/>
                  </a:lnTo>
                  <a:lnTo>
                    <a:pt x="1673860" y="879348"/>
                  </a:lnTo>
                  <a:lnTo>
                    <a:pt x="87934" y="879348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6213" y="3067557"/>
            <a:ext cx="1422400" cy="892175"/>
            <a:chOff x="696213" y="3067557"/>
            <a:chExt cx="1422400" cy="892175"/>
          </a:xfrm>
        </p:grpSpPr>
        <p:sp>
          <p:nvSpPr>
            <p:cNvPr id="13" name="object 13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96213" y="4167885"/>
            <a:ext cx="1422400" cy="892175"/>
            <a:chOff x="696213" y="4167885"/>
            <a:chExt cx="1422400" cy="892175"/>
          </a:xfrm>
        </p:grpSpPr>
        <p:sp>
          <p:nvSpPr>
            <p:cNvPr id="16" name="object 16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96213" y="5268214"/>
            <a:ext cx="1422400" cy="892175"/>
            <a:chOff x="696213" y="5268214"/>
            <a:chExt cx="1422400" cy="892175"/>
          </a:xfrm>
        </p:grpSpPr>
        <p:sp>
          <p:nvSpPr>
            <p:cNvPr id="19" name="object 19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13"/>
                  </a:lnTo>
                  <a:lnTo>
                    <a:pt x="6910" y="825641"/>
                  </a:lnTo>
                  <a:lnTo>
                    <a:pt x="25755" y="853592"/>
                  </a:lnTo>
                  <a:lnTo>
                    <a:pt x="53706" y="872437"/>
                  </a:lnTo>
                  <a:lnTo>
                    <a:pt x="87934" y="879348"/>
                  </a:lnTo>
                  <a:lnTo>
                    <a:pt x="1321816" y="879348"/>
                  </a:lnTo>
                  <a:lnTo>
                    <a:pt x="1356014" y="872437"/>
                  </a:lnTo>
                  <a:lnTo>
                    <a:pt x="1383950" y="853592"/>
                  </a:lnTo>
                  <a:lnTo>
                    <a:pt x="1402790" y="825641"/>
                  </a:lnTo>
                  <a:lnTo>
                    <a:pt x="1409700" y="791413"/>
                  </a:lnTo>
                  <a:lnTo>
                    <a:pt x="1409700" y="87884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4"/>
                  </a:lnTo>
                  <a:lnTo>
                    <a:pt x="1409700" y="791413"/>
                  </a:lnTo>
                  <a:lnTo>
                    <a:pt x="1402790" y="825641"/>
                  </a:lnTo>
                  <a:lnTo>
                    <a:pt x="1383950" y="853592"/>
                  </a:lnTo>
                  <a:lnTo>
                    <a:pt x="1356014" y="872437"/>
                  </a:lnTo>
                  <a:lnTo>
                    <a:pt x="1321816" y="879348"/>
                  </a:lnTo>
                  <a:lnTo>
                    <a:pt x="87934" y="879348"/>
                  </a:lnTo>
                  <a:lnTo>
                    <a:pt x="53706" y="872437"/>
                  </a:lnTo>
                  <a:lnTo>
                    <a:pt x="25755" y="853592"/>
                  </a:lnTo>
                  <a:lnTo>
                    <a:pt x="6910" y="825641"/>
                  </a:lnTo>
                  <a:lnTo>
                    <a:pt x="0" y="79141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26319" y="1456753"/>
          <a:ext cx="11139170" cy="515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05"/>
                <a:gridCol w="7310755"/>
                <a:gridCol w="818515"/>
                <a:gridCol w="998854"/>
                <a:gridCol w="1035050"/>
                <a:gridCol w="734059"/>
                <a:gridCol w="55879"/>
              </a:tblGrid>
              <a:tr h="2051685">
                <a:tc gridSpan="7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600" b="1" spc="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transactionnelles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375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25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remarque</a:t>
                      </a:r>
                      <a:r>
                        <a:rPr sz="1400" spc="2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l’exemple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2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achats,</a:t>
                      </a:r>
                      <a:r>
                        <a:rPr sz="1400" spc="2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2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400" spc="2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2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exactement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2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opération/transaction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30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40385">
                        <a:lnSpc>
                          <a:spcPts val="1610"/>
                        </a:lnSpc>
                        <a:tabLst>
                          <a:tab pos="2315210" algn="l"/>
                        </a:tabLst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	</a:t>
                      </a:r>
                      <a:r>
                        <a:rPr sz="2100" spc="-1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vente</a:t>
                      </a:r>
                      <a:r>
                        <a:rPr sz="2100" spc="42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2100" spc="40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2100" spc="419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2100" spc="419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transaction,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100" spc="40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peut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avoir</a:t>
                      </a:r>
                      <a:r>
                        <a:rPr sz="2100" spc="419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différentes</a:t>
                      </a:r>
                      <a:r>
                        <a:rPr sz="2100" spc="42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clés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(id_produit,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id_date)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mesures</a:t>
                      </a:r>
                      <a:r>
                        <a:rPr sz="2100" spc="4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(le</a:t>
                      </a:r>
                      <a:endParaRPr sz="2100" baseline="3968">
                        <a:latin typeface="Calibri"/>
                        <a:cs typeface="Calibri"/>
                      </a:endParaRPr>
                    </a:p>
                    <a:p>
                      <a:pPr marL="2315845" marR="271780">
                        <a:lnSpc>
                          <a:spcPts val="252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d’unités</a:t>
                      </a:r>
                      <a:r>
                        <a:rPr sz="1400" spc="1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cas)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donc</a:t>
                      </a:r>
                      <a:r>
                        <a:rPr sz="1400" spc="1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dispose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</a:t>
                      </a:r>
                      <a:r>
                        <a:rPr sz="1400" spc="1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l’information</a:t>
                      </a:r>
                      <a:r>
                        <a:rPr sz="1400" spc="1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1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400" spc="1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(le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produit,</a:t>
                      </a:r>
                      <a:r>
                        <a:rPr sz="1400" spc="1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3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quantité).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6710">
                        <a:lnSpc>
                          <a:spcPts val="720"/>
                        </a:lnSpc>
                        <a:spcBef>
                          <a:spcPts val="1220"/>
                        </a:spcBef>
                        <a:tabLst>
                          <a:tab pos="2028825" algn="l"/>
                          <a:tab pos="2315210" algn="l"/>
                        </a:tabLst>
                      </a:pPr>
                      <a:r>
                        <a:rPr sz="2100" b="1" spc="-30" baseline="37698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2100" b="1" spc="-37" baseline="37698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baseline="37698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100" b="1" spc="7" baseline="37698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7" baseline="37698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faits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Généralement,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transactionnelle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flexible,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elle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analyse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différents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manières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0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67310">
                        <a:lnSpc>
                          <a:spcPts val="1450"/>
                        </a:lnSpc>
                      </a:pP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transactionnelles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différentes</a:t>
                      </a:r>
                      <a:r>
                        <a:rPr sz="14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dimensions.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Elle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mesures</a:t>
                      </a:r>
                      <a:r>
                        <a:rPr sz="14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généralement</a:t>
                      </a:r>
                      <a:r>
                        <a:rPr sz="14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additives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tendance</a:t>
                      </a:r>
                      <a:r>
                        <a:rPr sz="14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d’être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associée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plusieurs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(via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clés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étrangères).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74320" marR="326390" indent="-81280">
                        <a:lnSpc>
                          <a:spcPct val="65300"/>
                        </a:lnSpc>
                        <a:spcBef>
                          <a:spcPts val="5"/>
                        </a:spcBef>
                        <a:tabLst>
                          <a:tab pos="1861820" algn="l"/>
                          <a:tab pos="2148840" algn="l"/>
                        </a:tabLst>
                      </a:pPr>
                      <a:r>
                        <a:rPr sz="2100" spc="-30" baseline="17857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2100" spc="7" baseline="1785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17857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100" baseline="17857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17857" dirty="0">
                          <a:latin typeface="Calibri"/>
                          <a:cs typeface="Calibri"/>
                        </a:rPr>
                        <a:t>faits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peuvent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avoir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taille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grande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grandit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très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rapidement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transactions. </a:t>
                      </a:r>
                      <a:r>
                        <a:rPr sz="1400" spc="-3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périodiques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776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43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69875" marR="6089015" indent="-76200">
                        <a:lnSpc>
                          <a:spcPts val="1540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 </a:t>
                      </a:r>
                      <a:r>
                        <a:rPr sz="14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cumulatives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</a:tr>
              <a:tr h="1983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75996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2694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20230203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1456753"/>
          <a:ext cx="11665585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75"/>
                <a:gridCol w="167004"/>
                <a:gridCol w="6840220"/>
                <a:gridCol w="1097915"/>
                <a:gridCol w="954404"/>
                <a:gridCol w="1169034"/>
                <a:gridCol w="829309"/>
                <a:gridCol w="60325"/>
              </a:tblGrid>
              <a:tr h="2051685">
                <a:tc rowSpan="10"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7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600" b="1" spc="-2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périodiques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375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périodique,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définie</a:t>
                      </a:r>
                      <a:r>
                        <a:rPr sz="1400" spc="2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synthèse</a:t>
                      </a:r>
                      <a:r>
                        <a:rPr sz="1400" spc="229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2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l’agrégation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d’une</a:t>
                      </a:r>
                      <a:r>
                        <a:rPr sz="1400" spc="2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(calcul)</a:t>
                      </a:r>
                      <a:r>
                        <a:rPr sz="1400" spc="2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30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40385">
                        <a:lnSpc>
                          <a:spcPts val="1610"/>
                        </a:lnSpc>
                        <a:tabLst>
                          <a:tab pos="2315210" algn="l"/>
                        </a:tabLst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	</a:t>
                      </a:r>
                      <a:r>
                        <a:rPr sz="2100" spc="-1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rapport</a:t>
                      </a:r>
                      <a:r>
                        <a:rPr sz="2100" spc="104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2100" spc="1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plusieurs</a:t>
                      </a:r>
                      <a:r>
                        <a:rPr sz="2100" spc="1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événements.</a:t>
                      </a:r>
                      <a:r>
                        <a:rPr sz="2100" spc="12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Elle</a:t>
                      </a:r>
                      <a:r>
                        <a:rPr sz="2100" spc="135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2100" spc="12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déroule</a:t>
                      </a:r>
                      <a:r>
                        <a:rPr sz="2100" spc="1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2100" spc="14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2100" spc="12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</a:t>
                      </a:r>
                      <a:r>
                        <a:rPr sz="2100" spc="104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précise</a:t>
                      </a:r>
                      <a:r>
                        <a:rPr sz="2100" spc="1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(1</a:t>
                      </a:r>
                      <a:r>
                        <a:rPr sz="2100" spc="12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heure,</a:t>
                      </a:r>
                      <a:r>
                        <a:rPr sz="2100" spc="12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100" spc="104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44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jour,</a:t>
                      </a:r>
                      <a:r>
                        <a:rPr sz="2100" spc="12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100" spc="104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semaine,</a:t>
                      </a:r>
                      <a:r>
                        <a:rPr sz="2100" spc="12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etc.).</a:t>
                      </a:r>
                      <a:r>
                        <a:rPr sz="2100" spc="112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Donc</a:t>
                      </a:r>
                      <a:r>
                        <a:rPr sz="2100" spc="104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aseline="3968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endParaRPr sz="2100" baseline="3968">
                        <a:latin typeface="Calibri"/>
                        <a:cs typeface="Calibri"/>
                      </a:endParaRPr>
                    </a:p>
                    <a:p>
                      <a:pPr marL="23158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agrège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événements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transactions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calcule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relative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630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 la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courte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définit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notre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grain.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60680">
                        <a:lnSpc>
                          <a:spcPts val="1614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0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83820">
                        <a:lnSpc>
                          <a:spcPts val="1460"/>
                        </a:lnSpc>
                        <a:tabLst>
                          <a:tab pos="1861820" algn="l"/>
                          <a:tab pos="214884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transactionnelles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Prenons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l’exemple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ventes,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généralement</a:t>
                      </a:r>
                      <a:r>
                        <a:rPr sz="1400" spc="1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il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1400" spc="1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derrière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accompagne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1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périodique,</a:t>
                      </a:r>
                      <a:r>
                        <a:rPr sz="1400" spc="4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r>
                        <a:rPr sz="14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4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n’aura</a:t>
                      </a:r>
                      <a:r>
                        <a:rPr sz="1400" spc="4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4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enregistrements</a:t>
                      </a:r>
                      <a:r>
                        <a:rPr sz="14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d’une</a:t>
                      </a:r>
                      <a:r>
                        <a:rPr sz="14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seule</a:t>
                      </a:r>
                      <a:r>
                        <a:rPr sz="1400" spc="43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</a:t>
                      </a:r>
                      <a:r>
                        <a:rPr sz="1400" spc="4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(1 </a:t>
                      </a:r>
                      <a:r>
                        <a:rPr sz="1400" spc="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400" spc="4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4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</a:t>
                      </a:r>
                      <a:r>
                        <a:rPr sz="1400" spc="4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exemple).</a:t>
                      </a:r>
                      <a:r>
                        <a:rPr sz="14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déduit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partir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transactionnelle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 la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62255" marR="9718040" indent="-82550">
                        <a:lnSpc>
                          <a:spcPts val="1540"/>
                        </a:lnSpc>
                        <a:spcBef>
                          <a:spcPts val="570"/>
                        </a:spcBef>
                      </a:pPr>
                      <a:r>
                        <a:rPr sz="14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b="1" spc="-6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faits </a:t>
                      </a:r>
                      <a:r>
                        <a:rPr sz="1400" b="1" spc="-30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périodiques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ts val="1660"/>
                        </a:lnSpc>
                        <a:spcBef>
                          <a:spcPts val="110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Revenu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Coût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637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410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01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cumulatives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434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44170" y="1967229"/>
            <a:ext cx="1774825" cy="892175"/>
            <a:chOff x="344170" y="1967229"/>
            <a:chExt cx="1774825" cy="892175"/>
          </a:xfrm>
        </p:grpSpPr>
        <p:sp>
          <p:nvSpPr>
            <p:cNvPr id="8" name="object 8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1673860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8"/>
                  </a:lnTo>
                  <a:lnTo>
                    <a:pt x="1673860" y="879348"/>
                  </a:lnTo>
                  <a:lnTo>
                    <a:pt x="1708058" y="872438"/>
                  </a:lnTo>
                  <a:lnTo>
                    <a:pt x="1735994" y="853598"/>
                  </a:lnTo>
                  <a:lnTo>
                    <a:pt x="1754834" y="825662"/>
                  </a:lnTo>
                  <a:lnTo>
                    <a:pt x="1761744" y="791464"/>
                  </a:lnTo>
                  <a:lnTo>
                    <a:pt x="1761744" y="87884"/>
                  </a:lnTo>
                  <a:lnTo>
                    <a:pt x="1754834" y="53685"/>
                  </a:lnTo>
                  <a:lnTo>
                    <a:pt x="1735994" y="25749"/>
                  </a:lnTo>
                  <a:lnTo>
                    <a:pt x="1708058" y="6909"/>
                  </a:lnTo>
                  <a:lnTo>
                    <a:pt x="1673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673860" y="0"/>
                  </a:lnTo>
                  <a:lnTo>
                    <a:pt x="1708058" y="6909"/>
                  </a:lnTo>
                  <a:lnTo>
                    <a:pt x="1735994" y="25749"/>
                  </a:lnTo>
                  <a:lnTo>
                    <a:pt x="1754834" y="53685"/>
                  </a:lnTo>
                  <a:lnTo>
                    <a:pt x="1761744" y="87884"/>
                  </a:lnTo>
                  <a:lnTo>
                    <a:pt x="1761744" y="791464"/>
                  </a:lnTo>
                  <a:lnTo>
                    <a:pt x="1754834" y="825662"/>
                  </a:lnTo>
                  <a:lnTo>
                    <a:pt x="1735994" y="853598"/>
                  </a:lnTo>
                  <a:lnTo>
                    <a:pt x="1708058" y="872438"/>
                  </a:lnTo>
                  <a:lnTo>
                    <a:pt x="1673860" y="879348"/>
                  </a:lnTo>
                  <a:lnTo>
                    <a:pt x="87934" y="879348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6213" y="3067557"/>
            <a:ext cx="1422400" cy="892175"/>
            <a:chOff x="696213" y="3067557"/>
            <a:chExt cx="1422400" cy="892175"/>
          </a:xfrm>
        </p:grpSpPr>
        <p:sp>
          <p:nvSpPr>
            <p:cNvPr id="11" name="object 11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96213" y="4167885"/>
            <a:ext cx="1422400" cy="892175"/>
            <a:chOff x="696213" y="4167885"/>
            <a:chExt cx="1422400" cy="892175"/>
          </a:xfrm>
        </p:grpSpPr>
        <p:sp>
          <p:nvSpPr>
            <p:cNvPr id="14" name="object 14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213" y="5268214"/>
            <a:ext cx="1422400" cy="892175"/>
            <a:chOff x="696213" y="5268214"/>
            <a:chExt cx="1422400" cy="892175"/>
          </a:xfrm>
        </p:grpSpPr>
        <p:sp>
          <p:nvSpPr>
            <p:cNvPr id="17" name="object 17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13"/>
                  </a:lnTo>
                  <a:lnTo>
                    <a:pt x="6910" y="825641"/>
                  </a:lnTo>
                  <a:lnTo>
                    <a:pt x="25755" y="853592"/>
                  </a:lnTo>
                  <a:lnTo>
                    <a:pt x="53706" y="872437"/>
                  </a:lnTo>
                  <a:lnTo>
                    <a:pt x="87934" y="879348"/>
                  </a:lnTo>
                  <a:lnTo>
                    <a:pt x="1321816" y="879348"/>
                  </a:lnTo>
                  <a:lnTo>
                    <a:pt x="1356014" y="872437"/>
                  </a:lnTo>
                  <a:lnTo>
                    <a:pt x="1383950" y="853592"/>
                  </a:lnTo>
                  <a:lnTo>
                    <a:pt x="1402790" y="825641"/>
                  </a:lnTo>
                  <a:lnTo>
                    <a:pt x="1409700" y="791413"/>
                  </a:lnTo>
                  <a:lnTo>
                    <a:pt x="1409700" y="87884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4"/>
                  </a:lnTo>
                  <a:lnTo>
                    <a:pt x="1409700" y="791413"/>
                  </a:lnTo>
                  <a:lnTo>
                    <a:pt x="1402790" y="825641"/>
                  </a:lnTo>
                  <a:lnTo>
                    <a:pt x="1383950" y="853592"/>
                  </a:lnTo>
                  <a:lnTo>
                    <a:pt x="1356014" y="872437"/>
                  </a:lnTo>
                  <a:lnTo>
                    <a:pt x="1321816" y="879348"/>
                  </a:lnTo>
                  <a:lnTo>
                    <a:pt x="87934" y="879348"/>
                  </a:lnTo>
                  <a:lnTo>
                    <a:pt x="53706" y="872437"/>
                  </a:lnTo>
                  <a:lnTo>
                    <a:pt x="25755" y="853592"/>
                  </a:lnTo>
                  <a:lnTo>
                    <a:pt x="6910" y="825641"/>
                  </a:lnTo>
                  <a:lnTo>
                    <a:pt x="0" y="79141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2358390"/>
            <a:ext cx="496125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Appliquer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l’additivité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cas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Différencier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types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tables 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Déterminer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 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clé 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5435" y="6336893"/>
            <a:ext cx="1261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1456753"/>
          <a:ext cx="11665585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575"/>
                <a:gridCol w="167004"/>
                <a:gridCol w="6840220"/>
                <a:gridCol w="1097915"/>
                <a:gridCol w="954404"/>
                <a:gridCol w="1169034"/>
                <a:gridCol w="829309"/>
                <a:gridCol w="60325"/>
              </a:tblGrid>
              <a:tr h="2051685">
                <a:tc rowSpan="10"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7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600" b="1" spc="-2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périodiques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375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remarque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périodique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peut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contenir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plusieurs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(revenu,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ventes,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etc.)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mais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peu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375"/>
                        </a:lnSpc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28825" algn="l"/>
                          <a:tab pos="2315210" algn="l"/>
                        </a:tabLst>
                      </a:pPr>
                      <a:r>
                        <a:rPr sz="2100" spc="-7" baseline="1984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périodique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caractérise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taille</a:t>
                      </a:r>
                      <a:r>
                        <a:rPr sz="14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grande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rapport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transactionnelle,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3158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parce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le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grain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n’est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 assez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détaillé.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15845" indent="-287020">
                        <a:lnSpc>
                          <a:spcPts val="1330"/>
                        </a:lnSpc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croissance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1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taille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11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est</a:t>
                      </a:r>
                      <a:r>
                        <a:rPr sz="1400" spc="11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très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contrôlée.</a:t>
                      </a:r>
                      <a:r>
                        <a:rPr sz="14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1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toujours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11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seule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11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s’ajoute</a:t>
                      </a:r>
                      <a:r>
                        <a:rPr sz="14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1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jour,</a:t>
                      </a:r>
                      <a:r>
                        <a:rPr sz="14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60680">
                        <a:lnSpc>
                          <a:spcPts val="1315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03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6">
                  <a:txBody>
                    <a:bodyPr/>
                    <a:lstStyle/>
                    <a:p>
                      <a:pPr marL="83820">
                        <a:lnSpc>
                          <a:spcPts val="1460"/>
                        </a:lnSpc>
                        <a:tabLst>
                          <a:tab pos="214884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transactionnelles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semaine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précise.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4884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148840" algn="l"/>
                          <a:tab pos="214947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table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périodique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généralement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additifs.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555555"/>
                        </a:buClr>
                        <a:buFont typeface="Arial MT"/>
                        <a:buChar char="•"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148840" indent="-287655">
                        <a:lnSpc>
                          <a:spcPts val="1280"/>
                        </a:lnSpc>
                        <a:buFont typeface="Arial MT"/>
                        <a:buChar char="•"/>
                        <a:tabLst>
                          <a:tab pos="2148840" algn="l"/>
                          <a:tab pos="214947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présentent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aucun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événement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présentée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 null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79705">
                        <a:lnSpc>
                          <a:spcPts val="1210"/>
                        </a:lnSpc>
                      </a:pPr>
                      <a:r>
                        <a:rPr sz="14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62255">
                        <a:lnSpc>
                          <a:spcPts val="1610"/>
                        </a:lnSpc>
                      </a:pP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périodiques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7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ts val="1660"/>
                        </a:lnSpc>
                        <a:spcBef>
                          <a:spcPts val="110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id_semaine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Revenu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Coût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EC7C30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637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252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410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01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cumulatives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1434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3345" marB="0" vert="vert270">
                    <a:lnR w="28575">
                      <a:solidFill>
                        <a:srgbClr val="A4A4A4"/>
                      </a:solidFill>
                      <a:prstDash val="solid"/>
                    </a:lnR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344170" y="1967229"/>
            <a:ext cx="1774825" cy="892175"/>
            <a:chOff x="344170" y="1967229"/>
            <a:chExt cx="1774825" cy="892175"/>
          </a:xfrm>
        </p:grpSpPr>
        <p:sp>
          <p:nvSpPr>
            <p:cNvPr id="8" name="object 8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1673860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8"/>
                  </a:lnTo>
                  <a:lnTo>
                    <a:pt x="1673860" y="879348"/>
                  </a:lnTo>
                  <a:lnTo>
                    <a:pt x="1708058" y="872438"/>
                  </a:lnTo>
                  <a:lnTo>
                    <a:pt x="1735994" y="853598"/>
                  </a:lnTo>
                  <a:lnTo>
                    <a:pt x="1754834" y="825662"/>
                  </a:lnTo>
                  <a:lnTo>
                    <a:pt x="1761744" y="791464"/>
                  </a:lnTo>
                  <a:lnTo>
                    <a:pt x="1761744" y="87884"/>
                  </a:lnTo>
                  <a:lnTo>
                    <a:pt x="1754834" y="53685"/>
                  </a:lnTo>
                  <a:lnTo>
                    <a:pt x="1735994" y="25749"/>
                  </a:lnTo>
                  <a:lnTo>
                    <a:pt x="1708058" y="6909"/>
                  </a:lnTo>
                  <a:lnTo>
                    <a:pt x="1673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673860" y="0"/>
                  </a:lnTo>
                  <a:lnTo>
                    <a:pt x="1708058" y="6909"/>
                  </a:lnTo>
                  <a:lnTo>
                    <a:pt x="1735994" y="25749"/>
                  </a:lnTo>
                  <a:lnTo>
                    <a:pt x="1754834" y="53685"/>
                  </a:lnTo>
                  <a:lnTo>
                    <a:pt x="1761744" y="87884"/>
                  </a:lnTo>
                  <a:lnTo>
                    <a:pt x="1761744" y="791464"/>
                  </a:lnTo>
                  <a:lnTo>
                    <a:pt x="1754834" y="825662"/>
                  </a:lnTo>
                  <a:lnTo>
                    <a:pt x="1735994" y="853598"/>
                  </a:lnTo>
                  <a:lnTo>
                    <a:pt x="1708058" y="872438"/>
                  </a:lnTo>
                  <a:lnTo>
                    <a:pt x="1673860" y="879348"/>
                  </a:lnTo>
                  <a:lnTo>
                    <a:pt x="87934" y="879348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6213" y="3067557"/>
            <a:ext cx="1422400" cy="892175"/>
            <a:chOff x="696213" y="3067557"/>
            <a:chExt cx="1422400" cy="892175"/>
          </a:xfrm>
        </p:grpSpPr>
        <p:sp>
          <p:nvSpPr>
            <p:cNvPr id="11" name="object 11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96213" y="4167885"/>
            <a:ext cx="1422400" cy="892175"/>
            <a:chOff x="696213" y="4167885"/>
            <a:chExt cx="1422400" cy="892175"/>
          </a:xfrm>
        </p:grpSpPr>
        <p:sp>
          <p:nvSpPr>
            <p:cNvPr id="14" name="object 14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96213" y="5268214"/>
            <a:ext cx="1422400" cy="892175"/>
            <a:chOff x="696213" y="5268214"/>
            <a:chExt cx="1422400" cy="892175"/>
          </a:xfrm>
        </p:grpSpPr>
        <p:sp>
          <p:nvSpPr>
            <p:cNvPr id="17" name="object 17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13"/>
                  </a:lnTo>
                  <a:lnTo>
                    <a:pt x="6910" y="825641"/>
                  </a:lnTo>
                  <a:lnTo>
                    <a:pt x="25755" y="853592"/>
                  </a:lnTo>
                  <a:lnTo>
                    <a:pt x="53706" y="872437"/>
                  </a:lnTo>
                  <a:lnTo>
                    <a:pt x="87934" y="879348"/>
                  </a:lnTo>
                  <a:lnTo>
                    <a:pt x="1321816" y="879348"/>
                  </a:lnTo>
                  <a:lnTo>
                    <a:pt x="1356014" y="872437"/>
                  </a:lnTo>
                  <a:lnTo>
                    <a:pt x="1383950" y="853592"/>
                  </a:lnTo>
                  <a:lnTo>
                    <a:pt x="1402790" y="825641"/>
                  </a:lnTo>
                  <a:lnTo>
                    <a:pt x="1409700" y="791413"/>
                  </a:lnTo>
                  <a:lnTo>
                    <a:pt x="1409700" y="87884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4"/>
                  </a:lnTo>
                  <a:lnTo>
                    <a:pt x="1409700" y="791413"/>
                  </a:lnTo>
                  <a:lnTo>
                    <a:pt x="1402790" y="825641"/>
                  </a:lnTo>
                  <a:lnTo>
                    <a:pt x="1383950" y="853592"/>
                  </a:lnTo>
                  <a:lnTo>
                    <a:pt x="1356014" y="872437"/>
                  </a:lnTo>
                  <a:lnTo>
                    <a:pt x="1321816" y="879348"/>
                  </a:lnTo>
                  <a:lnTo>
                    <a:pt x="87934" y="879348"/>
                  </a:lnTo>
                  <a:lnTo>
                    <a:pt x="53706" y="872437"/>
                  </a:lnTo>
                  <a:lnTo>
                    <a:pt x="25755" y="853592"/>
                  </a:lnTo>
                  <a:lnTo>
                    <a:pt x="6910" y="825641"/>
                  </a:lnTo>
                  <a:lnTo>
                    <a:pt x="0" y="79141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2552826" y="1932406"/>
            <a:ext cx="88353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table de faits cumulative ressemble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périodique,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sauf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une seule ligne 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résumé/récapitulatif/cumul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 de plusieurs transactions. Dans 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type, la période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normalisée, mais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définie 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durée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vie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 qui 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début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spécifiques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(i.e.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commande).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utilisé.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2826" y="3395598"/>
            <a:ext cx="71977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bénéfique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4170" y="1967229"/>
            <a:ext cx="1774825" cy="892175"/>
            <a:chOff x="344170" y="1967229"/>
            <a:chExt cx="1774825" cy="892175"/>
          </a:xfrm>
        </p:grpSpPr>
        <p:sp>
          <p:nvSpPr>
            <p:cNvPr id="13" name="object 13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1673860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8"/>
                  </a:lnTo>
                  <a:lnTo>
                    <a:pt x="1673860" y="879348"/>
                  </a:lnTo>
                  <a:lnTo>
                    <a:pt x="1708058" y="872438"/>
                  </a:lnTo>
                  <a:lnTo>
                    <a:pt x="1735994" y="853598"/>
                  </a:lnTo>
                  <a:lnTo>
                    <a:pt x="1754834" y="825662"/>
                  </a:lnTo>
                  <a:lnTo>
                    <a:pt x="1761744" y="791464"/>
                  </a:lnTo>
                  <a:lnTo>
                    <a:pt x="1761744" y="87884"/>
                  </a:lnTo>
                  <a:lnTo>
                    <a:pt x="1754834" y="53685"/>
                  </a:lnTo>
                  <a:lnTo>
                    <a:pt x="1735994" y="25749"/>
                  </a:lnTo>
                  <a:lnTo>
                    <a:pt x="1708058" y="6909"/>
                  </a:lnTo>
                  <a:lnTo>
                    <a:pt x="1673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673860" y="0"/>
                  </a:lnTo>
                  <a:lnTo>
                    <a:pt x="1708058" y="6909"/>
                  </a:lnTo>
                  <a:lnTo>
                    <a:pt x="1735994" y="25749"/>
                  </a:lnTo>
                  <a:lnTo>
                    <a:pt x="1754834" y="53685"/>
                  </a:lnTo>
                  <a:lnTo>
                    <a:pt x="1761744" y="87884"/>
                  </a:lnTo>
                  <a:lnTo>
                    <a:pt x="1761744" y="791464"/>
                  </a:lnTo>
                  <a:lnTo>
                    <a:pt x="1754834" y="825662"/>
                  </a:lnTo>
                  <a:lnTo>
                    <a:pt x="1735994" y="853598"/>
                  </a:lnTo>
                  <a:lnTo>
                    <a:pt x="1708058" y="872438"/>
                  </a:lnTo>
                  <a:lnTo>
                    <a:pt x="1673860" y="879348"/>
                  </a:lnTo>
                  <a:lnTo>
                    <a:pt x="87934" y="879348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8871" y="2175129"/>
            <a:ext cx="14262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4463" y="2370201"/>
            <a:ext cx="333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aits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0954" y="2846577"/>
            <a:ext cx="1597660" cy="1113155"/>
            <a:chOff x="520954" y="2846577"/>
            <a:chExt cx="1597660" cy="1113155"/>
          </a:xfrm>
        </p:grpSpPr>
        <p:sp>
          <p:nvSpPr>
            <p:cNvPr id="18" name="object 18"/>
            <p:cNvSpPr/>
            <p:nvPr/>
          </p:nvSpPr>
          <p:spPr>
            <a:xfrm>
              <a:off x="527304" y="2852927"/>
              <a:ext cx="176530" cy="660400"/>
            </a:xfrm>
            <a:custGeom>
              <a:avLst/>
              <a:gdLst/>
              <a:ahLst/>
              <a:cxnLst/>
              <a:rect l="l" t="t" r="r" b="b"/>
              <a:pathLst>
                <a:path w="176529" h="660400">
                  <a:moveTo>
                    <a:pt x="0" y="0"/>
                  </a:moveTo>
                  <a:lnTo>
                    <a:pt x="0" y="660273"/>
                  </a:lnTo>
                  <a:lnTo>
                    <a:pt x="176060" y="660273"/>
                  </a:lnTo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564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564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4631" y="3275838"/>
            <a:ext cx="10458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Tables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903" y="3470909"/>
            <a:ext cx="1263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transactionnelles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0954" y="2846577"/>
            <a:ext cx="1597660" cy="2213610"/>
            <a:chOff x="520954" y="2846577"/>
            <a:chExt cx="1597660" cy="2213610"/>
          </a:xfrm>
        </p:grpSpPr>
        <p:sp>
          <p:nvSpPr>
            <p:cNvPr id="24" name="object 24"/>
            <p:cNvSpPr/>
            <p:nvPr/>
          </p:nvSpPr>
          <p:spPr>
            <a:xfrm>
              <a:off x="527304" y="2852927"/>
              <a:ext cx="176530" cy="1760855"/>
            </a:xfrm>
            <a:custGeom>
              <a:avLst/>
              <a:gdLst/>
              <a:ahLst/>
              <a:cxnLst/>
              <a:rect l="l" t="t" r="r" b="b"/>
              <a:pathLst>
                <a:path w="176529" h="1760854">
                  <a:moveTo>
                    <a:pt x="0" y="0"/>
                  </a:moveTo>
                  <a:lnTo>
                    <a:pt x="0" y="1760601"/>
                  </a:lnTo>
                  <a:lnTo>
                    <a:pt x="176060" y="1760601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564" y="4174236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564" y="4174236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84631" y="4376420"/>
            <a:ext cx="10458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93345" marR="5080" indent="-8128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latin typeface="Calibri"/>
                <a:cs typeface="Calibri"/>
              </a:rPr>
              <a:t>Tables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périodiques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0954" y="2846577"/>
            <a:ext cx="1597660" cy="3314065"/>
            <a:chOff x="520954" y="2846577"/>
            <a:chExt cx="1597660" cy="3314065"/>
          </a:xfrm>
        </p:grpSpPr>
        <p:sp>
          <p:nvSpPr>
            <p:cNvPr id="29" name="object 29"/>
            <p:cNvSpPr/>
            <p:nvPr/>
          </p:nvSpPr>
          <p:spPr>
            <a:xfrm>
              <a:off x="527304" y="2852927"/>
              <a:ext cx="176530" cy="2861310"/>
            </a:xfrm>
            <a:custGeom>
              <a:avLst/>
              <a:gdLst/>
              <a:ahLst/>
              <a:cxnLst/>
              <a:rect l="l" t="t" r="r" b="b"/>
              <a:pathLst>
                <a:path w="176529" h="2861310">
                  <a:moveTo>
                    <a:pt x="0" y="0"/>
                  </a:moveTo>
                  <a:lnTo>
                    <a:pt x="0" y="2861056"/>
                  </a:lnTo>
                  <a:lnTo>
                    <a:pt x="176060" y="2861056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564" y="5274563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13"/>
                  </a:lnTo>
                  <a:lnTo>
                    <a:pt x="6910" y="825641"/>
                  </a:lnTo>
                  <a:lnTo>
                    <a:pt x="25755" y="853592"/>
                  </a:lnTo>
                  <a:lnTo>
                    <a:pt x="53706" y="872437"/>
                  </a:lnTo>
                  <a:lnTo>
                    <a:pt x="87934" y="879348"/>
                  </a:lnTo>
                  <a:lnTo>
                    <a:pt x="1321816" y="879348"/>
                  </a:lnTo>
                  <a:lnTo>
                    <a:pt x="1356014" y="872437"/>
                  </a:lnTo>
                  <a:lnTo>
                    <a:pt x="1383950" y="853592"/>
                  </a:lnTo>
                  <a:lnTo>
                    <a:pt x="1402790" y="825641"/>
                  </a:lnTo>
                  <a:lnTo>
                    <a:pt x="1409700" y="791413"/>
                  </a:lnTo>
                  <a:lnTo>
                    <a:pt x="1409700" y="87884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2564" y="5274563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4"/>
                  </a:lnTo>
                  <a:lnTo>
                    <a:pt x="1409700" y="791413"/>
                  </a:lnTo>
                  <a:lnTo>
                    <a:pt x="1402790" y="825641"/>
                  </a:lnTo>
                  <a:lnTo>
                    <a:pt x="1383950" y="853592"/>
                  </a:lnTo>
                  <a:lnTo>
                    <a:pt x="1356014" y="872437"/>
                  </a:lnTo>
                  <a:lnTo>
                    <a:pt x="1321816" y="879348"/>
                  </a:lnTo>
                  <a:lnTo>
                    <a:pt x="87934" y="879348"/>
                  </a:lnTo>
                  <a:lnTo>
                    <a:pt x="53706" y="872437"/>
                  </a:lnTo>
                  <a:lnTo>
                    <a:pt x="25755" y="853592"/>
                  </a:lnTo>
                  <a:lnTo>
                    <a:pt x="6910" y="825641"/>
                  </a:lnTo>
                  <a:lnTo>
                    <a:pt x="0" y="79141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0915" y="5477052"/>
            <a:ext cx="107188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8900" marR="5080" indent="-76200">
              <a:lnSpc>
                <a:spcPts val="1540"/>
              </a:lnSpc>
              <a:spcBef>
                <a:spcPts val="270"/>
              </a:spcBef>
            </a:pPr>
            <a:r>
              <a:rPr sz="1400" b="1" spc="-20" dirty="0">
                <a:solidFill>
                  <a:srgbClr val="C55A11"/>
                </a:solidFill>
                <a:latin typeface="Calibri"/>
                <a:cs typeface="Calibri"/>
              </a:rPr>
              <a:t>Tables</a:t>
            </a:r>
            <a:r>
              <a:rPr sz="1400" b="1" spc="-6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55A11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faits </a:t>
            </a:r>
            <a:r>
              <a:rPr sz="1400" b="1" spc="-30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C55A11"/>
                </a:solidFill>
                <a:latin typeface="Calibri"/>
                <a:cs typeface="Calibri"/>
              </a:rPr>
              <a:t>cumulatives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798982" y="1599692"/>
            <a:ext cx="2276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Tables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 cumulatives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61516"/>
            <a:ext cx="11656060" cy="5146675"/>
            <a:chOff x="0" y="1461516"/>
            <a:chExt cx="11656060" cy="5146675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grpSp>
        <p:nvGrpSpPr>
          <p:cNvPr id="9" name="object 9"/>
          <p:cNvGrpSpPr/>
          <p:nvPr/>
        </p:nvGrpSpPr>
        <p:grpSpPr>
          <a:xfrm>
            <a:off x="344170" y="1967229"/>
            <a:ext cx="1774825" cy="892175"/>
            <a:chOff x="344170" y="1967229"/>
            <a:chExt cx="1774825" cy="892175"/>
          </a:xfrm>
        </p:grpSpPr>
        <p:sp>
          <p:nvSpPr>
            <p:cNvPr id="10" name="object 10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1673860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64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8"/>
                  </a:lnTo>
                  <a:lnTo>
                    <a:pt x="1673860" y="879348"/>
                  </a:lnTo>
                  <a:lnTo>
                    <a:pt x="1708058" y="872438"/>
                  </a:lnTo>
                  <a:lnTo>
                    <a:pt x="1735994" y="853598"/>
                  </a:lnTo>
                  <a:lnTo>
                    <a:pt x="1754834" y="825662"/>
                  </a:lnTo>
                  <a:lnTo>
                    <a:pt x="1761744" y="791464"/>
                  </a:lnTo>
                  <a:lnTo>
                    <a:pt x="1761744" y="87884"/>
                  </a:lnTo>
                  <a:lnTo>
                    <a:pt x="1754834" y="53685"/>
                  </a:lnTo>
                  <a:lnTo>
                    <a:pt x="1735994" y="25749"/>
                  </a:lnTo>
                  <a:lnTo>
                    <a:pt x="1708058" y="6909"/>
                  </a:lnTo>
                  <a:lnTo>
                    <a:pt x="167386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" y="1973579"/>
              <a:ext cx="1762125" cy="879475"/>
            </a:xfrm>
            <a:custGeom>
              <a:avLst/>
              <a:gdLst/>
              <a:ahLst/>
              <a:cxnLst/>
              <a:rect l="l" t="t" r="r" b="b"/>
              <a:pathLst>
                <a:path w="1762125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673860" y="0"/>
                  </a:lnTo>
                  <a:lnTo>
                    <a:pt x="1708058" y="6909"/>
                  </a:lnTo>
                  <a:lnTo>
                    <a:pt x="1735994" y="25749"/>
                  </a:lnTo>
                  <a:lnTo>
                    <a:pt x="1754834" y="53685"/>
                  </a:lnTo>
                  <a:lnTo>
                    <a:pt x="1761744" y="87884"/>
                  </a:lnTo>
                  <a:lnTo>
                    <a:pt x="1761744" y="791464"/>
                  </a:lnTo>
                  <a:lnTo>
                    <a:pt x="1754834" y="825662"/>
                  </a:lnTo>
                  <a:lnTo>
                    <a:pt x="1735994" y="853598"/>
                  </a:lnTo>
                  <a:lnTo>
                    <a:pt x="1708058" y="872438"/>
                  </a:lnTo>
                  <a:lnTo>
                    <a:pt x="1673860" y="879348"/>
                  </a:lnTo>
                  <a:lnTo>
                    <a:pt x="87934" y="879348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4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6213" y="3067557"/>
            <a:ext cx="1422400" cy="892175"/>
            <a:chOff x="696213" y="3067557"/>
            <a:chExt cx="1422400" cy="892175"/>
          </a:xfrm>
        </p:grpSpPr>
        <p:sp>
          <p:nvSpPr>
            <p:cNvPr id="13" name="object 13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2563" y="3073907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96213" y="4167885"/>
            <a:ext cx="1422400" cy="892175"/>
            <a:chOff x="696213" y="4167885"/>
            <a:chExt cx="1422400" cy="892175"/>
          </a:xfrm>
        </p:grpSpPr>
        <p:sp>
          <p:nvSpPr>
            <p:cNvPr id="16" name="object 16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3"/>
                  </a:lnTo>
                  <a:lnTo>
                    <a:pt x="0" y="791463"/>
                  </a:lnTo>
                  <a:lnTo>
                    <a:pt x="6910" y="825662"/>
                  </a:lnTo>
                  <a:lnTo>
                    <a:pt x="25755" y="853598"/>
                  </a:lnTo>
                  <a:lnTo>
                    <a:pt x="53706" y="872438"/>
                  </a:lnTo>
                  <a:lnTo>
                    <a:pt x="87934" y="879347"/>
                  </a:lnTo>
                  <a:lnTo>
                    <a:pt x="1321816" y="879347"/>
                  </a:lnTo>
                  <a:lnTo>
                    <a:pt x="1356014" y="872438"/>
                  </a:lnTo>
                  <a:lnTo>
                    <a:pt x="1383950" y="853598"/>
                  </a:lnTo>
                  <a:lnTo>
                    <a:pt x="1402790" y="825662"/>
                  </a:lnTo>
                  <a:lnTo>
                    <a:pt x="1409700" y="791463"/>
                  </a:lnTo>
                  <a:lnTo>
                    <a:pt x="1409700" y="87883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563" y="4174235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3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3"/>
                  </a:lnTo>
                  <a:lnTo>
                    <a:pt x="1409700" y="791463"/>
                  </a:lnTo>
                  <a:lnTo>
                    <a:pt x="1402790" y="825662"/>
                  </a:lnTo>
                  <a:lnTo>
                    <a:pt x="1383950" y="853598"/>
                  </a:lnTo>
                  <a:lnTo>
                    <a:pt x="1356014" y="872438"/>
                  </a:lnTo>
                  <a:lnTo>
                    <a:pt x="1321816" y="879347"/>
                  </a:lnTo>
                  <a:lnTo>
                    <a:pt x="87934" y="879347"/>
                  </a:lnTo>
                  <a:lnTo>
                    <a:pt x="53706" y="872438"/>
                  </a:lnTo>
                  <a:lnTo>
                    <a:pt x="25755" y="853598"/>
                  </a:lnTo>
                  <a:lnTo>
                    <a:pt x="6910" y="825662"/>
                  </a:lnTo>
                  <a:lnTo>
                    <a:pt x="0" y="791463"/>
                  </a:lnTo>
                  <a:lnTo>
                    <a:pt x="0" y="87883"/>
                  </a:lnTo>
                  <a:close/>
                </a:path>
              </a:pathLst>
            </a:custGeom>
            <a:ln w="12700">
              <a:solidFill>
                <a:srgbClr val="C48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96213" y="5268214"/>
            <a:ext cx="1422400" cy="892175"/>
            <a:chOff x="696213" y="5268214"/>
            <a:chExt cx="1422400" cy="892175"/>
          </a:xfrm>
        </p:grpSpPr>
        <p:sp>
          <p:nvSpPr>
            <p:cNvPr id="19" name="object 19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1321816" y="0"/>
                  </a:moveTo>
                  <a:lnTo>
                    <a:pt x="87934" y="0"/>
                  </a:lnTo>
                  <a:lnTo>
                    <a:pt x="53706" y="6909"/>
                  </a:lnTo>
                  <a:lnTo>
                    <a:pt x="25755" y="25749"/>
                  </a:lnTo>
                  <a:lnTo>
                    <a:pt x="6910" y="53685"/>
                  </a:lnTo>
                  <a:lnTo>
                    <a:pt x="0" y="87884"/>
                  </a:lnTo>
                  <a:lnTo>
                    <a:pt x="0" y="791413"/>
                  </a:lnTo>
                  <a:lnTo>
                    <a:pt x="6910" y="825641"/>
                  </a:lnTo>
                  <a:lnTo>
                    <a:pt x="25755" y="853592"/>
                  </a:lnTo>
                  <a:lnTo>
                    <a:pt x="53706" y="872437"/>
                  </a:lnTo>
                  <a:lnTo>
                    <a:pt x="87934" y="879348"/>
                  </a:lnTo>
                  <a:lnTo>
                    <a:pt x="1321816" y="879348"/>
                  </a:lnTo>
                  <a:lnTo>
                    <a:pt x="1356014" y="872437"/>
                  </a:lnTo>
                  <a:lnTo>
                    <a:pt x="1383950" y="853592"/>
                  </a:lnTo>
                  <a:lnTo>
                    <a:pt x="1402790" y="825641"/>
                  </a:lnTo>
                  <a:lnTo>
                    <a:pt x="1409700" y="791413"/>
                  </a:lnTo>
                  <a:lnTo>
                    <a:pt x="1409700" y="87884"/>
                  </a:lnTo>
                  <a:lnTo>
                    <a:pt x="1402790" y="53685"/>
                  </a:lnTo>
                  <a:lnTo>
                    <a:pt x="1383950" y="25749"/>
                  </a:lnTo>
                  <a:lnTo>
                    <a:pt x="1356014" y="6909"/>
                  </a:lnTo>
                  <a:lnTo>
                    <a:pt x="132181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563" y="5274564"/>
              <a:ext cx="1409700" cy="879475"/>
            </a:xfrm>
            <a:custGeom>
              <a:avLst/>
              <a:gdLst/>
              <a:ahLst/>
              <a:cxnLst/>
              <a:rect l="l" t="t" r="r" b="b"/>
              <a:pathLst>
                <a:path w="1409700" h="879475">
                  <a:moveTo>
                    <a:pt x="0" y="87884"/>
                  </a:moveTo>
                  <a:lnTo>
                    <a:pt x="6910" y="53685"/>
                  </a:lnTo>
                  <a:lnTo>
                    <a:pt x="25755" y="25749"/>
                  </a:lnTo>
                  <a:lnTo>
                    <a:pt x="53706" y="6909"/>
                  </a:lnTo>
                  <a:lnTo>
                    <a:pt x="87934" y="0"/>
                  </a:lnTo>
                  <a:lnTo>
                    <a:pt x="1321816" y="0"/>
                  </a:lnTo>
                  <a:lnTo>
                    <a:pt x="1356014" y="6909"/>
                  </a:lnTo>
                  <a:lnTo>
                    <a:pt x="1383950" y="25749"/>
                  </a:lnTo>
                  <a:lnTo>
                    <a:pt x="1402790" y="53685"/>
                  </a:lnTo>
                  <a:lnTo>
                    <a:pt x="1409700" y="87884"/>
                  </a:lnTo>
                  <a:lnTo>
                    <a:pt x="1409700" y="791413"/>
                  </a:lnTo>
                  <a:lnTo>
                    <a:pt x="1402790" y="825641"/>
                  </a:lnTo>
                  <a:lnTo>
                    <a:pt x="1383950" y="853592"/>
                  </a:lnTo>
                  <a:lnTo>
                    <a:pt x="1356014" y="872437"/>
                  </a:lnTo>
                  <a:lnTo>
                    <a:pt x="1321816" y="879348"/>
                  </a:lnTo>
                  <a:lnTo>
                    <a:pt x="87934" y="879348"/>
                  </a:lnTo>
                  <a:lnTo>
                    <a:pt x="53706" y="872437"/>
                  </a:lnTo>
                  <a:lnTo>
                    <a:pt x="25755" y="853592"/>
                  </a:lnTo>
                  <a:lnTo>
                    <a:pt x="6910" y="825641"/>
                  </a:lnTo>
                  <a:lnTo>
                    <a:pt x="0" y="791413"/>
                  </a:lnTo>
                  <a:lnTo>
                    <a:pt x="0" y="87884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30098" y="1456753"/>
          <a:ext cx="11135360" cy="514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05"/>
                <a:gridCol w="1623695"/>
                <a:gridCol w="1045210"/>
                <a:gridCol w="1137285"/>
                <a:gridCol w="823595"/>
                <a:gridCol w="793750"/>
                <a:gridCol w="1118870"/>
                <a:gridCol w="1034415"/>
                <a:gridCol w="984884"/>
                <a:gridCol w="988059"/>
                <a:gridCol w="1217929"/>
                <a:gridCol w="182879"/>
              </a:tblGrid>
              <a:tr h="2051685">
                <a:tc gridSpan="12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600" b="1" spc="-2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cumulatives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indent="2033905">
                        <a:lnSpc>
                          <a:spcPct val="100000"/>
                        </a:lnSpc>
                        <a:spcBef>
                          <a:spcPts val="720"/>
                        </a:spcBef>
                        <a:buFont typeface="Arial MT"/>
                        <a:buChar char="•"/>
                        <a:tabLst>
                          <a:tab pos="2315210" algn="l"/>
                          <a:tab pos="2315845" algn="l"/>
                        </a:tabLst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Prenons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l’exemple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commandes.</a:t>
                      </a:r>
                      <a:r>
                        <a:rPr sz="1400" spc="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commande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arrive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chez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fabricant,</a:t>
                      </a:r>
                      <a:r>
                        <a:rPr sz="1400" spc="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(clé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étrangère),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40385" marR="271780" indent="-546100">
                        <a:lnSpc>
                          <a:spcPct val="54400"/>
                        </a:lnSpc>
                        <a:tabLst>
                          <a:tab pos="2315210" algn="l"/>
                        </a:tabLst>
                      </a:pPr>
                      <a:r>
                        <a:rPr sz="2100" spc="-22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2100" spc="7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2100" spc="7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2100" spc="7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7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produits,</a:t>
                      </a:r>
                      <a:r>
                        <a:rPr sz="1400" spc="1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1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4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produit</a:t>
                      </a:r>
                      <a:r>
                        <a:rPr sz="1400" spc="1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lui-même</a:t>
                      </a:r>
                      <a:r>
                        <a:rPr sz="14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(clé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étrangère),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dates</a:t>
                      </a:r>
                      <a:r>
                        <a:rPr sz="1400" spc="1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début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fin</a:t>
                      </a:r>
                      <a:r>
                        <a:rPr sz="14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production,</a:t>
                      </a:r>
                      <a:r>
                        <a:rPr sz="14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3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315845">
                        <a:lnSpc>
                          <a:spcPts val="1605"/>
                        </a:lnSpc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d’inspection,</a:t>
                      </a:r>
                      <a:r>
                        <a:rPr sz="1400" spc="3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spc="3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livraison</a:t>
                      </a:r>
                      <a:r>
                        <a:rPr sz="1400" spc="3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(elles</a:t>
                      </a:r>
                      <a:r>
                        <a:rPr sz="1400" spc="3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3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3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clés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étrangères)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enfin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3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produits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60680" marR="272415" indent="1954530">
                        <a:lnSpc>
                          <a:spcPct val="150000"/>
                        </a:lnSpc>
                        <a:tabLst>
                          <a:tab pos="2315210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endommagés</a:t>
                      </a:r>
                      <a:r>
                        <a:rPr sz="1400" spc="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qui</a:t>
                      </a:r>
                      <a:r>
                        <a:rPr sz="1400" spc="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correspond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</a:t>
                      </a:r>
                      <a:r>
                        <a:rPr sz="1400" spc="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associé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1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1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produits.</a:t>
                      </a:r>
                      <a:r>
                        <a:rPr sz="1400" spc="1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dates</a:t>
                      </a:r>
                      <a:r>
                        <a:rPr sz="14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 </a:t>
                      </a:r>
                      <a:r>
                        <a:rPr sz="1400" spc="-3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30" baseline="-19841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2100" spc="-7" baseline="-19841" dirty="0">
                          <a:latin typeface="Calibri"/>
                          <a:cs typeface="Calibri"/>
                        </a:rPr>
                        <a:t> de faits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périodes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étapes.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Ceci est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très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bon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 tables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 cumulatives.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00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gridSpan="11">
                  <a:txBody>
                    <a:bodyPr/>
                    <a:lstStyle/>
                    <a:p>
                      <a:pPr marL="83820">
                        <a:lnSpc>
                          <a:spcPts val="116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transactionnelles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 indent="-287655">
                        <a:lnSpc>
                          <a:spcPts val="1390"/>
                        </a:lnSpc>
                        <a:buFont typeface="Arial MT"/>
                        <a:buChar char="•"/>
                        <a:tabLst>
                          <a:tab pos="2148840" algn="l"/>
                          <a:tab pos="214947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400" spc="2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tables,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trouve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mesures/faits</a:t>
                      </a:r>
                      <a:r>
                        <a:rPr sz="1400" spc="2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beaucoup</a:t>
                      </a:r>
                      <a:r>
                        <a:rPr sz="1400" spc="1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</a:t>
                      </a:r>
                      <a:r>
                        <a:rPr sz="1400" spc="204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(plusieurs</a:t>
                      </a:r>
                      <a:r>
                        <a:rPr sz="1400" spc="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dates/clés</a:t>
                      </a:r>
                      <a:r>
                        <a:rPr sz="1400" spc="2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1488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processus.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74320" marR="271780" indent="-81280">
                        <a:lnSpc>
                          <a:spcPct val="150000"/>
                        </a:lnSpc>
                        <a:spcBef>
                          <a:spcPts val="600"/>
                        </a:spcBef>
                        <a:tabLst>
                          <a:tab pos="1861820" algn="l"/>
                          <a:tab pos="2148840" algn="l"/>
                          <a:tab pos="10290810" algn="l"/>
                        </a:tabLst>
                      </a:pPr>
                      <a:r>
                        <a:rPr sz="2100" spc="-165" baseline="-15873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100" baseline="-15873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100" spc="-15" baseline="-15873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100" baseline="-15873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2100" spc="-7" baseline="-1587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5" baseline="-15873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100" baseline="-15873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100" spc="-15" baseline="-1587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30" baseline="-15873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100" baseline="-15873" dirty="0">
                          <a:latin typeface="Calibri"/>
                          <a:cs typeface="Calibri"/>
                        </a:rPr>
                        <a:t>aits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Arial MT"/>
                          <a:cs typeface="Arial MT"/>
                        </a:rPr>
                        <a:t>•	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Mê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c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lés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è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es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ais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lusie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ec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  </a:t>
                      </a:r>
                      <a:r>
                        <a:rPr sz="2100" spc="-7" baseline="23809" dirty="0">
                          <a:latin typeface="Calibri"/>
                          <a:cs typeface="Calibri"/>
                        </a:rPr>
                        <a:t>périodiques		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date,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cela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s’appelle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jeu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rôle.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016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F8CCAC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76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55904" marR="395605" indent="-76200">
                        <a:lnSpc>
                          <a:spcPts val="1540"/>
                        </a:lnSpc>
                      </a:pPr>
                      <a:r>
                        <a:rPr sz="14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b="1" spc="3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faits </a:t>
                      </a:r>
                      <a:r>
                        <a:rPr sz="1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cumulatives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 marR="128905" indent="274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ommande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86055" marR="178435" indent="806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Id_date_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ommande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5730" marR="116205" indent="146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Nb_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odui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33985" indent="146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oduit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173990" indent="1244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Début_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oduc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1605" marR="132080" indent="2311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Fin_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oduc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38430" marR="130175" indent="1536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insp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05740" marR="195580" indent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36525" indent="1339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Produits_ 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ndomma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95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955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95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29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T w="12700">
                      <a:solidFill>
                        <a:srgbClr val="A4A4A4"/>
                      </a:solidFill>
                      <a:prstDash val="solid"/>
                    </a:lnT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7800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100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35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20230206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20230216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5" dirty="0"/>
              <a:t>Types</a:t>
            </a:r>
            <a:r>
              <a:rPr sz="1600" spc="-5" dirty="0"/>
              <a:t> </a:t>
            </a:r>
            <a:r>
              <a:rPr sz="1600" spc="-10" dirty="0"/>
              <a:t>des</a:t>
            </a:r>
            <a:r>
              <a:rPr sz="1600" spc="-5" dirty="0"/>
              <a:t> tables</a:t>
            </a:r>
            <a:r>
              <a:rPr sz="1600" spc="-25" dirty="0"/>
              <a:t> </a:t>
            </a:r>
            <a:r>
              <a:rPr sz="1600" spc="-5" dirty="0"/>
              <a:t>de </a:t>
            </a:r>
            <a:r>
              <a:rPr sz="1600" spc="-10" dirty="0"/>
              <a:t>faits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685" y="1456753"/>
          <a:ext cx="11123295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/>
                <a:gridCol w="2692400"/>
                <a:gridCol w="2686049"/>
                <a:gridCol w="2686050"/>
                <a:gridCol w="2698114"/>
              </a:tblGrid>
              <a:tr h="973455">
                <a:tc gridSpan="5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Comparaison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différence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F8CCAC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périodique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cumulative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73151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Grain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ligne =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période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définie (plus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autres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dimensions)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9554" marR="243840" indent="-69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 ligne =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durée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vie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d’un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processus/événement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avec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400" spc="-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début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précis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Dimensions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transaction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80645" indent="60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période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(clé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étrangère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qui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représente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période)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Dates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plusieurs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périodes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dimensions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Grand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Très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grand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8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Faits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Mesures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transactions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5120" marR="313055" indent="1066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Mesures cumulatives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période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95350" marR="256540" indent="-641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Mesures du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processus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dans sa </a:t>
                      </a:r>
                      <a:r>
                        <a:rPr sz="1400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durée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Taille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Grande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(grains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détaillés)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Moyen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(grain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détaillé)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Petite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81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performant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(peut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être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amélioré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l’agrégation)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Mieux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(moins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détails)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Meilleur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74598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439160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 tables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Tables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sans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Étapes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création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Clé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5" dirty="0"/>
              <a:t>Tables </a:t>
            </a:r>
            <a:r>
              <a:rPr sz="1600" spc="-5" dirty="0"/>
              <a:t>de</a:t>
            </a:r>
            <a:r>
              <a:rPr sz="1600" dirty="0"/>
              <a:t> </a:t>
            </a:r>
            <a:r>
              <a:rPr sz="1600" spc="-10" dirty="0"/>
              <a:t>faits</a:t>
            </a:r>
            <a:r>
              <a:rPr sz="1600" spc="-5" dirty="0"/>
              <a:t> sans</a:t>
            </a:r>
            <a:r>
              <a:rPr sz="1600" dirty="0"/>
              <a:t> </a:t>
            </a:r>
            <a:r>
              <a:rPr sz="1600" spc="-10" dirty="0"/>
              <a:t>faits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91165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Tables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sans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table de faits sans 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reste toujours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de faits, car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sait qu’une table de faits 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fait. Dans une table de faits,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 Le fait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qu’une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 numérique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 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entière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garde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400">
              <a:latin typeface="Calibri"/>
              <a:cs typeface="Calibri"/>
            </a:endParaRPr>
          </a:p>
          <a:p>
            <a:pPr marL="299085" marR="762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est possible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qui 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aucun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(que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aspects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dimensionnels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événement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25" dirty="0"/>
              <a:t>Tables </a:t>
            </a:r>
            <a:r>
              <a:rPr sz="1600" spc="-5" dirty="0"/>
              <a:t>de</a:t>
            </a:r>
            <a:r>
              <a:rPr sz="1600" dirty="0"/>
              <a:t> </a:t>
            </a:r>
            <a:r>
              <a:rPr sz="1600" spc="-10" dirty="0"/>
              <a:t>faits</a:t>
            </a:r>
            <a:r>
              <a:rPr sz="1600" spc="-5" dirty="0"/>
              <a:t> sans</a:t>
            </a:r>
            <a:r>
              <a:rPr sz="1600" dirty="0"/>
              <a:t> </a:t>
            </a:r>
            <a:r>
              <a:rPr sz="1600" spc="-10" dirty="0"/>
              <a:t>faits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685" y="1456753"/>
          <a:ext cx="11144250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310"/>
                <a:gridCol w="1139189"/>
                <a:gridCol w="1349375"/>
                <a:gridCol w="1439545"/>
                <a:gridCol w="889634"/>
                <a:gridCol w="1100454"/>
                <a:gridCol w="945515"/>
              </a:tblGrid>
              <a:tr h="3460115">
                <a:tc gridSpan="7"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600" b="1" spc="-2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Tables 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r>
                        <a:rPr sz="16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sans</a:t>
                      </a:r>
                      <a:r>
                        <a:rPr sz="16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faits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Exemple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61340" marR="270510" indent="-28702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 MT"/>
                        <a:buChar char="•"/>
                        <a:tabLst>
                          <a:tab pos="561975" algn="l"/>
                        </a:tabLst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travaille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entreprise,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nouvel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employé.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donc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cette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fait,</a:t>
                      </a:r>
                      <a:r>
                        <a:rPr sz="1400" spc="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stocke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chaque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enregistrement </a:t>
                      </a:r>
                      <a:r>
                        <a:rPr sz="1400" spc="-3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toutes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dimensions associées;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d’entrée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l’employé,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département,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sa région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 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manager.</a:t>
                      </a:r>
                      <a:r>
                        <a:rPr sz="1400" spc="2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 cet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exemple,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ne 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dispose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d’aucune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mesure,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mais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enregistre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tous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aspects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dimensionnels.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  <a:buClr>
                          <a:srgbClr val="555555"/>
                        </a:buClr>
                        <a:buFont typeface="Arial MT"/>
                        <a:buChar char="•"/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134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61340" algn="l"/>
                          <a:tab pos="561975" algn="l"/>
                        </a:tabLst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Même</a:t>
                      </a:r>
                      <a:r>
                        <a:rPr sz="1400" spc="2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2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l’absence</a:t>
                      </a:r>
                      <a:r>
                        <a:rPr sz="1400" spc="2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2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mesures</a:t>
                      </a:r>
                      <a:r>
                        <a:rPr sz="1400" spc="2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(faits),</a:t>
                      </a:r>
                      <a:r>
                        <a:rPr sz="1400" spc="2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2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peut</a:t>
                      </a:r>
                      <a:r>
                        <a:rPr sz="1400" spc="2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répondre</a:t>
                      </a:r>
                      <a:r>
                        <a:rPr sz="1400" spc="2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aux</a:t>
                      </a:r>
                      <a:r>
                        <a:rPr sz="1400" spc="2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questions</a:t>
                      </a:r>
                      <a:r>
                        <a:rPr sz="1400" spc="2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2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Combien</a:t>
                      </a:r>
                      <a:r>
                        <a:rPr sz="1400" spc="2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d’employés</a:t>
                      </a:r>
                      <a:r>
                        <a:rPr sz="1400" spc="2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ont</a:t>
                      </a:r>
                      <a:r>
                        <a:rPr sz="1400" spc="2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été</a:t>
                      </a:r>
                      <a:r>
                        <a:rPr sz="1400" spc="2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enregistrés</a:t>
                      </a:r>
                      <a:r>
                        <a:rPr sz="1400" spc="2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2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r>
                        <a:rPr sz="1400" spc="28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dernier?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613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Combien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d’employés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ont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été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enregistrés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certaine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région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département?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utilisant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simples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requêtes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SQLs.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6134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61340" algn="l"/>
                          <a:tab pos="561975" algn="l"/>
                        </a:tabLst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Avec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table,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stocke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l’événement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(en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utilisant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clés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étrangères)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afin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garder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trace</a:t>
                      </a:r>
                      <a:r>
                        <a:rPr sz="14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dernier,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sans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avoir</a:t>
                      </a:r>
                      <a:r>
                        <a:rPr sz="14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besoin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613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d’aucune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métrique.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F8CCAC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T w="9525">
                      <a:solidFill>
                        <a:srgbClr val="F8CCAC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Id_employe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Id_date_entree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Id_département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Id_région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Id_manager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28575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28575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28575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28575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28575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2432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CCAC"/>
                      </a:solidFill>
                      <a:prstDash val="solid"/>
                    </a:lnL>
                    <a:lnR w="9525">
                      <a:solidFill>
                        <a:srgbClr val="F8CCAC"/>
                      </a:solidFill>
                      <a:prstDash val="solid"/>
                    </a:lnR>
                    <a:lnB w="9525">
                      <a:solidFill>
                        <a:srgbClr val="F8C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505835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 tables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sans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Étapes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 création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d’une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Clé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3244215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Étapes</a:t>
            </a:r>
            <a:r>
              <a:rPr sz="1600" spc="-5" dirty="0"/>
              <a:t> </a:t>
            </a:r>
            <a:r>
              <a:rPr sz="1600" spc="-10" dirty="0"/>
              <a:t>de</a:t>
            </a:r>
            <a:r>
              <a:rPr sz="1600" spc="-5" dirty="0"/>
              <a:t> </a:t>
            </a:r>
            <a:r>
              <a:rPr sz="1600" spc="-10" dirty="0"/>
              <a:t>création </a:t>
            </a:r>
            <a:r>
              <a:rPr sz="1600" spc="-15" dirty="0"/>
              <a:t>d’une</a:t>
            </a:r>
            <a:r>
              <a:rPr sz="1600" spc="25" dirty="0"/>
              <a:t> </a:t>
            </a:r>
            <a:r>
              <a:rPr sz="1600" spc="-5" dirty="0"/>
              <a:t>table</a:t>
            </a:r>
            <a:r>
              <a:rPr sz="1600" spc="-10" dirty="0"/>
              <a:t> </a:t>
            </a:r>
            <a:r>
              <a:rPr sz="1600" spc="-5" dirty="0"/>
              <a:t>de</a:t>
            </a:r>
            <a:r>
              <a:rPr sz="1600" spc="5" dirty="0"/>
              <a:t> </a:t>
            </a:r>
            <a:r>
              <a:rPr sz="1600" spc="-10" dirty="0"/>
              <a:t>faits</a:t>
            </a:r>
            <a:endParaRPr sz="1600"/>
          </a:p>
        </p:txBody>
      </p:sp>
      <p:grpSp>
        <p:nvGrpSpPr>
          <p:cNvPr id="10" name="object 10"/>
          <p:cNvGrpSpPr/>
          <p:nvPr/>
        </p:nvGrpSpPr>
        <p:grpSpPr>
          <a:xfrm>
            <a:off x="783081" y="2759710"/>
            <a:ext cx="10760075" cy="1861820"/>
            <a:chOff x="783081" y="2759710"/>
            <a:chExt cx="10760075" cy="1861820"/>
          </a:xfrm>
        </p:grpSpPr>
        <p:sp>
          <p:nvSpPr>
            <p:cNvPr id="11" name="object 11"/>
            <p:cNvSpPr/>
            <p:nvPr/>
          </p:nvSpPr>
          <p:spPr>
            <a:xfrm>
              <a:off x="789431" y="2766060"/>
              <a:ext cx="10747375" cy="577850"/>
            </a:xfrm>
            <a:custGeom>
              <a:avLst/>
              <a:gdLst/>
              <a:ahLst/>
              <a:cxnLst/>
              <a:rect l="l" t="t" r="r" b="b"/>
              <a:pathLst>
                <a:path w="10747375" h="577850">
                  <a:moveTo>
                    <a:pt x="10650982" y="0"/>
                  </a:moveTo>
                  <a:lnTo>
                    <a:pt x="96265" y="0"/>
                  </a:lnTo>
                  <a:lnTo>
                    <a:pt x="58796" y="7558"/>
                  </a:lnTo>
                  <a:lnTo>
                    <a:pt x="28197" y="28178"/>
                  </a:lnTo>
                  <a:lnTo>
                    <a:pt x="7565" y="58775"/>
                  </a:lnTo>
                  <a:lnTo>
                    <a:pt x="0" y="96265"/>
                  </a:lnTo>
                  <a:lnTo>
                    <a:pt x="0" y="481329"/>
                  </a:lnTo>
                  <a:lnTo>
                    <a:pt x="7565" y="518820"/>
                  </a:lnTo>
                  <a:lnTo>
                    <a:pt x="28197" y="549417"/>
                  </a:lnTo>
                  <a:lnTo>
                    <a:pt x="58796" y="570037"/>
                  </a:lnTo>
                  <a:lnTo>
                    <a:pt x="96265" y="577595"/>
                  </a:lnTo>
                  <a:lnTo>
                    <a:pt x="10650982" y="577595"/>
                  </a:lnTo>
                  <a:lnTo>
                    <a:pt x="10688472" y="570037"/>
                  </a:lnTo>
                  <a:lnTo>
                    <a:pt x="10719069" y="549417"/>
                  </a:lnTo>
                  <a:lnTo>
                    <a:pt x="10739689" y="518820"/>
                  </a:lnTo>
                  <a:lnTo>
                    <a:pt x="10747248" y="481329"/>
                  </a:lnTo>
                  <a:lnTo>
                    <a:pt x="10747248" y="96265"/>
                  </a:lnTo>
                  <a:lnTo>
                    <a:pt x="10739689" y="58775"/>
                  </a:lnTo>
                  <a:lnTo>
                    <a:pt x="10719069" y="28178"/>
                  </a:lnTo>
                  <a:lnTo>
                    <a:pt x="10688472" y="7558"/>
                  </a:lnTo>
                  <a:lnTo>
                    <a:pt x="1065098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431" y="2766060"/>
              <a:ext cx="10747375" cy="577850"/>
            </a:xfrm>
            <a:custGeom>
              <a:avLst/>
              <a:gdLst/>
              <a:ahLst/>
              <a:cxnLst/>
              <a:rect l="l" t="t" r="r" b="b"/>
              <a:pathLst>
                <a:path w="10747375" h="577850">
                  <a:moveTo>
                    <a:pt x="0" y="96265"/>
                  </a:moveTo>
                  <a:lnTo>
                    <a:pt x="7565" y="58775"/>
                  </a:lnTo>
                  <a:lnTo>
                    <a:pt x="28197" y="28178"/>
                  </a:lnTo>
                  <a:lnTo>
                    <a:pt x="58796" y="7558"/>
                  </a:lnTo>
                  <a:lnTo>
                    <a:pt x="96265" y="0"/>
                  </a:lnTo>
                  <a:lnTo>
                    <a:pt x="10650982" y="0"/>
                  </a:lnTo>
                  <a:lnTo>
                    <a:pt x="10688472" y="7558"/>
                  </a:lnTo>
                  <a:lnTo>
                    <a:pt x="10719069" y="28178"/>
                  </a:lnTo>
                  <a:lnTo>
                    <a:pt x="10739689" y="58775"/>
                  </a:lnTo>
                  <a:lnTo>
                    <a:pt x="10747248" y="96265"/>
                  </a:lnTo>
                  <a:lnTo>
                    <a:pt x="10747248" y="481329"/>
                  </a:lnTo>
                  <a:lnTo>
                    <a:pt x="10739689" y="518820"/>
                  </a:lnTo>
                  <a:lnTo>
                    <a:pt x="10719069" y="549417"/>
                  </a:lnTo>
                  <a:lnTo>
                    <a:pt x="10688472" y="570037"/>
                  </a:lnTo>
                  <a:lnTo>
                    <a:pt x="10650982" y="577595"/>
                  </a:lnTo>
                  <a:lnTo>
                    <a:pt x="96265" y="577595"/>
                  </a:lnTo>
                  <a:lnTo>
                    <a:pt x="58796" y="570037"/>
                  </a:lnTo>
                  <a:lnTo>
                    <a:pt x="28197" y="549417"/>
                  </a:lnTo>
                  <a:lnTo>
                    <a:pt x="7565" y="518820"/>
                  </a:lnTo>
                  <a:lnTo>
                    <a:pt x="0" y="481329"/>
                  </a:lnTo>
                  <a:lnTo>
                    <a:pt x="0" y="962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431" y="4038600"/>
              <a:ext cx="10747375" cy="576580"/>
            </a:xfrm>
            <a:custGeom>
              <a:avLst/>
              <a:gdLst/>
              <a:ahLst/>
              <a:cxnLst/>
              <a:rect l="l" t="t" r="r" b="b"/>
              <a:pathLst>
                <a:path w="10747375" h="576579">
                  <a:moveTo>
                    <a:pt x="10651236" y="0"/>
                  </a:moveTo>
                  <a:lnTo>
                    <a:pt x="96012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2" y="576072"/>
                  </a:lnTo>
                  <a:lnTo>
                    <a:pt x="10651236" y="576072"/>
                  </a:lnTo>
                  <a:lnTo>
                    <a:pt x="10688633" y="568535"/>
                  </a:lnTo>
                  <a:lnTo>
                    <a:pt x="10719149" y="547973"/>
                  </a:lnTo>
                  <a:lnTo>
                    <a:pt x="10739711" y="517457"/>
                  </a:lnTo>
                  <a:lnTo>
                    <a:pt x="10747248" y="480060"/>
                  </a:lnTo>
                  <a:lnTo>
                    <a:pt x="10747248" y="96012"/>
                  </a:lnTo>
                  <a:lnTo>
                    <a:pt x="10739711" y="58614"/>
                  </a:lnTo>
                  <a:lnTo>
                    <a:pt x="10719149" y="28098"/>
                  </a:lnTo>
                  <a:lnTo>
                    <a:pt x="10688633" y="7536"/>
                  </a:lnTo>
                  <a:lnTo>
                    <a:pt x="1065123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431" y="4038600"/>
              <a:ext cx="10747375" cy="576580"/>
            </a:xfrm>
            <a:custGeom>
              <a:avLst/>
              <a:gdLst/>
              <a:ahLst/>
              <a:cxnLst/>
              <a:rect l="l" t="t" r="r" b="b"/>
              <a:pathLst>
                <a:path w="10747375" h="576579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10651236" y="0"/>
                  </a:lnTo>
                  <a:lnTo>
                    <a:pt x="10688633" y="7536"/>
                  </a:lnTo>
                  <a:lnTo>
                    <a:pt x="10719149" y="28098"/>
                  </a:lnTo>
                  <a:lnTo>
                    <a:pt x="10739711" y="58614"/>
                  </a:lnTo>
                  <a:lnTo>
                    <a:pt x="10747248" y="96012"/>
                  </a:lnTo>
                  <a:lnTo>
                    <a:pt x="10747248" y="480060"/>
                  </a:lnTo>
                  <a:lnTo>
                    <a:pt x="10739711" y="517457"/>
                  </a:lnTo>
                  <a:lnTo>
                    <a:pt x="10719149" y="547973"/>
                  </a:lnTo>
                  <a:lnTo>
                    <a:pt x="10688633" y="568535"/>
                  </a:lnTo>
                  <a:lnTo>
                    <a:pt x="10651236" y="576072"/>
                  </a:lnTo>
                  <a:lnTo>
                    <a:pt x="96012" y="576072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60"/>
                  </a:lnTo>
                  <a:lnTo>
                    <a:pt x="0" y="960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982" y="1599692"/>
            <a:ext cx="10588625" cy="4875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Étapes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création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d’une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tables.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Essentiellement,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principales.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répond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 commerciaux.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01295" indent="-130175">
              <a:lnSpc>
                <a:spcPct val="100000"/>
              </a:lnSpc>
              <a:spcBef>
                <a:spcPts val="985"/>
              </a:spcBef>
              <a:buAutoNum type="arabicPlain"/>
              <a:tabLst>
                <a:tab pos="20193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Identifier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processus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métier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réel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qu’on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veut analyser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Calibri"/>
              <a:buAutoNum type="arabicPlain"/>
            </a:pPr>
            <a:endParaRPr sz="1200">
              <a:latin typeface="Calibri"/>
              <a:cs typeface="Calibri"/>
            </a:endParaRPr>
          </a:p>
          <a:p>
            <a:pPr marL="114300" marR="9363710" lvl="1" indent="-114300" algn="r">
              <a:lnSpc>
                <a:spcPct val="100000"/>
              </a:lnSpc>
              <a:buChar char="•"/>
              <a:tabLst>
                <a:tab pos="114300" algn="l"/>
              </a:tabLst>
            </a:pPr>
            <a:r>
              <a:rPr sz="1400" spc="-10" dirty="0">
                <a:latin typeface="Calibri"/>
                <a:cs typeface="Calibri"/>
              </a:rPr>
              <a:t>Exemples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14300" marR="9304020" lvl="2" indent="-114300" algn="r">
              <a:lnSpc>
                <a:spcPct val="100000"/>
              </a:lnSpc>
              <a:spcBef>
                <a:spcPts val="204"/>
              </a:spcBef>
              <a:buChar char="•"/>
              <a:tabLst>
                <a:tab pos="114300" algn="l"/>
              </a:tabLst>
            </a:pPr>
            <a:r>
              <a:rPr sz="1400" dirty="0">
                <a:latin typeface="Calibri"/>
                <a:cs typeface="Calibri"/>
              </a:rPr>
              <a:t>les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ventes</a:t>
            </a:r>
            <a:endParaRPr sz="1400">
              <a:latin typeface="Calibri"/>
              <a:cs typeface="Calibri"/>
            </a:endParaRPr>
          </a:p>
          <a:p>
            <a:pPr marL="560070" lvl="2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560705" algn="l"/>
              </a:tabLst>
            </a:pPr>
            <a:r>
              <a:rPr sz="1400" dirty="0">
                <a:latin typeface="Calibri"/>
                <a:cs typeface="Calibri"/>
              </a:rPr>
              <a:t>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traitement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 commandes</a:t>
            </a:r>
            <a:endParaRPr sz="14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Calibri"/>
              <a:buChar char="•"/>
            </a:pPr>
            <a:endParaRPr sz="1100">
              <a:latin typeface="Calibri"/>
              <a:cs typeface="Calibri"/>
            </a:endParaRPr>
          </a:p>
          <a:p>
            <a:pPr marL="201295" indent="-130175">
              <a:lnSpc>
                <a:spcPct val="100000"/>
              </a:lnSpc>
              <a:buAutoNum type="arabicPlain"/>
              <a:tabLst>
                <a:tab pos="20193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Définir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grain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(le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détails)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libri"/>
              <a:buAutoNum type="arabicPlain"/>
            </a:pPr>
            <a:endParaRPr sz="13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buChar char="•"/>
              <a:tabLst>
                <a:tab pos="446405" algn="l"/>
              </a:tabLst>
            </a:pP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niveau de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détails </a:t>
            </a:r>
            <a:r>
              <a:rPr sz="1400" spc="-25" dirty="0">
                <a:latin typeface="Calibri"/>
                <a:cs typeface="Calibri"/>
              </a:rPr>
              <a:t>qu’on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prévoit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-5" dirty="0">
                <a:latin typeface="Calibri"/>
                <a:cs typeface="Calibri"/>
              </a:rPr>
              <a:t> table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446405" algn="l"/>
              </a:tabLst>
            </a:pP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s'agit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simplement</a:t>
            </a:r>
            <a:r>
              <a:rPr sz="1400" dirty="0">
                <a:latin typeface="Calibri"/>
                <a:cs typeface="Calibri"/>
              </a:rPr>
              <a:t> 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définir </a:t>
            </a:r>
            <a:r>
              <a:rPr sz="1400" dirty="0">
                <a:latin typeface="Calibri"/>
                <a:cs typeface="Calibri"/>
              </a:rPr>
              <a:t>à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quoi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 </a:t>
            </a:r>
            <a:r>
              <a:rPr sz="1400" spc="-10" dirty="0">
                <a:latin typeface="Calibri"/>
                <a:cs typeface="Calibri"/>
              </a:rPr>
              <a:t>rôle/une</a:t>
            </a:r>
            <a:r>
              <a:rPr sz="1400" spc="-5" dirty="0">
                <a:latin typeface="Calibri"/>
                <a:cs typeface="Calibri"/>
              </a:rPr>
              <a:t> transaction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référence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446405" algn="l"/>
              </a:tabLst>
            </a:pPr>
            <a:r>
              <a:rPr sz="1400" spc="-15" dirty="0">
                <a:latin typeface="Calibri"/>
                <a:cs typeface="Calibri"/>
              </a:rPr>
              <a:t>C’est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décision cruciale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puisque</a:t>
            </a:r>
            <a:r>
              <a:rPr sz="1400" dirty="0">
                <a:latin typeface="Calibri"/>
                <a:cs typeface="Calibri"/>
              </a:rPr>
              <a:t> le</a:t>
            </a:r>
            <a:r>
              <a:rPr sz="1400" spc="-5" dirty="0">
                <a:latin typeface="Calibri"/>
                <a:cs typeface="Calibri"/>
              </a:rPr>
              <a:t> grain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 très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important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analyses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446405" algn="l"/>
              </a:tabLst>
            </a:pPr>
            <a:r>
              <a:rPr sz="1400" spc="-10" dirty="0">
                <a:latin typeface="Calibri"/>
                <a:cs typeface="Calibri"/>
              </a:rPr>
              <a:t>Exemples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560070" lvl="2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560705" algn="l"/>
              </a:tabLst>
            </a:pPr>
            <a:r>
              <a:rPr sz="1400" spc="-15" dirty="0">
                <a:latin typeface="Calibri"/>
                <a:cs typeface="Calibri"/>
              </a:rPr>
              <a:t>Transaction,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commande,</a:t>
            </a:r>
            <a:r>
              <a:rPr sz="1400" dirty="0">
                <a:latin typeface="Calibri"/>
                <a:cs typeface="Calibri"/>
              </a:rPr>
              <a:t> ligne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commande</a:t>
            </a:r>
            <a:endParaRPr sz="1400">
              <a:latin typeface="Calibri"/>
              <a:cs typeface="Calibri"/>
            </a:endParaRPr>
          </a:p>
          <a:p>
            <a:pPr marL="560070" lvl="2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560705" algn="l"/>
              </a:tabLst>
            </a:pPr>
            <a:r>
              <a:rPr sz="1400" spc="-5" dirty="0">
                <a:latin typeface="Calibri"/>
                <a:cs typeface="Calibri"/>
              </a:rPr>
              <a:t>Périodes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journalier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 bien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combinaison</a:t>
            </a:r>
            <a:r>
              <a:rPr sz="1400" spc="-10" dirty="0">
                <a:latin typeface="Calibri"/>
                <a:cs typeface="Calibri"/>
              </a:rPr>
              <a:t> entre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 période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l’emplacement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ts val="1610"/>
              </a:lnSpc>
              <a:spcBef>
                <a:spcPts val="204"/>
              </a:spcBef>
              <a:buChar char="•"/>
              <a:tabLst>
                <a:tab pos="446405" algn="l"/>
              </a:tabLst>
            </a:pP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recommandé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d’opter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grain plus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(un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niveau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détails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plus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élevé)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afin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d’éviter</a:t>
            </a:r>
            <a:r>
              <a:rPr sz="1400" dirty="0">
                <a:latin typeface="Calibri"/>
                <a:cs typeface="Calibri"/>
              </a:rPr>
              <a:t> 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pré-agrégées,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limiter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endParaRPr sz="1400">
              <a:latin typeface="Calibri"/>
              <a:cs typeface="Calibri"/>
            </a:endParaRPr>
          </a:p>
          <a:p>
            <a:pPr marL="445770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nombre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d‘analyses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possibles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maximiser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nombre</a:t>
            </a:r>
            <a:r>
              <a:rPr sz="1400" spc="-5" dirty="0">
                <a:latin typeface="Calibri"/>
                <a:cs typeface="Calibri"/>
              </a:rPr>
              <a:t>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d’utilisations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3244215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Étapes</a:t>
            </a:r>
            <a:r>
              <a:rPr sz="1600" spc="-5" dirty="0"/>
              <a:t> </a:t>
            </a:r>
            <a:r>
              <a:rPr sz="1600" spc="-10" dirty="0"/>
              <a:t>de</a:t>
            </a:r>
            <a:r>
              <a:rPr sz="1600" spc="-5" dirty="0"/>
              <a:t> </a:t>
            </a:r>
            <a:r>
              <a:rPr sz="1600" spc="-10" dirty="0"/>
              <a:t>création </a:t>
            </a:r>
            <a:r>
              <a:rPr sz="1600" spc="-15" dirty="0"/>
              <a:t>d’une</a:t>
            </a:r>
            <a:r>
              <a:rPr sz="1600" spc="25" dirty="0"/>
              <a:t> </a:t>
            </a:r>
            <a:r>
              <a:rPr sz="1600" spc="-5" dirty="0"/>
              <a:t>table</a:t>
            </a:r>
            <a:r>
              <a:rPr sz="1600" spc="-10" dirty="0"/>
              <a:t> </a:t>
            </a:r>
            <a:r>
              <a:rPr sz="1600" spc="-5" dirty="0"/>
              <a:t>de</a:t>
            </a:r>
            <a:r>
              <a:rPr sz="1600" spc="5" dirty="0"/>
              <a:t> </a:t>
            </a:r>
            <a:r>
              <a:rPr sz="1600" spc="-10" dirty="0"/>
              <a:t>faits</a:t>
            </a:r>
            <a:endParaRPr sz="1600"/>
          </a:p>
        </p:txBody>
      </p:sp>
      <p:grpSp>
        <p:nvGrpSpPr>
          <p:cNvPr id="10" name="object 10"/>
          <p:cNvGrpSpPr/>
          <p:nvPr/>
        </p:nvGrpSpPr>
        <p:grpSpPr>
          <a:xfrm>
            <a:off x="783081" y="2883154"/>
            <a:ext cx="10760075" cy="2242820"/>
            <a:chOff x="783081" y="2883154"/>
            <a:chExt cx="10760075" cy="2242820"/>
          </a:xfrm>
        </p:grpSpPr>
        <p:sp>
          <p:nvSpPr>
            <p:cNvPr id="11" name="object 11"/>
            <p:cNvSpPr/>
            <p:nvPr/>
          </p:nvSpPr>
          <p:spPr>
            <a:xfrm>
              <a:off x="789431" y="2889504"/>
              <a:ext cx="10747375" cy="509270"/>
            </a:xfrm>
            <a:custGeom>
              <a:avLst/>
              <a:gdLst/>
              <a:ahLst/>
              <a:cxnLst/>
              <a:rect l="l" t="t" r="r" b="b"/>
              <a:pathLst>
                <a:path w="10747375" h="509270">
                  <a:moveTo>
                    <a:pt x="10662412" y="0"/>
                  </a:moveTo>
                  <a:lnTo>
                    <a:pt x="84836" y="0"/>
                  </a:lnTo>
                  <a:lnTo>
                    <a:pt x="51815" y="6665"/>
                  </a:lnTo>
                  <a:lnTo>
                    <a:pt x="24849" y="24844"/>
                  </a:lnTo>
                  <a:lnTo>
                    <a:pt x="6667" y="51810"/>
                  </a:lnTo>
                  <a:lnTo>
                    <a:pt x="0" y="84836"/>
                  </a:lnTo>
                  <a:lnTo>
                    <a:pt x="0" y="424180"/>
                  </a:lnTo>
                  <a:lnTo>
                    <a:pt x="6667" y="457205"/>
                  </a:lnTo>
                  <a:lnTo>
                    <a:pt x="24849" y="484171"/>
                  </a:lnTo>
                  <a:lnTo>
                    <a:pt x="51815" y="502350"/>
                  </a:lnTo>
                  <a:lnTo>
                    <a:pt x="84836" y="509016"/>
                  </a:lnTo>
                  <a:lnTo>
                    <a:pt x="10662412" y="509016"/>
                  </a:lnTo>
                  <a:lnTo>
                    <a:pt x="10695437" y="502350"/>
                  </a:lnTo>
                  <a:lnTo>
                    <a:pt x="10722403" y="484171"/>
                  </a:lnTo>
                  <a:lnTo>
                    <a:pt x="10740582" y="457205"/>
                  </a:lnTo>
                  <a:lnTo>
                    <a:pt x="10747248" y="424180"/>
                  </a:lnTo>
                  <a:lnTo>
                    <a:pt x="10747248" y="84836"/>
                  </a:lnTo>
                  <a:lnTo>
                    <a:pt x="10740582" y="51810"/>
                  </a:lnTo>
                  <a:lnTo>
                    <a:pt x="10722403" y="24844"/>
                  </a:lnTo>
                  <a:lnTo>
                    <a:pt x="10695437" y="6665"/>
                  </a:lnTo>
                  <a:lnTo>
                    <a:pt x="1066241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431" y="2889504"/>
              <a:ext cx="10747375" cy="509270"/>
            </a:xfrm>
            <a:custGeom>
              <a:avLst/>
              <a:gdLst/>
              <a:ahLst/>
              <a:cxnLst/>
              <a:rect l="l" t="t" r="r" b="b"/>
              <a:pathLst>
                <a:path w="10747375" h="509270">
                  <a:moveTo>
                    <a:pt x="0" y="84836"/>
                  </a:moveTo>
                  <a:lnTo>
                    <a:pt x="6667" y="51810"/>
                  </a:lnTo>
                  <a:lnTo>
                    <a:pt x="24849" y="24844"/>
                  </a:lnTo>
                  <a:lnTo>
                    <a:pt x="51815" y="6665"/>
                  </a:lnTo>
                  <a:lnTo>
                    <a:pt x="84836" y="0"/>
                  </a:lnTo>
                  <a:lnTo>
                    <a:pt x="10662412" y="0"/>
                  </a:lnTo>
                  <a:lnTo>
                    <a:pt x="10695437" y="6665"/>
                  </a:lnTo>
                  <a:lnTo>
                    <a:pt x="10722403" y="24844"/>
                  </a:lnTo>
                  <a:lnTo>
                    <a:pt x="10740582" y="51810"/>
                  </a:lnTo>
                  <a:lnTo>
                    <a:pt x="10747248" y="84836"/>
                  </a:lnTo>
                  <a:lnTo>
                    <a:pt x="10747248" y="424180"/>
                  </a:lnTo>
                  <a:lnTo>
                    <a:pt x="10740582" y="457205"/>
                  </a:lnTo>
                  <a:lnTo>
                    <a:pt x="10722403" y="484171"/>
                  </a:lnTo>
                  <a:lnTo>
                    <a:pt x="10695437" y="502350"/>
                  </a:lnTo>
                  <a:lnTo>
                    <a:pt x="10662412" y="509016"/>
                  </a:lnTo>
                  <a:lnTo>
                    <a:pt x="84836" y="509016"/>
                  </a:lnTo>
                  <a:lnTo>
                    <a:pt x="51815" y="502350"/>
                  </a:lnTo>
                  <a:lnTo>
                    <a:pt x="24849" y="484171"/>
                  </a:lnTo>
                  <a:lnTo>
                    <a:pt x="6667" y="457205"/>
                  </a:lnTo>
                  <a:lnTo>
                    <a:pt x="0" y="424180"/>
                  </a:lnTo>
                  <a:lnTo>
                    <a:pt x="0" y="848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431" y="4610100"/>
              <a:ext cx="10747375" cy="509270"/>
            </a:xfrm>
            <a:custGeom>
              <a:avLst/>
              <a:gdLst/>
              <a:ahLst/>
              <a:cxnLst/>
              <a:rect l="l" t="t" r="r" b="b"/>
              <a:pathLst>
                <a:path w="10747375" h="509270">
                  <a:moveTo>
                    <a:pt x="10662412" y="0"/>
                  </a:moveTo>
                  <a:lnTo>
                    <a:pt x="84836" y="0"/>
                  </a:lnTo>
                  <a:lnTo>
                    <a:pt x="51815" y="6665"/>
                  </a:lnTo>
                  <a:lnTo>
                    <a:pt x="24849" y="24844"/>
                  </a:lnTo>
                  <a:lnTo>
                    <a:pt x="6667" y="51810"/>
                  </a:lnTo>
                  <a:lnTo>
                    <a:pt x="0" y="84836"/>
                  </a:lnTo>
                  <a:lnTo>
                    <a:pt x="0" y="424180"/>
                  </a:lnTo>
                  <a:lnTo>
                    <a:pt x="6667" y="457205"/>
                  </a:lnTo>
                  <a:lnTo>
                    <a:pt x="24849" y="484171"/>
                  </a:lnTo>
                  <a:lnTo>
                    <a:pt x="51815" y="502350"/>
                  </a:lnTo>
                  <a:lnTo>
                    <a:pt x="84836" y="509016"/>
                  </a:lnTo>
                  <a:lnTo>
                    <a:pt x="10662412" y="509016"/>
                  </a:lnTo>
                  <a:lnTo>
                    <a:pt x="10695437" y="502350"/>
                  </a:lnTo>
                  <a:lnTo>
                    <a:pt x="10722403" y="484171"/>
                  </a:lnTo>
                  <a:lnTo>
                    <a:pt x="10740582" y="457205"/>
                  </a:lnTo>
                  <a:lnTo>
                    <a:pt x="10747248" y="424180"/>
                  </a:lnTo>
                  <a:lnTo>
                    <a:pt x="10747248" y="84836"/>
                  </a:lnTo>
                  <a:lnTo>
                    <a:pt x="10740582" y="51810"/>
                  </a:lnTo>
                  <a:lnTo>
                    <a:pt x="10722403" y="24844"/>
                  </a:lnTo>
                  <a:lnTo>
                    <a:pt x="10695437" y="6665"/>
                  </a:lnTo>
                  <a:lnTo>
                    <a:pt x="10662412" y="0"/>
                  </a:lnTo>
                  <a:close/>
                </a:path>
              </a:pathLst>
            </a:custGeom>
            <a:solidFill>
              <a:srgbClr val="B43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9431" y="4610100"/>
              <a:ext cx="10747375" cy="509270"/>
            </a:xfrm>
            <a:custGeom>
              <a:avLst/>
              <a:gdLst/>
              <a:ahLst/>
              <a:cxnLst/>
              <a:rect l="l" t="t" r="r" b="b"/>
              <a:pathLst>
                <a:path w="10747375" h="509270">
                  <a:moveTo>
                    <a:pt x="0" y="84836"/>
                  </a:moveTo>
                  <a:lnTo>
                    <a:pt x="6667" y="51810"/>
                  </a:lnTo>
                  <a:lnTo>
                    <a:pt x="24849" y="24844"/>
                  </a:lnTo>
                  <a:lnTo>
                    <a:pt x="51815" y="6665"/>
                  </a:lnTo>
                  <a:lnTo>
                    <a:pt x="84836" y="0"/>
                  </a:lnTo>
                  <a:lnTo>
                    <a:pt x="10662412" y="0"/>
                  </a:lnTo>
                  <a:lnTo>
                    <a:pt x="10695437" y="6665"/>
                  </a:lnTo>
                  <a:lnTo>
                    <a:pt x="10722403" y="24844"/>
                  </a:lnTo>
                  <a:lnTo>
                    <a:pt x="10740582" y="51810"/>
                  </a:lnTo>
                  <a:lnTo>
                    <a:pt x="10747248" y="84836"/>
                  </a:lnTo>
                  <a:lnTo>
                    <a:pt x="10747248" y="424180"/>
                  </a:lnTo>
                  <a:lnTo>
                    <a:pt x="10740582" y="457205"/>
                  </a:lnTo>
                  <a:lnTo>
                    <a:pt x="10722403" y="484171"/>
                  </a:lnTo>
                  <a:lnTo>
                    <a:pt x="10695437" y="502350"/>
                  </a:lnTo>
                  <a:lnTo>
                    <a:pt x="10662412" y="509016"/>
                  </a:lnTo>
                  <a:lnTo>
                    <a:pt x="84836" y="509016"/>
                  </a:lnTo>
                  <a:lnTo>
                    <a:pt x="51815" y="502350"/>
                  </a:lnTo>
                  <a:lnTo>
                    <a:pt x="24849" y="484171"/>
                  </a:lnTo>
                  <a:lnTo>
                    <a:pt x="6667" y="457205"/>
                  </a:lnTo>
                  <a:lnTo>
                    <a:pt x="0" y="424180"/>
                  </a:lnTo>
                  <a:lnTo>
                    <a:pt x="0" y="848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8982" y="1599692"/>
            <a:ext cx="10587990" cy="373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Étapes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création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d’une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table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concevoir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tables.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Essentiellement,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principales.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répond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besoins commerciaux.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98120" indent="-130175">
              <a:lnSpc>
                <a:spcPct val="100000"/>
              </a:lnSpc>
              <a:buAutoNum type="arabicPlain" startAt="3"/>
              <a:tabLst>
                <a:tab pos="19875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Identifier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dimensions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pertinentes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1235"/>
              </a:spcBef>
              <a:buChar char="•"/>
              <a:tabLst>
                <a:tab pos="446405" algn="l"/>
              </a:tabLst>
            </a:pP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répondant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aux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questions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quoi, quand,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pourquoi</a:t>
            </a:r>
            <a:r>
              <a:rPr sz="1400" dirty="0">
                <a:latin typeface="Calibri"/>
                <a:cs typeface="Calibri"/>
              </a:rPr>
              <a:t> ?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204"/>
              </a:spcBef>
              <a:buChar char="•"/>
              <a:tabLst>
                <a:tab pos="446405" algn="l"/>
              </a:tabLst>
            </a:pPr>
            <a:r>
              <a:rPr sz="1400" spc="-10" dirty="0">
                <a:latin typeface="Calibri"/>
                <a:cs typeface="Calibri"/>
              </a:rPr>
              <a:t>Exemples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560070" lvl="2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560705" algn="l"/>
              </a:tabLst>
            </a:pPr>
            <a:r>
              <a:rPr sz="1400" spc="-25" dirty="0">
                <a:latin typeface="Calibri"/>
                <a:cs typeface="Calibri"/>
              </a:rPr>
              <a:t>Temps,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emplacements, produits,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clients,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209"/>
              </a:spcBef>
              <a:buChar char="•"/>
              <a:tabLst>
                <a:tab pos="446405" algn="l"/>
              </a:tabLst>
            </a:pPr>
            <a:r>
              <a:rPr sz="1400" dirty="0">
                <a:latin typeface="Calibri"/>
                <a:cs typeface="Calibri"/>
              </a:rPr>
              <a:t>Ces</a:t>
            </a:r>
            <a:r>
              <a:rPr sz="1400" spc="-5" dirty="0">
                <a:latin typeface="Calibri"/>
                <a:cs typeface="Calibri"/>
              </a:rPr>
              <a:t> dimensions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offrent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" dirty="0">
                <a:latin typeface="Calibri"/>
                <a:cs typeface="Calibri"/>
              </a:rPr>
              <a:t> possibilité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filtrer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-5" dirty="0">
                <a:latin typeface="Calibri"/>
                <a:cs typeface="Calibri"/>
              </a:rPr>
              <a:t> grouper nos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200"/>
              </a:spcBef>
              <a:buChar char="•"/>
              <a:tabLst>
                <a:tab pos="446405" algn="l"/>
              </a:tabLst>
            </a:pPr>
            <a:r>
              <a:rPr sz="1400" spc="-5" dirty="0">
                <a:latin typeface="Calibri"/>
                <a:cs typeface="Calibri"/>
              </a:rPr>
              <a:t>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 </a:t>
            </a:r>
            <a:r>
              <a:rPr sz="1400" spc="-5" dirty="0">
                <a:latin typeface="Calibri"/>
                <a:cs typeface="Calibri"/>
              </a:rPr>
              <a:t>points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d’entrée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analyse.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qu’elles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l’âme</a:t>
            </a:r>
            <a:r>
              <a:rPr sz="1400" spc="-5" dirty="0">
                <a:latin typeface="Calibri"/>
                <a:cs typeface="Calibri"/>
              </a:rPr>
              <a:t> 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l’analyse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150">
              <a:latin typeface="Calibri"/>
              <a:cs typeface="Calibri"/>
            </a:endParaRPr>
          </a:p>
          <a:p>
            <a:pPr marL="198120" indent="-130175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19875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Identifier les faits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pour nos mesures</a:t>
            </a:r>
            <a:endParaRPr sz="1400">
              <a:latin typeface="Calibri"/>
              <a:cs typeface="Calibri"/>
            </a:endParaRPr>
          </a:p>
          <a:p>
            <a:pPr marL="445770" lvl="1" indent="-114935">
              <a:lnSpc>
                <a:spcPct val="100000"/>
              </a:lnSpc>
              <a:spcBef>
                <a:spcPts val="1230"/>
              </a:spcBef>
              <a:buChar char="•"/>
              <a:tabLst>
                <a:tab pos="446405" algn="l"/>
              </a:tabLst>
            </a:pPr>
            <a:r>
              <a:rPr sz="1400" spc="-5" dirty="0">
                <a:latin typeface="Calibri"/>
                <a:cs typeface="Calibri"/>
              </a:rPr>
              <a:t>Ils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sont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définis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grain</a:t>
            </a:r>
            <a:r>
              <a:rPr sz="1400" spc="-10" dirty="0">
                <a:latin typeface="Calibri"/>
                <a:cs typeface="Calibri"/>
              </a:rPr>
              <a:t> 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non pas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d’utilisation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spécifique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439160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 tables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sans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Étapes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création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Clé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439160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 tables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sans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Étapes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création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Clé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/>
              <a:t>Clé</a:t>
            </a:r>
            <a:r>
              <a:rPr sz="1600" spc="-20" dirty="0"/>
              <a:t> </a:t>
            </a:r>
            <a:r>
              <a:rPr sz="1600" spc="-5" dirty="0"/>
              <a:t>de</a:t>
            </a:r>
            <a:r>
              <a:rPr sz="1600" spc="-10" dirty="0"/>
              <a:t> substitution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62642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Clé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primaire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vs clé de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substitution</a:t>
            </a:r>
            <a:endParaRPr sz="16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produits.</a:t>
            </a:r>
            <a:endParaRPr sz="1400">
              <a:latin typeface="Calibri"/>
              <a:cs typeface="Calibri"/>
            </a:endParaRPr>
          </a:p>
          <a:p>
            <a:pPr marL="299085" marR="7620" indent="-287020" algn="just">
              <a:lnSpc>
                <a:spcPct val="150000"/>
              </a:lnSpc>
              <a:spcBef>
                <a:spcPts val="600"/>
              </a:spcBef>
              <a:buClr>
                <a:srgbClr val="555555"/>
              </a:buClr>
              <a:buFont typeface="Arial MT"/>
              <a:buChar char="•"/>
              <a:tabLst>
                <a:tab pos="339090" algn="l"/>
              </a:tabLst>
            </a:pPr>
            <a:r>
              <a:rPr dirty="0"/>
              <a:t>	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remarque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identifiants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alphanumériques. Ils peuvent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 assez volumineux et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 simples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manipuler.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 idéale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Warehouse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exemple.</a:t>
            </a:r>
            <a:endParaRPr sz="1400">
              <a:latin typeface="Calibri"/>
              <a:cs typeface="Calibri"/>
            </a:endParaRPr>
          </a:p>
          <a:p>
            <a:pPr marL="299085" marR="8255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sont nos clés naturelles qui proviennent 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on peut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(ou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artificielles).</a:t>
            </a:r>
            <a:endParaRPr sz="1400">
              <a:latin typeface="Calibri"/>
              <a:cs typeface="Calibri"/>
            </a:endParaRPr>
          </a:p>
          <a:p>
            <a:pPr marL="299085" marR="762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artificielles 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naturelles. Ils sont 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entiers.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identifier,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 généralement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suffix PK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(Primary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Key)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FK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(Foreign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Key).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 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suffix.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060563" y="1948433"/>
          <a:ext cx="341884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319"/>
                <a:gridCol w="885825"/>
                <a:gridCol w="1477009"/>
              </a:tblGrid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PX12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Herbes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PL54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AZ26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Banane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TP32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Chocolat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132701" y="3575050"/>
          <a:ext cx="4346575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545"/>
                <a:gridCol w="989330"/>
                <a:gridCol w="836930"/>
                <a:gridCol w="144272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PX12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Chili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Herbes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PL54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AZ26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Banane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Fruits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légumes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TP32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Chocolat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Sucrés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snacks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/>
              <a:t>Clé</a:t>
            </a:r>
            <a:r>
              <a:rPr sz="1600" spc="-20" dirty="0"/>
              <a:t> </a:t>
            </a:r>
            <a:r>
              <a:rPr sz="1600" spc="-5" dirty="0"/>
              <a:t>de</a:t>
            </a:r>
            <a:r>
              <a:rPr sz="1600" spc="-10" dirty="0"/>
              <a:t> substitution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353040" cy="362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Avantages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demande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beaucoup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d’effort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additionnel,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d’avantages,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savoir:</a:t>
            </a:r>
            <a:endParaRPr sz="1400">
              <a:latin typeface="Calibri"/>
              <a:cs typeface="Calibri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605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Améliorer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alphanumérique)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jointures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optimisées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ourier New"/>
              <a:buChar char="o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fictives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manquantes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remplacées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négatif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endParaRPr sz="1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signaler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indisponibilité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Intégrer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dupliquées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sources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nombres,</a:t>
            </a:r>
            <a:endParaRPr sz="1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facilite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l’intégration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Administrer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facilement.</a:t>
            </a:r>
            <a:endParaRPr sz="1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Parfois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nécessaire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d’auto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5" dirty="0"/>
              <a:t>Clé</a:t>
            </a:r>
            <a:r>
              <a:rPr sz="1600" spc="-20" dirty="0"/>
              <a:t> </a:t>
            </a:r>
            <a:r>
              <a:rPr sz="1600" spc="-5" dirty="0"/>
              <a:t>de</a:t>
            </a:r>
            <a:r>
              <a:rPr sz="1600" spc="-10" dirty="0"/>
              <a:t> substitution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481945" cy="211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Consignes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pratiques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recommandé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18542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L’utilisation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substitution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recommandée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de faits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tables de dimensions sauf 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n’a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générer ces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entiers car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très prévisible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juste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s'en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tenir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184785" indent="-172720" algn="just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optionnel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naturels.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besoin.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2358390"/>
            <a:ext cx="4913630" cy="297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idée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claire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conformes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dégénérées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Junk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 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Role-playing </a:t>
            </a:r>
            <a:r>
              <a:rPr sz="1600" spc="-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67193" y="1103503"/>
            <a:ext cx="365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Additivité</a:t>
            </a:r>
            <a:endParaRPr sz="1600"/>
          </a:p>
        </p:txBody>
      </p:sp>
      <p:sp>
        <p:nvSpPr>
          <p:cNvPr id="10" name="object 10"/>
          <p:cNvSpPr/>
          <p:nvPr/>
        </p:nvSpPr>
        <p:spPr>
          <a:xfrm>
            <a:off x="2118360" y="3537203"/>
            <a:ext cx="2615565" cy="363220"/>
          </a:xfrm>
          <a:custGeom>
            <a:avLst/>
            <a:gdLst/>
            <a:ahLst/>
            <a:cxnLst/>
            <a:rect l="l" t="t" r="r" b="b"/>
            <a:pathLst>
              <a:path w="2615565" h="363220">
                <a:moveTo>
                  <a:pt x="0" y="362711"/>
                </a:moveTo>
                <a:lnTo>
                  <a:pt x="2615184" y="362711"/>
                </a:lnTo>
                <a:lnTo>
                  <a:pt x="261518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12699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24710" y="3537203"/>
            <a:ext cx="2602865" cy="2946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5397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4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entièrement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additif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15057" y="3824985"/>
            <a:ext cx="2628265" cy="2655570"/>
            <a:chOff x="2115057" y="3824985"/>
            <a:chExt cx="2628265" cy="2655570"/>
          </a:xfrm>
        </p:grpSpPr>
        <p:sp>
          <p:nvSpPr>
            <p:cNvPr id="13" name="object 13"/>
            <p:cNvSpPr/>
            <p:nvPr/>
          </p:nvSpPr>
          <p:spPr>
            <a:xfrm>
              <a:off x="2121407" y="3831335"/>
              <a:ext cx="2615565" cy="2642870"/>
            </a:xfrm>
            <a:custGeom>
              <a:avLst/>
              <a:gdLst/>
              <a:ahLst/>
              <a:cxnLst/>
              <a:rect l="l" t="t" r="r" b="b"/>
              <a:pathLst>
                <a:path w="2615565" h="2642870">
                  <a:moveTo>
                    <a:pt x="2615184" y="0"/>
                  </a:moveTo>
                  <a:lnTo>
                    <a:pt x="0" y="0"/>
                  </a:lnTo>
                  <a:lnTo>
                    <a:pt x="0" y="2642616"/>
                  </a:lnTo>
                  <a:lnTo>
                    <a:pt x="2615184" y="2642616"/>
                  </a:lnTo>
                  <a:lnTo>
                    <a:pt x="2615184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21407" y="3831335"/>
              <a:ext cx="2615565" cy="2642870"/>
            </a:xfrm>
            <a:custGeom>
              <a:avLst/>
              <a:gdLst/>
              <a:ahLst/>
              <a:cxnLst/>
              <a:rect l="l" t="t" r="r" b="b"/>
              <a:pathLst>
                <a:path w="2615565" h="2642870">
                  <a:moveTo>
                    <a:pt x="0" y="2642616"/>
                  </a:moveTo>
                  <a:lnTo>
                    <a:pt x="2615184" y="2642616"/>
                  </a:lnTo>
                  <a:lnTo>
                    <a:pt x="2615184" y="0"/>
                  </a:lnTo>
                  <a:lnTo>
                    <a:pt x="0" y="0"/>
                  </a:lnTo>
                  <a:lnTo>
                    <a:pt x="0" y="2642616"/>
                  </a:lnTo>
                  <a:close/>
                </a:path>
              </a:pathLst>
            </a:custGeom>
            <a:ln w="12699">
              <a:solidFill>
                <a:srgbClr val="F8D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3129" y="3850614"/>
            <a:ext cx="2320925" cy="194627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400" spc="-15" dirty="0">
                <a:latin typeface="Calibri"/>
                <a:cs typeface="Calibri"/>
              </a:rPr>
              <a:t>C’est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plus</a:t>
            </a:r>
            <a:r>
              <a:rPr sz="1400" spc="-10" dirty="0">
                <a:latin typeface="Calibri"/>
                <a:cs typeface="Calibri"/>
              </a:rPr>
              <a:t> commun.</a:t>
            </a:r>
            <a:endParaRPr sz="1400">
              <a:latin typeface="Calibri"/>
              <a:cs typeface="Calibri"/>
            </a:endParaRPr>
          </a:p>
          <a:p>
            <a:pPr marL="127000" marR="5080" indent="-114300">
              <a:lnSpc>
                <a:spcPts val="155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Il peut </a:t>
            </a:r>
            <a:r>
              <a:rPr sz="1400" spc="-10" dirty="0">
                <a:latin typeface="Calibri"/>
                <a:cs typeface="Calibri"/>
              </a:rPr>
              <a:t>être </a:t>
            </a:r>
            <a:r>
              <a:rPr sz="1400" spc="-5" dirty="0">
                <a:latin typeface="Calibri"/>
                <a:cs typeface="Calibri"/>
              </a:rPr>
              <a:t>ajouté dans </a:t>
            </a:r>
            <a:r>
              <a:rPr sz="1400" spc="-10" dirty="0">
                <a:latin typeface="Calibri"/>
                <a:cs typeface="Calibri"/>
              </a:rPr>
              <a:t>toutes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 marL="127000" marR="382905" indent="-114300">
              <a:lnSpc>
                <a:spcPts val="1540"/>
              </a:lnSpc>
              <a:spcBef>
                <a:spcPts val="244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résultat reste toujours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significatif.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ts val="1610"/>
              </a:lnSpc>
              <a:spcBef>
                <a:spcPts val="85"/>
              </a:spcBef>
              <a:buChar char="•"/>
              <a:tabLst>
                <a:tab pos="127000" algn="l"/>
              </a:tabLst>
            </a:pPr>
            <a:r>
              <a:rPr sz="1400" spc="-15" dirty="0">
                <a:latin typeface="Calibri"/>
                <a:cs typeface="Calibri"/>
              </a:rPr>
              <a:t>C’est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plus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flexible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dirty="0">
                <a:latin typeface="Calibri"/>
                <a:cs typeface="Calibri"/>
              </a:rPr>
              <a:t>utilisable.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ts val="1610"/>
              </a:lnSpc>
              <a:spcBef>
                <a:spcPts val="125"/>
              </a:spcBef>
              <a:buChar char="•"/>
              <a:tabLst>
                <a:tab pos="127000" algn="l"/>
              </a:tabLst>
            </a:pPr>
            <a:r>
              <a:rPr sz="1400" spc="-15" dirty="0">
                <a:latin typeface="Calibri"/>
                <a:cs typeface="Calibri"/>
              </a:rPr>
              <a:t>C’est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valeur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plus</a:t>
            </a:r>
            <a:endParaRPr sz="1400">
              <a:latin typeface="Calibri"/>
              <a:cs typeface="Calibri"/>
            </a:endParaRPr>
          </a:p>
          <a:p>
            <a:pPr marL="127000">
              <a:lnSpc>
                <a:spcPts val="1610"/>
              </a:lnSpc>
            </a:pPr>
            <a:r>
              <a:rPr sz="1400" spc="-5" dirty="0">
                <a:latin typeface="Calibri"/>
                <a:cs typeface="Calibri"/>
              </a:rPr>
              <a:t>analytique.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9303" y="3537203"/>
            <a:ext cx="2615565" cy="363220"/>
          </a:xfrm>
          <a:custGeom>
            <a:avLst/>
            <a:gdLst/>
            <a:ahLst/>
            <a:cxnLst/>
            <a:rect l="l" t="t" r="r" b="b"/>
            <a:pathLst>
              <a:path w="2615565" h="363220">
                <a:moveTo>
                  <a:pt x="0" y="362711"/>
                </a:moveTo>
                <a:lnTo>
                  <a:pt x="2615183" y="362711"/>
                </a:lnTo>
                <a:lnTo>
                  <a:pt x="2615183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12699">
            <a:solidFill>
              <a:srgbClr val="C48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5653" y="3537203"/>
            <a:ext cx="2602865" cy="294640"/>
          </a:xfrm>
          <a:prstGeom prst="rect">
            <a:avLst/>
          </a:prstGeom>
          <a:solidFill>
            <a:srgbClr val="C4816F"/>
          </a:solidFill>
        </p:spPr>
        <p:txBody>
          <a:bodyPr vert="horz" wrap="square" lIns="0" tIns="5397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4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semi-additif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96002" y="3824985"/>
            <a:ext cx="2628265" cy="2655570"/>
            <a:chOff x="5096002" y="3824985"/>
            <a:chExt cx="2628265" cy="2655570"/>
          </a:xfrm>
        </p:grpSpPr>
        <p:sp>
          <p:nvSpPr>
            <p:cNvPr id="19" name="object 19"/>
            <p:cNvSpPr/>
            <p:nvPr/>
          </p:nvSpPr>
          <p:spPr>
            <a:xfrm>
              <a:off x="5102352" y="3831335"/>
              <a:ext cx="2615565" cy="2642870"/>
            </a:xfrm>
            <a:custGeom>
              <a:avLst/>
              <a:gdLst/>
              <a:ahLst/>
              <a:cxnLst/>
              <a:rect l="l" t="t" r="r" b="b"/>
              <a:pathLst>
                <a:path w="2615565" h="2642870">
                  <a:moveTo>
                    <a:pt x="2615183" y="0"/>
                  </a:moveTo>
                  <a:lnTo>
                    <a:pt x="0" y="0"/>
                  </a:lnTo>
                  <a:lnTo>
                    <a:pt x="0" y="2642616"/>
                  </a:lnTo>
                  <a:lnTo>
                    <a:pt x="2615183" y="2642616"/>
                  </a:lnTo>
                  <a:lnTo>
                    <a:pt x="2615183" y="0"/>
                  </a:lnTo>
                  <a:close/>
                </a:path>
              </a:pathLst>
            </a:custGeom>
            <a:solidFill>
              <a:srgbClr val="ECD9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2352" y="3831335"/>
              <a:ext cx="2615565" cy="2642870"/>
            </a:xfrm>
            <a:custGeom>
              <a:avLst/>
              <a:gdLst/>
              <a:ahLst/>
              <a:cxnLst/>
              <a:rect l="l" t="t" r="r" b="b"/>
              <a:pathLst>
                <a:path w="2615565" h="2642870">
                  <a:moveTo>
                    <a:pt x="0" y="2642616"/>
                  </a:moveTo>
                  <a:lnTo>
                    <a:pt x="2615183" y="2642616"/>
                  </a:lnTo>
                  <a:lnTo>
                    <a:pt x="2615183" y="0"/>
                  </a:lnTo>
                  <a:lnTo>
                    <a:pt x="0" y="0"/>
                  </a:lnTo>
                  <a:lnTo>
                    <a:pt x="0" y="2642616"/>
                  </a:lnTo>
                  <a:close/>
                </a:path>
              </a:pathLst>
            </a:custGeom>
            <a:ln w="12700">
              <a:solidFill>
                <a:srgbClr val="ECD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64963" y="3863721"/>
            <a:ext cx="2343150" cy="15417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28955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Il peut </a:t>
            </a:r>
            <a:r>
              <a:rPr sz="1400" spc="-10" dirty="0">
                <a:latin typeface="Calibri"/>
                <a:cs typeface="Calibri"/>
              </a:rPr>
              <a:t>être </a:t>
            </a:r>
            <a:r>
              <a:rPr sz="1400" spc="-5" dirty="0">
                <a:latin typeface="Calibri"/>
                <a:cs typeface="Calibri"/>
              </a:rPr>
              <a:t>ajouté dans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quelques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9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utilisé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soigneusement.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10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moins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flexible.</a:t>
            </a:r>
            <a:endParaRPr sz="1400">
              <a:latin typeface="Calibri"/>
              <a:cs typeface="Calibri"/>
            </a:endParaRPr>
          </a:p>
          <a:p>
            <a:pPr marL="127000" marR="116205" indent="-114300">
              <a:lnSpc>
                <a:spcPts val="1540"/>
              </a:lnSpc>
              <a:spcBef>
                <a:spcPts val="29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calcul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la</a:t>
            </a:r>
            <a:r>
              <a:rPr sz="1400" spc="-10" dirty="0">
                <a:latin typeface="Calibri"/>
                <a:cs typeface="Calibri"/>
              </a:rPr>
              <a:t> moyenne</a:t>
            </a:r>
            <a:r>
              <a:rPr sz="1400" spc="-5" dirty="0">
                <a:latin typeface="Calibri"/>
                <a:cs typeface="Calibri"/>
              </a:rPr>
              <a:t> peut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être</a:t>
            </a:r>
            <a:r>
              <a:rPr sz="1400" spc="-5" dirty="0">
                <a:latin typeface="Calibri"/>
                <a:cs typeface="Calibri"/>
              </a:rPr>
              <a:t> une alternative.</a:t>
            </a:r>
            <a:endParaRPr sz="1400">
              <a:latin typeface="Calibri"/>
              <a:cs typeface="Calibri"/>
            </a:endParaRPr>
          </a:p>
          <a:p>
            <a:pPr marL="127000" indent="-114300">
              <a:lnSpc>
                <a:spcPct val="100000"/>
              </a:lnSpc>
              <a:spcBef>
                <a:spcPts val="8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Exemple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Soldes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comptes.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83295" y="3541776"/>
            <a:ext cx="2615565" cy="363220"/>
          </a:xfrm>
          <a:custGeom>
            <a:avLst/>
            <a:gdLst/>
            <a:ahLst/>
            <a:cxnLst/>
            <a:rect l="l" t="t" r="r" b="b"/>
            <a:pathLst>
              <a:path w="2615565" h="363220">
                <a:moveTo>
                  <a:pt x="0" y="362712"/>
                </a:moveTo>
                <a:lnTo>
                  <a:pt x="2615183" y="362712"/>
                </a:lnTo>
                <a:lnTo>
                  <a:pt x="2615183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89645" y="3541776"/>
            <a:ext cx="2602865" cy="289560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53975" rIns="0" bIns="0" rtlCol="0">
            <a:spAutoFit/>
          </a:bodyPr>
          <a:lstStyle/>
          <a:p>
            <a:pPr marL="659765">
              <a:lnSpc>
                <a:spcPct val="100000"/>
              </a:lnSpc>
              <a:spcBef>
                <a:spcPts val="4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non-additif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76945" y="3824985"/>
            <a:ext cx="2628265" cy="2655570"/>
            <a:chOff x="8076945" y="3824985"/>
            <a:chExt cx="2628265" cy="2655570"/>
          </a:xfrm>
        </p:grpSpPr>
        <p:sp>
          <p:nvSpPr>
            <p:cNvPr id="25" name="object 25"/>
            <p:cNvSpPr/>
            <p:nvPr/>
          </p:nvSpPr>
          <p:spPr>
            <a:xfrm>
              <a:off x="8083295" y="3831335"/>
              <a:ext cx="2615565" cy="2642870"/>
            </a:xfrm>
            <a:custGeom>
              <a:avLst/>
              <a:gdLst/>
              <a:ahLst/>
              <a:cxnLst/>
              <a:rect l="l" t="t" r="r" b="b"/>
              <a:pathLst>
                <a:path w="2615565" h="2642870">
                  <a:moveTo>
                    <a:pt x="2615183" y="0"/>
                  </a:moveTo>
                  <a:lnTo>
                    <a:pt x="0" y="0"/>
                  </a:lnTo>
                  <a:lnTo>
                    <a:pt x="0" y="2642616"/>
                  </a:lnTo>
                  <a:lnTo>
                    <a:pt x="2615183" y="2642616"/>
                  </a:lnTo>
                  <a:lnTo>
                    <a:pt x="2615183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83295" y="3831335"/>
              <a:ext cx="2615565" cy="2642870"/>
            </a:xfrm>
            <a:custGeom>
              <a:avLst/>
              <a:gdLst/>
              <a:ahLst/>
              <a:cxnLst/>
              <a:rect l="l" t="t" r="r" b="b"/>
              <a:pathLst>
                <a:path w="2615565" h="2642870">
                  <a:moveTo>
                    <a:pt x="0" y="2642616"/>
                  </a:moveTo>
                  <a:lnTo>
                    <a:pt x="2615183" y="2642616"/>
                  </a:lnTo>
                  <a:lnTo>
                    <a:pt x="2615183" y="0"/>
                  </a:lnTo>
                  <a:lnTo>
                    <a:pt x="0" y="0"/>
                  </a:lnTo>
                  <a:lnTo>
                    <a:pt x="0" y="2642616"/>
                  </a:lnTo>
                  <a:close/>
                </a:path>
              </a:pathLst>
            </a:custGeom>
            <a:ln w="12700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146795" y="3863721"/>
            <a:ext cx="2444750" cy="24866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121285" indent="-114300">
              <a:lnSpc>
                <a:spcPts val="1540"/>
              </a:lnSpc>
              <a:spcBef>
                <a:spcPts val="270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Il ne peut pas </a:t>
            </a:r>
            <a:r>
              <a:rPr sz="1400" spc="-10" dirty="0">
                <a:latin typeface="Calibri"/>
                <a:cs typeface="Calibri"/>
              </a:rPr>
              <a:t>être </a:t>
            </a:r>
            <a:r>
              <a:rPr sz="1400" spc="-5" dirty="0">
                <a:latin typeface="Calibri"/>
                <a:cs typeface="Calibri"/>
              </a:rPr>
              <a:t>ajouté dans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 marL="127000" marR="53975" indent="-114300">
              <a:lnSpc>
                <a:spcPts val="154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Ce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valeurs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analytiques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limitées.</a:t>
            </a:r>
            <a:endParaRPr sz="1400">
              <a:latin typeface="Calibri"/>
              <a:cs typeface="Calibri"/>
            </a:endParaRPr>
          </a:p>
          <a:p>
            <a:pPr marL="127000" marR="209550" indent="-114300">
              <a:lnSpc>
                <a:spcPct val="9180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400" spc="-5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stockage </a:t>
            </a:r>
            <a:r>
              <a:rPr sz="1400" spc="-5" dirty="0">
                <a:latin typeface="Calibri"/>
                <a:cs typeface="Calibri"/>
              </a:rPr>
              <a:t>des </a:t>
            </a:r>
            <a:r>
              <a:rPr sz="1400" spc="-10" dirty="0">
                <a:latin typeface="Calibri"/>
                <a:cs typeface="Calibri"/>
              </a:rPr>
              <a:t>valeurs </a:t>
            </a:r>
            <a:r>
              <a:rPr sz="1400" spc="-5" dirty="0">
                <a:latin typeface="Calibri"/>
                <a:cs typeface="Calibri"/>
              </a:rPr>
              <a:t>sous-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jacentes </a:t>
            </a:r>
            <a:r>
              <a:rPr sz="1400" spc="-5" dirty="0">
                <a:latin typeface="Calibri"/>
                <a:cs typeface="Calibri"/>
              </a:rPr>
              <a:t>peut </a:t>
            </a:r>
            <a:r>
              <a:rPr sz="1400" spc="-10" dirty="0">
                <a:latin typeface="Calibri"/>
                <a:cs typeface="Calibri"/>
              </a:rPr>
              <a:t>être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alternative.</a:t>
            </a:r>
            <a:endParaRPr sz="1400">
              <a:latin typeface="Calibri"/>
              <a:cs typeface="Calibri"/>
            </a:endParaRPr>
          </a:p>
          <a:p>
            <a:pPr marL="127000" marR="5080" indent="-114300">
              <a:lnSpc>
                <a:spcPct val="91600"/>
              </a:lnSpc>
              <a:spcBef>
                <a:spcPts val="250"/>
              </a:spcBef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Exemple: </a:t>
            </a:r>
            <a:r>
              <a:rPr sz="1400" spc="-5" dirty="0">
                <a:latin typeface="Calibri"/>
                <a:cs typeface="Calibri"/>
              </a:rPr>
              <a:t>pour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ratio, </a:t>
            </a:r>
            <a:r>
              <a:rPr sz="1400" spc="-5" dirty="0">
                <a:latin typeface="Calibri"/>
                <a:cs typeface="Calibri"/>
              </a:rPr>
              <a:t>on peut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 </a:t>
            </a:r>
            <a:r>
              <a:rPr sz="1400" spc="-15" dirty="0">
                <a:latin typeface="Calibri"/>
                <a:cs typeface="Calibri"/>
              </a:rPr>
              <a:t>exemple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stocker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numérateur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dénominateur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calculer </a:t>
            </a:r>
            <a:r>
              <a:rPr sz="1400" dirty="0">
                <a:latin typeface="Calibri"/>
                <a:cs typeface="Calibri"/>
              </a:rPr>
              <a:t>le </a:t>
            </a:r>
            <a:r>
              <a:rPr sz="1400" spc="-10" dirty="0">
                <a:latin typeface="Calibri"/>
                <a:cs typeface="Calibri"/>
              </a:rPr>
              <a:t>ratio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5" dirty="0">
                <a:latin typeface="Calibri"/>
                <a:cs typeface="Calibri"/>
              </a:rPr>
              <a:t>cas de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besoin.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798982" y="1599692"/>
            <a:ext cx="10590530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299085" marR="6985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numériques.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Ça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arithmétiques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appliquées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derniers,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compris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l’addition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préparer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déduire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totaux.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(le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total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sens)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distinguer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trois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d’additivité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Additivité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Exemples</a:t>
            </a:r>
            <a:r>
              <a:rPr spc="-15" dirty="0">
                <a:solidFill>
                  <a:srgbClr val="FF7800"/>
                </a:solidFill>
              </a:rPr>
              <a:t> </a:t>
            </a:r>
            <a:r>
              <a:rPr spc="-5" dirty="0">
                <a:solidFill>
                  <a:srgbClr val="FF7800"/>
                </a:solidFill>
              </a:rPr>
              <a:t>:</a:t>
            </a:r>
            <a:r>
              <a:rPr spc="-15" dirty="0">
                <a:solidFill>
                  <a:srgbClr val="FF7800"/>
                </a:solidFill>
              </a:rPr>
              <a:t> </a:t>
            </a:r>
            <a:r>
              <a:rPr spc="-15" dirty="0"/>
              <a:t>Fait</a:t>
            </a:r>
            <a:r>
              <a:rPr spc="-30" dirty="0"/>
              <a:t> </a:t>
            </a:r>
            <a:r>
              <a:rPr spc="-5" dirty="0"/>
              <a:t>additif</a:t>
            </a: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remarque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a,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achats,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cinq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achats,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d’unités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différents.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unités</a:t>
            </a:r>
            <a:r>
              <a:rPr sz="1400" b="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b="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additionnées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récupérer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nombre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total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d’unités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(10).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chiffre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reste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significatif,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même en sommant tous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b="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unités.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regrouper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d’obtenir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significatifs.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produits,</a:t>
            </a:r>
            <a:r>
              <a:rPr sz="14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4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récupérés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unités</a:t>
            </a:r>
            <a:r>
              <a:rPr sz="14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FF7800"/>
                </a:solidFill>
                <a:latin typeface="Calibri"/>
                <a:cs typeface="Calibri"/>
              </a:rPr>
              <a:t>entièrement</a:t>
            </a:r>
            <a:r>
              <a:rPr sz="1400" b="0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0" spc="-15" dirty="0">
                <a:solidFill>
                  <a:srgbClr val="FF7800"/>
                </a:solidFill>
                <a:latin typeface="Calibri"/>
                <a:cs typeface="Calibri"/>
              </a:rPr>
              <a:t>additif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4966" y="4292091"/>
          <a:ext cx="6263640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1042669"/>
                <a:gridCol w="1831339"/>
                <a:gridCol w="260985"/>
                <a:gridCol w="688339"/>
                <a:gridCol w="252095"/>
                <a:gridCol w="1202689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7715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1" spc="-5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905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T w="12700">
                      <a:solidFill>
                        <a:srgbClr val="FF78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113394" y="3705097"/>
          <a:ext cx="2265680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203325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932" y="4970145"/>
          <a:ext cx="3054350" cy="153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/>
                <a:gridCol w="1203325"/>
              </a:tblGrid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78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Additivité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60882" y="1599692"/>
            <a:ext cx="10680065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Fait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semi-additif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337185" indent="-287020" algn="just">
              <a:lnSpc>
                <a:spcPct val="100000"/>
              </a:lnSpc>
              <a:buFont typeface="Arial MT"/>
              <a:buChar char="•"/>
              <a:tabLst>
                <a:tab pos="3378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suppose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soldes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comptes,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commun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 semi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additifs.</a:t>
            </a:r>
            <a:endParaRPr sz="1400">
              <a:latin typeface="Calibri"/>
              <a:cs typeface="Calibri"/>
            </a:endParaRPr>
          </a:p>
          <a:p>
            <a:pPr marL="337185" marR="55880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3378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première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 correspond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premier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solde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50 $,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deuxième jour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(2</a:t>
            </a:r>
            <a:r>
              <a:rPr sz="1350" spc="15" baseline="24691" dirty="0">
                <a:solidFill>
                  <a:srgbClr val="555555"/>
                </a:solidFill>
                <a:latin typeface="Calibri"/>
                <a:cs typeface="Calibri"/>
              </a:rPr>
              <a:t>ème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ligne) un solde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100$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résultat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l’ajout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d’une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somme 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dernier solde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était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50$.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troisième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jour,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transaction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été faite,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solde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changé.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57472" y="4067555"/>
          <a:ext cx="5060315" cy="18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186055"/>
                <a:gridCol w="1106170"/>
                <a:gridCol w="1583055"/>
                <a:gridCol w="900429"/>
                <a:gridCol w="303529"/>
              </a:tblGrid>
              <a:tr h="289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45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solidFill>
                            <a:srgbClr val="7E5F00"/>
                          </a:solidFill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 cap="flat" cmpd="sng" algn="ctr">
                      <a:solidFill>
                        <a:srgbClr val="FF7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10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7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spc="-5" dirty="0">
                          <a:solidFill>
                            <a:srgbClr val="7E5F00"/>
                          </a:solidFill>
                          <a:latin typeface="Calibri"/>
                          <a:cs typeface="Calibri"/>
                        </a:rPr>
                        <a:t>120$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996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 cap="flat" cmpd="sng" algn="ctr">
                      <a:solidFill>
                        <a:srgbClr val="FF7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5398" y="5177535"/>
          <a:ext cx="2722245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3462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id_portefeuille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Espèces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183892" y="4988052"/>
            <a:ext cx="1480820" cy="195580"/>
          </a:xfrm>
          <a:custGeom>
            <a:avLst/>
            <a:gdLst/>
            <a:ahLst/>
            <a:cxnLst/>
            <a:rect l="l" t="t" r="r" b="b"/>
            <a:pathLst>
              <a:path w="1480820" h="195579">
                <a:moveTo>
                  <a:pt x="1480438" y="0"/>
                </a:moveTo>
                <a:lnTo>
                  <a:pt x="0" y="195580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65641" y="4523994"/>
          <a:ext cx="2525395" cy="123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330"/>
                <a:gridCol w="1390015"/>
              </a:tblGrid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64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7E5F00"/>
                          </a:solidFill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160$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590788" y="4558284"/>
            <a:ext cx="490855" cy="919480"/>
          </a:xfrm>
          <a:custGeom>
            <a:avLst/>
            <a:gdLst/>
            <a:ahLst/>
            <a:cxnLst/>
            <a:rect l="l" t="t" r="r" b="b"/>
            <a:pathLst>
              <a:path w="490854" h="919479">
                <a:moveTo>
                  <a:pt x="0" y="0"/>
                </a:moveTo>
                <a:lnTo>
                  <a:pt x="77553" y="2082"/>
                </a:lnTo>
                <a:lnTo>
                  <a:pt x="144908" y="7884"/>
                </a:lnTo>
                <a:lnTo>
                  <a:pt x="198022" y="16733"/>
                </a:lnTo>
                <a:lnTo>
                  <a:pt x="245363" y="40894"/>
                </a:lnTo>
                <a:lnTo>
                  <a:pt x="245363" y="448564"/>
                </a:lnTo>
                <a:lnTo>
                  <a:pt x="257872" y="461497"/>
                </a:lnTo>
                <a:lnTo>
                  <a:pt x="292705" y="472724"/>
                </a:lnTo>
                <a:lnTo>
                  <a:pt x="345819" y="481573"/>
                </a:lnTo>
                <a:lnTo>
                  <a:pt x="413174" y="487375"/>
                </a:lnTo>
                <a:lnTo>
                  <a:pt x="490727" y="489458"/>
                </a:lnTo>
                <a:lnTo>
                  <a:pt x="413174" y="491540"/>
                </a:lnTo>
                <a:lnTo>
                  <a:pt x="345819" y="497342"/>
                </a:lnTo>
                <a:lnTo>
                  <a:pt x="292705" y="506191"/>
                </a:lnTo>
                <a:lnTo>
                  <a:pt x="257872" y="517418"/>
                </a:lnTo>
                <a:lnTo>
                  <a:pt x="245363" y="530352"/>
                </a:lnTo>
                <a:lnTo>
                  <a:pt x="245363" y="878078"/>
                </a:lnTo>
                <a:lnTo>
                  <a:pt x="232855" y="891011"/>
                </a:lnTo>
                <a:lnTo>
                  <a:pt x="198022" y="902238"/>
                </a:lnTo>
                <a:lnTo>
                  <a:pt x="144908" y="911087"/>
                </a:lnTo>
                <a:lnTo>
                  <a:pt x="77553" y="916889"/>
                </a:lnTo>
                <a:lnTo>
                  <a:pt x="0" y="918972"/>
                </a:lnTo>
              </a:path>
            </a:pathLst>
          </a:custGeom>
          <a:ln w="6350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Additivité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91800" cy="2432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Fait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semi-additif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l’addition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sens,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100$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solde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total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portefeuille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Mais,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effet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additionner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portefeuilles.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(20230203),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sommer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soldes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(50</a:t>
            </a:r>
            <a:endParaRPr sz="1400">
              <a:latin typeface="Calibri"/>
              <a:cs typeface="Calibri"/>
            </a:endParaRPr>
          </a:p>
          <a:p>
            <a:pPr marL="299085" marR="8255">
              <a:lnSpc>
                <a:spcPct val="15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120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170),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puisqu’ils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différentes.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n'additionne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dates,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portefeuilles.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total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significatif.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moyenne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ici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fait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7800"/>
                </a:solidFill>
                <a:latin typeface="Calibri"/>
                <a:cs typeface="Calibri"/>
              </a:rPr>
              <a:t>semi-additif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typique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semi-additives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s’additionner.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57472" y="4067555"/>
          <a:ext cx="5060315" cy="18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186055"/>
                <a:gridCol w="1106170"/>
                <a:gridCol w="1583055"/>
                <a:gridCol w="900429"/>
                <a:gridCol w="303529"/>
              </a:tblGrid>
              <a:tr h="2894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solde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45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spc="-5" dirty="0">
                          <a:solidFill>
                            <a:srgbClr val="7E5F00"/>
                          </a:solidFill>
                          <a:latin typeface="Calibri"/>
                          <a:cs typeface="Calibri"/>
                        </a:rPr>
                        <a:t>50$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904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 cap="flat" cmpd="sng" algn="ctr">
                      <a:solidFill>
                        <a:srgbClr val="FF7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10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005F3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37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400" spc="-5" dirty="0">
                          <a:solidFill>
                            <a:srgbClr val="7E5F00"/>
                          </a:solidFill>
                          <a:latin typeface="Calibri"/>
                          <a:cs typeface="Calibri"/>
                        </a:rPr>
                        <a:t>120$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005F35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2996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 cap="flat" cmpd="sng" algn="ctr">
                      <a:solidFill>
                        <a:srgbClr val="FF7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25398" y="5177535"/>
          <a:ext cx="2722245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13462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id_portefeuille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48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Espèces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USD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183892" y="4988052"/>
            <a:ext cx="1480820" cy="195580"/>
          </a:xfrm>
          <a:custGeom>
            <a:avLst/>
            <a:gdLst/>
            <a:ahLst/>
            <a:cxnLst/>
            <a:rect l="l" t="t" r="r" b="b"/>
            <a:pathLst>
              <a:path w="1480820" h="195579">
                <a:moveTo>
                  <a:pt x="1480438" y="0"/>
                </a:moveTo>
                <a:lnTo>
                  <a:pt x="0" y="195580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065641" y="4523994"/>
          <a:ext cx="2525395" cy="123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6330"/>
                <a:gridCol w="1390015"/>
              </a:tblGrid>
              <a:tr h="3048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3064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7E5F00"/>
                          </a:solidFill>
                          <a:latin typeface="Calibri"/>
                          <a:cs typeface="Calibri"/>
                        </a:rPr>
                        <a:t>170$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270$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20230205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160$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8590788" y="4558284"/>
            <a:ext cx="490855" cy="919480"/>
          </a:xfrm>
          <a:custGeom>
            <a:avLst/>
            <a:gdLst/>
            <a:ahLst/>
            <a:cxnLst/>
            <a:rect l="l" t="t" r="r" b="b"/>
            <a:pathLst>
              <a:path w="490854" h="919479">
                <a:moveTo>
                  <a:pt x="0" y="0"/>
                </a:moveTo>
                <a:lnTo>
                  <a:pt x="77553" y="2082"/>
                </a:lnTo>
                <a:lnTo>
                  <a:pt x="144908" y="7884"/>
                </a:lnTo>
                <a:lnTo>
                  <a:pt x="198022" y="16733"/>
                </a:lnTo>
                <a:lnTo>
                  <a:pt x="245363" y="40894"/>
                </a:lnTo>
                <a:lnTo>
                  <a:pt x="245363" y="448564"/>
                </a:lnTo>
                <a:lnTo>
                  <a:pt x="257872" y="461497"/>
                </a:lnTo>
                <a:lnTo>
                  <a:pt x="292705" y="472724"/>
                </a:lnTo>
                <a:lnTo>
                  <a:pt x="345819" y="481573"/>
                </a:lnTo>
                <a:lnTo>
                  <a:pt x="413174" y="487375"/>
                </a:lnTo>
                <a:lnTo>
                  <a:pt x="490727" y="489458"/>
                </a:lnTo>
                <a:lnTo>
                  <a:pt x="413174" y="491540"/>
                </a:lnTo>
                <a:lnTo>
                  <a:pt x="345819" y="497342"/>
                </a:lnTo>
                <a:lnTo>
                  <a:pt x="292705" y="506191"/>
                </a:lnTo>
                <a:lnTo>
                  <a:pt x="257872" y="517418"/>
                </a:lnTo>
                <a:lnTo>
                  <a:pt x="245363" y="530352"/>
                </a:lnTo>
                <a:lnTo>
                  <a:pt x="245363" y="878078"/>
                </a:lnTo>
                <a:lnTo>
                  <a:pt x="232855" y="891011"/>
                </a:lnTo>
                <a:lnTo>
                  <a:pt x="198022" y="902238"/>
                </a:lnTo>
                <a:lnTo>
                  <a:pt x="144908" y="911087"/>
                </a:lnTo>
                <a:lnTo>
                  <a:pt x="77553" y="916889"/>
                </a:lnTo>
                <a:lnTo>
                  <a:pt x="0" y="918972"/>
                </a:lnTo>
              </a:path>
            </a:pathLst>
          </a:custGeom>
          <a:ln w="6350">
            <a:solidFill>
              <a:srgbClr val="7E5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3" name="object 3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410718"/>
            <a:ext cx="2551430" cy="58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1</a:t>
            </a:r>
            <a:r>
              <a:rPr sz="2000" spc="-25" dirty="0"/>
              <a:t> </a:t>
            </a:r>
            <a:r>
              <a:rPr sz="2000" dirty="0"/>
              <a:t>-</a:t>
            </a:r>
            <a:r>
              <a:rPr sz="2000" spc="-25" dirty="0"/>
              <a:t> </a:t>
            </a:r>
            <a:r>
              <a:rPr sz="2000" dirty="0"/>
              <a:t>MAITRISER</a:t>
            </a:r>
            <a:r>
              <a:rPr sz="2000" spc="-25" dirty="0"/>
              <a:t> </a:t>
            </a:r>
            <a:r>
              <a:rPr sz="2000" spc="-10" dirty="0"/>
              <a:t>LES</a:t>
            </a:r>
            <a:r>
              <a:rPr sz="2000" spc="-15" dirty="0"/>
              <a:t> </a:t>
            </a:r>
            <a:r>
              <a:rPr sz="2000" spc="-20" dirty="0"/>
              <a:t>FAITS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/>
              <a:t>Additivité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9692"/>
            <a:ext cx="10591165" cy="2432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Exemples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Fait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non-additif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déja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vu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fait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non-additif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achats,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prix unitaire.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veut récupérer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total,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 sommer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prix 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 d’unités.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revenu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retourné est maintenant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additif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 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prix. Car 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sommer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produit,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sera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significative.</a:t>
            </a:r>
            <a:endParaRPr sz="14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prix unitaire est un fait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complétement non-additif.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 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calcul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moyenne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difficilement interpretable, car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toujours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nombre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d’unités.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typiques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pourcentages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ratios.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97835" y="4228210"/>
          <a:ext cx="6263640" cy="18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60"/>
                <a:gridCol w="1042669"/>
                <a:gridCol w="1831339"/>
                <a:gridCol w="1202689"/>
                <a:gridCol w="136525"/>
                <a:gridCol w="958214"/>
                <a:gridCol w="107314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id_achat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id_client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unités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28575">
                      <a:solidFill>
                        <a:srgbClr val="005F35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28575" cap="flat" cmpd="sng" algn="ctr">
                      <a:solidFill>
                        <a:srgbClr val="005F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28575">
                      <a:solidFill>
                        <a:srgbClr val="005F35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6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7800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3.00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005F35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9050">
                      <a:solidFill>
                        <a:srgbClr val="005F3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F35"/>
                      </a:solidFill>
                      <a:prstDash val="solid"/>
                    </a:lnL>
                    <a:lnR w="12700">
                      <a:solidFill>
                        <a:srgbClr val="FF7800"/>
                      </a:solidFill>
                      <a:prstDash val="solid"/>
                    </a:lnR>
                    <a:lnT w="12700">
                      <a:solidFill>
                        <a:srgbClr val="FF7800"/>
                      </a:solidFill>
                      <a:prstDash val="solid"/>
                    </a:lnT>
                    <a:lnB w="12700">
                      <a:solidFill>
                        <a:srgbClr val="FF78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59700" y="1103503"/>
            <a:ext cx="266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MAITRISER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FAITS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439160" cy="27114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Additivité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Nulls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Year-to-date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des tables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sans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Étapes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de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création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d’une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table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fait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Clé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substitution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3897</Words>
  <Application>Microsoft Office PowerPoint</Application>
  <PresentationFormat>Grand écran</PresentationFormat>
  <Paragraphs>952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 MT</vt:lpstr>
      <vt:lpstr>Calibri</vt:lpstr>
      <vt:lpstr>Courier New</vt:lpstr>
      <vt:lpstr>Times New Roman</vt:lpstr>
      <vt:lpstr>Office Theme</vt:lpstr>
      <vt:lpstr>PARTIE 2</vt:lpstr>
      <vt:lpstr>CHAPITRE 1</vt:lpstr>
      <vt:lpstr>CHAPITRE 1</vt:lpstr>
      <vt:lpstr>1 - MAITRISER LES FAITS Additivité</vt:lpstr>
      <vt:lpstr>1 - MAITRISER LES FAITS Additivité</vt:lpstr>
      <vt:lpstr>1 - MAITRISER LES FAITS Additivité</vt:lpstr>
      <vt:lpstr>1 - MAITRISER LES FAITS Additivité</vt:lpstr>
      <vt:lpstr>1 - MAITRISER LES FAITS Additivité</vt:lpstr>
      <vt:lpstr>CHAPITRE 1</vt:lpstr>
      <vt:lpstr>1 - MAITRISER LES FAITS Nulls</vt:lpstr>
      <vt:lpstr>1 - MAITRISER LES FAITS Nulls</vt:lpstr>
      <vt:lpstr>1 - MAITRISER LES FAITS Nulls</vt:lpstr>
      <vt:lpstr>CHAPITRE 1</vt:lpstr>
      <vt:lpstr>1 - MAITRISER LES FAITS Year-to-date</vt:lpstr>
      <vt:lpstr>CHAPITRE 1</vt:lpstr>
      <vt:lpstr>1 - MAITRISER LES FAITS Types des tables de faits</vt:lpstr>
      <vt:lpstr>1 - MAITRISER LES FAITS Types des tables de faits</vt:lpstr>
      <vt:lpstr>1 - MAITRISER LES FAITS Types des tables de faits</vt:lpstr>
      <vt:lpstr>1 - MAITRISER LES FAITS Types des tables de faits</vt:lpstr>
      <vt:lpstr>1 - MAITRISER LES FAITS Types des tables de faits</vt:lpstr>
      <vt:lpstr>1 - MAITRISER LES FAITS Types des tables de faits</vt:lpstr>
      <vt:lpstr>1 - MAITRISER LES FAITS Types des tables de faits</vt:lpstr>
      <vt:lpstr>1 - MAITRISER LES FAITS Types des tables de faits</vt:lpstr>
      <vt:lpstr>CHAPITRE 1</vt:lpstr>
      <vt:lpstr>1 - MAITRISER LES FAITS Tables de faits sans faits</vt:lpstr>
      <vt:lpstr>1 - MAITRISER LES FAITS Tables de faits sans faits</vt:lpstr>
      <vt:lpstr>CHAPITRE 1</vt:lpstr>
      <vt:lpstr>1 - MAITRISER LES FAITS Étapes de création d’une table de faits</vt:lpstr>
      <vt:lpstr>1 - MAITRISER LES FAITS Étapes de création d’une table de faits</vt:lpstr>
      <vt:lpstr>CHAPITRE 1</vt:lpstr>
      <vt:lpstr>1 - MAITRISER LES FAITS Clé de substitution</vt:lpstr>
      <vt:lpstr>1 - MAITRISER LES FAITS Clé de substitution</vt:lpstr>
      <vt:lpstr>1 - MAITRISER LES FAITS Clé de substitution</vt:lpstr>
      <vt:lpstr>CHAPITRE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admin</cp:lastModifiedBy>
  <cp:revision>2</cp:revision>
  <dcterms:created xsi:type="dcterms:W3CDTF">2024-02-05T21:27:54Z</dcterms:created>
  <dcterms:modified xsi:type="dcterms:W3CDTF">2024-02-12T17:42:36Z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