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4802" autoAdjust="0"/>
  </p:normalViewPr>
  <p:slideViewPr>
    <p:cSldViewPr>
      <p:cViewPr varScale="1">
        <p:scale>
          <a:sx n="108" d="100"/>
          <a:sy n="108" d="100"/>
        </p:scale>
        <p:origin x="117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26E0-21DD-4B2C-907F-0798E7A78B1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36DD-E5AB-4CA0-AA6C-F13E5118C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trouver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transactionnels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lang="fr-FR"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numéros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commandes,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factures, </a:t>
            </a:r>
            <a:r>
              <a:rPr lang="fr-FR" sz="12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 IDs qui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avaient</a:t>
            </a:r>
            <a:r>
              <a:rPr lang="fr-FR"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lang="fr-FR"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extraites.</a:t>
            </a:r>
            <a:endParaRPr lang="fr-FR" sz="12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936DD-E5AB-4CA0-AA6C-F13E5118C4A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1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6483078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639310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9420" marR="227329" indent="-6940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MODÈLE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DIMENSIONNEL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Appréhender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7843" y="4543044"/>
            <a:ext cx="864107" cy="8641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36356" y="571576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PARTIE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321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lang="fr-FR" sz="1600" b="1" spc="-15" dirty="0">
                <a:solidFill>
                  <a:srgbClr val="FF7800"/>
                </a:solidFill>
                <a:latin typeface="Calibri"/>
                <a:cs typeface="Calibri"/>
              </a:rPr>
              <a:t>temps 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  <a:p>
            <a:pPr marL="184785" marR="635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granularité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a deux choix : </a:t>
            </a:r>
          </a:p>
          <a:p>
            <a:pPr marL="812165" marR="6350" lvl="1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l’ajouter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autre dimension,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812165" marR="6350" lvl="1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peut ajouter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correspondants (heure, minutes,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date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635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devient 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(AnnéeMoisJourHeureMinutes).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lang="fr-FR" sz="1600" b="1" spc="-5" dirty="0">
                <a:solidFill>
                  <a:srgbClr val="00B050"/>
                </a:solidFill>
                <a:latin typeface="Calibri"/>
                <a:cs typeface="Calibri"/>
              </a:rPr>
              <a:t>NB : la table date</a:t>
            </a:r>
            <a:r>
              <a:rPr sz="1600" b="1" spc="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00B050"/>
                </a:solidFill>
                <a:latin typeface="Calibri"/>
                <a:cs typeface="Calibri"/>
              </a:rPr>
              <a:t>peut</a:t>
            </a:r>
            <a:r>
              <a:rPr lang="fr-FR" sz="1600" b="1" spc="-5" dirty="0">
                <a:solidFill>
                  <a:srgbClr val="00B050"/>
                </a:solidFill>
                <a:latin typeface="Calibri"/>
                <a:cs typeface="Calibri"/>
              </a:rPr>
              <a:t> être</a:t>
            </a:r>
            <a:r>
              <a:rPr sz="1600" b="1" spc="1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00B050"/>
                </a:solidFill>
                <a:latin typeface="Calibri"/>
                <a:cs typeface="Calibri"/>
              </a:rPr>
              <a:t>rempli</a:t>
            </a:r>
            <a:r>
              <a:rPr lang="fr-FR" sz="16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alibri"/>
                <a:cs typeface="Calibri"/>
              </a:rPr>
              <a:t>à</a:t>
            </a:r>
            <a:r>
              <a:rPr sz="1600" b="1" spc="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B050"/>
                </a:solidFill>
                <a:latin typeface="Calibri"/>
                <a:cs typeface="Calibri"/>
              </a:rPr>
              <a:t>l’avance</a:t>
            </a:r>
            <a:r>
              <a:rPr sz="1600" b="1" spc="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par</a:t>
            </a:r>
            <a:r>
              <a:rPr sz="1600" b="1" spc="1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des</a:t>
            </a:r>
            <a:r>
              <a:rPr sz="1600" b="1" spc="1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futures</a:t>
            </a:r>
            <a:r>
              <a:rPr sz="1600" b="1" spc="1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dates</a:t>
            </a:r>
            <a:r>
              <a:rPr sz="1600" b="1" spc="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qui</a:t>
            </a:r>
            <a:r>
              <a:rPr sz="1600" b="1" spc="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B050"/>
                </a:solidFill>
                <a:latin typeface="Calibri"/>
                <a:cs typeface="Calibri"/>
              </a:rPr>
              <a:t>n’</a:t>
            </a:r>
            <a:r>
              <a:rPr lang="fr-FR" sz="1600" b="1" spc="-20" dirty="0">
                <a:solidFill>
                  <a:srgbClr val="00B050"/>
                </a:solidFill>
                <a:latin typeface="Calibri"/>
                <a:cs typeface="Calibri"/>
              </a:rPr>
              <a:t>é</a:t>
            </a:r>
            <a:r>
              <a:rPr sz="1600" b="1" spc="-20" dirty="0" err="1">
                <a:solidFill>
                  <a:srgbClr val="00B050"/>
                </a:solidFill>
                <a:latin typeface="Calibri"/>
                <a:cs typeface="Calibri"/>
              </a:rPr>
              <a:t>xistent</a:t>
            </a:r>
            <a:r>
              <a:rPr lang="fr-FR" sz="1600" b="1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pas</a:t>
            </a:r>
            <a:r>
              <a:rPr sz="16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fr-FR" sz="1600" b="1" spc="5" dirty="0">
                <a:solidFill>
                  <a:srgbClr val="00B050"/>
                </a:solidFill>
                <a:latin typeface="Calibri"/>
                <a:cs typeface="Calibri"/>
              </a:rPr>
              <a:t>réellement </a:t>
            </a:r>
            <a:r>
              <a:rPr sz="1600" b="1" spc="-10" dirty="0">
                <a:solidFill>
                  <a:srgbClr val="00B050"/>
                </a:solidFill>
                <a:latin typeface="Calibri"/>
                <a:cs typeface="Calibri"/>
              </a:rPr>
              <a:t>encore</a:t>
            </a:r>
            <a:r>
              <a:rPr sz="16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table</a:t>
            </a:r>
            <a:r>
              <a:rPr sz="16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alibri"/>
                <a:cs typeface="Calibri"/>
              </a:rPr>
              <a:t>de faits.</a:t>
            </a:r>
            <a:endParaRPr sz="16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 err="1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r>
              <a:rPr lang="fr-FR" sz="1400" b="1" spc="-10" dirty="0">
                <a:solidFill>
                  <a:srgbClr val="EC7C30"/>
                </a:solidFill>
                <a:latin typeface="Calibri"/>
                <a:cs typeface="Calibri"/>
              </a:rPr>
              <a:t> +/-Parfait d’une table Date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La table contient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 primaire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Date_PK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originale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(yyyy-mm-jj 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 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 dans 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(long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Mois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short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Mois_short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trimestre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Année_trimestre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semaine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enfin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Est_weekend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indiquant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(1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=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 =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19974"/>
              </p:ext>
            </p:extLst>
          </p:nvPr>
        </p:nvGraphicFramePr>
        <p:xfrm>
          <a:off x="829964" y="4800600"/>
          <a:ext cx="10630533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Mois_short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Année_trimestre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Est_weekend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Jeudi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Vendredi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983424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erronent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les statistiques, car les lignes avec des colonnes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 vont disparaitre lors des jointures  SQL. </a:t>
            </a: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Pour les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ourier New"/>
              <a:buChar char="o"/>
            </a:pPr>
            <a:endParaRPr sz="115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évités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étrangère.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3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fictives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(-1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4100" y="3707891"/>
          <a:ext cx="10854052" cy="1835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Nom_ligne_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Prix_réduit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 marR="89535" indent="-352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  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trike="noStrike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441.98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 marR="109855" indent="-9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pla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242.97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40.87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193675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166370" indent="-292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Maillot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bain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bleu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120.53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040" cy="9945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184785" marR="5080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110" dirty="0">
                <a:solidFill>
                  <a:srgbClr val="555555"/>
                </a:solidFill>
                <a:latin typeface="Calibri"/>
                <a:cs typeface="Calibri"/>
              </a:rPr>
              <a:t>(Promotion)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fictive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compatibles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(chaine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46441" y="4880483"/>
          <a:ext cx="2437130" cy="1377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Nom_Promo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Promo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2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promo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7555" y="2852166"/>
          <a:ext cx="10859132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72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Nom_ligne_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Prix_réduit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Promo_FK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 marR="194310" indent="-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 marR="88900" indent="-352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  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trike="noStrike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441.98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 marR="194310" indent="-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amed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 marR="109855" indent="-9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 pla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80.99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trike="sngStrike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trike="noStrike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242.97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40.87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Mohamed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Amrani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Maillot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bain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bleu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160.99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140.97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120.53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23/04/2023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13:36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EC7C30"/>
                </a:solidFill>
              </a:rPr>
              <a:t>Nulls</a:t>
            </a:r>
            <a:r>
              <a:rPr sz="1600" spc="-2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dans</a:t>
            </a:r>
            <a:r>
              <a:rPr sz="1600" spc="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les</a:t>
            </a:r>
            <a:r>
              <a:rPr sz="1600" spc="-15" dirty="0">
                <a:solidFill>
                  <a:srgbClr val="EC7C30"/>
                </a:solidFill>
              </a:rPr>
              <a:t> </a:t>
            </a:r>
            <a:r>
              <a:rPr sz="1600" spc="-5" dirty="0">
                <a:solidFill>
                  <a:srgbClr val="EC7C30"/>
                </a:solidFill>
              </a:rPr>
              <a:t>dimensions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359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présence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table de faits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possible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de ventes pendant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magasins sont fermés, une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weekend avec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(au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zéros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qui affectent les calculs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 seront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significatives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endParaRPr sz="1400" dirty="0">
              <a:latin typeface="Calibri"/>
              <a:cs typeface="Calibri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Au contraire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table de 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 null. </a:t>
            </a:r>
            <a:endParaRPr lang="fr-FR" sz="1400" spc="-3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endParaRPr lang="fr-FR" sz="1400" spc="-3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35" dirty="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 utilisateurs de décider eux même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s’ils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veulent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apparaitre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u="sng" spc="-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u="sng" spc="-5" dirty="0">
                <a:solidFill>
                  <a:srgbClr val="555555"/>
                </a:solidFill>
                <a:latin typeface="Calibri"/>
                <a:cs typeface="Calibri"/>
              </a:rPr>
              <a:t>fictives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 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graphes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6985" indent="-1727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04736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Hiérarchies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 dans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310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299085" marR="635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aborder,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surtout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qu’il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pièges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lesquels 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rencontrer?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, les données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normalisées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fr-FR" sz="1400" b="1" spc="-10" dirty="0">
              <a:solidFill>
                <a:srgbClr val="EC7C3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b="1" spc="-10" dirty="0" err="1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r>
              <a:rPr sz="1400" b="1" spc="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gagner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termes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d’espace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stockage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endParaRPr lang="fr-FR" sz="1400" spc="-5" dirty="0">
              <a:solidFill>
                <a:srgbClr val="555555"/>
              </a:solidFill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fr-FR" sz="1400" u="sng" spc="-5" dirty="0">
                <a:solidFill>
                  <a:srgbClr val="555555"/>
                </a:solidFill>
                <a:latin typeface="Calibri"/>
                <a:cs typeface="Calibri"/>
              </a:rPr>
              <a:t>Est-ce que cette séparation de tables Produits et catégories est recommandée ?</a:t>
            </a:r>
            <a:endParaRPr sz="1400" u="sng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07659"/>
              </p:ext>
            </p:extLst>
          </p:nvPr>
        </p:nvGraphicFramePr>
        <p:xfrm>
          <a:off x="2133600" y="4038600"/>
          <a:ext cx="3939540" cy="182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Imprimante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rouge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verte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bleue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8427"/>
              </p:ext>
            </p:extLst>
          </p:nvPr>
        </p:nvGraphicFramePr>
        <p:xfrm>
          <a:off x="6754367" y="4114800"/>
          <a:ext cx="393954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Catégorie_id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Électroniques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194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La normalisation des modèles amènent vers une complexité du modèle. </a:t>
            </a:r>
            <a:endParaRPr sz="14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dénormalisation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peut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solution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certains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</a:p>
          <a:p>
            <a:pPr marL="756285" marR="5080" lvl="1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amené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à rassembler deux tables (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tables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ici)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seule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u="sng" dirty="0" err="1">
                <a:solidFill>
                  <a:srgbClr val="555555"/>
                </a:solidFill>
                <a:latin typeface="Calibri"/>
                <a:cs typeface="Calibri"/>
              </a:rPr>
              <a:t>aplatie</a:t>
            </a:r>
            <a:r>
              <a:rPr lang="fr-FR" sz="1400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sans </a:t>
            </a:r>
            <a:r>
              <a:rPr lang="fr-FR" sz="1400" spc="-10" dirty="0">
                <a:solidFill>
                  <a:srgbClr val="555555"/>
                </a:solidFill>
                <a:cs typeface="Calibri"/>
              </a:rPr>
              <a:t>avoir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besoin </a:t>
            </a:r>
            <a:r>
              <a:rPr lang="fr-FR" sz="1400" spc="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d’ajouter</a:t>
            </a:r>
            <a:r>
              <a:rPr lang="fr-FR" sz="1400" spc="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des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clés</a:t>
            </a:r>
            <a:r>
              <a:rPr lang="fr-FR" sz="1400" spc="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cs typeface="Calibri"/>
              </a:rPr>
              <a:t>étrangères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).</a:t>
            </a:r>
            <a:endParaRPr lang="fr-FR" sz="1400" dirty="0">
              <a:cs typeface="Calibri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77486" y="4190238"/>
          <a:ext cx="3939540" cy="182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Produit_nom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Lait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Epiceries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Imprimante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Électroniques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rouge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verte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Serviette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bleue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Ménage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191000" y="3673764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pc="-5" dirty="0">
                <a:solidFill>
                  <a:srgbClr val="555555"/>
                </a:solidFill>
                <a:cs typeface="Calibri"/>
              </a:rPr>
              <a:t>Produits + Catégories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Hiérarchies</a:t>
            </a:r>
            <a:r>
              <a:rPr sz="1600" dirty="0"/>
              <a:t> </a:t>
            </a:r>
            <a:r>
              <a:rPr sz="1600" spc="-5" dirty="0"/>
              <a:t>dans</a:t>
            </a:r>
            <a:r>
              <a:rPr sz="1600" spc="5" dirty="0"/>
              <a:t> </a:t>
            </a:r>
            <a:r>
              <a:rPr sz="1600" spc="-5" dirty="0"/>
              <a:t>les</a:t>
            </a:r>
            <a:r>
              <a:rPr sz="1600" spc="-15" dirty="0"/>
              <a:t> </a:t>
            </a:r>
            <a:r>
              <a:rPr sz="1600" spc="-5" dirty="0"/>
              <a:t>dimensions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084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Hiérarchies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Parmi les solutions,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 aussi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niveaux d’hiérarchies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 colonne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bénéfique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dupliquées (le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pays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maroc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dupliquée).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4951428"/>
            <a:ext cx="1048258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être,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rassemblées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aplaties.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15514" y="3165729"/>
          <a:ext cx="270954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Année-Trimestre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2022-Q3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2023-Q1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2023-Q2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61963" y="3203067"/>
          <a:ext cx="270954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Ville-Pays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Rabat-Maroc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Casablanca-Maroc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Paris-France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2358390"/>
            <a:ext cx="4913630" cy="297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idée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claire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dégénérées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 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Role-playing </a:t>
            </a:r>
            <a:r>
              <a:rPr sz="1600" spc="-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25" dirty="0"/>
              <a:t> </a:t>
            </a:r>
            <a:r>
              <a:rPr sz="1600" spc="-15" dirty="0"/>
              <a:t>conforme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3750309" y="4356861"/>
            <a:ext cx="1873885" cy="49593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3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481310" cy="27719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conformes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/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étoiles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de la dimension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l’heure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L’idée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derrière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analyse.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Drill- 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across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R="2694305" algn="ctr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5677" y="5225922"/>
            <a:ext cx="798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590" y="5258180"/>
            <a:ext cx="15354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Dimension</a:t>
            </a:r>
            <a:r>
              <a:rPr sz="1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libri"/>
                <a:cs typeface="Calibri"/>
              </a:rPr>
              <a:t>conforme</a:t>
            </a:r>
            <a:endParaRPr sz="1400" dirty="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D0D0D"/>
                </a:solidFill>
                <a:latin typeface="Calibri"/>
                <a:cs typeface="Calibri"/>
              </a:rPr>
              <a:t>(Attributs</a:t>
            </a:r>
            <a:r>
              <a:rPr sz="1400" spc="-5" dirty="0">
                <a:solidFill>
                  <a:srgbClr val="0D0D0D"/>
                </a:solidFill>
                <a:latin typeface="Calibri"/>
                <a:cs typeface="Calibri"/>
              </a:rPr>
              <a:t> partagés)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4204" y="3939540"/>
            <a:ext cx="4744085" cy="1307465"/>
          </a:xfrm>
          <a:custGeom>
            <a:avLst/>
            <a:gdLst/>
            <a:ahLst/>
            <a:cxnLst/>
            <a:rect l="l" t="t" r="r" b="b"/>
            <a:pathLst>
              <a:path w="4744084" h="1307464">
                <a:moveTo>
                  <a:pt x="2293620" y="0"/>
                </a:moveTo>
                <a:lnTo>
                  <a:pt x="2293620" y="423418"/>
                </a:lnTo>
              </a:path>
              <a:path w="4744084" h="1307464">
                <a:moveTo>
                  <a:pt x="1362963" y="665988"/>
                </a:moveTo>
                <a:lnTo>
                  <a:pt x="0" y="1307465"/>
                </a:lnTo>
              </a:path>
              <a:path w="4744084" h="1307464">
                <a:moveTo>
                  <a:pt x="3223260" y="665988"/>
                </a:moveTo>
                <a:lnTo>
                  <a:pt x="4743831" y="1282446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8030" y="4289805"/>
            <a:ext cx="1873885" cy="49593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17971" y="4503039"/>
            <a:ext cx="2759075" cy="722630"/>
            <a:chOff x="5617971" y="4503039"/>
            <a:chExt cx="2759075" cy="722630"/>
          </a:xfrm>
        </p:grpSpPr>
        <p:sp>
          <p:nvSpPr>
            <p:cNvPr id="17" name="object 17"/>
            <p:cNvSpPr/>
            <p:nvPr/>
          </p:nvSpPr>
          <p:spPr>
            <a:xfrm>
              <a:off x="7138415" y="4538472"/>
              <a:ext cx="1235710" cy="683895"/>
            </a:xfrm>
            <a:custGeom>
              <a:avLst/>
              <a:gdLst/>
              <a:ahLst/>
              <a:cxnLst/>
              <a:rect l="l" t="t" r="r" b="b"/>
              <a:pathLst>
                <a:path w="1235709" h="683895">
                  <a:moveTo>
                    <a:pt x="1235202" y="0"/>
                  </a:moveTo>
                  <a:lnTo>
                    <a:pt x="0" y="683513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7971" y="4503039"/>
              <a:ext cx="2756535" cy="113030"/>
            </a:xfrm>
            <a:custGeom>
              <a:avLst/>
              <a:gdLst/>
              <a:ahLst/>
              <a:cxnLst/>
              <a:rect l="l" t="t" r="r" b="b"/>
              <a:pathLst>
                <a:path w="2756534" h="113029">
                  <a:moveTo>
                    <a:pt x="2679731" y="28501"/>
                  </a:moveTo>
                  <a:lnTo>
                    <a:pt x="0" y="93599"/>
                  </a:lnTo>
                  <a:lnTo>
                    <a:pt x="507" y="112649"/>
                  </a:lnTo>
                  <a:lnTo>
                    <a:pt x="2680176" y="47553"/>
                  </a:lnTo>
                  <a:lnTo>
                    <a:pt x="2679731" y="28501"/>
                  </a:lnTo>
                  <a:close/>
                </a:path>
                <a:path w="2756534" h="113029">
                  <a:moveTo>
                    <a:pt x="2739113" y="28193"/>
                  </a:moveTo>
                  <a:lnTo>
                    <a:pt x="2692400" y="28193"/>
                  </a:lnTo>
                  <a:lnTo>
                    <a:pt x="2692907" y="47243"/>
                  </a:lnTo>
                  <a:lnTo>
                    <a:pt x="2680176" y="47553"/>
                  </a:lnTo>
                  <a:lnTo>
                    <a:pt x="2680843" y="76073"/>
                  </a:lnTo>
                  <a:lnTo>
                    <a:pt x="2756154" y="36194"/>
                  </a:lnTo>
                  <a:lnTo>
                    <a:pt x="2739113" y="28193"/>
                  </a:lnTo>
                  <a:close/>
                </a:path>
                <a:path w="2756534" h="113029">
                  <a:moveTo>
                    <a:pt x="2692400" y="28193"/>
                  </a:moveTo>
                  <a:lnTo>
                    <a:pt x="2679731" y="28501"/>
                  </a:lnTo>
                  <a:lnTo>
                    <a:pt x="2680176" y="47553"/>
                  </a:lnTo>
                  <a:lnTo>
                    <a:pt x="2692907" y="47243"/>
                  </a:lnTo>
                  <a:lnTo>
                    <a:pt x="2692400" y="28193"/>
                  </a:lnTo>
                  <a:close/>
                </a:path>
                <a:path w="2756534" h="113029">
                  <a:moveTo>
                    <a:pt x="2679064" y="0"/>
                  </a:moveTo>
                  <a:lnTo>
                    <a:pt x="2679731" y="28501"/>
                  </a:lnTo>
                  <a:lnTo>
                    <a:pt x="2692400" y="28193"/>
                  </a:lnTo>
                  <a:lnTo>
                    <a:pt x="2739113" y="28193"/>
                  </a:lnTo>
                  <a:lnTo>
                    <a:pt x="267906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99301" y="4237482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Drill-across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25" dirty="0"/>
              <a:t> </a:t>
            </a:r>
            <a:r>
              <a:rPr sz="1600" spc="-15" dirty="0"/>
              <a:t>conforme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3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 err="1">
                <a:solidFill>
                  <a:srgbClr val="FF7800"/>
                </a:solidFill>
                <a:latin typeface="Calibri"/>
                <a:cs typeface="Calibri"/>
              </a:rPr>
              <a:t>conforme</a:t>
            </a:r>
            <a:r>
              <a:rPr lang="fr-FR" sz="1600" b="1" spc="-15" dirty="0">
                <a:solidFill>
                  <a:srgbClr val="FF7800"/>
                </a:solidFill>
                <a:latin typeface="Calibri"/>
                <a:cs typeface="Calibri"/>
              </a:rPr>
              <a:t>  :: Exemples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parle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 sous ensemble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d’attributs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Ici nous avons deux tables qui contiennent la colonne </a:t>
            </a:r>
            <a:r>
              <a:rPr lang="fr-FR" sz="1400" u="sng" spc="-5" dirty="0" err="1">
                <a:solidFill>
                  <a:srgbClr val="555555"/>
                </a:solidFill>
                <a:latin typeface="Calibri"/>
                <a:cs typeface="Calibri"/>
              </a:rPr>
              <a:t>Date_FK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 On dit que Date est une </a:t>
            </a:r>
            <a:r>
              <a:rPr lang="fr-FR" sz="1400" u="sng" spc="-5" dirty="0">
                <a:solidFill>
                  <a:srgbClr val="555555"/>
                </a:solidFill>
                <a:latin typeface="Calibri"/>
                <a:cs typeface="Calibri"/>
              </a:rPr>
              <a:t>dimension conforme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5270226"/>
            <a:ext cx="10483215" cy="513601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92263" y="3791711"/>
          <a:ext cx="5012055" cy="1259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7400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5300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326251" y="3791711"/>
          <a:ext cx="4968240" cy="1259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Coût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5900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20230103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40" dirty="0"/>
              <a:t> </a:t>
            </a:r>
            <a:r>
              <a:rPr sz="1600" spc="-10" dirty="0"/>
              <a:t>dégénérée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2580" cy="25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dégénérée</a:t>
            </a:r>
            <a:endParaRPr sz="1600" dirty="0">
              <a:latin typeface="Calibri"/>
              <a:cs typeface="Calibri"/>
            </a:endParaRPr>
          </a:p>
          <a:p>
            <a:pPr marL="299085" marR="6985" indent="-2870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‘est 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mesure/colonne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lang="fr-FR" sz="1400" spc="-35" dirty="0">
                <a:solidFill>
                  <a:srgbClr val="555555"/>
                </a:solidFill>
                <a:latin typeface="Calibri"/>
                <a:cs typeface="Calibri"/>
              </a:rPr>
              <a:t>e se situe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de dimension séparée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elle se situe dans une table de faits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dégénérée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065" marR="5080" algn="just">
              <a:lnSpc>
                <a:spcPct val="150000"/>
              </a:lnSpc>
              <a:spcBef>
                <a:spcPts val="600"/>
              </a:spcBef>
              <a:tabLst>
                <a:tab pos="299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Exe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ple de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la table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de faits transactionnelle des ventes. </a:t>
            </a:r>
            <a:endParaRPr lang="fr-FR" sz="1400" b="1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dispose de différentes transactions, avec différents montants qui  peuvent être regroupés ensemble dans un seul paiement.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de ventes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Paiements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Pourtant, pour une raison la table Paiements n’existe plus physiquement, on note donc </a:t>
            </a:r>
            <a:r>
              <a:rPr lang="fr-FR" sz="1400" b="1" spc="-5" dirty="0" err="1">
                <a:latin typeface="Calibri"/>
                <a:cs typeface="Calibri"/>
              </a:rPr>
              <a:t>Paiement_FK</a:t>
            </a:r>
            <a:r>
              <a:rPr lang="fr-FR" sz="1400" b="1" spc="-5" dirty="0">
                <a:latin typeface="Calibri"/>
                <a:cs typeface="Calibri"/>
              </a:rPr>
              <a:t> </a:t>
            </a:r>
            <a:r>
              <a:rPr lang="fr-FR" sz="1400" spc="-5" dirty="0">
                <a:latin typeface="Calibri"/>
                <a:cs typeface="Calibri"/>
              </a:rPr>
              <a:t>par</a:t>
            </a:r>
            <a:r>
              <a:rPr lang="fr-FR" sz="1400" b="1" spc="-5" dirty="0">
                <a:latin typeface="Calibri"/>
                <a:cs typeface="Calibri"/>
              </a:rPr>
              <a:t> </a:t>
            </a:r>
            <a:r>
              <a:rPr lang="fr-FR" sz="1400" b="1" spc="-5" dirty="0" err="1">
                <a:latin typeface="Calibri"/>
                <a:cs typeface="Calibri"/>
              </a:rPr>
              <a:t>Paiement_DD</a:t>
            </a:r>
            <a:endParaRPr sz="1400" b="1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0041" y="4822825"/>
          <a:ext cx="5210174" cy="1483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739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</a:t>
                      </a:r>
                      <a:r>
                        <a:rPr sz="1400" b="1" strike="sngStrike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_FK</a:t>
                      </a:r>
                      <a:r>
                        <a:rPr sz="1400" b="1" strike="noStrike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_DD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803510" y="4822952"/>
            <a:ext cx="1556385" cy="370840"/>
          </a:xfrm>
          <a:custGeom>
            <a:avLst/>
            <a:gdLst/>
            <a:ahLst/>
            <a:cxnLst/>
            <a:rect l="l" t="t" r="r" b="b"/>
            <a:pathLst>
              <a:path w="1556384" h="370839">
                <a:moveTo>
                  <a:pt x="1556130" y="0"/>
                </a:moveTo>
                <a:lnTo>
                  <a:pt x="0" y="0"/>
                </a:lnTo>
                <a:lnTo>
                  <a:pt x="0" y="370840"/>
                </a:lnTo>
                <a:lnTo>
                  <a:pt x="1556130" y="370840"/>
                </a:lnTo>
                <a:lnTo>
                  <a:pt x="155613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253" y="4822952"/>
            <a:ext cx="1556385" cy="370840"/>
          </a:xfrm>
          <a:prstGeom prst="rect">
            <a:avLst/>
          </a:prstGeom>
          <a:solidFill>
            <a:srgbClr val="EC7C30"/>
          </a:solidFill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Paiement_FK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3510" y="482295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Entête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7253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3510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7253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3510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7253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3510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67543" y="4829555"/>
            <a:ext cx="1292860" cy="1303655"/>
          </a:xfrm>
          <a:custGeom>
            <a:avLst/>
            <a:gdLst/>
            <a:ahLst/>
            <a:cxnLst/>
            <a:rect l="l" t="t" r="r" b="b"/>
            <a:pathLst>
              <a:path w="1292859" h="1303654">
                <a:moveTo>
                  <a:pt x="1292478" y="0"/>
                </a:moveTo>
                <a:lnTo>
                  <a:pt x="0" y="1303032"/>
                </a:lnTo>
              </a:path>
              <a:path w="1292859" h="1303654">
                <a:moveTo>
                  <a:pt x="0" y="152400"/>
                </a:moveTo>
                <a:lnTo>
                  <a:pt x="1074801" y="1303032"/>
                </a:lnTo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85331" y="5324983"/>
            <a:ext cx="12769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Paiement_DD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 dimension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dégénérée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40" dirty="0"/>
              <a:t> </a:t>
            </a:r>
            <a:r>
              <a:rPr sz="1600" spc="-10" dirty="0"/>
              <a:t>dégénérée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4485" cy="2256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FF7800"/>
                </a:solidFill>
                <a:latin typeface="Calibri"/>
                <a:cs typeface="Calibri"/>
              </a:rPr>
              <a:t>Raisons de suppression de la  table de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dégénérée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arfois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 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ex. Paiements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d’autres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dimensions,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Parfois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importantes.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4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Cela amène à une table avec uniquement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primaires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présence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la table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 err="1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 valeur ajoutée.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La table a été supprimé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_DD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Dégénérée)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_FK</a:t>
            </a:r>
            <a:endParaRPr sz="1400" dirty="0">
              <a:latin typeface="Calibri"/>
              <a:cs typeface="Calibri"/>
            </a:endParaRPr>
          </a:p>
          <a:p>
            <a:pPr marL="299085" marR="8255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0041" y="4822825"/>
          <a:ext cx="5210174" cy="1483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739">
                <a:tc row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</a:t>
                      </a:r>
                      <a:r>
                        <a:rPr sz="1400" b="1" strike="sngStrike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_FK</a:t>
                      </a:r>
                      <a:r>
                        <a:rPr sz="1400" b="1" strike="noStrike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234-033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28575">
                      <a:solidFill>
                        <a:srgbClr val="EC7C3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803510" y="4822952"/>
            <a:ext cx="1556385" cy="370840"/>
          </a:xfrm>
          <a:custGeom>
            <a:avLst/>
            <a:gdLst/>
            <a:ahLst/>
            <a:cxnLst/>
            <a:rect l="l" t="t" r="r" b="b"/>
            <a:pathLst>
              <a:path w="1556384" h="370839">
                <a:moveTo>
                  <a:pt x="1556130" y="0"/>
                </a:moveTo>
                <a:lnTo>
                  <a:pt x="0" y="0"/>
                </a:lnTo>
                <a:lnTo>
                  <a:pt x="0" y="370840"/>
                </a:lnTo>
                <a:lnTo>
                  <a:pt x="1556130" y="370840"/>
                </a:lnTo>
                <a:lnTo>
                  <a:pt x="155613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253" y="4822952"/>
            <a:ext cx="1556385" cy="370840"/>
          </a:xfrm>
          <a:prstGeom prst="rect">
            <a:avLst/>
          </a:prstGeom>
          <a:solidFill>
            <a:srgbClr val="EC7C30"/>
          </a:solidFill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Paiement_PK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3510" y="482295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Entête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7253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3510" y="5193791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7253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3510" y="5564632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7253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234-034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3510" y="5935446"/>
            <a:ext cx="1556385" cy="37084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"/>
              </a:spcBef>
            </a:pPr>
            <a:r>
              <a:rPr sz="1400" spc="-2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94020" y="4449826"/>
            <a:ext cx="5869305" cy="1686560"/>
            <a:chOff x="5494020" y="4449826"/>
            <a:chExt cx="5869305" cy="1686560"/>
          </a:xfrm>
        </p:grpSpPr>
        <p:sp>
          <p:nvSpPr>
            <p:cNvPr id="22" name="object 22"/>
            <p:cNvSpPr/>
            <p:nvPr/>
          </p:nvSpPr>
          <p:spPr>
            <a:xfrm>
              <a:off x="10067544" y="4829556"/>
              <a:ext cx="1292860" cy="1303655"/>
            </a:xfrm>
            <a:custGeom>
              <a:avLst/>
              <a:gdLst/>
              <a:ahLst/>
              <a:cxnLst/>
              <a:rect l="l" t="t" r="r" b="b"/>
              <a:pathLst>
                <a:path w="1292859" h="1303654">
                  <a:moveTo>
                    <a:pt x="1292478" y="0"/>
                  </a:moveTo>
                  <a:lnTo>
                    <a:pt x="0" y="1303032"/>
                  </a:lnTo>
                </a:path>
                <a:path w="1292859" h="1303654">
                  <a:moveTo>
                    <a:pt x="0" y="152400"/>
                  </a:moveTo>
                  <a:lnTo>
                    <a:pt x="1074801" y="1303032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00370" y="4456176"/>
              <a:ext cx="1567815" cy="315595"/>
            </a:xfrm>
            <a:custGeom>
              <a:avLst/>
              <a:gdLst/>
              <a:ahLst/>
              <a:cxnLst/>
              <a:rect l="l" t="t" r="r" b="b"/>
              <a:pathLst>
                <a:path w="1567815" h="315595">
                  <a:moveTo>
                    <a:pt x="1567687" y="0"/>
                  </a:moveTo>
                  <a:lnTo>
                    <a:pt x="1488821" y="0"/>
                  </a:lnTo>
                  <a:lnTo>
                    <a:pt x="1420859" y="322"/>
                  </a:lnTo>
                  <a:lnTo>
                    <a:pt x="1353549" y="1280"/>
                  </a:lnTo>
                  <a:lnTo>
                    <a:pt x="1286967" y="2863"/>
                  </a:lnTo>
                  <a:lnTo>
                    <a:pt x="1221187" y="5057"/>
                  </a:lnTo>
                  <a:lnTo>
                    <a:pt x="1156285" y="7851"/>
                  </a:lnTo>
                  <a:lnTo>
                    <a:pt x="1092337" y="11231"/>
                  </a:lnTo>
                  <a:lnTo>
                    <a:pt x="1029417" y="15187"/>
                  </a:lnTo>
                  <a:lnTo>
                    <a:pt x="967601" y="19705"/>
                  </a:lnTo>
                  <a:lnTo>
                    <a:pt x="906965" y="24774"/>
                  </a:lnTo>
                  <a:lnTo>
                    <a:pt x="847583" y="30381"/>
                  </a:lnTo>
                  <a:lnTo>
                    <a:pt x="789532" y="36513"/>
                  </a:lnTo>
                  <a:lnTo>
                    <a:pt x="732886" y="43159"/>
                  </a:lnTo>
                  <a:lnTo>
                    <a:pt x="677721" y="50306"/>
                  </a:lnTo>
                  <a:lnTo>
                    <a:pt x="624112" y="57943"/>
                  </a:lnTo>
                  <a:lnTo>
                    <a:pt x="572134" y="66055"/>
                  </a:lnTo>
                  <a:lnTo>
                    <a:pt x="521864" y="74633"/>
                  </a:lnTo>
                  <a:lnTo>
                    <a:pt x="473376" y="83662"/>
                  </a:lnTo>
                  <a:lnTo>
                    <a:pt x="426745" y="93131"/>
                  </a:lnTo>
                  <a:lnTo>
                    <a:pt x="382047" y="103028"/>
                  </a:lnTo>
                  <a:lnTo>
                    <a:pt x="339358" y="113340"/>
                  </a:lnTo>
                  <a:lnTo>
                    <a:pt x="298752" y="124055"/>
                  </a:lnTo>
                  <a:lnTo>
                    <a:pt x="260305" y="135161"/>
                  </a:lnTo>
                  <a:lnTo>
                    <a:pt x="190190" y="158495"/>
                  </a:lnTo>
                  <a:lnTo>
                    <a:pt x="129615" y="183246"/>
                  </a:lnTo>
                  <a:lnTo>
                    <a:pt x="79183" y="209314"/>
                  </a:lnTo>
                  <a:lnTo>
                    <a:pt x="39496" y="236600"/>
                  </a:lnTo>
                  <a:lnTo>
                    <a:pt x="0" y="236600"/>
                  </a:lnTo>
                  <a:lnTo>
                    <a:pt x="31368" y="315468"/>
                  </a:lnTo>
                  <a:lnTo>
                    <a:pt x="157733" y="236600"/>
                  </a:lnTo>
                  <a:lnTo>
                    <a:pt x="118363" y="236600"/>
                  </a:lnTo>
                  <a:lnTo>
                    <a:pt x="136826" y="222811"/>
                  </a:lnTo>
                  <a:lnTo>
                    <a:pt x="181960" y="196121"/>
                  </a:lnTo>
                  <a:lnTo>
                    <a:pt x="237539" y="170700"/>
                  </a:lnTo>
                  <a:lnTo>
                    <a:pt x="302959" y="146645"/>
                  </a:lnTo>
                  <a:lnTo>
                    <a:pt x="377619" y="124055"/>
                  </a:lnTo>
                  <a:lnTo>
                    <a:pt x="418225" y="113340"/>
                  </a:lnTo>
                  <a:lnTo>
                    <a:pt x="460914" y="103028"/>
                  </a:lnTo>
                  <a:lnTo>
                    <a:pt x="505612" y="93131"/>
                  </a:lnTo>
                  <a:lnTo>
                    <a:pt x="552243" y="83662"/>
                  </a:lnTo>
                  <a:lnTo>
                    <a:pt x="600731" y="74633"/>
                  </a:lnTo>
                  <a:lnTo>
                    <a:pt x="651001" y="66055"/>
                  </a:lnTo>
                  <a:lnTo>
                    <a:pt x="702979" y="57943"/>
                  </a:lnTo>
                  <a:lnTo>
                    <a:pt x="756588" y="50306"/>
                  </a:lnTo>
                  <a:lnTo>
                    <a:pt x="811753" y="43159"/>
                  </a:lnTo>
                  <a:lnTo>
                    <a:pt x="868399" y="36513"/>
                  </a:lnTo>
                  <a:lnTo>
                    <a:pt x="926450" y="30381"/>
                  </a:lnTo>
                  <a:lnTo>
                    <a:pt x="985832" y="24774"/>
                  </a:lnTo>
                  <a:lnTo>
                    <a:pt x="1046468" y="19705"/>
                  </a:lnTo>
                  <a:lnTo>
                    <a:pt x="1108284" y="15187"/>
                  </a:lnTo>
                  <a:lnTo>
                    <a:pt x="1171204" y="11231"/>
                  </a:lnTo>
                  <a:lnTo>
                    <a:pt x="1235152" y="7851"/>
                  </a:lnTo>
                  <a:lnTo>
                    <a:pt x="1300054" y="5057"/>
                  </a:lnTo>
                  <a:lnTo>
                    <a:pt x="1365834" y="2863"/>
                  </a:lnTo>
                  <a:lnTo>
                    <a:pt x="1432416" y="1280"/>
                  </a:lnTo>
                  <a:lnTo>
                    <a:pt x="1499726" y="322"/>
                  </a:lnTo>
                  <a:lnTo>
                    <a:pt x="1567687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28561" y="4456265"/>
              <a:ext cx="1536700" cy="315595"/>
            </a:xfrm>
            <a:custGeom>
              <a:avLst/>
              <a:gdLst/>
              <a:ahLst/>
              <a:cxnLst/>
              <a:rect l="l" t="t" r="r" b="b"/>
              <a:pathLst>
                <a:path w="1536700" h="315595">
                  <a:moveTo>
                    <a:pt x="72543" y="0"/>
                  </a:moveTo>
                  <a:lnTo>
                    <a:pt x="0" y="37"/>
                  </a:lnTo>
                  <a:lnTo>
                    <a:pt x="75536" y="848"/>
                  </a:lnTo>
                  <a:lnTo>
                    <a:pt x="150020" y="2433"/>
                  </a:lnTo>
                  <a:lnTo>
                    <a:pt x="223363" y="4774"/>
                  </a:lnTo>
                  <a:lnTo>
                    <a:pt x="295476" y="7852"/>
                  </a:lnTo>
                  <a:lnTo>
                    <a:pt x="366273" y="11647"/>
                  </a:lnTo>
                  <a:lnTo>
                    <a:pt x="435664" y="16140"/>
                  </a:lnTo>
                  <a:lnTo>
                    <a:pt x="503561" y="21313"/>
                  </a:lnTo>
                  <a:lnTo>
                    <a:pt x="569876" y="27146"/>
                  </a:lnTo>
                  <a:lnTo>
                    <a:pt x="634521" y="33619"/>
                  </a:lnTo>
                  <a:lnTo>
                    <a:pt x="697408" y="40714"/>
                  </a:lnTo>
                  <a:lnTo>
                    <a:pt x="758448" y="48412"/>
                  </a:lnTo>
                  <a:lnTo>
                    <a:pt x="817553" y="56694"/>
                  </a:lnTo>
                  <a:lnTo>
                    <a:pt x="874634" y="65539"/>
                  </a:lnTo>
                  <a:lnTo>
                    <a:pt x="929605" y="74930"/>
                  </a:lnTo>
                  <a:lnTo>
                    <a:pt x="982376" y="84847"/>
                  </a:lnTo>
                  <a:lnTo>
                    <a:pt x="1032859" y="95271"/>
                  </a:lnTo>
                  <a:lnTo>
                    <a:pt x="1080966" y="106183"/>
                  </a:lnTo>
                  <a:lnTo>
                    <a:pt x="1126609" y="117563"/>
                  </a:lnTo>
                  <a:lnTo>
                    <a:pt x="1169699" y="129393"/>
                  </a:lnTo>
                  <a:lnTo>
                    <a:pt x="1210148" y="141653"/>
                  </a:lnTo>
                  <a:lnTo>
                    <a:pt x="1247869" y="154325"/>
                  </a:lnTo>
                  <a:lnTo>
                    <a:pt x="1314770" y="180825"/>
                  </a:lnTo>
                  <a:lnTo>
                    <a:pt x="1369697" y="208740"/>
                  </a:lnTo>
                  <a:lnTo>
                    <a:pt x="1411944" y="237917"/>
                  </a:lnTo>
                  <a:lnTo>
                    <a:pt x="1440804" y="268204"/>
                  </a:lnTo>
                  <a:lnTo>
                    <a:pt x="1457452" y="315378"/>
                  </a:lnTo>
                  <a:lnTo>
                    <a:pt x="1536319" y="315378"/>
                  </a:lnTo>
                  <a:lnTo>
                    <a:pt x="1525152" y="276778"/>
                  </a:lnTo>
                  <a:lnTo>
                    <a:pt x="1484657" y="232975"/>
                  </a:lnTo>
                  <a:lnTo>
                    <a:pt x="1442261" y="205103"/>
                  </a:lnTo>
                  <a:lnTo>
                    <a:pt x="1388295" y="178445"/>
                  </a:lnTo>
                  <a:lnTo>
                    <a:pt x="1323403" y="153130"/>
                  </a:lnTo>
                  <a:lnTo>
                    <a:pt x="1287061" y="141016"/>
                  </a:lnTo>
                  <a:lnTo>
                    <a:pt x="1248229" y="129286"/>
                  </a:lnTo>
                  <a:lnTo>
                    <a:pt x="1206988" y="117956"/>
                  </a:lnTo>
                  <a:lnTo>
                    <a:pt x="1163417" y="107041"/>
                  </a:lnTo>
                  <a:lnTo>
                    <a:pt x="1117597" y="96559"/>
                  </a:lnTo>
                  <a:lnTo>
                    <a:pt x="1069609" y="86524"/>
                  </a:lnTo>
                  <a:lnTo>
                    <a:pt x="1019533" y="76954"/>
                  </a:lnTo>
                  <a:lnTo>
                    <a:pt x="967450" y="67863"/>
                  </a:lnTo>
                  <a:lnTo>
                    <a:pt x="913440" y="59269"/>
                  </a:lnTo>
                  <a:lnTo>
                    <a:pt x="857583" y="51187"/>
                  </a:lnTo>
                  <a:lnTo>
                    <a:pt x="799959" y="43633"/>
                  </a:lnTo>
                  <a:lnTo>
                    <a:pt x="740651" y="36624"/>
                  </a:lnTo>
                  <a:lnTo>
                    <a:pt x="679736" y="30175"/>
                  </a:lnTo>
                  <a:lnTo>
                    <a:pt x="617297" y="24303"/>
                  </a:lnTo>
                  <a:lnTo>
                    <a:pt x="553414" y="19022"/>
                  </a:lnTo>
                  <a:lnTo>
                    <a:pt x="488166" y="14351"/>
                  </a:lnTo>
                  <a:lnTo>
                    <a:pt x="421635" y="10304"/>
                  </a:lnTo>
                  <a:lnTo>
                    <a:pt x="353901" y="6898"/>
                  </a:lnTo>
                  <a:lnTo>
                    <a:pt x="285044" y="4148"/>
                  </a:lnTo>
                  <a:lnTo>
                    <a:pt x="215145" y="2071"/>
                  </a:lnTo>
                  <a:lnTo>
                    <a:pt x="144285" y="683"/>
                  </a:lnTo>
                  <a:lnTo>
                    <a:pt x="72543" y="0"/>
                  </a:lnTo>
                  <a:close/>
                </a:path>
              </a:pathLst>
            </a:custGeom>
            <a:solidFill>
              <a:srgbClr val="004D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0370" y="4456176"/>
              <a:ext cx="3064510" cy="315595"/>
            </a:xfrm>
            <a:custGeom>
              <a:avLst/>
              <a:gdLst/>
              <a:ahLst/>
              <a:cxnLst/>
              <a:rect l="l" t="t" r="r" b="b"/>
              <a:pathLst>
                <a:path w="3064509" h="315595">
                  <a:moveTo>
                    <a:pt x="1567687" y="0"/>
                  </a:moveTo>
                  <a:lnTo>
                    <a:pt x="1499726" y="322"/>
                  </a:lnTo>
                  <a:lnTo>
                    <a:pt x="1432416" y="1280"/>
                  </a:lnTo>
                  <a:lnTo>
                    <a:pt x="1365834" y="2863"/>
                  </a:lnTo>
                  <a:lnTo>
                    <a:pt x="1300054" y="5057"/>
                  </a:lnTo>
                  <a:lnTo>
                    <a:pt x="1235152" y="7851"/>
                  </a:lnTo>
                  <a:lnTo>
                    <a:pt x="1171204" y="11231"/>
                  </a:lnTo>
                  <a:lnTo>
                    <a:pt x="1108284" y="15187"/>
                  </a:lnTo>
                  <a:lnTo>
                    <a:pt x="1046468" y="19705"/>
                  </a:lnTo>
                  <a:lnTo>
                    <a:pt x="985832" y="24774"/>
                  </a:lnTo>
                  <a:lnTo>
                    <a:pt x="926450" y="30381"/>
                  </a:lnTo>
                  <a:lnTo>
                    <a:pt x="868399" y="36513"/>
                  </a:lnTo>
                  <a:lnTo>
                    <a:pt x="811753" y="43159"/>
                  </a:lnTo>
                  <a:lnTo>
                    <a:pt x="756588" y="50306"/>
                  </a:lnTo>
                  <a:lnTo>
                    <a:pt x="702979" y="57943"/>
                  </a:lnTo>
                  <a:lnTo>
                    <a:pt x="651001" y="66055"/>
                  </a:lnTo>
                  <a:lnTo>
                    <a:pt x="600731" y="74633"/>
                  </a:lnTo>
                  <a:lnTo>
                    <a:pt x="552243" y="83662"/>
                  </a:lnTo>
                  <a:lnTo>
                    <a:pt x="505612" y="93131"/>
                  </a:lnTo>
                  <a:lnTo>
                    <a:pt x="460914" y="103028"/>
                  </a:lnTo>
                  <a:lnTo>
                    <a:pt x="418225" y="113340"/>
                  </a:lnTo>
                  <a:lnTo>
                    <a:pt x="377619" y="124055"/>
                  </a:lnTo>
                  <a:lnTo>
                    <a:pt x="339172" y="135161"/>
                  </a:lnTo>
                  <a:lnTo>
                    <a:pt x="269057" y="158496"/>
                  </a:lnTo>
                  <a:lnTo>
                    <a:pt x="208482" y="183246"/>
                  </a:lnTo>
                  <a:lnTo>
                    <a:pt x="158050" y="209314"/>
                  </a:lnTo>
                  <a:lnTo>
                    <a:pt x="118363" y="236600"/>
                  </a:lnTo>
                  <a:lnTo>
                    <a:pt x="157733" y="236600"/>
                  </a:lnTo>
                  <a:lnTo>
                    <a:pt x="31368" y="315468"/>
                  </a:lnTo>
                  <a:lnTo>
                    <a:pt x="0" y="236600"/>
                  </a:lnTo>
                  <a:lnTo>
                    <a:pt x="39496" y="236600"/>
                  </a:lnTo>
                  <a:lnTo>
                    <a:pt x="57959" y="222811"/>
                  </a:lnTo>
                  <a:lnTo>
                    <a:pt x="103093" y="196121"/>
                  </a:lnTo>
                  <a:lnTo>
                    <a:pt x="158672" y="170700"/>
                  </a:lnTo>
                  <a:lnTo>
                    <a:pt x="224092" y="146645"/>
                  </a:lnTo>
                  <a:lnTo>
                    <a:pt x="298752" y="124055"/>
                  </a:lnTo>
                  <a:lnTo>
                    <a:pt x="339358" y="113340"/>
                  </a:lnTo>
                  <a:lnTo>
                    <a:pt x="382047" y="103028"/>
                  </a:lnTo>
                  <a:lnTo>
                    <a:pt x="426745" y="93131"/>
                  </a:lnTo>
                  <a:lnTo>
                    <a:pt x="473376" y="83662"/>
                  </a:lnTo>
                  <a:lnTo>
                    <a:pt x="521864" y="74633"/>
                  </a:lnTo>
                  <a:lnTo>
                    <a:pt x="572134" y="66055"/>
                  </a:lnTo>
                  <a:lnTo>
                    <a:pt x="624112" y="57943"/>
                  </a:lnTo>
                  <a:lnTo>
                    <a:pt x="677721" y="50306"/>
                  </a:lnTo>
                  <a:lnTo>
                    <a:pt x="732886" y="43159"/>
                  </a:lnTo>
                  <a:lnTo>
                    <a:pt x="789532" y="36513"/>
                  </a:lnTo>
                  <a:lnTo>
                    <a:pt x="847583" y="30381"/>
                  </a:lnTo>
                  <a:lnTo>
                    <a:pt x="906965" y="24774"/>
                  </a:lnTo>
                  <a:lnTo>
                    <a:pt x="967601" y="19705"/>
                  </a:lnTo>
                  <a:lnTo>
                    <a:pt x="1029417" y="15187"/>
                  </a:lnTo>
                  <a:lnTo>
                    <a:pt x="1092337" y="11231"/>
                  </a:lnTo>
                  <a:lnTo>
                    <a:pt x="1156285" y="7851"/>
                  </a:lnTo>
                  <a:lnTo>
                    <a:pt x="1221187" y="5057"/>
                  </a:lnTo>
                  <a:lnTo>
                    <a:pt x="1286967" y="2863"/>
                  </a:lnTo>
                  <a:lnTo>
                    <a:pt x="1353549" y="1280"/>
                  </a:lnTo>
                  <a:lnTo>
                    <a:pt x="1420859" y="322"/>
                  </a:lnTo>
                  <a:lnTo>
                    <a:pt x="1488821" y="0"/>
                  </a:lnTo>
                  <a:lnTo>
                    <a:pt x="1567687" y="0"/>
                  </a:lnTo>
                  <a:lnTo>
                    <a:pt x="1642392" y="386"/>
                  </a:lnTo>
                  <a:lnTo>
                    <a:pt x="1716148" y="1532"/>
                  </a:lnTo>
                  <a:lnTo>
                    <a:pt x="1788870" y="3420"/>
                  </a:lnTo>
                  <a:lnTo>
                    <a:pt x="1860474" y="6032"/>
                  </a:lnTo>
                  <a:lnTo>
                    <a:pt x="1930872" y="9349"/>
                  </a:lnTo>
                  <a:lnTo>
                    <a:pt x="1999979" y="13355"/>
                  </a:lnTo>
                  <a:lnTo>
                    <a:pt x="2067709" y="18030"/>
                  </a:lnTo>
                  <a:lnTo>
                    <a:pt x="2133977" y="23357"/>
                  </a:lnTo>
                  <a:lnTo>
                    <a:pt x="2198697" y="29317"/>
                  </a:lnTo>
                  <a:lnTo>
                    <a:pt x="2261783" y="35893"/>
                  </a:lnTo>
                  <a:lnTo>
                    <a:pt x="2323149" y="43067"/>
                  </a:lnTo>
                  <a:lnTo>
                    <a:pt x="2382710" y="50819"/>
                  </a:lnTo>
                  <a:lnTo>
                    <a:pt x="2440379" y="59133"/>
                  </a:lnTo>
                  <a:lnTo>
                    <a:pt x="2496072" y="67991"/>
                  </a:lnTo>
                  <a:lnTo>
                    <a:pt x="2549701" y="77373"/>
                  </a:lnTo>
                  <a:lnTo>
                    <a:pt x="2601182" y="87263"/>
                  </a:lnTo>
                  <a:lnTo>
                    <a:pt x="2650428" y="97641"/>
                  </a:lnTo>
                  <a:lnTo>
                    <a:pt x="2697355" y="108491"/>
                  </a:lnTo>
                  <a:lnTo>
                    <a:pt x="2741875" y="119793"/>
                  </a:lnTo>
                  <a:lnTo>
                    <a:pt x="2783904" y="131531"/>
                  </a:lnTo>
                  <a:lnTo>
                    <a:pt x="2823355" y="143685"/>
                  </a:lnTo>
                  <a:lnTo>
                    <a:pt x="2860143" y="156238"/>
                  </a:lnTo>
                  <a:lnTo>
                    <a:pt x="2925386" y="182467"/>
                  </a:lnTo>
                  <a:lnTo>
                    <a:pt x="2978948" y="210075"/>
                  </a:lnTo>
                  <a:lnTo>
                    <a:pt x="3020141" y="238916"/>
                  </a:lnTo>
                  <a:lnTo>
                    <a:pt x="3048279" y="268846"/>
                  </a:lnTo>
                  <a:lnTo>
                    <a:pt x="3064509" y="315468"/>
                  </a:lnTo>
                  <a:lnTo>
                    <a:pt x="2985643" y="315468"/>
                  </a:lnTo>
                  <a:lnTo>
                    <a:pt x="2983763" y="299536"/>
                  </a:lnTo>
                  <a:lnTo>
                    <a:pt x="2978185" y="283805"/>
                  </a:lnTo>
                  <a:lnTo>
                    <a:pt x="2940135" y="238007"/>
                  </a:lnTo>
                  <a:lnTo>
                    <a:pt x="2897888" y="208829"/>
                  </a:lnTo>
                  <a:lnTo>
                    <a:pt x="2842961" y="180914"/>
                  </a:lnTo>
                  <a:lnTo>
                    <a:pt x="2776060" y="154414"/>
                  </a:lnTo>
                  <a:lnTo>
                    <a:pt x="2738339" y="141743"/>
                  </a:lnTo>
                  <a:lnTo>
                    <a:pt x="2697890" y="129482"/>
                  </a:lnTo>
                  <a:lnTo>
                    <a:pt x="2654800" y="117653"/>
                  </a:lnTo>
                  <a:lnTo>
                    <a:pt x="2609157" y="106272"/>
                  </a:lnTo>
                  <a:lnTo>
                    <a:pt x="2561050" y="95361"/>
                  </a:lnTo>
                  <a:lnTo>
                    <a:pt x="2510567" y="84937"/>
                  </a:lnTo>
                  <a:lnTo>
                    <a:pt x="2457796" y="75020"/>
                  </a:lnTo>
                  <a:lnTo>
                    <a:pt x="2402825" y="65629"/>
                  </a:lnTo>
                  <a:lnTo>
                    <a:pt x="2345744" y="56783"/>
                  </a:lnTo>
                  <a:lnTo>
                    <a:pt x="2286639" y="48502"/>
                  </a:lnTo>
                  <a:lnTo>
                    <a:pt x="2225599" y="40804"/>
                  </a:lnTo>
                  <a:lnTo>
                    <a:pt x="2162712" y="33709"/>
                  </a:lnTo>
                  <a:lnTo>
                    <a:pt x="2098067" y="27235"/>
                  </a:lnTo>
                  <a:lnTo>
                    <a:pt x="2031752" y="21402"/>
                  </a:lnTo>
                  <a:lnTo>
                    <a:pt x="1963855" y="16230"/>
                  </a:lnTo>
                  <a:lnTo>
                    <a:pt x="1894464" y="11736"/>
                  </a:lnTo>
                  <a:lnTo>
                    <a:pt x="1823667" y="7941"/>
                  </a:lnTo>
                  <a:lnTo>
                    <a:pt x="1751554" y="4864"/>
                  </a:lnTo>
                  <a:lnTo>
                    <a:pt x="1678211" y="2522"/>
                  </a:lnTo>
                  <a:lnTo>
                    <a:pt x="1603727" y="937"/>
                  </a:lnTo>
                  <a:lnTo>
                    <a:pt x="1528190" y="126"/>
                  </a:lnTo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5331" y="5324983"/>
            <a:ext cx="12769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Paiement_DD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 dimension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dégénérée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25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5120" cy="2446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 marL="299085" marR="889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Junk dimension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designe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889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10" dirty="0" err="1">
                <a:solidFill>
                  <a:srgbClr val="555555"/>
                </a:solidFill>
                <a:latin typeface="Calibri"/>
                <a:cs typeface="Calibri"/>
              </a:rPr>
              <a:t>séparement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résiduelle"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détail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")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400" spc="-10" dirty="0">
                <a:solidFill>
                  <a:srgbClr val="555555"/>
                </a:solidFill>
                <a:cs typeface="Calibri"/>
              </a:rPr>
              <a:t>  Elle rassemble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statuts,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transactionnelle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</a:p>
          <a:p>
            <a:pPr marL="756285" lvl="1" indent="-287020"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(Quel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paiement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entrante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sortante?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Est-ce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non?).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64615"/>
              </p:ext>
            </p:extLst>
          </p:nvPr>
        </p:nvGraphicFramePr>
        <p:xfrm>
          <a:off x="2066163" y="4430016"/>
          <a:ext cx="8284844" cy="1437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Paiement_type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Entrant/sortant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Est_bonus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Carte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 err="1">
                          <a:latin typeface="Calibri"/>
                          <a:cs typeface="Calibri"/>
                        </a:rPr>
                        <a:t>cr</a:t>
                      </a:r>
                      <a:r>
                        <a:rPr lang="fr-FR"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5" dirty="0" err="1">
                          <a:latin typeface="Calibri"/>
                          <a:cs typeface="Calibri"/>
                        </a:rPr>
                        <a:t>dit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Espèces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945" cy="3274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Quoi  faire si  on a </a:t>
            </a:r>
            <a:r>
              <a:rPr sz="1400" b="1" spc="-5" dirty="0" err="1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attributs/flags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dans des tables ?</a:t>
            </a:r>
            <a:endParaRPr sz="14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éliminer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s’ils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pertinents.</a:t>
            </a:r>
            <a:endParaRPr sz="14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s’ils sont pertinents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Si ces flags sont très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volumineux; on peux les séparer en 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créant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une/des tables dimensionnels</a:t>
            </a:r>
            <a:endParaRPr lang="fr-FR" sz="1400" dirty="0">
              <a:latin typeface="Calibri"/>
              <a:cs typeface="Calibri"/>
            </a:endParaRPr>
          </a:p>
          <a:p>
            <a:pPr marL="812800" lvl="1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distincte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flag.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229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peut créer 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une(des) table(s)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contenant tout/partie des flags. La table est dite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 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 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Une «junk dimension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divers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 err="1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des combinaisons de valeurs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inférieure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s. 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310" cy="18331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 err="1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r>
              <a:rPr lang="fr-FR" sz="1400" b="1" spc="-10" dirty="0">
                <a:solidFill>
                  <a:srgbClr val="EC7C30"/>
                </a:solidFill>
                <a:latin typeface="Calibri"/>
                <a:cs typeface="Calibri"/>
              </a:rPr>
              <a:t> de Solution avec Junk Dimension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précédente,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3 flags :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Paiement_type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entrant/sortant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Est_bonus.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peut donc remplacer 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faisant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dimensions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junk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créée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possibles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 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 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12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possibles.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64877"/>
              </p:ext>
            </p:extLst>
          </p:nvPr>
        </p:nvGraphicFramePr>
        <p:xfrm>
          <a:off x="791894" y="4138931"/>
          <a:ext cx="4422139" cy="1437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Flag_transactionnel_FK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5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10114"/>
              </p:ext>
            </p:extLst>
          </p:nvPr>
        </p:nvGraphicFramePr>
        <p:xfrm>
          <a:off x="5971540" y="4138931"/>
          <a:ext cx="5121274" cy="180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Flag_PK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Paiement_type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Entrant/sortant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Est_bonus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Entrant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Virement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Sortant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349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1200" y="3681524"/>
            <a:ext cx="218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pc="-10" dirty="0" err="1">
                <a:solidFill>
                  <a:srgbClr val="555555"/>
                </a:solidFill>
                <a:cs typeface="Calibri"/>
              </a:rPr>
              <a:t>junk</a:t>
            </a:r>
            <a:r>
              <a:rPr lang="fr-FR" spc="-1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pc="-5" dirty="0">
                <a:solidFill>
                  <a:srgbClr val="555555"/>
                </a:solidFill>
                <a:cs typeface="Calibri"/>
              </a:rPr>
              <a:t>dimension table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Junk</a:t>
            </a:r>
            <a:r>
              <a:rPr sz="1600" spc="-2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4980" cy="4036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Junk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Calibri"/>
              <a:cs typeface="Calibri"/>
            </a:endParaRPr>
          </a:p>
          <a:p>
            <a:pPr marL="165100" marR="5080" algn="just">
              <a:lnSpc>
                <a:spcPct val="150100"/>
              </a:lnSpc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Imaginons 9 flags/indicateurs ayant chacun 4 valeurs, combien de lignes/combinaisons va contenir la table Junk  dimension ?</a:t>
            </a:r>
          </a:p>
          <a:p>
            <a:pPr marL="450850" marR="508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obtient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 ^ 9 = 262144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très grande.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450850" marR="508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65100" marR="5080" algn="just">
              <a:lnSpc>
                <a:spcPct val="150100"/>
              </a:lnSpc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Quoi faire dans ce cas ?</a:t>
            </a:r>
          </a:p>
          <a:p>
            <a:pPr marL="165100" marR="5080" algn="just">
              <a:lnSpc>
                <a:spcPct val="150100"/>
              </a:lnSpc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essayer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alternatives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51484" marR="635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4521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N’extraire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MA" sz="1400" spc="2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908684" marR="6350" lvl="1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452120" algn="l"/>
              </a:tabLst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 err="1" smtClean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lang="fr-MA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besoin de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combinaisons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n’étaient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avant.</a:t>
            </a:r>
            <a:endParaRPr sz="1400" dirty="0">
              <a:latin typeface="Calibri"/>
              <a:cs typeface="Calibri"/>
            </a:endParaRPr>
          </a:p>
          <a:p>
            <a:pPr marL="451484" marR="5080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4521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divisant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sous-ensembles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MA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908684" marR="5080" lvl="1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452120" algn="l"/>
              </a:tabLst>
            </a:pPr>
            <a:r>
              <a:rPr lang="fr-MA" sz="140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4^3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combinaisons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chacun</a:t>
            </a:r>
            <a:r>
              <a:rPr lang="fr-MA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 par tables).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Role-playing</a:t>
            </a:r>
            <a:r>
              <a:rPr sz="16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4980" cy="1109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2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multiples"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"dimension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rôles")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référencée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30" dirty="0">
              <a:solidFill>
                <a:srgbClr val="555555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lang="fr-FR" sz="1400" b="1" spc="-3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FR" sz="1400" spc="-30" dirty="0">
                <a:solidFill>
                  <a:srgbClr val="555555"/>
                </a:solidFill>
                <a:latin typeface="Calibri"/>
                <a:cs typeface="Calibri"/>
              </a:rPr>
              <a:t>  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populaire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multiples.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82" y="4387062"/>
            <a:ext cx="10481310" cy="638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fr-FR" sz="1400" b="1" spc="-30" dirty="0">
                <a:solidFill>
                  <a:srgbClr val="555555"/>
                </a:solidFill>
                <a:latin typeface="Calibri"/>
                <a:cs typeface="Calibri"/>
              </a:rPr>
              <a:t>Exemple de la table commande et la table date  : </a:t>
            </a:r>
          </a:p>
          <a:p>
            <a:pPr marL="12065" marR="5080">
              <a:lnSpc>
                <a:spcPct val="15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ici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(date_commande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début_production)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1474" y="5201411"/>
          <a:ext cx="10632436" cy="1219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9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Mois_short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Année_trimestre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Est_weekend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Jeudi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Vendredi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21-04-2023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Avril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Avr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2023-S2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Samedi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71111"/>
              </p:ext>
            </p:extLst>
          </p:nvPr>
        </p:nvGraphicFramePr>
        <p:xfrm>
          <a:off x="2201164" y="2900450"/>
          <a:ext cx="8225788" cy="1398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Id_commande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Date_commande_FK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Nb_produits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Début_production_FK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20230208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3710" cy="20614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 marL="451484" marR="5080" indent="-287020">
              <a:lnSpc>
                <a:spcPct val="150000"/>
              </a:lnSpc>
              <a:spcBef>
                <a:spcPts val="1335"/>
              </a:spcBef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upliquer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 err="1">
                <a:solidFill>
                  <a:srgbClr val="555555"/>
                </a:solidFill>
                <a:latin typeface="Calibri"/>
                <a:cs typeface="Calibri"/>
              </a:rPr>
              <a:t>physiquement</a:t>
            </a:r>
            <a:r>
              <a:rPr lang="fr-FR" sz="1400" spc="50" dirty="0">
                <a:solidFill>
                  <a:srgbClr val="555555"/>
                </a:solidFill>
                <a:latin typeface="Calibri"/>
                <a:cs typeface="Calibri"/>
              </a:rPr>
              <a:t> n’est pas nécessaire pour chaque rôle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peut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451484" marR="5080" indent="-287020">
              <a:lnSpc>
                <a:spcPct val="150000"/>
              </a:lnSpc>
              <a:spcBef>
                <a:spcPts val="1335"/>
              </a:spcBef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Implémentation :</a:t>
            </a:r>
            <a:endParaRPr sz="14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dimension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10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appropriée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(Rôle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production).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6417" y="3763746"/>
            <a:ext cx="8251825" cy="1578635"/>
            <a:chOff x="2066417" y="3488182"/>
            <a:chExt cx="8251825" cy="1854200"/>
          </a:xfrm>
        </p:grpSpPr>
        <p:sp>
          <p:nvSpPr>
            <p:cNvPr id="12" name="object 12"/>
            <p:cNvSpPr/>
            <p:nvPr/>
          </p:nvSpPr>
          <p:spPr>
            <a:xfrm>
              <a:off x="2079117" y="3500881"/>
              <a:ext cx="8226425" cy="304800"/>
            </a:xfrm>
            <a:custGeom>
              <a:avLst/>
              <a:gdLst/>
              <a:ahLst/>
              <a:cxnLst/>
              <a:rect l="l" t="t" r="r" b="b"/>
              <a:pathLst>
                <a:path w="8226425" h="304800">
                  <a:moveTo>
                    <a:pt x="8226171" y="0"/>
                  </a:moveTo>
                  <a:lnTo>
                    <a:pt x="8226171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8226171" y="304800"/>
                  </a:lnTo>
                  <a:lnTo>
                    <a:pt x="82261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2767" y="3494532"/>
              <a:ext cx="8239125" cy="1841500"/>
            </a:xfrm>
            <a:custGeom>
              <a:avLst/>
              <a:gdLst/>
              <a:ahLst/>
              <a:cxnLst/>
              <a:rect l="l" t="t" r="r" b="b"/>
              <a:pathLst>
                <a:path w="8239125" h="1841500">
                  <a:moveTo>
                    <a:pt x="1746504" y="0"/>
                  </a:moveTo>
                  <a:lnTo>
                    <a:pt x="1746504" y="1841499"/>
                  </a:lnTo>
                </a:path>
                <a:path w="8239125" h="1841500">
                  <a:moveTo>
                    <a:pt x="3650615" y="0"/>
                  </a:moveTo>
                  <a:lnTo>
                    <a:pt x="3650615" y="1841499"/>
                  </a:lnTo>
                </a:path>
                <a:path w="8239125" h="1841500">
                  <a:moveTo>
                    <a:pt x="5029834" y="0"/>
                  </a:moveTo>
                  <a:lnTo>
                    <a:pt x="5029834" y="1841499"/>
                  </a:lnTo>
                </a:path>
                <a:path w="8239125" h="1841500">
                  <a:moveTo>
                    <a:pt x="6359271" y="0"/>
                  </a:moveTo>
                  <a:lnTo>
                    <a:pt x="6359271" y="1841499"/>
                  </a:lnTo>
                </a:path>
                <a:path w="8239125" h="1841500">
                  <a:moveTo>
                    <a:pt x="0" y="311149"/>
                  </a:moveTo>
                  <a:lnTo>
                    <a:pt x="8238871" y="311149"/>
                  </a:lnTo>
                </a:path>
                <a:path w="8239125" h="1841500">
                  <a:moveTo>
                    <a:pt x="0" y="615949"/>
                  </a:moveTo>
                  <a:lnTo>
                    <a:pt x="8238871" y="615949"/>
                  </a:lnTo>
                </a:path>
                <a:path w="8239125" h="1841500">
                  <a:moveTo>
                    <a:pt x="0" y="920749"/>
                  </a:moveTo>
                  <a:lnTo>
                    <a:pt x="8238871" y="920749"/>
                  </a:lnTo>
                </a:path>
                <a:path w="8239125" h="1841500">
                  <a:moveTo>
                    <a:pt x="0" y="1225549"/>
                  </a:moveTo>
                  <a:lnTo>
                    <a:pt x="8238871" y="1225549"/>
                  </a:lnTo>
                </a:path>
                <a:path w="8239125" h="1841500">
                  <a:moveTo>
                    <a:pt x="0" y="1530349"/>
                  </a:moveTo>
                  <a:lnTo>
                    <a:pt x="8238871" y="1530349"/>
                  </a:lnTo>
                </a:path>
                <a:path w="8239125" h="1841500">
                  <a:moveTo>
                    <a:pt x="6350" y="0"/>
                  </a:moveTo>
                  <a:lnTo>
                    <a:pt x="6350" y="1841499"/>
                  </a:lnTo>
                </a:path>
                <a:path w="8239125" h="1841500">
                  <a:moveTo>
                    <a:pt x="8232521" y="0"/>
                  </a:moveTo>
                  <a:lnTo>
                    <a:pt x="8232521" y="1841499"/>
                  </a:lnTo>
                </a:path>
                <a:path w="8239125" h="1841500">
                  <a:moveTo>
                    <a:pt x="0" y="6350"/>
                  </a:moveTo>
                  <a:lnTo>
                    <a:pt x="8238871" y="6350"/>
                  </a:lnTo>
                </a:path>
                <a:path w="8239125" h="1841500">
                  <a:moveTo>
                    <a:pt x="0" y="1835149"/>
                  </a:moveTo>
                  <a:lnTo>
                    <a:pt x="8238871" y="1835149"/>
                  </a:lnTo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43947"/>
              </p:ext>
            </p:extLst>
          </p:nvPr>
        </p:nvGraphicFramePr>
        <p:xfrm>
          <a:off x="2079117" y="3841239"/>
          <a:ext cx="8223883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Id_commande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Date_commande_FK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Nb_produits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Début_production_FK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20230208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865124" y="5683999"/>
            <a:ext cx="10659745" cy="939800"/>
            <a:chOff x="865124" y="5683999"/>
            <a:chExt cx="10659745" cy="939800"/>
          </a:xfrm>
        </p:grpSpPr>
        <p:sp>
          <p:nvSpPr>
            <p:cNvPr id="16" name="object 16"/>
            <p:cNvSpPr/>
            <p:nvPr/>
          </p:nvSpPr>
          <p:spPr>
            <a:xfrm>
              <a:off x="877824" y="5696699"/>
              <a:ext cx="10634345" cy="304800"/>
            </a:xfrm>
            <a:custGeom>
              <a:avLst/>
              <a:gdLst/>
              <a:ahLst/>
              <a:cxnLst/>
              <a:rect l="l" t="t" r="r" b="b"/>
              <a:pathLst>
                <a:path w="10634345" h="304800">
                  <a:moveTo>
                    <a:pt x="7975663" y="0"/>
                  </a:moveTo>
                  <a:lnTo>
                    <a:pt x="7975663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7975663" y="304800"/>
                  </a:lnTo>
                  <a:lnTo>
                    <a:pt x="7975663" y="0"/>
                  </a:lnTo>
                  <a:close/>
                </a:path>
                <a:path w="10634345" h="304800">
                  <a:moveTo>
                    <a:pt x="10634205" y="0"/>
                  </a:moveTo>
                  <a:lnTo>
                    <a:pt x="9305036" y="0"/>
                  </a:lnTo>
                  <a:lnTo>
                    <a:pt x="9304909" y="0"/>
                  </a:lnTo>
                  <a:lnTo>
                    <a:pt x="7975727" y="0"/>
                  </a:lnTo>
                  <a:lnTo>
                    <a:pt x="7975727" y="304800"/>
                  </a:lnTo>
                  <a:lnTo>
                    <a:pt x="9304909" y="304800"/>
                  </a:lnTo>
                  <a:lnTo>
                    <a:pt x="9305036" y="304800"/>
                  </a:lnTo>
                  <a:lnTo>
                    <a:pt x="10634205" y="304800"/>
                  </a:lnTo>
                  <a:lnTo>
                    <a:pt x="106342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1474" y="5690349"/>
              <a:ext cx="10647045" cy="927100"/>
            </a:xfrm>
            <a:custGeom>
              <a:avLst/>
              <a:gdLst/>
              <a:ahLst/>
              <a:cxnLst/>
              <a:rect l="l" t="t" r="r" b="b"/>
              <a:pathLst>
                <a:path w="10647045" h="927100">
                  <a:moveTo>
                    <a:pt x="1335658" y="0"/>
                  </a:moveTo>
                  <a:lnTo>
                    <a:pt x="1335658" y="927100"/>
                  </a:lnTo>
                </a:path>
                <a:path w="10647045" h="927100">
                  <a:moveTo>
                    <a:pt x="2664967" y="0"/>
                  </a:moveTo>
                  <a:lnTo>
                    <a:pt x="2664967" y="927100"/>
                  </a:lnTo>
                </a:path>
                <a:path w="10647045" h="927100">
                  <a:moveTo>
                    <a:pt x="3994150" y="0"/>
                  </a:moveTo>
                  <a:lnTo>
                    <a:pt x="3994150" y="927100"/>
                  </a:lnTo>
                </a:path>
                <a:path w="10647045" h="927100">
                  <a:moveTo>
                    <a:pt x="5323459" y="0"/>
                  </a:moveTo>
                  <a:lnTo>
                    <a:pt x="5323459" y="927100"/>
                  </a:lnTo>
                </a:path>
                <a:path w="10647045" h="927100">
                  <a:moveTo>
                    <a:pt x="6842125" y="0"/>
                  </a:moveTo>
                  <a:lnTo>
                    <a:pt x="6842125" y="927100"/>
                  </a:lnTo>
                </a:path>
                <a:path w="10647045" h="927100">
                  <a:moveTo>
                    <a:pt x="7982077" y="0"/>
                  </a:moveTo>
                  <a:lnTo>
                    <a:pt x="7982077" y="927100"/>
                  </a:lnTo>
                </a:path>
                <a:path w="10647045" h="927100">
                  <a:moveTo>
                    <a:pt x="9311259" y="0"/>
                  </a:moveTo>
                  <a:lnTo>
                    <a:pt x="9311259" y="927100"/>
                  </a:lnTo>
                </a:path>
                <a:path w="10647045" h="927100">
                  <a:moveTo>
                    <a:pt x="0" y="311150"/>
                  </a:moveTo>
                  <a:lnTo>
                    <a:pt x="10646918" y="311150"/>
                  </a:lnTo>
                </a:path>
                <a:path w="10647045" h="927100">
                  <a:moveTo>
                    <a:pt x="0" y="615950"/>
                  </a:moveTo>
                  <a:lnTo>
                    <a:pt x="10646918" y="615950"/>
                  </a:lnTo>
                </a:path>
                <a:path w="10647045" h="927100">
                  <a:moveTo>
                    <a:pt x="6350" y="0"/>
                  </a:moveTo>
                  <a:lnTo>
                    <a:pt x="6350" y="927100"/>
                  </a:lnTo>
                </a:path>
                <a:path w="10647045" h="927100">
                  <a:moveTo>
                    <a:pt x="10640568" y="0"/>
                  </a:moveTo>
                  <a:lnTo>
                    <a:pt x="10640568" y="927100"/>
                  </a:lnTo>
                </a:path>
                <a:path w="10647045" h="927100">
                  <a:moveTo>
                    <a:pt x="0" y="6350"/>
                  </a:moveTo>
                  <a:lnTo>
                    <a:pt x="10646918" y="6350"/>
                  </a:lnTo>
                </a:path>
                <a:path w="10647045" h="927100">
                  <a:moveTo>
                    <a:pt x="0" y="920750"/>
                  </a:moveTo>
                  <a:lnTo>
                    <a:pt x="10646918" y="920750"/>
                  </a:lnTo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14424" y="5718759"/>
            <a:ext cx="656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e_P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4145" y="5718759"/>
            <a:ext cx="375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4564" y="5718759"/>
            <a:ext cx="392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4478" y="5718759"/>
            <a:ext cx="870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Mois_sho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4694" y="5718759"/>
            <a:ext cx="1280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Année_trimestre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1860" y="5718759"/>
            <a:ext cx="5054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Année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254" y="5718759"/>
            <a:ext cx="10013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Jour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semaine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45293" y="5718759"/>
            <a:ext cx="1005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Est_weekend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0228" y="6023559"/>
            <a:ext cx="744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20230420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4876" y="6023559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20-04-2023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023559"/>
            <a:ext cx="35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6229" y="6023559"/>
            <a:ext cx="26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8450" y="6023559"/>
            <a:ext cx="61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2023-S2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91296" y="6023559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20530" y="6023559"/>
            <a:ext cx="396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eud</a:t>
            </a:r>
            <a:r>
              <a:rPr sz="1400" dirty="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790301" y="602355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0228" y="6328359"/>
            <a:ext cx="744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20230421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44876" y="6328359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21-04-2023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5900" y="6328359"/>
            <a:ext cx="35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6229" y="6328359"/>
            <a:ext cx="26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8450" y="6328359"/>
            <a:ext cx="613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2023-S2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91296" y="6328359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81845" y="6328359"/>
            <a:ext cx="673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nd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90301" y="632835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20774" y="5271770"/>
            <a:ext cx="7573009" cy="464184"/>
          </a:xfrm>
          <a:custGeom>
            <a:avLst/>
            <a:gdLst/>
            <a:ahLst/>
            <a:cxnLst/>
            <a:rect l="l" t="t" r="r" b="b"/>
            <a:pathLst>
              <a:path w="7573009" h="464185">
                <a:moveTo>
                  <a:pt x="7572629" y="28448"/>
                </a:moveTo>
                <a:lnTo>
                  <a:pt x="7571105" y="0"/>
                </a:lnTo>
                <a:lnTo>
                  <a:pt x="276059" y="404495"/>
                </a:lnTo>
                <a:lnTo>
                  <a:pt x="3194177" y="28448"/>
                </a:lnTo>
                <a:lnTo>
                  <a:pt x="3190494" y="0"/>
                </a:lnTo>
                <a:lnTo>
                  <a:pt x="235737" y="380873"/>
                </a:lnTo>
                <a:lnTo>
                  <a:pt x="235585" y="378104"/>
                </a:lnTo>
                <a:lnTo>
                  <a:pt x="229285" y="381711"/>
                </a:lnTo>
                <a:lnTo>
                  <a:pt x="83185" y="400532"/>
                </a:lnTo>
                <a:lnTo>
                  <a:pt x="79502" y="372186"/>
                </a:lnTo>
                <a:lnTo>
                  <a:pt x="0" y="425653"/>
                </a:lnTo>
                <a:lnTo>
                  <a:pt x="90551" y="457200"/>
                </a:lnTo>
                <a:lnTo>
                  <a:pt x="87096" y="430695"/>
                </a:lnTo>
                <a:lnTo>
                  <a:pt x="86868" y="428866"/>
                </a:lnTo>
                <a:lnTo>
                  <a:pt x="164211" y="418909"/>
                </a:lnTo>
                <a:lnTo>
                  <a:pt x="152400" y="425653"/>
                </a:lnTo>
                <a:lnTo>
                  <a:pt x="240411" y="463702"/>
                </a:lnTo>
                <a:lnTo>
                  <a:pt x="238836" y="435965"/>
                </a:lnTo>
                <a:lnTo>
                  <a:pt x="238798" y="435178"/>
                </a:lnTo>
                <a:lnTo>
                  <a:pt x="7572629" y="28448"/>
                </a:lnTo>
                <a:close/>
              </a:path>
            </a:pathLst>
          </a:custGeom>
          <a:solidFill>
            <a:srgbClr val="005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51379" y="5337809"/>
            <a:ext cx="481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5F3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ôle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64909" y="5418835"/>
            <a:ext cx="481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05F3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ôle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Role-playing</a:t>
            </a:r>
            <a:r>
              <a:rPr sz="1600" spc="-35" dirty="0"/>
              <a:t> </a:t>
            </a:r>
            <a:r>
              <a:rPr sz="1600" spc="-5" dirty="0"/>
              <a:t>Dimension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633710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Role-playing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2250" dirty="0">
              <a:latin typeface="Calibri"/>
              <a:cs typeface="Calibri"/>
            </a:endParaRPr>
          </a:p>
          <a:p>
            <a:pPr marL="164464">
              <a:lnSpc>
                <a:spcPct val="100000"/>
              </a:lnSpc>
              <a:tabLst>
                <a:tab pos="451484" algn="l"/>
                <a:tab pos="4521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Analyse de données :</a:t>
            </a: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reçues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rôle)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17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451484" indent="-287020">
              <a:lnSpc>
                <a:spcPct val="100000"/>
              </a:lnSpc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productions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lancées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1382" y="4889372"/>
            <a:ext cx="10483215" cy="62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fr-FR" sz="1400" b="1" spc="-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utils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 err="1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15" dirty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Tableau,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Power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Remarque :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Pour L’analyse avec SQL</a:t>
            </a: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er les vues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pour faciliter les analyses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MA" sz="1400" spc="130" dirty="0" smtClean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1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rôle,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93695" y="2847975"/>
          <a:ext cx="3643629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169545" indent="464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(Commandes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reçues)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2700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2800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06718" y="2847975"/>
          <a:ext cx="3643629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7955" indent="482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(productions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lancées)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Janvier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Février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2740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901565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6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3215" cy="1084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remarque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naturelle</a:t>
            </a:r>
            <a:r>
              <a:rPr sz="1400" u="sng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vient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pratique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184785" marR="5080" indent="-1727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incrémental).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5982" y="3265296"/>
          <a:ext cx="49815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24752" y="3265296"/>
          <a:ext cx="48291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030214" y="3838702"/>
            <a:ext cx="288925" cy="349885"/>
            <a:chOff x="6030214" y="3838702"/>
            <a:chExt cx="288925" cy="349885"/>
          </a:xfrm>
        </p:grpSpPr>
        <p:sp>
          <p:nvSpPr>
            <p:cNvPr id="14" name="object 14"/>
            <p:cNvSpPr/>
            <p:nvPr/>
          </p:nvSpPr>
          <p:spPr>
            <a:xfrm>
              <a:off x="6036564" y="3845052"/>
              <a:ext cx="276225" cy="337185"/>
            </a:xfrm>
            <a:custGeom>
              <a:avLst/>
              <a:gdLst/>
              <a:ahLst/>
              <a:cxnLst/>
              <a:rect l="l" t="t" r="r" b="b"/>
              <a:pathLst>
                <a:path w="276225" h="337185">
                  <a:moveTo>
                    <a:pt x="137922" y="0"/>
                  </a:moveTo>
                  <a:lnTo>
                    <a:pt x="137922" y="84200"/>
                  </a:lnTo>
                  <a:lnTo>
                    <a:pt x="0" y="84200"/>
                  </a:lnTo>
                  <a:lnTo>
                    <a:pt x="0" y="252603"/>
                  </a:lnTo>
                  <a:lnTo>
                    <a:pt x="137922" y="252603"/>
                  </a:lnTo>
                  <a:lnTo>
                    <a:pt x="137922" y="336804"/>
                  </a:lnTo>
                  <a:lnTo>
                    <a:pt x="275844" y="168402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6564" y="3845052"/>
              <a:ext cx="276225" cy="337185"/>
            </a:xfrm>
            <a:custGeom>
              <a:avLst/>
              <a:gdLst/>
              <a:ahLst/>
              <a:cxnLst/>
              <a:rect l="l" t="t" r="r" b="b"/>
              <a:pathLst>
                <a:path w="276225" h="337185">
                  <a:moveTo>
                    <a:pt x="0" y="84200"/>
                  </a:moveTo>
                  <a:lnTo>
                    <a:pt x="137922" y="84200"/>
                  </a:lnTo>
                  <a:lnTo>
                    <a:pt x="137922" y="0"/>
                  </a:lnTo>
                  <a:lnTo>
                    <a:pt x="275844" y="168402"/>
                  </a:lnTo>
                  <a:lnTo>
                    <a:pt x="137922" y="336804"/>
                  </a:lnTo>
                  <a:lnTo>
                    <a:pt x="137922" y="252603"/>
                  </a:lnTo>
                  <a:lnTo>
                    <a:pt x="0" y="252603"/>
                  </a:lnTo>
                  <a:lnTo>
                    <a:pt x="0" y="84200"/>
                  </a:lnTo>
                  <a:close/>
                </a:path>
              </a:pathLst>
            </a:custGeom>
            <a:ln w="12699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040" cy="1407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 dirty="0">
              <a:latin typeface="Calibri"/>
              <a:cs typeface="Calibri"/>
            </a:endParaRPr>
          </a:p>
          <a:p>
            <a:pPr marL="184785" marR="5080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 le choix de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/retirer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car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5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Si on </a:t>
            </a:r>
            <a:r>
              <a:rPr lang="fr-FR" sz="1400" u="sng" spc="55" dirty="0">
                <a:solidFill>
                  <a:srgbClr val="555555"/>
                </a:solidFill>
                <a:latin typeface="Calibri"/>
                <a:cs typeface="Calibri"/>
              </a:rPr>
              <a:t>retire</a:t>
            </a:r>
            <a:r>
              <a:rPr lang="fr-FR" sz="1400" spc="55" dirty="0">
                <a:solidFill>
                  <a:srgbClr val="555555"/>
                </a:solidFill>
                <a:latin typeface="Calibri"/>
                <a:cs typeface="Calibri"/>
              </a:rPr>
              <a:t> les clés naturelles, on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u="sng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u="sng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correspondance</a:t>
            </a:r>
            <a:r>
              <a:rPr sz="1400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associe une </a:t>
            </a:r>
            <a:r>
              <a:rPr sz="1400" u="sng" spc="-5" dirty="0" err="1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 err="1">
                <a:solidFill>
                  <a:srgbClr val="555555"/>
                </a:solidFill>
                <a:latin typeface="Calibri"/>
                <a:cs typeface="Calibri"/>
              </a:rPr>
              <a:t>naturelle</a:t>
            </a:r>
            <a:r>
              <a:rPr sz="1400" u="sng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chaque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u="sng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u="sng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4340733"/>
            <a:ext cx="1035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Comment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substitution?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61610" y="2874010"/>
          <a:ext cx="2655570" cy="110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19" y="1512544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2116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2237634"/>
            <a:ext cx="579120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cet exemple,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nous avons décidé  de :</a:t>
            </a:r>
          </a:p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garder dans la table Vente la clé naturelle (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Produit_id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). </a:t>
            </a:r>
          </a:p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retirer cette clé naturelle de la table Produit et garder comme alternative la clé primaire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Produit_PK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</a:p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Remarquez la nécessité d’avoir une table de correspondance.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21360"/>
              </p:ext>
            </p:extLst>
          </p:nvPr>
        </p:nvGraphicFramePr>
        <p:xfrm>
          <a:off x="7087742" y="2133600"/>
          <a:ext cx="3385183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B w="1905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1270" algn="ctr">
                        <a:lnSpc>
                          <a:spcPts val="1375"/>
                        </a:lnSpc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37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P643</a:t>
                      </a:r>
                    </a:p>
                  </a:txBody>
                  <a:tcPr marL="0" marR="0" marT="3683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40483" y="4717669"/>
          <a:ext cx="4829175" cy="1489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57211" y="4717669"/>
          <a:ext cx="2655569" cy="165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1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905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5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774938" y="4309605"/>
            <a:ext cx="959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5" dirty="0">
                <a:solidFill>
                  <a:srgbClr val="555555"/>
                </a:solidFill>
                <a:cs typeface="Calibri"/>
              </a:rPr>
              <a:t>Produits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010400" y="1684266"/>
            <a:ext cx="815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5" dirty="0">
                <a:solidFill>
                  <a:srgbClr val="555555"/>
                </a:solidFill>
                <a:cs typeface="Calibri"/>
              </a:rPr>
              <a:t>Ventes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069118" y="4270730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5" dirty="0">
                <a:solidFill>
                  <a:srgbClr val="555555"/>
                </a:solidFill>
                <a:cs typeface="Calibri"/>
              </a:rPr>
              <a:t>Correspondances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/>
              <a:t>Présentation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2116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2133600"/>
            <a:ext cx="5678018" cy="175945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Pour avoir maintenant la table Ventes en plus de la clé de </a:t>
            </a: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substituion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err="1">
                <a:solidFill>
                  <a:srgbClr val="555555"/>
                </a:solidFill>
                <a:latin typeface="Calibri"/>
                <a:cs typeface="Calibri"/>
              </a:rPr>
              <a:t>Produit_PK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, nous pouvons réaliser cette requête :</a:t>
            </a:r>
          </a:p>
          <a:p>
            <a:pPr marL="184785" indent="-1727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85420" algn="l"/>
              </a:tabLst>
            </a:pP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85420" algn="l"/>
              </a:tabLst>
            </a:pP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indent="-172720">
              <a:spcBef>
                <a:spcPts val="94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V.*,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b="1" spc="-15" dirty="0" err="1">
                <a:solidFill>
                  <a:srgbClr val="555555"/>
                </a:solidFill>
                <a:latin typeface="Calibri"/>
                <a:cs typeface="Calibri"/>
              </a:rPr>
              <a:t>Produit_PK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LEFT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" dirty="0">
                <a:solidFill>
                  <a:srgbClr val="555555"/>
                </a:solidFill>
                <a:cs typeface="Calibri"/>
              </a:rPr>
              <a:t>Correspondances as</a:t>
            </a:r>
            <a:r>
              <a:rPr lang="fr-FR" sz="1400" b="1" spc="10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cs typeface="Calibri"/>
              </a:rPr>
              <a:t>C</a:t>
            </a:r>
            <a:r>
              <a:rPr lang="fr-FR" sz="1400" b="1" spc="10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cs typeface="Calibri"/>
              </a:rPr>
              <a:t>ON</a:t>
            </a:r>
            <a:r>
              <a:rPr lang="fr-FR" sz="1400" b="1" spc="11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b="1" spc="-15" dirty="0" err="1">
                <a:solidFill>
                  <a:srgbClr val="555555"/>
                </a:solidFill>
                <a:cs typeface="Calibri"/>
              </a:rPr>
              <a:t>C.Produit_id</a:t>
            </a:r>
            <a:r>
              <a:rPr lang="fr-FR" sz="1400" b="1" spc="10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b="1" dirty="0">
                <a:solidFill>
                  <a:srgbClr val="555555"/>
                </a:solidFill>
                <a:cs typeface="Calibri"/>
              </a:rPr>
              <a:t>=</a:t>
            </a:r>
            <a:r>
              <a:rPr lang="fr-FR" sz="1400" b="1" spc="10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b="1" spc="-15" dirty="0" err="1">
                <a:solidFill>
                  <a:srgbClr val="555555"/>
                </a:solidFill>
                <a:cs typeface="Calibri"/>
              </a:rPr>
              <a:t>V.produit_id</a:t>
            </a:r>
            <a:r>
              <a:rPr lang="fr-FR" sz="1400" b="1" spc="10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»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62905"/>
              </p:ext>
            </p:extLst>
          </p:nvPr>
        </p:nvGraphicFramePr>
        <p:xfrm>
          <a:off x="6629400" y="2667000"/>
          <a:ext cx="4458969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Ventes_PK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Produit_id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P643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643</a:t>
                      </a: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2988945" cy="30956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Présentation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Dimension</a:t>
            </a:r>
            <a:r>
              <a:rPr sz="16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conforme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dégénérée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Junk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Role-playing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07377"/>
            <a:ext cx="3032125" cy="584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/>
              <a:t>2</a:t>
            </a:r>
            <a:r>
              <a:rPr sz="1800" spc="-5" dirty="0"/>
              <a:t> </a:t>
            </a:r>
            <a:r>
              <a:rPr sz="1800" dirty="0"/>
              <a:t>- </a:t>
            </a:r>
            <a:r>
              <a:rPr sz="1800" spc="-5" dirty="0"/>
              <a:t>MAITRISER</a:t>
            </a:r>
            <a:r>
              <a:rPr sz="1800" spc="-20" dirty="0"/>
              <a:t> </a:t>
            </a:r>
            <a:r>
              <a:rPr sz="1800" spc="-10" dirty="0"/>
              <a:t>LES</a:t>
            </a:r>
            <a:r>
              <a:rPr sz="1800" spc="5" dirty="0"/>
              <a:t> </a:t>
            </a:r>
            <a:r>
              <a:rPr sz="1800" spc="-5" dirty="0"/>
              <a:t>DIMENSIONS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5" dirty="0"/>
              <a:t>Dimension</a:t>
            </a:r>
            <a:r>
              <a:rPr sz="1600" spc="-35" dirty="0"/>
              <a:t> </a:t>
            </a:r>
            <a:r>
              <a:rPr sz="1600" spc="-15" dirty="0"/>
              <a:t>date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0675" cy="3885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La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date</a:t>
            </a:r>
            <a:endParaRPr sz="1600" dirty="0">
              <a:latin typeface="Calibri"/>
              <a:cs typeface="Calibri"/>
            </a:endParaRPr>
          </a:p>
          <a:p>
            <a:pPr marL="184785" marR="5715" indent="-1727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dimension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 est quasiment disponible dans 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SI décisionnels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715" indent="-1727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185420" algn="l"/>
              </a:tabLst>
            </a:pPr>
            <a:endParaRPr sz="1400" dirty="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dimension date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u="sng" dirty="0">
                <a:solidFill>
                  <a:srgbClr val="555555"/>
                </a:solidFill>
                <a:latin typeface="Calibri"/>
                <a:cs typeface="Calibri"/>
              </a:rPr>
              <a:t>particulière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</a:p>
          <a:p>
            <a:pPr marL="641985" marR="5080" lvl="1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trike="sngStrike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trike="sngStrike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trike="sngStrike" spc="-25" dirty="0" err="1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trike="sngStrike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trike="sngStrike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trike="sngStrike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trike="sngStrike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trike="sngStrike" spc="-5" dirty="0">
                <a:solidFill>
                  <a:srgbClr val="555555"/>
                </a:solidFill>
                <a:latin typeface="Calibri"/>
                <a:cs typeface="Calibri"/>
              </a:rPr>
              <a:t>simple </a:t>
            </a:r>
            <a:r>
              <a:rPr sz="1400" strike="sngStrike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trike="sngStrike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trike="sngStrike" spc="-5" dirty="0">
                <a:solidFill>
                  <a:srgbClr val="555555"/>
                </a:solidFill>
                <a:latin typeface="Calibri"/>
                <a:cs typeface="Calibri"/>
              </a:rPr>
              <a:t>auto incrémental, </a:t>
            </a:r>
            <a:r>
              <a:rPr sz="1400" strike="sngStrike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trike="sngStrike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1985" marR="5080" lvl="1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25" dirty="0" err="1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significatif.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9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1985" marR="5080" lvl="1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l’année,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9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41985" marR="5080" lvl="1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03/05/2023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7800"/>
                </a:solidFill>
                <a:latin typeface="Calibri"/>
                <a:cs typeface="Calibri"/>
              </a:rPr>
              <a:t>03</a:t>
            </a: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05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2023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2023</a:t>
            </a: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05</a:t>
            </a:r>
            <a:r>
              <a:rPr sz="1400" spc="-5" dirty="0">
                <a:solidFill>
                  <a:srgbClr val="FF7800"/>
                </a:solidFill>
                <a:latin typeface="Calibri"/>
                <a:cs typeface="Calibri"/>
              </a:rPr>
              <a:t>03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endParaRPr lang="fr-FR" sz="1400" spc="-5" dirty="0">
              <a:solidFill>
                <a:srgbClr val="555555"/>
              </a:solidFill>
              <a:cs typeface="Calibri"/>
            </a:endParaRPr>
          </a:p>
          <a:p>
            <a:pPr marL="184785" marR="5080" indent="-1727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Afin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d’éviter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les </a:t>
            </a:r>
            <a:r>
              <a:rPr lang="fr-FR" sz="1400" spc="-10" dirty="0">
                <a:solidFill>
                  <a:srgbClr val="555555"/>
                </a:solidFill>
                <a:cs typeface="Calibri"/>
              </a:rPr>
              <a:t>valeurs </a:t>
            </a:r>
            <a:r>
              <a:rPr lang="fr-FR" sz="1400" dirty="0">
                <a:solidFill>
                  <a:srgbClr val="555555"/>
                </a:solidFill>
                <a:cs typeface="Calibri"/>
              </a:rPr>
              <a:t>NULL d’une clé </a:t>
            </a:r>
            <a:r>
              <a:rPr lang="fr-FR" sz="1400" spc="-10" dirty="0">
                <a:solidFill>
                  <a:srgbClr val="555555"/>
                </a:solidFill>
                <a:cs typeface="Calibri"/>
              </a:rPr>
              <a:t>étrangère de la table date dans la table de faits, on utilise une valeur fictive </a:t>
            </a:r>
            <a:r>
              <a:rPr lang="fr-FR" sz="1400" u="sng" spc="-5" dirty="0">
                <a:solidFill>
                  <a:srgbClr val="555555"/>
                </a:solidFill>
                <a:cs typeface="Calibri"/>
              </a:rPr>
              <a:t>01/01/1990</a:t>
            </a:r>
            <a:endParaRPr sz="1400" u="sng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3289</Words>
  <Application>Microsoft Office PowerPoint</Application>
  <PresentationFormat>Grand écran</PresentationFormat>
  <Paragraphs>946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Arial MT</vt:lpstr>
      <vt:lpstr>Calibri</vt:lpstr>
      <vt:lpstr>Courier New</vt:lpstr>
      <vt:lpstr>Times New Roman</vt:lpstr>
      <vt:lpstr>Office Theme</vt:lpstr>
      <vt:lpstr>PARTIE 2</vt:lpstr>
      <vt:lpstr>CHAPITRE 2</vt:lpstr>
      <vt:lpstr>CHAPITRE 2</vt:lpstr>
      <vt:lpstr>2 - MAITRISER LES DIMENSIONS Présentation</vt:lpstr>
      <vt:lpstr>2 - MAITRISER LES DIMENSIONS Présentation</vt:lpstr>
      <vt:lpstr>2 - MAITRISER LES DIMENSIONS Présentation</vt:lpstr>
      <vt:lpstr>2 - MAITRISER LES DIMENSIONS Présentation</vt:lpstr>
      <vt:lpstr>CHAPITRE 2</vt:lpstr>
      <vt:lpstr>2 - MAITRISER LES DIMENSIONS Dimension date</vt:lpstr>
      <vt:lpstr>2 - MAITRISER LES DIMENSIONS Dimension date</vt:lpstr>
      <vt:lpstr>2 - MAITRISER LES DIMENSIONS Dimension date</vt:lpstr>
      <vt:lpstr>CHAPITRE 2</vt:lpstr>
      <vt:lpstr>2 - MAITRISER LES DIMENSIONS Nulls dans les dimensions</vt:lpstr>
      <vt:lpstr>2 - MAITRISER LES DIMENSIONS Nulls dans les dimensions</vt:lpstr>
      <vt:lpstr>2 - MAITRISER LES DIMENSIONS Nulls dans les dimensions</vt:lpstr>
      <vt:lpstr>CHAPITRE 2</vt:lpstr>
      <vt:lpstr>2 - MAITRISER LES DIMENSIONS Hiérarchies dans les dimensions</vt:lpstr>
      <vt:lpstr>2 - MAITRISER LES DIMENSIONS Hiérarchies dans les dimensions</vt:lpstr>
      <vt:lpstr>2 - MAITRISER LES DIMENSIONS Hiérarchies dans les dimensions</vt:lpstr>
      <vt:lpstr>CHAPITRE 2</vt:lpstr>
      <vt:lpstr>2 - MAITRISER LES DIMENSIONS Dimension conforme</vt:lpstr>
      <vt:lpstr>2 - MAITRISER LES DIMENSIONS Dimension conforme</vt:lpstr>
      <vt:lpstr>CHAPITRE 2</vt:lpstr>
      <vt:lpstr>2 - MAITRISER LES DIMENSIONS Dimension dégénérée</vt:lpstr>
      <vt:lpstr>2 - MAITRISER LES DIMENSIONS Dimension dégénérée</vt:lpstr>
      <vt:lpstr>CHAPITRE 2</vt:lpstr>
      <vt:lpstr>2 - MAITRISER LES DIMENSIONS Junk Dimension</vt:lpstr>
      <vt:lpstr>2 - MAITRISER LES DIMENSIONS Junk Dimension</vt:lpstr>
      <vt:lpstr>2 - MAITRISER LES DIMENSIONS Junk Dimension</vt:lpstr>
      <vt:lpstr>2 - MAITRISER LES DIMENSIONS Junk Dimension</vt:lpstr>
      <vt:lpstr>CHAPITRE 2</vt:lpstr>
      <vt:lpstr>2 - MAITRISER LES DIMENSIONS Role-playing Dimension</vt:lpstr>
      <vt:lpstr>2 - MAITRISER LES DIMENSIONS Role-playing Dimension</vt:lpstr>
      <vt:lpstr>2 - MAITRISER LES DIMENSIONS Role-playing Dimension</vt:lpstr>
      <vt:lpstr>CHAPITRE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28</cp:revision>
  <dcterms:created xsi:type="dcterms:W3CDTF">2024-02-05T21:27:54Z</dcterms:created>
  <dcterms:modified xsi:type="dcterms:W3CDTF">2024-03-08T10:11:30Z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