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9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8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11119104" y="0"/>
                </a:moveTo>
                <a:lnTo>
                  <a:pt x="0" y="0"/>
                </a:lnTo>
                <a:lnTo>
                  <a:pt x="0" y="5151120"/>
                </a:lnTo>
                <a:lnTo>
                  <a:pt x="11119104" y="5151120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0" y="5151120"/>
                </a:moveTo>
                <a:lnTo>
                  <a:pt x="11119104" y="5151120"/>
                </a:lnTo>
                <a:lnTo>
                  <a:pt x="11119104" y="0"/>
                </a:lnTo>
                <a:lnTo>
                  <a:pt x="0" y="0"/>
                </a:lnTo>
                <a:lnTo>
                  <a:pt x="0" y="5151120"/>
                </a:lnTo>
                <a:close/>
              </a:path>
            </a:pathLst>
          </a:custGeom>
          <a:ln w="9525">
            <a:solidFill>
              <a:srgbClr val="C5D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6575" cy="1346200"/>
          </a:xfrm>
          <a:custGeom>
            <a:avLst/>
            <a:gdLst/>
            <a:ahLst/>
            <a:cxnLst/>
            <a:rect l="l" t="t" r="r" b="b"/>
            <a:pathLst>
              <a:path w="536575" h="1346200">
                <a:moveTo>
                  <a:pt x="536448" y="0"/>
                </a:moveTo>
                <a:lnTo>
                  <a:pt x="0" y="0"/>
                </a:lnTo>
                <a:lnTo>
                  <a:pt x="0" y="1077468"/>
                </a:lnTo>
                <a:lnTo>
                  <a:pt x="0" y="1080516"/>
                </a:lnTo>
                <a:lnTo>
                  <a:pt x="266" y="1080516"/>
                </a:lnTo>
                <a:lnTo>
                  <a:pt x="4318" y="1125689"/>
                </a:lnTo>
                <a:lnTo>
                  <a:pt x="16776" y="1171067"/>
                </a:lnTo>
                <a:lnTo>
                  <a:pt x="36614" y="1212850"/>
                </a:lnTo>
                <a:lnTo>
                  <a:pt x="63080" y="1250289"/>
                </a:lnTo>
                <a:lnTo>
                  <a:pt x="95402" y="1282611"/>
                </a:lnTo>
                <a:lnTo>
                  <a:pt x="132842" y="1309077"/>
                </a:lnTo>
                <a:lnTo>
                  <a:pt x="174625" y="1328915"/>
                </a:lnTo>
                <a:lnTo>
                  <a:pt x="220002" y="1341374"/>
                </a:lnTo>
                <a:lnTo>
                  <a:pt x="268224" y="1345692"/>
                </a:lnTo>
                <a:lnTo>
                  <a:pt x="536448" y="1345692"/>
                </a:lnTo>
                <a:lnTo>
                  <a:pt x="536448" y="1080516"/>
                </a:lnTo>
                <a:lnTo>
                  <a:pt x="536448" y="1077468"/>
                </a:lnTo>
                <a:lnTo>
                  <a:pt x="536448" y="0"/>
                </a:lnTo>
                <a:close/>
              </a:path>
            </a:pathLst>
          </a:custGeom>
          <a:solidFill>
            <a:srgbClr val="007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8215" y="561212"/>
            <a:ext cx="773556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982" y="1599692"/>
            <a:ext cx="10591165" cy="2508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4638" y="6672097"/>
            <a:ext cx="19831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4273" y="6668744"/>
            <a:ext cx="2044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0"/>
            <a:ext cx="6483078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3" y="6132576"/>
            <a:ext cx="2159635" cy="721360"/>
            <a:chOff x="8010143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3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5" y="0"/>
                  </a:moveTo>
                  <a:lnTo>
                    <a:pt x="120141" y="0"/>
                  </a:lnTo>
                  <a:lnTo>
                    <a:pt x="73402" y="9440"/>
                  </a:lnTo>
                  <a:lnTo>
                    <a:pt x="35210" y="35186"/>
                  </a:lnTo>
                  <a:lnTo>
                    <a:pt x="9449" y="73375"/>
                  </a:lnTo>
                  <a:lnTo>
                    <a:pt x="0" y="120142"/>
                  </a:lnTo>
                  <a:lnTo>
                    <a:pt x="0" y="720851"/>
                  </a:lnTo>
                  <a:lnTo>
                    <a:pt x="2159507" y="720851"/>
                  </a:lnTo>
                  <a:lnTo>
                    <a:pt x="2159507" y="120142"/>
                  </a:lnTo>
                  <a:lnTo>
                    <a:pt x="2150058" y="73375"/>
                  </a:lnTo>
                  <a:lnTo>
                    <a:pt x="2124297" y="35186"/>
                  </a:lnTo>
                  <a:lnTo>
                    <a:pt x="2086105" y="9440"/>
                  </a:lnTo>
                  <a:lnTo>
                    <a:pt x="2039365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7" y="6268212"/>
              <a:ext cx="400811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5071"/>
            <a:ext cx="1027176" cy="1014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0972" y="381000"/>
            <a:ext cx="2001012" cy="6446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79590" y="1103503"/>
            <a:ext cx="4639310" cy="279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9420" marR="227329" indent="-69405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2400" b="1" spc="-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MODÈLE </a:t>
            </a:r>
            <a:r>
              <a:rPr sz="2400" b="1" spc="-5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DIMENSIONNEL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8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module,</a:t>
            </a:r>
            <a:r>
              <a:rPr sz="1800" b="1" spc="-6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allez</a:t>
            </a:r>
            <a:r>
              <a:rPr sz="18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Appréhender</a:t>
            </a:r>
            <a:r>
              <a:rPr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évolution</a:t>
            </a:r>
            <a:r>
              <a:rPr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lente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57843" y="4543044"/>
            <a:ext cx="864107" cy="86410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436356" y="571576"/>
            <a:ext cx="1308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PARTIE </a:t>
            </a:r>
            <a:r>
              <a:rPr spc="-5"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95435" y="6336893"/>
            <a:ext cx="1261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45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/>
              <a:t>Dimension</a:t>
            </a:r>
            <a:r>
              <a:rPr sz="1600" spc="-35" dirty="0"/>
              <a:t> </a:t>
            </a:r>
            <a:r>
              <a:rPr sz="1600" spc="-15" dirty="0"/>
              <a:t>date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10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3215" cy="3072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date</a:t>
            </a:r>
            <a:endParaRPr sz="1600">
              <a:latin typeface="Calibri"/>
              <a:cs typeface="Calibri"/>
            </a:endParaRPr>
          </a:p>
          <a:p>
            <a:pPr marL="184785" marR="5080" indent="-1727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Généralement,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supplémentaire dans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date.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simplement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 fictive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 jamais on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n’aura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valeur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 associée, afin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d’éviter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null dans les clés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étrangères.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Ça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date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01/01/1990.</a:t>
            </a:r>
            <a:endParaRPr sz="1400">
              <a:latin typeface="Calibri"/>
              <a:cs typeface="Calibri"/>
            </a:endParaRPr>
          </a:p>
          <a:p>
            <a:pPr marL="184785" marR="6350" indent="-1727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l’heure est aussi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 aspect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important 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granularité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prendre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compte,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peut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l’ajouter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autre dimension,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sinon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attributs correspondants (heure, minutes,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etc.)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peuvent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ajoutés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date tout en ajoutant ces caractéristiques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substitution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(AnnéeMoisJourHeureMinutes).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l’une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rares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calculables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prévisibles.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remplir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l’avance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futures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dates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n’existent</a:t>
            </a:r>
            <a:endParaRPr sz="14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encore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faits.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/>
              <a:t>Dimension</a:t>
            </a:r>
            <a:r>
              <a:rPr sz="1600" spc="-35" dirty="0"/>
              <a:t> </a:t>
            </a:r>
            <a:r>
              <a:rPr sz="1600" spc="-15" dirty="0"/>
              <a:t>date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11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8182" y="1599692"/>
            <a:ext cx="10596245" cy="2828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date</a:t>
            </a:r>
            <a:endParaRPr sz="1600">
              <a:latin typeface="Calibri"/>
              <a:cs typeface="Calibri"/>
            </a:endParaRPr>
          </a:p>
          <a:p>
            <a:pPr marL="235585" marR="66675" indent="-1727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362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inclure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chiffres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noms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(textes).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Janvier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correspond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numéro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l’année.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aussi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recommandé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d’ajouter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noms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formes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longs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abrégés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(Jan,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Janvier),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dépendamment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 d’utilisation.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3558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362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combinaisons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trimestre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+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l’année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t2-2023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235585" marR="68580" indent="-172720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362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alimentée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fiscale,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commence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forcément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350" spc="7" baseline="24691" dirty="0">
                <a:solidFill>
                  <a:srgbClr val="555555"/>
                </a:solidFill>
                <a:latin typeface="Calibri"/>
                <a:cs typeface="Calibri"/>
              </a:rPr>
              <a:t>er</a:t>
            </a:r>
            <a:r>
              <a:rPr sz="1350" spc="240" baseline="2469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janvier,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rentrée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scolaire.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35585" indent="-172720">
              <a:lnSpc>
                <a:spcPct val="100000"/>
              </a:lnSpc>
              <a:buFont typeface="Arial MT"/>
              <a:buChar char="•"/>
              <a:tabLst>
                <a:tab pos="2362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flags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(Un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flag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objet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indiquant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vraie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fausse).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flag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endParaRPr sz="1400">
              <a:latin typeface="Calibri"/>
              <a:cs typeface="Calibri"/>
            </a:endParaRPr>
          </a:p>
          <a:p>
            <a:pPr marL="2355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telle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date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weekend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non.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/>
              <a:t>Dimension</a:t>
            </a:r>
            <a:r>
              <a:rPr sz="1600" spc="-35" dirty="0"/>
              <a:t> </a:t>
            </a:r>
            <a:r>
              <a:rPr sz="1600" spc="-15" dirty="0"/>
              <a:t>date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2580" cy="2112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date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EC7C30"/>
                </a:solidFill>
                <a:latin typeface="Calibri"/>
                <a:cs typeface="Calibri"/>
              </a:rPr>
              <a:t>Exemple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184785" indent="-172720" algn="just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allons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dernière.</a:t>
            </a:r>
            <a:endParaRPr sz="1400">
              <a:latin typeface="Calibri"/>
              <a:cs typeface="Calibri"/>
            </a:endParaRPr>
          </a:p>
          <a:p>
            <a:pPr marL="184785" marR="5080" indent="-1727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 primaire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Date_PK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originale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Date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(yyyy-mm-jj par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exemple),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mois dans ses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deux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(long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Mois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short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Mois_short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),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combinaison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l’année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du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trimestre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Année_trimestre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semaine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enfin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flag</a:t>
            </a:r>
            <a:r>
              <a:rPr sz="1400" spc="3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Est_weekend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indiquant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courante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weekend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(1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=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oui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0 =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non).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25982" y="4049140"/>
          <a:ext cx="10653395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9055"/>
                <a:gridCol w="1329055"/>
                <a:gridCol w="1329055"/>
                <a:gridCol w="1329054"/>
                <a:gridCol w="1518284"/>
                <a:gridCol w="1139190"/>
                <a:gridCol w="1328420"/>
                <a:gridCol w="132842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Date_PK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Mois_short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Année_trimestre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Année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semaine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Est_weekend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20230420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20-04-2023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Avril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Avr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2023-S2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Jeudi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20230421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21-04-2023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Avril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Avr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2023-S2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Vendredi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20230422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21-04-2023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Avril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Avr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2023-S2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Samedi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67193" y="1103503"/>
            <a:ext cx="365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2988945" cy="30956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Nulls</a:t>
            </a:r>
            <a:r>
              <a:rPr sz="1600" b="1" spc="-2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dans</a:t>
            </a:r>
            <a:r>
              <a:rPr sz="1600" b="1" spc="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les</a:t>
            </a:r>
            <a:r>
              <a:rPr sz="1600" b="1" spc="-1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Hiérarchies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conforme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dégénérée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Junk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Role-playing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>
                <a:solidFill>
                  <a:srgbClr val="EC7C30"/>
                </a:solidFill>
              </a:rPr>
              <a:t>Nulls</a:t>
            </a:r>
            <a:r>
              <a:rPr sz="1600" spc="-25" dirty="0">
                <a:solidFill>
                  <a:srgbClr val="EC7C30"/>
                </a:solidFill>
              </a:rPr>
              <a:t> </a:t>
            </a:r>
            <a:r>
              <a:rPr sz="1600" spc="-5" dirty="0">
                <a:solidFill>
                  <a:srgbClr val="EC7C30"/>
                </a:solidFill>
              </a:rPr>
              <a:t>dans</a:t>
            </a:r>
            <a:r>
              <a:rPr sz="1600" spc="5" dirty="0">
                <a:solidFill>
                  <a:srgbClr val="EC7C30"/>
                </a:solidFill>
              </a:rPr>
              <a:t> </a:t>
            </a:r>
            <a:r>
              <a:rPr sz="1600" spc="-5" dirty="0">
                <a:solidFill>
                  <a:srgbClr val="EC7C30"/>
                </a:solidFill>
              </a:rPr>
              <a:t>les</a:t>
            </a:r>
            <a:r>
              <a:rPr sz="1600" spc="-15" dirty="0">
                <a:solidFill>
                  <a:srgbClr val="EC7C30"/>
                </a:solidFill>
              </a:rPr>
              <a:t> </a:t>
            </a:r>
            <a:r>
              <a:rPr sz="1600" spc="-5" dirty="0">
                <a:solidFill>
                  <a:srgbClr val="EC7C30"/>
                </a:solidFill>
              </a:rPr>
              <a:t>dimensions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14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9834245" cy="1791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Nulls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traiter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nulls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dimensions.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avons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vu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6285" marR="5080" lvl="1" indent="-287020">
              <a:lnSpc>
                <a:spcPct val="150000"/>
              </a:lnSpc>
              <a:spcBef>
                <a:spcPts val="605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nulls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rompent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l’intégrité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référentielle.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lignent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présentent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nulls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vont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éliminées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apparaitre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jointures.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Courier New"/>
              <a:buChar char="o"/>
            </a:pPr>
            <a:endParaRPr sz="11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nulls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évités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étrangère.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modifiés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fictives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(-1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exemple).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04100" y="3707891"/>
          <a:ext cx="10878185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635"/>
                <a:gridCol w="1047115"/>
                <a:gridCol w="904875"/>
                <a:gridCol w="976629"/>
                <a:gridCol w="901700"/>
                <a:gridCol w="835660"/>
                <a:gridCol w="904239"/>
                <a:gridCol w="904240"/>
                <a:gridCol w="904240"/>
                <a:gridCol w="904240"/>
                <a:gridCol w="671829"/>
                <a:gridCol w="1136650"/>
              </a:tblGrid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798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commande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Nom_ligne_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346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commande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Quantité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Prix_réduit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Promo_FK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Cout_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 marR="193675" indent="-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amed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Amrani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 marR="89535" indent="-352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U-  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trike="sngStrike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r>
                        <a:rPr sz="1200" strike="noStrike" spc="-6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trike="noStrike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441.98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140.84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23/04/2023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13:34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 marR="193675" indent="-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amed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Amrani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 marR="109855" indent="-95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  pla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80.99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80.99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trike="sngStrike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r>
                        <a:rPr sz="1200" b="1" strike="noStrike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242.97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40.87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23/04/2023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13:35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 marR="193675" indent="-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amed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Amrani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 marR="166370" indent="-2920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Maillot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  bain</a:t>
                      </a:r>
                      <a:r>
                        <a:rPr sz="12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bleu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160.99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140.97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120.53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23/04/2023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13:36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>
                <a:solidFill>
                  <a:srgbClr val="EC7C30"/>
                </a:solidFill>
              </a:rPr>
              <a:t>Nulls</a:t>
            </a:r>
            <a:r>
              <a:rPr sz="1600" spc="-25" dirty="0">
                <a:solidFill>
                  <a:srgbClr val="EC7C30"/>
                </a:solidFill>
              </a:rPr>
              <a:t> </a:t>
            </a:r>
            <a:r>
              <a:rPr sz="1600" spc="-5" dirty="0">
                <a:solidFill>
                  <a:srgbClr val="EC7C30"/>
                </a:solidFill>
              </a:rPr>
              <a:t>dans</a:t>
            </a:r>
            <a:r>
              <a:rPr sz="1600" spc="5" dirty="0">
                <a:solidFill>
                  <a:srgbClr val="EC7C30"/>
                </a:solidFill>
              </a:rPr>
              <a:t> </a:t>
            </a:r>
            <a:r>
              <a:rPr sz="1600" spc="-5" dirty="0">
                <a:solidFill>
                  <a:srgbClr val="EC7C30"/>
                </a:solidFill>
              </a:rPr>
              <a:t>les</a:t>
            </a:r>
            <a:r>
              <a:rPr sz="1600" spc="-15" dirty="0">
                <a:solidFill>
                  <a:srgbClr val="EC7C30"/>
                </a:solidFill>
              </a:rPr>
              <a:t> </a:t>
            </a:r>
            <a:r>
              <a:rPr sz="1600" spc="-5" dirty="0">
                <a:solidFill>
                  <a:srgbClr val="EC7C30"/>
                </a:solidFill>
              </a:rPr>
              <a:t>dimensions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15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0040" cy="999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Nulls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184785" marR="5080" indent="-1727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garder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associée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correspond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fictive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ajoutée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compatibles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leurs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(chaine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caractères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exemple).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846441" y="4880483"/>
          <a:ext cx="2456815" cy="1384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7430"/>
                <a:gridCol w="1409700"/>
              </a:tblGrid>
              <a:tr h="287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Promo_PK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Nom_Promo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</a:tr>
              <a:tr h="2679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Promo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27433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Promo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Promo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1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Pas</a:t>
                      </a:r>
                      <a:r>
                        <a:rPr sz="1200" b="1" spc="-2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2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promo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7555" y="2852166"/>
          <a:ext cx="10878185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635"/>
                <a:gridCol w="1047115"/>
                <a:gridCol w="904875"/>
                <a:gridCol w="976629"/>
                <a:gridCol w="902335"/>
                <a:gridCol w="836294"/>
                <a:gridCol w="904875"/>
                <a:gridCol w="904875"/>
                <a:gridCol w="904875"/>
                <a:gridCol w="904875"/>
                <a:gridCol w="672465"/>
                <a:gridCol w="1137284"/>
              </a:tblGrid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79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commande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Nom_ligne_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commande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Quantité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Prix_réduit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Promo_FK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Cout_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 marR="194310" indent="-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amed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Amrani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 marR="88900" indent="-352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U-  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trike="sngStrike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r>
                        <a:rPr sz="1200" strike="noStrike" spc="-6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trike="noStrike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441.98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140.84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23/04/2023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13:34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 marR="194310" indent="-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amed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Amrani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 marR="109855" indent="-95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  pla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80.99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80.99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trike="sngStrike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r>
                        <a:rPr sz="1200" b="1" strike="noStrike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242.97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40.87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23/04/2023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13:35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Mohamed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Amrani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Maillot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bain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bleu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160.99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140.97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120.53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23/04/2023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13:36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>
                <a:solidFill>
                  <a:srgbClr val="EC7C30"/>
                </a:solidFill>
              </a:rPr>
              <a:t>Nulls</a:t>
            </a:r>
            <a:r>
              <a:rPr sz="1600" spc="-25" dirty="0">
                <a:solidFill>
                  <a:srgbClr val="EC7C30"/>
                </a:solidFill>
              </a:rPr>
              <a:t> </a:t>
            </a:r>
            <a:r>
              <a:rPr sz="1600" spc="-5" dirty="0">
                <a:solidFill>
                  <a:srgbClr val="EC7C30"/>
                </a:solidFill>
              </a:rPr>
              <a:t>dans</a:t>
            </a:r>
            <a:r>
              <a:rPr sz="1600" spc="5" dirty="0">
                <a:solidFill>
                  <a:srgbClr val="EC7C30"/>
                </a:solidFill>
              </a:rPr>
              <a:t> </a:t>
            </a:r>
            <a:r>
              <a:rPr sz="1600" spc="-5" dirty="0">
                <a:solidFill>
                  <a:srgbClr val="EC7C30"/>
                </a:solidFill>
              </a:rPr>
              <a:t>les</a:t>
            </a:r>
            <a:r>
              <a:rPr sz="1600" spc="-15" dirty="0">
                <a:solidFill>
                  <a:srgbClr val="EC7C30"/>
                </a:solidFill>
              </a:rPr>
              <a:t> </a:t>
            </a:r>
            <a:r>
              <a:rPr sz="1600" spc="-5" dirty="0">
                <a:solidFill>
                  <a:srgbClr val="EC7C30"/>
                </a:solidFill>
              </a:rPr>
              <a:t>dimensions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16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3215" cy="2752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Nulls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184785" marR="5080" indent="-1727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présence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nulls 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de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faits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possible,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avoir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sens. Si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n’a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 de ventes pendant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weekend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parce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magasins sont fermés, une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chaque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weekend avec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nulls (au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lieu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zéros) seront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très significatives, car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zéros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vont affecter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calcul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somme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moyenne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achats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exemple.</a:t>
            </a:r>
            <a:endParaRPr sz="1400">
              <a:latin typeface="Calibri"/>
              <a:cs typeface="Calibri"/>
            </a:endParaRPr>
          </a:p>
          <a:p>
            <a:pPr marL="184785" marR="6985" indent="-1727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Contrairement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de faits,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de dimensions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doit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contenir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aucun null.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Tous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nulls doivent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remplacés par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descriptives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(un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texte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significatif,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date, etc.),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d’avoir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lisible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significative permettant aux utilisateurs de décider eux même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s’ils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veulent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faire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apparaitre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non 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graphes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rapports.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nulls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n’apparaissent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(graphes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exemple).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67193" y="1103503"/>
            <a:ext cx="365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3047365" cy="30956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Nulls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Hiérarchies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 dans</a:t>
            </a:r>
            <a:r>
              <a:rPr sz="1600" b="1" spc="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les</a:t>
            </a:r>
            <a:r>
              <a:rPr sz="1600" b="1" spc="-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conforme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dégénérée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Junk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Role-playing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Hiérarchies</a:t>
            </a:r>
            <a:r>
              <a:rPr sz="1600" dirty="0"/>
              <a:t> </a:t>
            </a:r>
            <a:r>
              <a:rPr sz="1600" spc="-5" dirty="0"/>
              <a:t>dans</a:t>
            </a:r>
            <a:r>
              <a:rPr sz="1600" spc="5" dirty="0"/>
              <a:t> </a:t>
            </a:r>
            <a:r>
              <a:rPr sz="1600" spc="-5" dirty="0"/>
              <a:t>les</a:t>
            </a:r>
            <a:r>
              <a:rPr sz="1600" spc="-15" dirty="0"/>
              <a:t> </a:t>
            </a:r>
            <a:r>
              <a:rPr sz="1600" spc="-5" dirty="0"/>
              <a:t>dimensions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18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1310" cy="2112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Hiérarchies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299085" marR="635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souvent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hiérarchies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dimensions.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meilleure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façon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aborder,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surtout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qu’il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pièges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lesquels 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rencontrer?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dernières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utilisées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transactionnel,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pourquoi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souvent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normalisées.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600"/>
              </a:spcBef>
            </a:pPr>
            <a:r>
              <a:rPr sz="1400" b="1" spc="-10" dirty="0">
                <a:solidFill>
                  <a:srgbClr val="EC7C30"/>
                </a:solidFill>
                <a:latin typeface="Calibri"/>
                <a:cs typeface="Calibri"/>
              </a:rPr>
              <a:t>Exemple</a:t>
            </a:r>
            <a:r>
              <a:rPr sz="1400" b="1" spc="1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séparées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associées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étrangères.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normalisation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aide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gagner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 termes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d’espace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stockage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performance.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49475" y="3876040"/>
          <a:ext cx="3959225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770"/>
                <a:gridCol w="1969770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Produit_nom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Catégorie_id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Lait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Imprimante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Serviette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rouge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Serviette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verte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047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Serviette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bleue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749542" y="3876040"/>
          <a:ext cx="3958590" cy="123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770"/>
                <a:gridCol w="1969770"/>
              </a:tblGrid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Catégorie_id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Epiceries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Électroniques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Ménage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Hiérarchies</a:t>
            </a:r>
            <a:r>
              <a:rPr sz="1600" dirty="0"/>
              <a:t> </a:t>
            </a:r>
            <a:r>
              <a:rPr sz="1600" spc="-5" dirty="0"/>
              <a:t>dans</a:t>
            </a:r>
            <a:r>
              <a:rPr sz="1600" spc="5" dirty="0"/>
              <a:t> </a:t>
            </a:r>
            <a:r>
              <a:rPr sz="1600" spc="-5" dirty="0"/>
              <a:t>les</a:t>
            </a:r>
            <a:r>
              <a:rPr sz="1600" spc="-15" dirty="0"/>
              <a:t> </a:t>
            </a:r>
            <a:r>
              <a:rPr sz="1600" spc="-5" dirty="0"/>
              <a:t>dimensions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19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2580" cy="2355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Hiérarchies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 si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 (association)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ajoute une clé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autre table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obtient un schéma en flocon.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Alors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vu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précédemment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qu’il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faut éviter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 surtout 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 Warehouse,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risque 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perdre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visibilité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données.</a:t>
            </a:r>
            <a:endParaRPr sz="1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pourquoi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dénormalisation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données peut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solution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certains cas surtout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lorsqu’on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seule dimension 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de dimensions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(exemple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rassembler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tables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catégories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seule table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aplatie sans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avoir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besoin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d’ajouter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-&gt;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résultat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tables).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77486" y="4190238"/>
          <a:ext cx="3959225" cy="1842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770"/>
                <a:gridCol w="1969770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Produit_nom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Lait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Epiceries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Imprimante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Électroniques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Serviette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rouge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Ménage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04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Serviette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verte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Ménage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Serviette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bleue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Ménage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648388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3" y="6132576"/>
            <a:ext cx="2159635" cy="721360"/>
            <a:chOff x="8010143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3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5" y="0"/>
                  </a:moveTo>
                  <a:lnTo>
                    <a:pt x="120141" y="0"/>
                  </a:lnTo>
                  <a:lnTo>
                    <a:pt x="73402" y="9440"/>
                  </a:lnTo>
                  <a:lnTo>
                    <a:pt x="35210" y="35186"/>
                  </a:lnTo>
                  <a:lnTo>
                    <a:pt x="9449" y="73375"/>
                  </a:lnTo>
                  <a:lnTo>
                    <a:pt x="0" y="120142"/>
                  </a:lnTo>
                  <a:lnTo>
                    <a:pt x="0" y="720851"/>
                  </a:lnTo>
                  <a:lnTo>
                    <a:pt x="2159507" y="720851"/>
                  </a:lnTo>
                  <a:lnTo>
                    <a:pt x="2159507" y="120142"/>
                  </a:lnTo>
                  <a:lnTo>
                    <a:pt x="2150058" y="73375"/>
                  </a:lnTo>
                  <a:lnTo>
                    <a:pt x="2124297" y="35186"/>
                  </a:lnTo>
                  <a:lnTo>
                    <a:pt x="2086105" y="9440"/>
                  </a:lnTo>
                  <a:lnTo>
                    <a:pt x="2039365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7" y="6268212"/>
              <a:ext cx="400811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0972" y="381000"/>
            <a:ext cx="2001012" cy="6446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912" y="195071"/>
            <a:ext cx="1027176" cy="101498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79590" y="2358390"/>
            <a:ext cx="4913630" cy="297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que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allez</a:t>
            </a:r>
            <a:r>
              <a:rPr sz="18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apprendre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8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chapitre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idée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claire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Traiter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Traiter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nulls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Connaitre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hiérarchies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conformes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dégénérées</a:t>
            </a:r>
            <a:endParaRPr sz="1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notions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Junk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 et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Role-playing </a:t>
            </a:r>
            <a:r>
              <a:rPr sz="1600" spc="-3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5435" y="6260693"/>
            <a:ext cx="1261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40" dirty="0"/>
              <a:t> </a:t>
            </a:r>
            <a:r>
              <a:rPr spc="-5"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67193" y="1103503"/>
            <a:ext cx="365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Hiérarchies</a:t>
            </a:r>
            <a:r>
              <a:rPr sz="1600" dirty="0"/>
              <a:t> </a:t>
            </a:r>
            <a:r>
              <a:rPr sz="1600" spc="-5" dirty="0"/>
              <a:t>dans</a:t>
            </a:r>
            <a:r>
              <a:rPr sz="1600" spc="5" dirty="0"/>
              <a:t> </a:t>
            </a:r>
            <a:r>
              <a:rPr sz="1600" spc="-5" dirty="0"/>
              <a:t>les</a:t>
            </a:r>
            <a:r>
              <a:rPr sz="1600" spc="-15" dirty="0"/>
              <a:t> </a:t>
            </a:r>
            <a:r>
              <a:rPr sz="1600" spc="-5" dirty="0"/>
              <a:t>dimensions</a:t>
            </a:r>
            <a:endParaRPr sz="16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20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3215" cy="1319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Hiérarchies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peut aussi combiner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attributs 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niveaux d’hiérarchies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 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seule colonne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(un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 attribut).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combinaison peut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facilement,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surtout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l’utilisateur en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besoin.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Ceci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bénéfique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aussi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lorsqu’on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dupliquées (le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pays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"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maroc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"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dupliquée).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4951428"/>
            <a:ext cx="10482580" cy="6654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général,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hiérarchies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être,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général,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combinées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rassemblées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lorsque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possible,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d’avoir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moins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aplaties.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15514" y="3165729"/>
          <a:ext cx="2728595" cy="123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/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Année-Trimestre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2022-Q3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2023-Q1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2023-Q2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561963" y="3203067"/>
          <a:ext cx="2728595" cy="123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/>
              </a:tblGrid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Ville-Pays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Rabat-Maroc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Casablanca-Maroc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Paris-France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67193" y="1103503"/>
            <a:ext cx="365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2988945" cy="30956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Nulls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Hiérarchies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Dimension</a:t>
            </a:r>
            <a:r>
              <a:rPr sz="1600" b="1" spc="-2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EC7C30"/>
                </a:solidFill>
                <a:latin typeface="Calibri"/>
                <a:cs typeface="Calibri"/>
              </a:rPr>
              <a:t>conforme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dégénérée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Junk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Role-playing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/>
              <a:t>Dimension</a:t>
            </a:r>
            <a:r>
              <a:rPr sz="1600" spc="-25" dirty="0"/>
              <a:t> </a:t>
            </a:r>
            <a:r>
              <a:rPr sz="1600" spc="-15" dirty="0"/>
              <a:t>conforme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3750309" y="4356861"/>
            <a:ext cx="1873885" cy="495934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3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Fait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481310" cy="2352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conformes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conforme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/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étoiles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partager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mêmes attributs).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date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l’heure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conformes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utilisés.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L’idée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derrière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connexion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pouvoir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comparer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analyse.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appelé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Drill- 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across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R="2694305" algn="ctr">
              <a:lnSpc>
                <a:spcPct val="100000"/>
              </a:lnSpc>
              <a:spcBef>
                <a:spcPts val="1025"/>
              </a:spcBef>
            </a:pPr>
            <a:r>
              <a:rPr sz="1400" spc="-5" dirty="0">
                <a:solidFill>
                  <a:srgbClr val="0D0D0D"/>
                </a:solidFill>
                <a:latin typeface="Calibri"/>
                <a:cs typeface="Calibri"/>
              </a:rPr>
              <a:t>Dimension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5677" y="5225922"/>
            <a:ext cx="7988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D0D0D"/>
                </a:solidFill>
                <a:latin typeface="Calibri"/>
                <a:cs typeface="Calibri"/>
              </a:rPr>
              <a:t>Dimension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1590" y="5258180"/>
            <a:ext cx="153543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D0D0D"/>
                </a:solidFill>
                <a:latin typeface="Calibri"/>
                <a:cs typeface="Calibri"/>
              </a:rPr>
              <a:t>Dimension</a:t>
            </a:r>
            <a:r>
              <a:rPr sz="14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libri"/>
                <a:cs typeface="Calibri"/>
              </a:rPr>
              <a:t>conforme</a:t>
            </a:r>
            <a:endParaRPr sz="14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0D0D0D"/>
                </a:solidFill>
                <a:latin typeface="Calibri"/>
                <a:cs typeface="Calibri"/>
              </a:rPr>
              <a:t>(Attributs</a:t>
            </a:r>
            <a:r>
              <a:rPr sz="1400" spc="-5" dirty="0">
                <a:solidFill>
                  <a:srgbClr val="0D0D0D"/>
                </a:solidFill>
                <a:latin typeface="Calibri"/>
                <a:cs typeface="Calibri"/>
              </a:rPr>
              <a:t> partagés)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94204" y="3939540"/>
            <a:ext cx="4744085" cy="1307465"/>
          </a:xfrm>
          <a:custGeom>
            <a:avLst/>
            <a:gdLst/>
            <a:ahLst/>
            <a:cxnLst/>
            <a:rect l="l" t="t" r="r" b="b"/>
            <a:pathLst>
              <a:path w="4744084" h="1307464">
                <a:moveTo>
                  <a:pt x="2293620" y="0"/>
                </a:moveTo>
                <a:lnTo>
                  <a:pt x="2293620" y="423418"/>
                </a:lnTo>
              </a:path>
              <a:path w="4744084" h="1307464">
                <a:moveTo>
                  <a:pt x="1362963" y="665988"/>
                </a:moveTo>
                <a:lnTo>
                  <a:pt x="0" y="1307465"/>
                </a:lnTo>
              </a:path>
              <a:path w="4744084" h="1307464">
                <a:moveTo>
                  <a:pt x="3223260" y="665988"/>
                </a:moveTo>
                <a:lnTo>
                  <a:pt x="4743831" y="1282446"/>
                </a:lnTo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68030" y="4289805"/>
            <a:ext cx="1873885" cy="495934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3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Fait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17971" y="4503039"/>
            <a:ext cx="2759075" cy="722630"/>
            <a:chOff x="5617971" y="4503039"/>
            <a:chExt cx="2759075" cy="722630"/>
          </a:xfrm>
        </p:grpSpPr>
        <p:sp>
          <p:nvSpPr>
            <p:cNvPr id="17" name="object 17"/>
            <p:cNvSpPr/>
            <p:nvPr/>
          </p:nvSpPr>
          <p:spPr>
            <a:xfrm>
              <a:off x="7138415" y="4538472"/>
              <a:ext cx="1235710" cy="683895"/>
            </a:xfrm>
            <a:custGeom>
              <a:avLst/>
              <a:gdLst/>
              <a:ahLst/>
              <a:cxnLst/>
              <a:rect l="l" t="t" r="r" b="b"/>
              <a:pathLst>
                <a:path w="1235709" h="683895">
                  <a:moveTo>
                    <a:pt x="1235202" y="0"/>
                  </a:moveTo>
                  <a:lnTo>
                    <a:pt x="0" y="683513"/>
                  </a:lnTo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17971" y="4503039"/>
              <a:ext cx="2756535" cy="113030"/>
            </a:xfrm>
            <a:custGeom>
              <a:avLst/>
              <a:gdLst/>
              <a:ahLst/>
              <a:cxnLst/>
              <a:rect l="l" t="t" r="r" b="b"/>
              <a:pathLst>
                <a:path w="2756534" h="113029">
                  <a:moveTo>
                    <a:pt x="2679731" y="28501"/>
                  </a:moveTo>
                  <a:lnTo>
                    <a:pt x="0" y="93599"/>
                  </a:lnTo>
                  <a:lnTo>
                    <a:pt x="507" y="112649"/>
                  </a:lnTo>
                  <a:lnTo>
                    <a:pt x="2680176" y="47553"/>
                  </a:lnTo>
                  <a:lnTo>
                    <a:pt x="2679731" y="28501"/>
                  </a:lnTo>
                  <a:close/>
                </a:path>
                <a:path w="2756534" h="113029">
                  <a:moveTo>
                    <a:pt x="2739113" y="28193"/>
                  </a:moveTo>
                  <a:lnTo>
                    <a:pt x="2692400" y="28193"/>
                  </a:lnTo>
                  <a:lnTo>
                    <a:pt x="2692907" y="47243"/>
                  </a:lnTo>
                  <a:lnTo>
                    <a:pt x="2680176" y="47553"/>
                  </a:lnTo>
                  <a:lnTo>
                    <a:pt x="2680843" y="76073"/>
                  </a:lnTo>
                  <a:lnTo>
                    <a:pt x="2756154" y="36194"/>
                  </a:lnTo>
                  <a:lnTo>
                    <a:pt x="2739113" y="28193"/>
                  </a:lnTo>
                  <a:close/>
                </a:path>
                <a:path w="2756534" h="113029">
                  <a:moveTo>
                    <a:pt x="2692400" y="28193"/>
                  </a:moveTo>
                  <a:lnTo>
                    <a:pt x="2679731" y="28501"/>
                  </a:lnTo>
                  <a:lnTo>
                    <a:pt x="2680176" y="47553"/>
                  </a:lnTo>
                  <a:lnTo>
                    <a:pt x="2692907" y="47243"/>
                  </a:lnTo>
                  <a:lnTo>
                    <a:pt x="2692400" y="28193"/>
                  </a:lnTo>
                  <a:close/>
                </a:path>
                <a:path w="2756534" h="113029">
                  <a:moveTo>
                    <a:pt x="2679064" y="0"/>
                  </a:moveTo>
                  <a:lnTo>
                    <a:pt x="2679731" y="28501"/>
                  </a:lnTo>
                  <a:lnTo>
                    <a:pt x="2692400" y="28193"/>
                  </a:lnTo>
                  <a:lnTo>
                    <a:pt x="2739113" y="28193"/>
                  </a:lnTo>
                  <a:lnTo>
                    <a:pt x="267906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599301" y="4237482"/>
            <a:ext cx="8547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Drill-across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22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/>
              <a:t>Dimension</a:t>
            </a:r>
            <a:r>
              <a:rPr sz="1600" spc="-25" dirty="0"/>
              <a:t> </a:t>
            </a:r>
            <a:r>
              <a:rPr sz="1600" spc="-15" dirty="0"/>
              <a:t>conforme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23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3215" cy="1791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conforme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EC7C30"/>
                </a:solidFill>
                <a:latin typeface="Calibri"/>
                <a:cs typeface="Calibri"/>
              </a:rPr>
              <a:t>Exemples</a:t>
            </a:r>
            <a:r>
              <a:rPr sz="1400" b="1" spc="-6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6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conforme.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C’est-à-dire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attribut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partagé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disponible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coût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ventes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aussi,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comparer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coûts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ventes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(drill-across).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contenant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mois 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conforme.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535673" y="3897121"/>
          <a:ext cx="3594735" cy="1441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630"/>
                <a:gridCol w="821689"/>
                <a:gridCol w="498475"/>
                <a:gridCol w="1788159"/>
              </a:tblGrid>
              <a:tr h="3158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432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Janvier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2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68000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Février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2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72000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2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79000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291714" y="3897121"/>
          <a:ext cx="3594735" cy="146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/>
                <a:gridCol w="821055"/>
                <a:gridCol w="470534"/>
                <a:gridCol w="1787525"/>
              </a:tblGrid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5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Coût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37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ts val="149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Janvier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Février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55000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0886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65000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538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/>
              <a:t>Dimension</a:t>
            </a:r>
            <a:r>
              <a:rPr sz="1600" spc="-25" dirty="0"/>
              <a:t> </a:t>
            </a:r>
            <a:r>
              <a:rPr sz="1600" spc="-15" dirty="0"/>
              <a:t>conforme</a:t>
            </a:r>
            <a:endParaRPr sz="16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24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3215" cy="203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conforme</a:t>
            </a:r>
            <a:endParaRPr sz="16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parle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dimension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conforme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lorsqu’on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ou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un sous ensemble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d’attributs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utilisés</a:t>
            </a:r>
            <a:r>
              <a:rPr sz="1400" spc="3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différents.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vu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concrètement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par l’utilisation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 clé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 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 de faits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(Date_FK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exemple).</a:t>
            </a:r>
            <a:endParaRPr sz="1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 nécessaire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d’avoir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 granularité.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 exemple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de fait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Coûts,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chaque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 jour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table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Ventes,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figurer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lignes.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Ceci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rend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dimension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conforme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puissante.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5270226"/>
            <a:ext cx="10483215" cy="106299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44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lorsque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partagent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dimension,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utilisent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dernière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(mois-année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jour-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mois-année),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parle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conforme 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comparées.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Résumé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conformes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lorsqu’on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qu’une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92263" y="3791711"/>
          <a:ext cx="5031105" cy="1272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0685"/>
                <a:gridCol w="1670685"/>
                <a:gridCol w="1670685"/>
              </a:tblGrid>
              <a:tr h="314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Ventes_PK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Date_FK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148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9500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20230101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149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7400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20230101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5300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20230102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326251" y="3791711"/>
          <a:ext cx="4988560" cy="1272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080"/>
                <a:gridCol w="1656080"/>
                <a:gridCol w="1656080"/>
              </a:tblGrid>
              <a:tr h="3149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Cout_PK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Coût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Date_FK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14832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8100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20230101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149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5900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20230102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4200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20230103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67193" y="1103503"/>
            <a:ext cx="365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2988945" cy="30956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Nulls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Hiérarchies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conforme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Dimension</a:t>
            </a:r>
            <a:r>
              <a:rPr sz="1600" b="1" spc="-4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dégénérée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Junk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Role-playing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/>
              <a:t>Dimension</a:t>
            </a:r>
            <a:r>
              <a:rPr sz="1600" spc="-40" dirty="0"/>
              <a:t> </a:t>
            </a:r>
            <a:r>
              <a:rPr sz="1600" spc="-10" dirty="0"/>
              <a:t>dégénérée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2580" cy="203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dégénérée</a:t>
            </a:r>
            <a:endParaRPr sz="1600">
              <a:latin typeface="Calibri"/>
              <a:cs typeface="Calibri"/>
            </a:endParaRPr>
          </a:p>
          <a:p>
            <a:pPr marL="299085" marR="6985" indent="-287020" algn="just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Parfois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identifie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n’est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 vraiment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dimension.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n’a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dimension séparée,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fonctionne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comme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dégénérée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Prenons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l’exemple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la table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faits transactionnelle des ventes. 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dispose 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transactions,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 différents montants qui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peuvent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regroupés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paiement.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associée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Paiements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90041" y="4822825"/>
          <a:ext cx="5215255" cy="149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0995"/>
                <a:gridCol w="1610995"/>
                <a:gridCol w="1615439"/>
                <a:gridCol w="184150"/>
                <a:gridCol w="188595"/>
              </a:tblGrid>
              <a:tr h="87739">
                <a:tc rowSpan="2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Transaction_PK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Paiement</a:t>
                      </a:r>
                      <a:r>
                        <a:rPr sz="1400" b="1" strike="sngStrike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_FK</a:t>
                      </a:r>
                      <a:r>
                        <a:rPr sz="1400" b="1" strike="noStrike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_DD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3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234-032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234-032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114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863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234-033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96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T w="28575">
                      <a:solidFill>
                        <a:srgbClr val="EC7C3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9803510" y="4822952"/>
            <a:ext cx="1556385" cy="370840"/>
          </a:xfrm>
          <a:custGeom>
            <a:avLst/>
            <a:gdLst/>
            <a:ahLst/>
            <a:cxnLst/>
            <a:rect l="l" t="t" r="r" b="b"/>
            <a:pathLst>
              <a:path w="1556384" h="370839">
                <a:moveTo>
                  <a:pt x="1556130" y="0"/>
                </a:moveTo>
                <a:lnTo>
                  <a:pt x="0" y="0"/>
                </a:lnTo>
                <a:lnTo>
                  <a:pt x="0" y="370840"/>
                </a:lnTo>
                <a:lnTo>
                  <a:pt x="1556130" y="370840"/>
                </a:lnTo>
                <a:lnTo>
                  <a:pt x="155613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47253" y="4822952"/>
            <a:ext cx="1556385" cy="370840"/>
          </a:xfrm>
          <a:prstGeom prst="rect">
            <a:avLst/>
          </a:prstGeom>
          <a:solidFill>
            <a:srgbClr val="EC7C30"/>
          </a:solidFill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27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Paiement_FK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3510" y="4822952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Entête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47253" y="5193791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Calibri"/>
                <a:cs typeface="Calibri"/>
              </a:rPr>
              <a:t>234-032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03510" y="5193791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75"/>
              </a:spcBef>
            </a:pPr>
            <a:r>
              <a:rPr sz="1400" spc="-20" dirty="0">
                <a:latin typeface="Calibri"/>
                <a:cs typeface="Calibri"/>
              </a:rPr>
              <a:t>Type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47253" y="5564632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Calibri"/>
                <a:cs typeface="Calibri"/>
              </a:rPr>
              <a:t>234-033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03510" y="5564632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75"/>
              </a:spcBef>
            </a:pPr>
            <a:r>
              <a:rPr sz="1400" spc="-20" dirty="0">
                <a:latin typeface="Calibri"/>
                <a:cs typeface="Calibri"/>
              </a:rPr>
              <a:t>Type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47253" y="5935446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Calibri"/>
                <a:cs typeface="Calibri"/>
              </a:rPr>
              <a:t>234-034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03510" y="5935446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75"/>
              </a:spcBef>
            </a:pPr>
            <a:r>
              <a:rPr sz="1400" spc="-20" dirty="0">
                <a:latin typeface="Calibri"/>
                <a:cs typeface="Calibri"/>
              </a:rPr>
              <a:t>Type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067543" y="4829555"/>
            <a:ext cx="1292860" cy="1303655"/>
          </a:xfrm>
          <a:custGeom>
            <a:avLst/>
            <a:gdLst/>
            <a:ahLst/>
            <a:cxnLst/>
            <a:rect l="l" t="t" r="r" b="b"/>
            <a:pathLst>
              <a:path w="1292859" h="1303654">
                <a:moveTo>
                  <a:pt x="1292478" y="0"/>
                </a:moveTo>
                <a:lnTo>
                  <a:pt x="0" y="1303032"/>
                </a:lnTo>
              </a:path>
              <a:path w="1292859" h="1303654">
                <a:moveTo>
                  <a:pt x="0" y="152400"/>
                </a:moveTo>
                <a:lnTo>
                  <a:pt x="1074801" y="1303032"/>
                </a:lnTo>
              </a:path>
            </a:pathLst>
          </a:custGeom>
          <a:ln w="63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85331" y="5324983"/>
            <a:ext cx="127698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Paiement_DD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une dimension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dégénérée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26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/>
              <a:t>Dimension</a:t>
            </a:r>
            <a:r>
              <a:rPr sz="1600" spc="-40" dirty="0"/>
              <a:t> </a:t>
            </a:r>
            <a:r>
              <a:rPr sz="1600" spc="-10" dirty="0"/>
              <a:t>dégénérée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4485" cy="3072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dégénérée</a:t>
            </a:r>
            <a:endParaRPr sz="16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parfois, tous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attributs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 la table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dimensions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(Entête)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été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déjà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extraites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d’autres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dimensions,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certains cas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vraiment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importantes.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reste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primaires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présence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dernière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n’a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aucune valeur ajoutée.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 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toujours garder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clés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table,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 être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bénéfiques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analyses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l’objectif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grouper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type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paiement.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parle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étrangère,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indiquer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explicitement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n’a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associée.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cas,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suffix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_DD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(Dimension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Dégénérée)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lieu 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_FK</a:t>
            </a:r>
            <a:endParaRPr sz="1400">
              <a:latin typeface="Calibri"/>
              <a:cs typeface="Calibri"/>
            </a:endParaRPr>
          </a:p>
          <a:p>
            <a:pPr marL="299085" marR="8255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trouver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transactionnels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numéros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commandes,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factures,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IDs qui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avaient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déjà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extraites.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90041" y="4822825"/>
          <a:ext cx="5215255" cy="149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0995"/>
                <a:gridCol w="1610995"/>
                <a:gridCol w="1615439"/>
                <a:gridCol w="184150"/>
                <a:gridCol w="188595"/>
              </a:tblGrid>
              <a:tr h="87739">
                <a:tc rowSpan="2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Transaction_PK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Paiement</a:t>
                      </a:r>
                      <a:r>
                        <a:rPr sz="1400" b="1" strike="sngStrike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_FK</a:t>
                      </a:r>
                      <a:r>
                        <a:rPr sz="1400" b="1" strike="noStrike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_DD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3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234-032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234-032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114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863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234-033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96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T w="28575">
                      <a:solidFill>
                        <a:srgbClr val="EC7C3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9803510" y="4822952"/>
            <a:ext cx="1556385" cy="370840"/>
          </a:xfrm>
          <a:custGeom>
            <a:avLst/>
            <a:gdLst/>
            <a:ahLst/>
            <a:cxnLst/>
            <a:rect l="l" t="t" r="r" b="b"/>
            <a:pathLst>
              <a:path w="1556384" h="370839">
                <a:moveTo>
                  <a:pt x="1556130" y="0"/>
                </a:moveTo>
                <a:lnTo>
                  <a:pt x="0" y="0"/>
                </a:lnTo>
                <a:lnTo>
                  <a:pt x="0" y="370840"/>
                </a:lnTo>
                <a:lnTo>
                  <a:pt x="1556130" y="370840"/>
                </a:lnTo>
                <a:lnTo>
                  <a:pt x="155613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47253" y="4822952"/>
            <a:ext cx="1556385" cy="370840"/>
          </a:xfrm>
          <a:prstGeom prst="rect">
            <a:avLst/>
          </a:prstGeom>
          <a:solidFill>
            <a:srgbClr val="EC7C30"/>
          </a:solidFill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27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Paiement_PK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3510" y="4822952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Entête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47253" y="5193791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Calibri"/>
                <a:cs typeface="Calibri"/>
              </a:rPr>
              <a:t>234-032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03510" y="5193791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75"/>
              </a:spcBef>
            </a:pPr>
            <a:r>
              <a:rPr sz="1400" spc="-20" dirty="0">
                <a:latin typeface="Calibri"/>
                <a:cs typeface="Calibri"/>
              </a:rPr>
              <a:t>Type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47253" y="5564632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Calibri"/>
                <a:cs typeface="Calibri"/>
              </a:rPr>
              <a:t>234-033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03510" y="5564632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75"/>
              </a:spcBef>
            </a:pPr>
            <a:r>
              <a:rPr sz="1400" spc="-20" dirty="0">
                <a:latin typeface="Calibri"/>
                <a:cs typeface="Calibri"/>
              </a:rPr>
              <a:t>Type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47253" y="5935446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Calibri"/>
                <a:cs typeface="Calibri"/>
              </a:rPr>
              <a:t>234-034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03510" y="5935446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75"/>
              </a:spcBef>
            </a:pPr>
            <a:r>
              <a:rPr sz="1400" spc="-20" dirty="0">
                <a:latin typeface="Calibri"/>
                <a:cs typeface="Calibri"/>
              </a:rPr>
              <a:t>Type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494020" y="4449826"/>
            <a:ext cx="5869305" cy="1686560"/>
            <a:chOff x="5494020" y="4449826"/>
            <a:chExt cx="5869305" cy="1686560"/>
          </a:xfrm>
        </p:grpSpPr>
        <p:sp>
          <p:nvSpPr>
            <p:cNvPr id="22" name="object 22"/>
            <p:cNvSpPr/>
            <p:nvPr/>
          </p:nvSpPr>
          <p:spPr>
            <a:xfrm>
              <a:off x="10067544" y="4829556"/>
              <a:ext cx="1292860" cy="1303655"/>
            </a:xfrm>
            <a:custGeom>
              <a:avLst/>
              <a:gdLst/>
              <a:ahLst/>
              <a:cxnLst/>
              <a:rect l="l" t="t" r="r" b="b"/>
              <a:pathLst>
                <a:path w="1292859" h="1303654">
                  <a:moveTo>
                    <a:pt x="1292478" y="0"/>
                  </a:moveTo>
                  <a:lnTo>
                    <a:pt x="0" y="1303032"/>
                  </a:lnTo>
                </a:path>
                <a:path w="1292859" h="1303654">
                  <a:moveTo>
                    <a:pt x="0" y="152400"/>
                  </a:moveTo>
                  <a:lnTo>
                    <a:pt x="1074801" y="1303032"/>
                  </a:lnTo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00370" y="4456176"/>
              <a:ext cx="1567815" cy="315595"/>
            </a:xfrm>
            <a:custGeom>
              <a:avLst/>
              <a:gdLst/>
              <a:ahLst/>
              <a:cxnLst/>
              <a:rect l="l" t="t" r="r" b="b"/>
              <a:pathLst>
                <a:path w="1567815" h="315595">
                  <a:moveTo>
                    <a:pt x="1567687" y="0"/>
                  </a:moveTo>
                  <a:lnTo>
                    <a:pt x="1488821" y="0"/>
                  </a:lnTo>
                  <a:lnTo>
                    <a:pt x="1420859" y="322"/>
                  </a:lnTo>
                  <a:lnTo>
                    <a:pt x="1353549" y="1280"/>
                  </a:lnTo>
                  <a:lnTo>
                    <a:pt x="1286967" y="2863"/>
                  </a:lnTo>
                  <a:lnTo>
                    <a:pt x="1221187" y="5057"/>
                  </a:lnTo>
                  <a:lnTo>
                    <a:pt x="1156285" y="7851"/>
                  </a:lnTo>
                  <a:lnTo>
                    <a:pt x="1092337" y="11231"/>
                  </a:lnTo>
                  <a:lnTo>
                    <a:pt x="1029417" y="15187"/>
                  </a:lnTo>
                  <a:lnTo>
                    <a:pt x="967601" y="19705"/>
                  </a:lnTo>
                  <a:lnTo>
                    <a:pt x="906965" y="24774"/>
                  </a:lnTo>
                  <a:lnTo>
                    <a:pt x="847583" y="30381"/>
                  </a:lnTo>
                  <a:lnTo>
                    <a:pt x="789532" y="36513"/>
                  </a:lnTo>
                  <a:lnTo>
                    <a:pt x="732886" y="43159"/>
                  </a:lnTo>
                  <a:lnTo>
                    <a:pt x="677721" y="50306"/>
                  </a:lnTo>
                  <a:lnTo>
                    <a:pt x="624112" y="57943"/>
                  </a:lnTo>
                  <a:lnTo>
                    <a:pt x="572134" y="66055"/>
                  </a:lnTo>
                  <a:lnTo>
                    <a:pt x="521864" y="74633"/>
                  </a:lnTo>
                  <a:lnTo>
                    <a:pt x="473376" y="83662"/>
                  </a:lnTo>
                  <a:lnTo>
                    <a:pt x="426745" y="93131"/>
                  </a:lnTo>
                  <a:lnTo>
                    <a:pt x="382047" y="103028"/>
                  </a:lnTo>
                  <a:lnTo>
                    <a:pt x="339358" y="113340"/>
                  </a:lnTo>
                  <a:lnTo>
                    <a:pt x="298752" y="124055"/>
                  </a:lnTo>
                  <a:lnTo>
                    <a:pt x="260305" y="135161"/>
                  </a:lnTo>
                  <a:lnTo>
                    <a:pt x="190190" y="158495"/>
                  </a:lnTo>
                  <a:lnTo>
                    <a:pt x="129615" y="183246"/>
                  </a:lnTo>
                  <a:lnTo>
                    <a:pt x="79183" y="209314"/>
                  </a:lnTo>
                  <a:lnTo>
                    <a:pt x="39496" y="236600"/>
                  </a:lnTo>
                  <a:lnTo>
                    <a:pt x="0" y="236600"/>
                  </a:lnTo>
                  <a:lnTo>
                    <a:pt x="31368" y="315468"/>
                  </a:lnTo>
                  <a:lnTo>
                    <a:pt x="157733" y="236600"/>
                  </a:lnTo>
                  <a:lnTo>
                    <a:pt x="118363" y="236600"/>
                  </a:lnTo>
                  <a:lnTo>
                    <a:pt x="136826" y="222811"/>
                  </a:lnTo>
                  <a:lnTo>
                    <a:pt x="181960" y="196121"/>
                  </a:lnTo>
                  <a:lnTo>
                    <a:pt x="237539" y="170700"/>
                  </a:lnTo>
                  <a:lnTo>
                    <a:pt x="302959" y="146645"/>
                  </a:lnTo>
                  <a:lnTo>
                    <a:pt x="377619" y="124055"/>
                  </a:lnTo>
                  <a:lnTo>
                    <a:pt x="418225" y="113340"/>
                  </a:lnTo>
                  <a:lnTo>
                    <a:pt x="460914" y="103028"/>
                  </a:lnTo>
                  <a:lnTo>
                    <a:pt x="505612" y="93131"/>
                  </a:lnTo>
                  <a:lnTo>
                    <a:pt x="552243" y="83662"/>
                  </a:lnTo>
                  <a:lnTo>
                    <a:pt x="600731" y="74633"/>
                  </a:lnTo>
                  <a:lnTo>
                    <a:pt x="651001" y="66055"/>
                  </a:lnTo>
                  <a:lnTo>
                    <a:pt x="702979" y="57943"/>
                  </a:lnTo>
                  <a:lnTo>
                    <a:pt x="756588" y="50306"/>
                  </a:lnTo>
                  <a:lnTo>
                    <a:pt x="811753" y="43159"/>
                  </a:lnTo>
                  <a:lnTo>
                    <a:pt x="868399" y="36513"/>
                  </a:lnTo>
                  <a:lnTo>
                    <a:pt x="926450" y="30381"/>
                  </a:lnTo>
                  <a:lnTo>
                    <a:pt x="985832" y="24774"/>
                  </a:lnTo>
                  <a:lnTo>
                    <a:pt x="1046468" y="19705"/>
                  </a:lnTo>
                  <a:lnTo>
                    <a:pt x="1108284" y="15187"/>
                  </a:lnTo>
                  <a:lnTo>
                    <a:pt x="1171204" y="11231"/>
                  </a:lnTo>
                  <a:lnTo>
                    <a:pt x="1235152" y="7851"/>
                  </a:lnTo>
                  <a:lnTo>
                    <a:pt x="1300054" y="5057"/>
                  </a:lnTo>
                  <a:lnTo>
                    <a:pt x="1365834" y="2863"/>
                  </a:lnTo>
                  <a:lnTo>
                    <a:pt x="1432416" y="1280"/>
                  </a:lnTo>
                  <a:lnTo>
                    <a:pt x="1499726" y="322"/>
                  </a:lnTo>
                  <a:lnTo>
                    <a:pt x="1567687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28561" y="4456265"/>
              <a:ext cx="1536700" cy="315595"/>
            </a:xfrm>
            <a:custGeom>
              <a:avLst/>
              <a:gdLst/>
              <a:ahLst/>
              <a:cxnLst/>
              <a:rect l="l" t="t" r="r" b="b"/>
              <a:pathLst>
                <a:path w="1536700" h="315595">
                  <a:moveTo>
                    <a:pt x="72543" y="0"/>
                  </a:moveTo>
                  <a:lnTo>
                    <a:pt x="0" y="37"/>
                  </a:lnTo>
                  <a:lnTo>
                    <a:pt x="75536" y="848"/>
                  </a:lnTo>
                  <a:lnTo>
                    <a:pt x="150020" y="2433"/>
                  </a:lnTo>
                  <a:lnTo>
                    <a:pt x="223363" y="4774"/>
                  </a:lnTo>
                  <a:lnTo>
                    <a:pt x="295476" y="7852"/>
                  </a:lnTo>
                  <a:lnTo>
                    <a:pt x="366273" y="11647"/>
                  </a:lnTo>
                  <a:lnTo>
                    <a:pt x="435664" y="16140"/>
                  </a:lnTo>
                  <a:lnTo>
                    <a:pt x="503561" y="21313"/>
                  </a:lnTo>
                  <a:lnTo>
                    <a:pt x="569876" y="27146"/>
                  </a:lnTo>
                  <a:lnTo>
                    <a:pt x="634521" y="33619"/>
                  </a:lnTo>
                  <a:lnTo>
                    <a:pt x="697408" y="40714"/>
                  </a:lnTo>
                  <a:lnTo>
                    <a:pt x="758448" y="48412"/>
                  </a:lnTo>
                  <a:lnTo>
                    <a:pt x="817553" y="56694"/>
                  </a:lnTo>
                  <a:lnTo>
                    <a:pt x="874634" y="65539"/>
                  </a:lnTo>
                  <a:lnTo>
                    <a:pt x="929605" y="74930"/>
                  </a:lnTo>
                  <a:lnTo>
                    <a:pt x="982376" y="84847"/>
                  </a:lnTo>
                  <a:lnTo>
                    <a:pt x="1032859" y="95271"/>
                  </a:lnTo>
                  <a:lnTo>
                    <a:pt x="1080966" y="106183"/>
                  </a:lnTo>
                  <a:lnTo>
                    <a:pt x="1126609" y="117563"/>
                  </a:lnTo>
                  <a:lnTo>
                    <a:pt x="1169699" y="129393"/>
                  </a:lnTo>
                  <a:lnTo>
                    <a:pt x="1210148" y="141653"/>
                  </a:lnTo>
                  <a:lnTo>
                    <a:pt x="1247869" y="154325"/>
                  </a:lnTo>
                  <a:lnTo>
                    <a:pt x="1314770" y="180825"/>
                  </a:lnTo>
                  <a:lnTo>
                    <a:pt x="1369697" y="208740"/>
                  </a:lnTo>
                  <a:lnTo>
                    <a:pt x="1411944" y="237917"/>
                  </a:lnTo>
                  <a:lnTo>
                    <a:pt x="1440804" y="268204"/>
                  </a:lnTo>
                  <a:lnTo>
                    <a:pt x="1457452" y="315378"/>
                  </a:lnTo>
                  <a:lnTo>
                    <a:pt x="1536319" y="315378"/>
                  </a:lnTo>
                  <a:lnTo>
                    <a:pt x="1525152" y="276778"/>
                  </a:lnTo>
                  <a:lnTo>
                    <a:pt x="1484657" y="232975"/>
                  </a:lnTo>
                  <a:lnTo>
                    <a:pt x="1442261" y="205103"/>
                  </a:lnTo>
                  <a:lnTo>
                    <a:pt x="1388295" y="178445"/>
                  </a:lnTo>
                  <a:lnTo>
                    <a:pt x="1323403" y="153130"/>
                  </a:lnTo>
                  <a:lnTo>
                    <a:pt x="1287061" y="141016"/>
                  </a:lnTo>
                  <a:lnTo>
                    <a:pt x="1248229" y="129286"/>
                  </a:lnTo>
                  <a:lnTo>
                    <a:pt x="1206988" y="117956"/>
                  </a:lnTo>
                  <a:lnTo>
                    <a:pt x="1163417" y="107041"/>
                  </a:lnTo>
                  <a:lnTo>
                    <a:pt x="1117597" y="96559"/>
                  </a:lnTo>
                  <a:lnTo>
                    <a:pt x="1069609" y="86524"/>
                  </a:lnTo>
                  <a:lnTo>
                    <a:pt x="1019533" y="76954"/>
                  </a:lnTo>
                  <a:lnTo>
                    <a:pt x="967450" y="67863"/>
                  </a:lnTo>
                  <a:lnTo>
                    <a:pt x="913440" y="59269"/>
                  </a:lnTo>
                  <a:lnTo>
                    <a:pt x="857583" y="51187"/>
                  </a:lnTo>
                  <a:lnTo>
                    <a:pt x="799959" y="43633"/>
                  </a:lnTo>
                  <a:lnTo>
                    <a:pt x="740651" y="36624"/>
                  </a:lnTo>
                  <a:lnTo>
                    <a:pt x="679736" y="30175"/>
                  </a:lnTo>
                  <a:lnTo>
                    <a:pt x="617297" y="24303"/>
                  </a:lnTo>
                  <a:lnTo>
                    <a:pt x="553414" y="19022"/>
                  </a:lnTo>
                  <a:lnTo>
                    <a:pt x="488166" y="14351"/>
                  </a:lnTo>
                  <a:lnTo>
                    <a:pt x="421635" y="10304"/>
                  </a:lnTo>
                  <a:lnTo>
                    <a:pt x="353901" y="6898"/>
                  </a:lnTo>
                  <a:lnTo>
                    <a:pt x="285044" y="4148"/>
                  </a:lnTo>
                  <a:lnTo>
                    <a:pt x="215145" y="2071"/>
                  </a:lnTo>
                  <a:lnTo>
                    <a:pt x="144285" y="683"/>
                  </a:lnTo>
                  <a:lnTo>
                    <a:pt x="72543" y="0"/>
                  </a:lnTo>
                  <a:close/>
                </a:path>
              </a:pathLst>
            </a:custGeom>
            <a:solidFill>
              <a:srgbClr val="004D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00370" y="4456176"/>
              <a:ext cx="3064510" cy="315595"/>
            </a:xfrm>
            <a:custGeom>
              <a:avLst/>
              <a:gdLst/>
              <a:ahLst/>
              <a:cxnLst/>
              <a:rect l="l" t="t" r="r" b="b"/>
              <a:pathLst>
                <a:path w="3064509" h="315595">
                  <a:moveTo>
                    <a:pt x="1567687" y="0"/>
                  </a:moveTo>
                  <a:lnTo>
                    <a:pt x="1499726" y="322"/>
                  </a:lnTo>
                  <a:lnTo>
                    <a:pt x="1432416" y="1280"/>
                  </a:lnTo>
                  <a:lnTo>
                    <a:pt x="1365834" y="2863"/>
                  </a:lnTo>
                  <a:lnTo>
                    <a:pt x="1300054" y="5057"/>
                  </a:lnTo>
                  <a:lnTo>
                    <a:pt x="1235152" y="7851"/>
                  </a:lnTo>
                  <a:lnTo>
                    <a:pt x="1171204" y="11231"/>
                  </a:lnTo>
                  <a:lnTo>
                    <a:pt x="1108284" y="15187"/>
                  </a:lnTo>
                  <a:lnTo>
                    <a:pt x="1046468" y="19705"/>
                  </a:lnTo>
                  <a:lnTo>
                    <a:pt x="985832" y="24774"/>
                  </a:lnTo>
                  <a:lnTo>
                    <a:pt x="926450" y="30381"/>
                  </a:lnTo>
                  <a:lnTo>
                    <a:pt x="868399" y="36513"/>
                  </a:lnTo>
                  <a:lnTo>
                    <a:pt x="811753" y="43159"/>
                  </a:lnTo>
                  <a:lnTo>
                    <a:pt x="756588" y="50306"/>
                  </a:lnTo>
                  <a:lnTo>
                    <a:pt x="702979" y="57943"/>
                  </a:lnTo>
                  <a:lnTo>
                    <a:pt x="651001" y="66055"/>
                  </a:lnTo>
                  <a:lnTo>
                    <a:pt x="600731" y="74633"/>
                  </a:lnTo>
                  <a:lnTo>
                    <a:pt x="552243" y="83662"/>
                  </a:lnTo>
                  <a:lnTo>
                    <a:pt x="505612" y="93131"/>
                  </a:lnTo>
                  <a:lnTo>
                    <a:pt x="460914" y="103028"/>
                  </a:lnTo>
                  <a:lnTo>
                    <a:pt x="418225" y="113340"/>
                  </a:lnTo>
                  <a:lnTo>
                    <a:pt x="377619" y="124055"/>
                  </a:lnTo>
                  <a:lnTo>
                    <a:pt x="339172" y="135161"/>
                  </a:lnTo>
                  <a:lnTo>
                    <a:pt x="269057" y="158496"/>
                  </a:lnTo>
                  <a:lnTo>
                    <a:pt x="208482" y="183246"/>
                  </a:lnTo>
                  <a:lnTo>
                    <a:pt x="158050" y="209314"/>
                  </a:lnTo>
                  <a:lnTo>
                    <a:pt x="118363" y="236600"/>
                  </a:lnTo>
                  <a:lnTo>
                    <a:pt x="157733" y="236600"/>
                  </a:lnTo>
                  <a:lnTo>
                    <a:pt x="31368" y="315468"/>
                  </a:lnTo>
                  <a:lnTo>
                    <a:pt x="0" y="236600"/>
                  </a:lnTo>
                  <a:lnTo>
                    <a:pt x="39496" y="236600"/>
                  </a:lnTo>
                  <a:lnTo>
                    <a:pt x="57959" y="222811"/>
                  </a:lnTo>
                  <a:lnTo>
                    <a:pt x="103093" y="196121"/>
                  </a:lnTo>
                  <a:lnTo>
                    <a:pt x="158672" y="170700"/>
                  </a:lnTo>
                  <a:lnTo>
                    <a:pt x="224092" y="146645"/>
                  </a:lnTo>
                  <a:lnTo>
                    <a:pt x="298752" y="124055"/>
                  </a:lnTo>
                  <a:lnTo>
                    <a:pt x="339358" y="113340"/>
                  </a:lnTo>
                  <a:lnTo>
                    <a:pt x="382047" y="103028"/>
                  </a:lnTo>
                  <a:lnTo>
                    <a:pt x="426745" y="93131"/>
                  </a:lnTo>
                  <a:lnTo>
                    <a:pt x="473376" y="83662"/>
                  </a:lnTo>
                  <a:lnTo>
                    <a:pt x="521864" y="74633"/>
                  </a:lnTo>
                  <a:lnTo>
                    <a:pt x="572134" y="66055"/>
                  </a:lnTo>
                  <a:lnTo>
                    <a:pt x="624112" y="57943"/>
                  </a:lnTo>
                  <a:lnTo>
                    <a:pt x="677721" y="50306"/>
                  </a:lnTo>
                  <a:lnTo>
                    <a:pt x="732886" y="43159"/>
                  </a:lnTo>
                  <a:lnTo>
                    <a:pt x="789532" y="36513"/>
                  </a:lnTo>
                  <a:lnTo>
                    <a:pt x="847583" y="30381"/>
                  </a:lnTo>
                  <a:lnTo>
                    <a:pt x="906965" y="24774"/>
                  </a:lnTo>
                  <a:lnTo>
                    <a:pt x="967601" y="19705"/>
                  </a:lnTo>
                  <a:lnTo>
                    <a:pt x="1029417" y="15187"/>
                  </a:lnTo>
                  <a:lnTo>
                    <a:pt x="1092337" y="11231"/>
                  </a:lnTo>
                  <a:lnTo>
                    <a:pt x="1156285" y="7851"/>
                  </a:lnTo>
                  <a:lnTo>
                    <a:pt x="1221187" y="5057"/>
                  </a:lnTo>
                  <a:lnTo>
                    <a:pt x="1286967" y="2863"/>
                  </a:lnTo>
                  <a:lnTo>
                    <a:pt x="1353549" y="1280"/>
                  </a:lnTo>
                  <a:lnTo>
                    <a:pt x="1420859" y="322"/>
                  </a:lnTo>
                  <a:lnTo>
                    <a:pt x="1488821" y="0"/>
                  </a:lnTo>
                  <a:lnTo>
                    <a:pt x="1567687" y="0"/>
                  </a:lnTo>
                  <a:lnTo>
                    <a:pt x="1642392" y="386"/>
                  </a:lnTo>
                  <a:lnTo>
                    <a:pt x="1716148" y="1532"/>
                  </a:lnTo>
                  <a:lnTo>
                    <a:pt x="1788870" y="3420"/>
                  </a:lnTo>
                  <a:lnTo>
                    <a:pt x="1860474" y="6032"/>
                  </a:lnTo>
                  <a:lnTo>
                    <a:pt x="1930872" y="9349"/>
                  </a:lnTo>
                  <a:lnTo>
                    <a:pt x="1999979" y="13355"/>
                  </a:lnTo>
                  <a:lnTo>
                    <a:pt x="2067709" y="18030"/>
                  </a:lnTo>
                  <a:lnTo>
                    <a:pt x="2133977" y="23357"/>
                  </a:lnTo>
                  <a:lnTo>
                    <a:pt x="2198697" y="29317"/>
                  </a:lnTo>
                  <a:lnTo>
                    <a:pt x="2261783" y="35893"/>
                  </a:lnTo>
                  <a:lnTo>
                    <a:pt x="2323149" y="43067"/>
                  </a:lnTo>
                  <a:lnTo>
                    <a:pt x="2382710" y="50819"/>
                  </a:lnTo>
                  <a:lnTo>
                    <a:pt x="2440379" y="59133"/>
                  </a:lnTo>
                  <a:lnTo>
                    <a:pt x="2496072" y="67991"/>
                  </a:lnTo>
                  <a:lnTo>
                    <a:pt x="2549701" y="77373"/>
                  </a:lnTo>
                  <a:lnTo>
                    <a:pt x="2601182" y="87263"/>
                  </a:lnTo>
                  <a:lnTo>
                    <a:pt x="2650428" y="97641"/>
                  </a:lnTo>
                  <a:lnTo>
                    <a:pt x="2697355" y="108491"/>
                  </a:lnTo>
                  <a:lnTo>
                    <a:pt x="2741875" y="119793"/>
                  </a:lnTo>
                  <a:lnTo>
                    <a:pt x="2783904" y="131531"/>
                  </a:lnTo>
                  <a:lnTo>
                    <a:pt x="2823355" y="143685"/>
                  </a:lnTo>
                  <a:lnTo>
                    <a:pt x="2860143" y="156238"/>
                  </a:lnTo>
                  <a:lnTo>
                    <a:pt x="2925386" y="182467"/>
                  </a:lnTo>
                  <a:lnTo>
                    <a:pt x="2978948" y="210075"/>
                  </a:lnTo>
                  <a:lnTo>
                    <a:pt x="3020141" y="238916"/>
                  </a:lnTo>
                  <a:lnTo>
                    <a:pt x="3048279" y="268846"/>
                  </a:lnTo>
                  <a:lnTo>
                    <a:pt x="3064509" y="315468"/>
                  </a:lnTo>
                  <a:lnTo>
                    <a:pt x="2985643" y="315468"/>
                  </a:lnTo>
                  <a:lnTo>
                    <a:pt x="2983763" y="299536"/>
                  </a:lnTo>
                  <a:lnTo>
                    <a:pt x="2978185" y="283805"/>
                  </a:lnTo>
                  <a:lnTo>
                    <a:pt x="2940135" y="238007"/>
                  </a:lnTo>
                  <a:lnTo>
                    <a:pt x="2897888" y="208829"/>
                  </a:lnTo>
                  <a:lnTo>
                    <a:pt x="2842961" y="180914"/>
                  </a:lnTo>
                  <a:lnTo>
                    <a:pt x="2776060" y="154414"/>
                  </a:lnTo>
                  <a:lnTo>
                    <a:pt x="2738339" y="141743"/>
                  </a:lnTo>
                  <a:lnTo>
                    <a:pt x="2697890" y="129482"/>
                  </a:lnTo>
                  <a:lnTo>
                    <a:pt x="2654800" y="117653"/>
                  </a:lnTo>
                  <a:lnTo>
                    <a:pt x="2609157" y="106272"/>
                  </a:lnTo>
                  <a:lnTo>
                    <a:pt x="2561050" y="95361"/>
                  </a:lnTo>
                  <a:lnTo>
                    <a:pt x="2510567" y="84937"/>
                  </a:lnTo>
                  <a:lnTo>
                    <a:pt x="2457796" y="75020"/>
                  </a:lnTo>
                  <a:lnTo>
                    <a:pt x="2402825" y="65629"/>
                  </a:lnTo>
                  <a:lnTo>
                    <a:pt x="2345744" y="56783"/>
                  </a:lnTo>
                  <a:lnTo>
                    <a:pt x="2286639" y="48502"/>
                  </a:lnTo>
                  <a:lnTo>
                    <a:pt x="2225599" y="40804"/>
                  </a:lnTo>
                  <a:lnTo>
                    <a:pt x="2162712" y="33709"/>
                  </a:lnTo>
                  <a:lnTo>
                    <a:pt x="2098067" y="27235"/>
                  </a:lnTo>
                  <a:lnTo>
                    <a:pt x="2031752" y="21402"/>
                  </a:lnTo>
                  <a:lnTo>
                    <a:pt x="1963855" y="16230"/>
                  </a:lnTo>
                  <a:lnTo>
                    <a:pt x="1894464" y="11736"/>
                  </a:lnTo>
                  <a:lnTo>
                    <a:pt x="1823667" y="7941"/>
                  </a:lnTo>
                  <a:lnTo>
                    <a:pt x="1751554" y="4864"/>
                  </a:lnTo>
                  <a:lnTo>
                    <a:pt x="1678211" y="2522"/>
                  </a:lnTo>
                  <a:lnTo>
                    <a:pt x="1603727" y="937"/>
                  </a:lnTo>
                  <a:lnTo>
                    <a:pt x="1528190" y="126"/>
                  </a:lnTo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585331" y="5324983"/>
            <a:ext cx="127698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Paiement_DD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une dimension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dégénérée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27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67193" y="1103503"/>
            <a:ext cx="365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2988945" cy="30956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Nulls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Hiérarchies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conforme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dégénérée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Junk</a:t>
            </a:r>
            <a:r>
              <a:rPr sz="1600" b="1" spc="-1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Role-playing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Junk</a:t>
            </a:r>
            <a:r>
              <a:rPr sz="1600" spc="-25" dirty="0"/>
              <a:t> </a:t>
            </a:r>
            <a:r>
              <a:rPr sz="1600" spc="-5" dirty="0"/>
              <a:t>Dimension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29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5120" cy="2432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Junk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299085" marR="889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déjà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vu,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flags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indicateurs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associés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aucune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appelle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junk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(ou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"dimension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résiduelle"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"dimension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détail").</a:t>
            </a:r>
            <a:endParaRPr sz="1400">
              <a:latin typeface="Calibri"/>
              <a:cs typeface="Calibri"/>
            </a:endParaRPr>
          </a:p>
          <a:p>
            <a:pPr marL="299085" marR="9525" indent="-287020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genre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Junk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sorte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flags,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statuts,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codes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font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aucune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régulière.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transactionnelle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flags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(Quel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paiement?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quoi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transaction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entrante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sortante? Est-ce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qu’elle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associée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non?).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066163" y="4135628"/>
          <a:ext cx="8307070" cy="1443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045"/>
                <a:gridCol w="1888489"/>
                <a:gridCol w="1631950"/>
                <a:gridCol w="1761490"/>
                <a:gridCol w="1626870"/>
              </a:tblGrid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Transaction_PK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Paiement_type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Entrant/sortant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Est_bonus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</a:tr>
              <a:tr h="351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Virement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Entrant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Oui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357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Carte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crédit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Sortant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Non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3577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Espèces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Entrant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Non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67193" y="1103503"/>
            <a:ext cx="365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2988945" cy="30956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Présentation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Nulls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Hiérarchies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conforme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dégénérée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Junk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Role-playing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Junk</a:t>
            </a:r>
            <a:r>
              <a:rPr sz="1600" spc="-25" dirty="0"/>
              <a:t> </a:t>
            </a:r>
            <a:r>
              <a:rPr sz="1600" spc="-5" dirty="0"/>
              <a:t>Dimension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30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1945" cy="3544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Junk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ce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options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traiter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attributs/flags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dimensionnels: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éliminer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s’ils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 pertinents.</a:t>
            </a:r>
            <a:endParaRPr sz="14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garder comme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de faits. Ils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vont rester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 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dimensionnelles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juste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table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faits,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 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 veut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additionnelle.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cas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textuelles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longues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devient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volumineuse.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cas,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distincte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flag.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déjà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large,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endParaRPr sz="14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augmenter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taille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 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vraiment une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solution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idéale,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performance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l’ergonomie.</a:t>
            </a:r>
            <a:endParaRPr sz="1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autre alternative 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création de ce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appelle les «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junk dimension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».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«junk dimension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 est 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 divers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flags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ayant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cardinalité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inférieure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(i.e.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choix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 sont pas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nombreux).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veut pas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 séparée pour chaque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flag,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box,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vraiment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rôle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junk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Junk</a:t>
            </a:r>
            <a:r>
              <a:rPr sz="1600" spc="-25" dirty="0"/>
              <a:t> </a:t>
            </a:r>
            <a:r>
              <a:rPr sz="1600" spc="-5" dirty="0"/>
              <a:t>Dimension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31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1310" cy="171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Junk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EC7C30"/>
                </a:solidFill>
                <a:latin typeface="Calibri"/>
                <a:cs typeface="Calibri"/>
              </a:rPr>
              <a:t>Exemple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  <a:spcBef>
                <a:spcPts val="605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 précédente,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a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vu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3 flags :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Paiement_type,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entrant/sortant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Est_bonus. On peut donc remplacer ces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flags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clé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faisant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référence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de dimensions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junk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créée. Cette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dernière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contient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toutes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combinaisons possibles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flags.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* 2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* 2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12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combinaisons possibles.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34313" y="4036567"/>
          <a:ext cx="4442460" cy="1443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695"/>
                <a:gridCol w="1229359"/>
                <a:gridCol w="1950085"/>
              </a:tblGrid>
              <a:tr h="3704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Transaction_PK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Flag_transactionnel_FK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</a:tr>
              <a:tr h="3514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35775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357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971540" y="3679952"/>
          <a:ext cx="5140960" cy="181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1306830"/>
                <a:gridCol w="1410334"/>
                <a:gridCol w="1302385"/>
              </a:tblGrid>
              <a:tr h="287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Flag_PK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Paiement_type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Entrant/sortant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Est_bonus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Virement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Entrant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Oui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Virement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Entrant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Non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Virement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Sortant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Oui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Virement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Sortant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Non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…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…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…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Junk</a:t>
            </a:r>
            <a:r>
              <a:rPr sz="1600" spc="-25" dirty="0"/>
              <a:t> </a:t>
            </a:r>
            <a:r>
              <a:rPr sz="1600" spc="-5" dirty="0"/>
              <a:t>Dimension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634980" cy="322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Junk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65100" marR="5080" algn="just">
              <a:lnSpc>
                <a:spcPct val="150100"/>
              </a:lnSpc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ce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dimension,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 faire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attention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au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combinaison qui évolue exponentiellement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flags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choix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flags.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9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indicateurs ayant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4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choix chacun,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obtient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4 ^ 9 = 262144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combinaisons, ce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très grande. Dans ce cas,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essayer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alternatives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451484" marR="6350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452120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N’extraire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combinaisons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existent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déjà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table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faits, sans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autres combinaisons possibles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produire.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risques,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il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y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d’autres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combinaisons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n’étaient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avant.</a:t>
            </a:r>
            <a:endParaRPr sz="1400">
              <a:latin typeface="Calibri"/>
              <a:cs typeface="Calibri"/>
            </a:endParaRPr>
          </a:p>
          <a:p>
            <a:pPr marL="451484" marR="5080" indent="-287020" algn="just">
              <a:lnSpc>
                <a:spcPct val="150000"/>
              </a:lnSpc>
              <a:spcBef>
                <a:spcPts val="605"/>
              </a:spcBef>
              <a:buFont typeface="Arial MT"/>
              <a:buChar char="•"/>
              <a:tabLst>
                <a:tab pos="4521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junk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dimension,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divisant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flags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sous-ensembles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flags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junk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sous-ensemble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(exemple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au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lieu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d’avoir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4^9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combinaisons,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trois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4^3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combinaisons chacun,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colonnes par tables).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67193" y="1103503"/>
            <a:ext cx="365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2988945" cy="30956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Nulls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Hiérarchies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conforme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dégénérée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Junk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Role-playing</a:t>
            </a:r>
            <a:r>
              <a:rPr sz="1600" b="1" spc="-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Role-playing</a:t>
            </a:r>
            <a:r>
              <a:rPr sz="1600" spc="-35" dirty="0"/>
              <a:t> </a:t>
            </a:r>
            <a:r>
              <a:rPr sz="1600" spc="-5" dirty="0"/>
              <a:t>Dimension</a:t>
            </a:r>
            <a:endParaRPr sz="16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34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63498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Role-playing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50">
              <a:latin typeface="Calibri"/>
              <a:cs typeface="Calibri"/>
            </a:endParaRPr>
          </a:p>
          <a:p>
            <a:pPr marL="451484" indent="-287020">
              <a:lnSpc>
                <a:spcPct val="100000"/>
              </a:lnSpc>
              <a:buFont typeface="Arial MT"/>
              <a:buChar char="•"/>
              <a:tabLst>
                <a:tab pos="451484" algn="l"/>
                <a:tab pos="4521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Role-playing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(ou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"dimension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rôles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multiples"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"dimension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rôles")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référencée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endParaRPr sz="1400">
              <a:latin typeface="Calibri"/>
              <a:cs typeface="Calibri"/>
            </a:endParaRPr>
          </a:p>
          <a:p>
            <a:pPr marL="451484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faits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fois.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l’exemple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plus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populaire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rôles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multiples.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1382" y="4387062"/>
            <a:ext cx="104813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L’exemple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commandes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illustre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concept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role-playing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dimension.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étrangères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dates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ici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(date_commande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début_production)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71474" y="5201411"/>
          <a:ext cx="10653395" cy="123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9055"/>
                <a:gridCol w="1329055"/>
                <a:gridCol w="1329055"/>
                <a:gridCol w="1329054"/>
                <a:gridCol w="1518284"/>
                <a:gridCol w="1139825"/>
                <a:gridCol w="1329054"/>
                <a:gridCol w="1329054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Date_PK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Mois_short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Année_trimestre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Année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semaine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Est_weekend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4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20230420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20-04-2023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Avril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Avr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2023-S2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Jeudi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20230421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21-04-2023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Avril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Avr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2023-S2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Vendredi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20230422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21-04-2023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Avril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Avr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2023-S2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Samedi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01164" y="2759710"/>
          <a:ext cx="8245475" cy="175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900"/>
                <a:gridCol w="1903729"/>
                <a:gridCol w="1379220"/>
                <a:gridCol w="1329689"/>
                <a:gridCol w="1873250"/>
              </a:tblGrid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Id_commande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Date_commande_FK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Nb_produits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produit_FK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Début_production_FK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289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289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Role-playing</a:t>
            </a:r>
            <a:r>
              <a:rPr sz="1600" spc="-35" dirty="0"/>
              <a:t> </a:t>
            </a:r>
            <a:r>
              <a:rPr sz="1600" spc="-5" dirty="0"/>
              <a:t>Dimension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633710" cy="1795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Role-playing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451484" marR="5080" indent="-287020">
              <a:lnSpc>
                <a:spcPct val="150000"/>
              </a:lnSpc>
              <a:spcBef>
                <a:spcPts val="1335"/>
              </a:spcBef>
              <a:buFont typeface="Arial MT"/>
              <a:buChar char="•"/>
              <a:tabLst>
                <a:tab pos="451484" algn="l"/>
                <a:tab pos="4521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nécessaire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dupliquer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physiquement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référence.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peut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même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rôles.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451484" indent="-287020">
              <a:lnSpc>
                <a:spcPct val="100000"/>
              </a:lnSpc>
              <a:buFont typeface="Arial MT"/>
              <a:buChar char="•"/>
              <a:tabLst>
                <a:tab pos="451484" algn="l"/>
                <a:tab pos="4521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associations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manières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différentes.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association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endParaRPr sz="1400">
              <a:latin typeface="Calibri"/>
              <a:cs typeface="Calibri"/>
            </a:endParaRPr>
          </a:p>
          <a:p>
            <a:pPr marL="451484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appropriée.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associations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identifient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rôles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(Rôle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commande,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Rôle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production).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66417" y="3488182"/>
            <a:ext cx="8251825" cy="1854200"/>
            <a:chOff x="2066417" y="3488182"/>
            <a:chExt cx="8251825" cy="1854200"/>
          </a:xfrm>
        </p:grpSpPr>
        <p:sp>
          <p:nvSpPr>
            <p:cNvPr id="12" name="object 12"/>
            <p:cNvSpPr/>
            <p:nvPr/>
          </p:nvSpPr>
          <p:spPr>
            <a:xfrm>
              <a:off x="2079117" y="3500881"/>
              <a:ext cx="8226425" cy="304800"/>
            </a:xfrm>
            <a:custGeom>
              <a:avLst/>
              <a:gdLst/>
              <a:ahLst/>
              <a:cxnLst/>
              <a:rect l="l" t="t" r="r" b="b"/>
              <a:pathLst>
                <a:path w="8226425" h="304800">
                  <a:moveTo>
                    <a:pt x="8226171" y="0"/>
                  </a:moveTo>
                  <a:lnTo>
                    <a:pt x="8226171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8226171" y="304800"/>
                  </a:lnTo>
                  <a:lnTo>
                    <a:pt x="822617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72767" y="3494532"/>
              <a:ext cx="8239125" cy="1841500"/>
            </a:xfrm>
            <a:custGeom>
              <a:avLst/>
              <a:gdLst/>
              <a:ahLst/>
              <a:cxnLst/>
              <a:rect l="l" t="t" r="r" b="b"/>
              <a:pathLst>
                <a:path w="8239125" h="1841500">
                  <a:moveTo>
                    <a:pt x="1746504" y="0"/>
                  </a:moveTo>
                  <a:lnTo>
                    <a:pt x="1746504" y="1841499"/>
                  </a:lnTo>
                </a:path>
                <a:path w="8239125" h="1841500">
                  <a:moveTo>
                    <a:pt x="3650615" y="0"/>
                  </a:moveTo>
                  <a:lnTo>
                    <a:pt x="3650615" y="1841499"/>
                  </a:lnTo>
                </a:path>
                <a:path w="8239125" h="1841500">
                  <a:moveTo>
                    <a:pt x="5029834" y="0"/>
                  </a:moveTo>
                  <a:lnTo>
                    <a:pt x="5029834" y="1841499"/>
                  </a:lnTo>
                </a:path>
                <a:path w="8239125" h="1841500">
                  <a:moveTo>
                    <a:pt x="6359271" y="0"/>
                  </a:moveTo>
                  <a:lnTo>
                    <a:pt x="6359271" y="1841499"/>
                  </a:lnTo>
                </a:path>
                <a:path w="8239125" h="1841500">
                  <a:moveTo>
                    <a:pt x="0" y="311149"/>
                  </a:moveTo>
                  <a:lnTo>
                    <a:pt x="8238871" y="311149"/>
                  </a:lnTo>
                </a:path>
                <a:path w="8239125" h="1841500">
                  <a:moveTo>
                    <a:pt x="0" y="615949"/>
                  </a:moveTo>
                  <a:lnTo>
                    <a:pt x="8238871" y="615949"/>
                  </a:lnTo>
                </a:path>
                <a:path w="8239125" h="1841500">
                  <a:moveTo>
                    <a:pt x="0" y="920749"/>
                  </a:moveTo>
                  <a:lnTo>
                    <a:pt x="8238871" y="920749"/>
                  </a:lnTo>
                </a:path>
                <a:path w="8239125" h="1841500">
                  <a:moveTo>
                    <a:pt x="0" y="1225549"/>
                  </a:moveTo>
                  <a:lnTo>
                    <a:pt x="8238871" y="1225549"/>
                  </a:lnTo>
                </a:path>
                <a:path w="8239125" h="1841500">
                  <a:moveTo>
                    <a:pt x="0" y="1530349"/>
                  </a:moveTo>
                  <a:lnTo>
                    <a:pt x="8238871" y="1530349"/>
                  </a:lnTo>
                </a:path>
                <a:path w="8239125" h="1841500">
                  <a:moveTo>
                    <a:pt x="6350" y="0"/>
                  </a:moveTo>
                  <a:lnTo>
                    <a:pt x="6350" y="1841499"/>
                  </a:lnTo>
                </a:path>
                <a:path w="8239125" h="1841500">
                  <a:moveTo>
                    <a:pt x="8232521" y="0"/>
                  </a:moveTo>
                  <a:lnTo>
                    <a:pt x="8232521" y="1841499"/>
                  </a:lnTo>
                </a:path>
                <a:path w="8239125" h="1841500">
                  <a:moveTo>
                    <a:pt x="0" y="6350"/>
                  </a:moveTo>
                  <a:lnTo>
                    <a:pt x="8238871" y="6350"/>
                  </a:lnTo>
                </a:path>
                <a:path w="8239125" h="1841500">
                  <a:moveTo>
                    <a:pt x="0" y="1835149"/>
                  </a:moveTo>
                  <a:lnTo>
                    <a:pt x="8238871" y="1835149"/>
                  </a:lnTo>
                </a:path>
              </a:pathLst>
            </a:custGeom>
            <a:ln w="12700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079117" y="3500882"/>
          <a:ext cx="822642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900"/>
                <a:gridCol w="1903729"/>
                <a:gridCol w="1378585"/>
                <a:gridCol w="1329055"/>
                <a:gridCol w="1872614"/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Id_commande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Date_commande_FK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Nb_produits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produit_FK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Début_production_FK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C7C3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865124" y="5683999"/>
            <a:ext cx="10659745" cy="939800"/>
            <a:chOff x="865124" y="5683999"/>
            <a:chExt cx="10659745" cy="939800"/>
          </a:xfrm>
        </p:grpSpPr>
        <p:sp>
          <p:nvSpPr>
            <p:cNvPr id="16" name="object 16"/>
            <p:cNvSpPr/>
            <p:nvPr/>
          </p:nvSpPr>
          <p:spPr>
            <a:xfrm>
              <a:off x="877824" y="5696699"/>
              <a:ext cx="10634345" cy="304800"/>
            </a:xfrm>
            <a:custGeom>
              <a:avLst/>
              <a:gdLst/>
              <a:ahLst/>
              <a:cxnLst/>
              <a:rect l="l" t="t" r="r" b="b"/>
              <a:pathLst>
                <a:path w="10634345" h="304800">
                  <a:moveTo>
                    <a:pt x="7975663" y="0"/>
                  </a:moveTo>
                  <a:lnTo>
                    <a:pt x="7975663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7975663" y="304800"/>
                  </a:lnTo>
                  <a:lnTo>
                    <a:pt x="7975663" y="0"/>
                  </a:lnTo>
                  <a:close/>
                </a:path>
                <a:path w="10634345" h="304800">
                  <a:moveTo>
                    <a:pt x="10634205" y="0"/>
                  </a:moveTo>
                  <a:lnTo>
                    <a:pt x="9305036" y="0"/>
                  </a:lnTo>
                  <a:lnTo>
                    <a:pt x="9304909" y="0"/>
                  </a:lnTo>
                  <a:lnTo>
                    <a:pt x="7975727" y="0"/>
                  </a:lnTo>
                  <a:lnTo>
                    <a:pt x="7975727" y="304800"/>
                  </a:lnTo>
                  <a:lnTo>
                    <a:pt x="9304909" y="304800"/>
                  </a:lnTo>
                  <a:lnTo>
                    <a:pt x="9305036" y="304800"/>
                  </a:lnTo>
                  <a:lnTo>
                    <a:pt x="10634205" y="304800"/>
                  </a:lnTo>
                  <a:lnTo>
                    <a:pt x="106342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1474" y="5690349"/>
              <a:ext cx="10647045" cy="927100"/>
            </a:xfrm>
            <a:custGeom>
              <a:avLst/>
              <a:gdLst/>
              <a:ahLst/>
              <a:cxnLst/>
              <a:rect l="l" t="t" r="r" b="b"/>
              <a:pathLst>
                <a:path w="10647045" h="927100">
                  <a:moveTo>
                    <a:pt x="1335658" y="0"/>
                  </a:moveTo>
                  <a:lnTo>
                    <a:pt x="1335658" y="927100"/>
                  </a:lnTo>
                </a:path>
                <a:path w="10647045" h="927100">
                  <a:moveTo>
                    <a:pt x="2664967" y="0"/>
                  </a:moveTo>
                  <a:lnTo>
                    <a:pt x="2664967" y="927100"/>
                  </a:lnTo>
                </a:path>
                <a:path w="10647045" h="927100">
                  <a:moveTo>
                    <a:pt x="3994150" y="0"/>
                  </a:moveTo>
                  <a:lnTo>
                    <a:pt x="3994150" y="927100"/>
                  </a:lnTo>
                </a:path>
                <a:path w="10647045" h="927100">
                  <a:moveTo>
                    <a:pt x="5323459" y="0"/>
                  </a:moveTo>
                  <a:lnTo>
                    <a:pt x="5323459" y="927100"/>
                  </a:lnTo>
                </a:path>
                <a:path w="10647045" h="927100">
                  <a:moveTo>
                    <a:pt x="6842125" y="0"/>
                  </a:moveTo>
                  <a:lnTo>
                    <a:pt x="6842125" y="927100"/>
                  </a:lnTo>
                </a:path>
                <a:path w="10647045" h="927100">
                  <a:moveTo>
                    <a:pt x="7982077" y="0"/>
                  </a:moveTo>
                  <a:lnTo>
                    <a:pt x="7982077" y="927100"/>
                  </a:lnTo>
                </a:path>
                <a:path w="10647045" h="927100">
                  <a:moveTo>
                    <a:pt x="9311259" y="0"/>
                  </a:moveTo>
                  <a:lnTo>
                    <a:pt x="9311259" y="927100"/>
                  </a:lnTo>
                </a:path>
                <a:path w="10647045" h="927100">
                  <a:moveTo>
                    <a:pt x="0" y="311150"/>
                  </a:moveTo>
                  <a:lnTo>
                    <a:pt x="10646918" y="311150"/>
                  </a:lnTo>
                </a:path>
                <a:path w="10647045" h="927100">
                  <a:moveTo>
                    <a:pt x="0" y="615950"/>
                  </a:moveTo>
                  <a:lnTo>
                    <a:pt x="10646918" y="615950"/>
                  </a:lnTo>
                </a:path>
                <a:path w="10647045" h="927100">
                  <a:moveTo>
                    <a:pt x="6350" y="0"/>
                  </a:moveTo>
                  <a:lnTo>
                    <a:pt x="6350" y="927100"/>
                  </a:lnTo>
                </a:path>
                <a:path w="10647045" h="927100">
                  <a:moveTo>
                    <a:pt x="10640568" y="0"/>
                  </a:moveTo>
                  <a:lnTo>
                    <a:pt x="10640568" y="927100"/>
                  </a:lnTo>
                </a:path>
                <a:path w="10647045" h="927100">
                  <a:moveTo>
                    <a:pt x="0" y="6350"/>
                  </a:moveTo>
                  <a:lnTo>
                    <a:pt x="10646918" y="6350"/>
                  </a:lnTo>
                </a:path>
                <a:path w="10647045" h="927100">
                  <a:moveTo>
                    <a:pt x="0" y="920750"/>
                  </a:moveTo>
                  <a:lnTo>
                    <a:pt x="10646918" y="920750"/>
                  </a:lnTo>
                </a:path>
              </a:pathLst>
            </a:custGeom>
            <a:ln w="12700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14424" y="5718759"/>
            <a:ext cx="656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e_P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84145" y="5718759"/>
            <a:ext cx="3759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04564" y="5718759"/>
            <a:ext cx="392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Mois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94478" y="5718759"/>
            <a:ext cx="8705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Mois_sho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14694" y="5718759"/>
            <a:ext cx="1280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Année_trimestre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31860" y="5718759"/>
            <a:ext cx="50545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Année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17254" y="5718759"/>
            <a:ext cx="100139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Jour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semaine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45293" y="5718759"/>
            <a:ext cx="1005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Est_weekend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0228" y="6023559"/>
            <a:ext cx="7448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20230420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4876" y="6023559"/>
            <a:ext cx="8547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20-04-2023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5900" y="6023559"/>
            <a:ext cx="3511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vril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96229" y="6023559"/>
            <a:ext cx="2692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vr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48450" y="6023559"/>
            <a:ext cx="6134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2023-S2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91296" y="6023559"/>
            <a:ext cx="385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320530" y="6023559"/>
            <a:ext cx="3968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J</a:t>
            </a:r>
            <a:r>
              <a:rPr sz="1400" spc="-10" dirty="0">
                <a:latin typeface="Calibri"/>
                <a:cs typeface="Calibri"/>
              </a:rPr>
              <a:t>eud</a:t>
            </a:r>
            <a:r>
              <a:rPr sz="1400" dirty="0">
                <a:latin typeface="Calibri"/>
                <a:cs typeface="Calibri"/>
              </a:rPr>
              <a:t>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790301" y="6023559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70228" y="6328359"/>
            <a:ext cx="7448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20230421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44876" y="6328359"/>
            <a:ext cx="8547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21-04-2023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25900" y="6328359"/>
            <a:ext cx="3511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vril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96229" y="6328359"/>
            <a:ext cx="2692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vr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48450" y="6328359"/>
            <a:ext cx="6134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2023-S2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91296" y="6328359"/>
            <a:ext cx="385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181845" y="6328359"/>
            <a:ext cx="6731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nd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790301" y="6328359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620774" y="5271770"/>
            <a:ext cx="7573009" cy="464184"/>
          </a:xfrm>
          <a:custGeom>
            <a:avLst/>
            <a:gdLst/>
            <a:ahLst/>
            <a:cxnLst/>
            <a:rect l="l" t="t" r="r" b="b"/>
            <a:pathLst>
              <a:path w="7573009" h="464185">
                <a:moveTo>
                  <a:pt x="7572629" y="28448"/>
                </a:moveTo>
                <a:lnTo>
                  <a:pt x="7571105" y="0"/>
                </a:lnTo>
                <a:lnTo>
                  <a:pt x="276059" y="404495"/>
                </a:lnTo>
                <a:lnTo>
                  <a:pt x="3194177" y="28448"/>
                </a:lnTo>
                <a:lnTo>
                  <a:pt x="3190494" y="0"/>
                </a:lnTo>
                <a:lnTo>
                  <a:pt x="235737" y="380873"/>
                </a:lnTo>
                <a:lnTo>
                  <a:pt x="235585" y="378104"/>
                </a:lnTo>
                <a:lnTo>
                  <a:pt x="229285" y="381711"/>
                </a:lnTo>
                <a:lnTo>
                  <a:pt x="83185" y="400532"/>
                </a:lnTo>
                <a:lnTo>
                  <a:pt x="79502" y="372186"/>
                </a:lnTo>
                <a:lnTo>
                  <a:pt x="0" y="425653"/>
                </a:lnTo>
                <a:lnTo>
                  <a:pt x="90551" y="457200"/>
                </a:lnTo>
                <a:lnTo>
                  <a:pt x="87096" y="430695"/>
                </a:lnTo>
                <a:lnTo>
                  <a:pt x="86868" y="428866"/>
                </a:lnTo>
                <a:lnTo>
                  <a:pt x="164211" y="418909"/>
                </a:lnTo>
                <a:lnTo>
                  <a:pt x="152400" y="425653"/>
                </a:lnTo>
                <a:lnTo>
                  <a:pt x="240411" y="463702"/>
                </a:lnTo>
                <a:lnTo>
                  <a:pt x="238836" y="435965"/>
                </a:lnTo>
                <a:lnTo>
                  <a:pt x="238798" y="435178"/>
                </a:lnTo>
                <a:lnTo>
                  <a:pt x="7572629" y="28448"/>
                </a:lnTo>
                <a:close/>
              </a:path>
            </a:pathLst>
          </a:custGeom>
          <a:solidFill>
            <a:srgbClr val="005F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151379" y="5337809"/>
            <a:ext cx="481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005F35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ôle</a:t>
            </a:r>
            <a:r>
              <a:rPr sz="1400" b="1" spc="-15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35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64909" y="5418835"/>
            <a:ext cx="481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005F35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ôle</a:t>
            </a:r>
            <a:r>
              <a:rPr sz="1400" b="1" spc="-15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Role-playing</a:t>
            </a:r>
            <a:r>
              <a:rPr sz="1600" spc="-35" dirty="0"/>
              <a:t> </a:t>
            </a:r>
            <a:r>
              <a:rPr sz="1600" spc="-5" dirty="0"/>
              <a:t>Dimension</a:t>
            </a:r>
            <a:endParaRPr sz="16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36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633710" cy="1151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Role-playing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50">
              <a:latin typeface="Calibri"/>
              <a:cs typeface="Calibri"/>
            </a:endParaRPr>
          </a:p>
          <a:p>
            <a:pPr marL="451484" indent="-287020">
              <a:lnSpc>
                <a:spcPct val="100000"/>
              </a:lnSpc>
              <a:buFont typeface="Arial MT"/>
              <a:buChar char="•"/>
              <a:tabLst>
                <a:tab pos="451484" algn="l"/>
                <a:tab pos="4521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l’identification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rôles,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analyser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commandes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reçues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(avec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rôle)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productions</a:t>
            </a:r>
            <a:endParaRPr sz="1400">
              <a:latin typeface="Calibri"/>
              <a:cs typeface="Calibri"/>
            </a:endParaRPr>
          </a:p>
          <a:p>
            <a:pPr marL="451484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lancées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(avec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deuxième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rôle)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périodes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(par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exemple).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1382" y="4889372"/>
            <a:ext cx="10483215" cy="95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faire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en utilisant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d’analyse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Tableau,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Power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BI,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SQLs.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SQL,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vue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rôle,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permettre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dupliquer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vues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manipulées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exactement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autant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jointures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vues.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393695" y="2847975"/>
          <a:ext cx="3663315" cy="175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900"/>
                <a:gridCol w="1903729"/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75895" marR="169545" indent="4648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Produits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(Commandes</a:t>
                      </a:r>
                      <a:r>
                        <a:rPr sz="14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reçues)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Janvier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2500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Février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2700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2800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506718" y="2847975"/>
          <a:ext cx="3663315" cy="175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900"/>
                <a:gridCol w="1903729"/>
              </a:tblGrid>
              <a:tr h="5181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58115" marR="147955" indent="4826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Produits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(productions</a:t>
                      </a:r>
                      <a:r>
                        <a:rPr sz="14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lancées)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Janvier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2650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Février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2600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2740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648388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3" y="6132576"/>
            <a:ext cx="2159635" cy="721360"/>
            <a:chOff x="8010143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3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5" y="0"/>
                  </a:moveTo>
                  <a:lnTo>
                    <a:pt x="120141" y="0"/>
                  </a:lnTo>
                  <a:lnTo>
                    <a:pt x="73402" y="9440"/>
                  </a:lnTo>
                  <a:lnTo>
                    <a:pt x="35210" y="35186"/>
                  </a:lnTo>
                  <a:lnTo>
                    <a:pt x="9449" y="73375"/>
                  </a:lnTo>
                  <a:lnTo>
                    <a:pt x="0" y="120142"/>
                  </a:lnTo>
                  <a:lnTo>
                    <a:pt x="0" y="720851"/>
                  </a:lnTo>
                  <a:lnTo>
                    <a:pt x="2159507" y="720851"/>
                  </a:lnTo>
                  <a:lnTo>
                    <a:pt x="2159507" y="120142"/>
                  </a:lnTo>
                  <a:lnTo>
                    <a:pt x="2150058" y="73375"/>
                  </a:lnTo>
                  <a:lnTo>
                    <a:pt x="2124297" y="35186"/>
                  </a:lnTo>
                  <a:lnTo>
                    <a:pt x="2086105" y="9440"/>
                  </a:lnTo>
                  <a:lnTo>
                    <a:pt x="2039365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7" y="6268212"/>
              <a:ext cx="400811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0972" y="381000"/>
            <a:ext cx="2001012" cy="6446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912" y="195071"/>
            <a:ext cx="1027176" cy="101498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79590" y="1103503"/>
            <a:ext cx="4901565" cy="238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685" marR="5080" indent="-101091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À </a:t>
            </a:r>
            <a:r>
              <a:rPr sz="2400" b="1" spc="-5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que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allez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apprendre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8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chapitre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notion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Slowly</a:t>
            </a:r>
            <a:r>
              <a:rPr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Changing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Connaitre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(Type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0,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1,</a:t>
            </a:r>
            <a:r>
              <a:rPr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2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3)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5435" y="6260693"/>
            <a:ext cx="1261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05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40" dirty="0"/>
              <a:t> </a:t>
            </a:r>
            <a:r>
              <a:rPr spc="-5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Présentation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3215" cy="1319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tables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184785" marR="5080" indent="-1727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 nous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avons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déjà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vu,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table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toujours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besoin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d’une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primaire.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remarque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naturelle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vient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source,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pratique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primaire.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modifier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substitution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entier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auto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incrémental).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25982" y="3265296"/>
          <a:ext cx="5000625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250"/>
                <a:gridCol w="2028825"/>
                <a:gridCol w="1333500"/>
              </a:tblGrid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</a:tr>
              <a:tr h="3644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24752" y="3265296"/>
          <a:ext cx="4847590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/>
                <a:gridCol w="1966595"/>
                <a:gridCol w="1292860"/>
              </a:tblGrid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</a:tr>
              <a:tr h="36448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6030214" y="3838702"/>
            <a:ext cx="288925" cy="349885"/>
            <a:chOff x="6030214" y="3838702"/>
            <a:chExt cx="288925" cy="349885"/>
          </a:xfrm>
        </p:grpSpPr>
        <p:sp>
          <p:nvSpPr>
            <p:cNvPr id="14" name="object 14"/>
            <p:cNvSpPr/>
            <p:nvPr/>
          </p:nvSpPr>
          <p:spPr>
            <a:xfrm>
              <a:off x="6036564" y="3845052"/>
              <a:ext cx="276225" cy="337185"/>
            </a:xfrm>
            <a:custGeom>
              <a:avLst/>
              <a:gdLst/>
              <a:ahLst/>
              <a:cxnLst/>
              <a:rect l="l" t="t" r="r" b="b"/>
              <a:pathLst>
                <a:path w="276225" h="337185">
                  <a:moveTo>
                    <a:pt x="137922" y="0"/>
                  </a:moveTo>
                  <a:lnTo>
                    <a:pt x="137922" y="84200"/>
                  </a:lnTo>
                  <a:lnTo>
                    <a:pt x="0" y="84200"/>
                  </a:lnTo>
                  <a:lnTo>
                    <a:pt x="0" y="252603"/>
                  </a:lnTo>
                  <a:lnTo>
                    <a:pt x="137922" y="252603"/>
                  </a:lnTo>
                  <a:lnTo>
                    <a:pt x="137922" y="336804"/>
                  </a:lnTo>
                  <a:lnTo>
                    <a:pt x="275844" y="168402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36564" y="3845052"/>
              <a:ext cx="276225" cy="337185"/>
            </a:xfrm>
            <a:custGeom>
              <a:avLst/>
              <a:gdLst/>
              <a:ahLst/>
              <a:cxnLst/>
              <a:rect l="l" t="t" r="r" b="b"/>
              <a:pathLst>
                <a:path w="276225" h="337185">
                  <a:moveTo>
                    <a:pt x="0" y="84200"/>
                  </a:moveTo>
                  <a:lnTo>
                    <a:pt x="137922" y="84200"/>
                  </a:lnTo>
                  <a:lnTo>
                    <a:pt x="137922" y="0"/>
                  </a:lnTo>
                  <a:lnTo>
                    <a:pt x="275844" y="168402"/>
                  </a:lnTo>
                  <a:lnTo>
                    <a:pt x="137922" y="336804"/>
                  </a:lnTo>
                  <a:lnTo>
                    <a:pt x="137922" y="252603"/>
                  </a:lnTo>
                  <a:lnTo>
                    <a:pt x="0" y="252603"/>
                  </a:lnTo>
                  <a:lnTo>
                    <a:pt x="0" y="84200"/>
                  </a:lnTo>
                  <a:close/>
                </a:path>
              </a:pathLst>
            </a:custGeom>
            <a:ln w="12699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4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Présentation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5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0040" cy="999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tables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184785" marR="5080" indent="-1727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garder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naturelles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retirer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parce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que,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généralement,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nécessaires.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contre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ajouter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correspondance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sert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juste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d’associer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référence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(clé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naturelle)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chaque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substitution.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4340733"/>
            <a:ext cx="10357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 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pose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Comment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référence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notre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lorsqu’on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substitution?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761610" y="2874010"/>
          <a:ext cx="2675255" cy="110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785"/>
                <a:gridCol w="1327785"/>
              </a:tblGrid>
              <a:tr h="287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</a:tr>
              <a:tr h="2679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Présentation</a:t>
            </a:r>
            <a:endParaRPr sz="16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6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2116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tables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3914622"/>
            <a:ext cx="104813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garder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naturelles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substitution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garder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substitution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servir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correspondance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récupérer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référence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l’aide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(JOIN/LEFT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JOIN).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198620" y="2315210"/>
          <a:ext cx="3411220" cy="1501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970"/>
                <a:gridCol w="1219200"/>
                <a:gridCol w="94614"/>
                <a:gridCol w="914399"/>
              </a:tblGrid>
              <a:tr h="4226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Ventes_PK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Client_FK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B w="19050">
                      <a:solidFill>
                        <a:srgbClr val="005F35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5373"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9050" cap="flat" cmpd="sng" algn="ctr">
                      <a:solidFill>
                        <a:srgbClr val="005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5F35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905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P156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5F35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P643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5F35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28575">
                      <a:solidFill>
                        <a:srgbClr val="005F3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40483" y="4717669"/>
          <a:ext cx="4847590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/>
                <a:gridCol w="1966595"/>
                <a:gridCol w="1292860"/>
              </a:tblGrid>
              <a:tr h="3835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</a:tr>
              <a:tr h="3644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370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157211" y="4717669"/>
          <a:ext cx="2675255" cy="1657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785"/>
                <a:gridCol w="243204"/>
                <a:gridCol w="914400"/>
                <a:gridCol w="170180"/>
              </a:tblGrid>
              <a:tr h="295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842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005F35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905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32891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5F35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32886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5F35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3288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…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…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Présentation</a:t>
            </a:r>
            <a:endParaRPr sz="16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7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2116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tables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13779" y="2038857"/>
            <a:ext cx="51695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400" b="1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as</a:t>
            </a:r>
            <a:r>
              <a:rPr sz="1400" b="1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00" b="1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b="1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P.Produit_id</a:t>
            </a:r>
            <a:r>
              <a:rPr sz="1400" b="1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400" b="1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V.produit_id</a:t>
            </a:r>
            <a:r>
              <a:rPr sz="1400" b="1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982" y="1932406"/>
            <a:ext cx="5233670" cy="6667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SELECT</a:t>
            </a:r>
            <a:r>
              <a:rPr sz="1400" b="1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V.*,</a:t>
            </a:r>
            <a:r>
              <a:rPr sz="1400" b="1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P.Produit_PK</a:t>
            </a:r>
            <a:r>
              <a:rPr sz="1400" b="1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400" b="1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ventes</a:t>
            </a:r>
            <a:r>
              <a:rPr sz="1400" b="1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V</a:t>
            </a:r>
            <a:r>
              <a:rPr sz="1400" b="1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LEFT</a:t>
            </a:r>
            <a:r>
              <a:rPr sz="1400" b="1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JOIN</a:t>
            </a:r>
            <a:endParaRPr sz="14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844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ventes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références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associées.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8982" y="4234662"/>
            <a:ext cx="1048131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servent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correspondance,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n’ont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mettent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quotidiennement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faits.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ont 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correspondent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descriptifs.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filtrer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grouper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(par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attribut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produit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exemple).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endParaRPr sz="14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point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d’entrée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l’analyse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pourquoi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importantes.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556508" y="2671191"/>
          <a:ext cx="4477385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115"/>
                <a:gridCol w="1237615"/>
                <a:gridCol w="1023619"/>
                <a:gridCol w="1023620"/>
              </a:tblGrid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Ventes_PK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Client_FK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Produit_FK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</a:tr>
              <a:tr h="3644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P156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P643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643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67193" y="1103503"/>
            <a:ext cx="365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2988945" cy="30956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Dimension</a:t>
            </a:r>
            <a:r>
              <a:rPr sz="1600" b="1" spc="-3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EC7C30"/>
                </a:solidFill>
                <a:latin typeface="Calibri"/>
                <a:cs typeface="Calibri"/>
              </a:rPr>
              <a:t>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Nulls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Hiérarchies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conforme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dégénérée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Junk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Role-playing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/>
              <a:t>Dimension</a:t>
            </a:r>
            <a:r>
              <a:rPr sz="1600" spc="-35" dirty="0"/>
              <a:t> </a:t>
            </a:r>
            <a:r>
              <a:rPr sz="1600" spc="-15" dirty="0"/>
              <a:t>date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9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0675" cy="2752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date</a:t>
            </a:r>
            <a:endParaRPr sz="1600">
              <a:latin typeface="Calibri"/>
              <a:cs typeface="Calibri"/>
            </a:endParaRPr>
          </a:p>
          <a:p>
            <a:pPr marL="184785" marR="5715" indent="-172720" algn="just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dimension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utilisée.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Elle est quasiment disponible dans tous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processus. Elle est parmi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aspects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 importants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analyses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dimensionnelles.</a:t>
            </a:r>
            <a:endParaRPr sz="1400">
              <a:latin typeface="Calibri"/>
              <a:cs typeface="Calibri"/>
            </a:endParaRPr>
          </a:p>
          <a:p>
            <a:pPr marL="184785" marR="5715" indent="-1727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Elle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contient toutes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caractéristiques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liées à 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veut analyser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(par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l’année,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mois (nom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chiffre),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 (nom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chiffre),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trimestre,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semaine,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 marL="184785" marR="5080" indent="-172720" algn="just">
              <a:lnSpc>
                <a:spcPct val="1501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dimension date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caractéristique particulière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rapport au clé 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substitution.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simple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auto incrémental,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mais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significatif.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compose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l’année,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jour.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03/05/2023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représentée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7800"/>
                </a:solidFill>
                <a:latin typeface="Calibri"/>
                <a:cs typeface="Calibri"/>
              </a:rPr>
              <a:t>03</a:t>
            </a:r>
            <a:r>
              <a:rPr sz="1400" spc="-5" dirty="0">
                <a:solidFill>
                  <a:srgbClr val="005F35"/>
                </a:solidFill>
                <a:latin typeface="Calibri"/>
                <a:cs typeface="Calibri"/>
              </a:rPr>
              <a:t>05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2023</a:t>
            </a:r>
            <a:r>
              <a:rPr sz="14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2023</a:t>
            </a:r>
            <a:r>
              <a:rPr sz="1400" spc="-5" dirty="0">
                <a:solidFill>
                  <a:srgbClr val="005F35"/>
                </a:solidFill>
                <a:latin typeface="Calibri"/>
                <a:cs typeface="Calibri"/>
              </a:rPr>
              <a:t>05</a:t>
            </a:r>
            <a:r>
              <a:rPr sz="1400" spc="-5" dirty="0">
                <a:solidFill>
                  <a:srgbClr val="FF7800"/>
                </a:solidFill>
                <a:latin typeface="Calibri"/>
                <a:cs typeface="Calibri"/>
              </a:rPr>
              <a:t>03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4208</Words>
  <Application>Microsoft Office PowerPoint</Application>
  <PresentationFormat>Grand écran</PresentationFormat>
  <Paragraphs>938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Arial MT</vt:lpstr>
      <vt:lpstr>Calibri</vt:lpstr>
      <vt:lpstr>Courier New</vt:lpstr>
      <vt:lpstr>Times New Roman</vt:lpstr>
      <vt:lpstr>Office Theme</vt:lpstr>
      <vt:lpstr>PARTIE 2</vt:lpstr>
      <vt:lpstr>CHAPITRE 2</vt:lpstr>
      <vt:lpstr>CHAPITRE 2</vt:lpstr>
      <vt:lpstr>2 - MAITRISER LES DIMENSIONS Présentation</vt:lpstr>
      <vt:lpstr>2 - MAITRISER LES DIMENSIONS Présentation</vt:lpstr>
      <vt:lpstr>2 - MAITRISER LES DIMENSIONS Présentation</vt:lpstr>
      <vt:lpstr>2 - MAITRISER LES DIMENSIONS Présentation</vt:lpstr>
      <vt:lpstr>CHAPITRE 2</vt:lpstr>
      <vt:lpstr>2 - MAITRISER LES DIMENSIONS Dimension date</vt:lpstr>
      <vt:lpstr>2 - MAITRISER LES DIMENSIONS Dimension date</vt:lpstr>
      <vt:lpstr>2 - MAITRISER LES DIMENSIONS Dimension date</vt:lpstr>
      <vt:lpstr>2 - MAITRISER LES DIMENSIONS Dimension date</vt:lpstr>
      <vt:lpstr>CHAPITRE 2</vt:lpstr>
      <vt:lpstr>2 - MAITRISER LES DIMENSIONS Nulls dans les dimensions</vt:lpstr>
      <vt:lpstr>2 - MAITRISER LES DIMENSIONS Nulls dans les dimensions</vt:lpstr>
      <vt:lpstr>2 - MAITRISER LES DIMENSIONS Nulls dans les dimensions</vt:lpstr>
      <vt:lpstr>CHAPITRE 2</vt:lpstr>
      <vt:lpstr>2 - MAITRISER LES DIMENSIONS Hiérarchies dans les dimensions</vt:lpstr>
      <vt:lpstr>2 - MAITRISER LES DIMENSIONS Hiérarchies dans les dimensions</vt:lpstr>
      <vt:lpstr>2 - MAITRISER LES DIMENSIONS Hiérarchies dans les dimensions</vt:lpstr>
      <vt:lpstr>CHAPITRE 2</vt:lpstr>
      <vt:lpstr>2 - MAITRISER LES DIMENSIONS Dimension conforme</vt:lpstr>
      <vt:lpstr>2 - MAITRISER LES DIMENSIONS Dimension conforme</vt:lpstr>
      <vt:lpstr>2 - MAITRISER LES DIMENSIONS Dimension conforme</vt:lpstr>
      <vt:lpstr>CHAPITRE 2</vt:lpstr>
      <vt:lpstr>2 - MAITRISER LES DIMENSIONS Dimension dégénérée</vt:lpstr>
      <vt:lpstr>2 - MAITRISER LES DIMENSIONS Dimension dégénérée</vt:lpstr>
      <vt:lpstr>CHAPITRE 2</vt:lpstr>
      <vt:lpstr>2 - MAITRISER LES DIMENSIONS Junk Dimension</vt:lpstr>
      <vt:lpstr>2 - MAITRISER LES DIMENSIONS Junk Dimension</vt:lpstr>
      <vt:lpstr>2 - MAITRISER LES DIMENSIONS Junk Dimension</vt:lpstr>
      <vt:lpstr>2 - MAITRISER LES DIMENSIONS Junk Dimension</vt:lpstr>
      <vt:lpstr>CHAPITRE 2</vt:lpstr>
      <vt:lpstr>2 - MAITRISER LES DIMENSIONS Role-playing Dimension</vt:lpstr>
      <vt:lpstr>2 - MAITRISER LES DIMENSIONS Role-playing Dimension</vt:lpstr>
      <vt:lpstr>2 - MAITRISER LES DIMENSIONS Role-playing Dimension</vt:lpstr>
      <vt:lpstr>CHAPITRE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admin</cp:lastModifiedBy>
  <cp:revision>2</cp:revision>
  <dcterms:created xsi:type="dcterms:W3CDTF">2024-02-05T21:27:54Z</dcterms:created>
  <dcterms:modified xsi:type="dcterms:W3CDTF">2024-02-12T18:00:42Z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2024-01-17T00:00:00Z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2024-02-05T00:00:00Z</vt:filetime>
  </property>
</Properties>
</file>