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397" r:id="rId2"/>
    <p:sldId id="398" r:id="rId3"/>
    <p:sldId id="399" r:id="rId4"/>
    <p:sldId id="400" r:id="rId5"/>
    <p:sldId id="401" r:id="rId6"/>
    <p:sldId id="402" r:id="rId7"/>
    <p:sldId id="403" r:id="rId8"/>
    <p:sldId id="404" r:id="rId9"/>
    <p:sldId id="405" r:id="rId10"/>
    <p:sldId id="406" r:id="rId11"/>
    <p:sldId id="407" r:id="rId12"/>
    <p:sldId id="409" r:id="rId13"/>
    <p:sldId id="410" r:id="rId14"/>
    <p:sldId id="411" r:id="rId15"/>
    <p:sldId id="412" r:id="rId16"/>
    <p:sldId id="413" r:id="rId17"/>
    <p:sldId id="414" r:id="rId18"/>
    <p:sldId id="415" r:id="rId19"/>
    <p:sldId id="416" r:id="rId20"/>
    <p:sldId id="417" r:id="rId21"/>
    <p:sldId id="418" r:id="rId22"/>
    <p:sldId id="419" r:id="rId23"/>
    <p:sldId id="420" r:id="rId24"/>
  </p:sldIdLst>
  <p:sldSz cx="12192000" cy="6858000"/>
  <p:notesSz cx="12192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350" autoAdjust="0"/>
  </p:normalViewPr>
  <p:slideViewPr>
    <p:cSldViewPr>
      <p:cViewPr varScale="1">
        <p:scale>
          <a:sx n="68" d="100"/>
          <a:sy n="68" d="100"/>
        </p:scale>
        <p:origin x="52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BB8AD-C915-4F40-8D16-504EE04797B4}" type="datetimeFigureOut">
              <a:rPr lang="fr-FR" smtClean="0"/>
              <a:t>22/03/2024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AB5A0-EA82-4EF6-B4BD-1CF01D53EE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4538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99085" marR="5080" indent="-287020">
              <a:lnSpc>
                <a:spcPct val="150200"/>
              </a:lnSpc>
              <a:spcBef>
                <a:spcPts val="7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lang="fr-FR" sz="12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z="12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réalité,</a:t>
            </a:r>
            <a:r>
              <a:rPr lang="fr-FR" sz="12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2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nombreux</a:t>
            </a:r>
            <a:r>
              <a:rPr lang="fr-FR" sz="12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attributs</a:t>
            </a:r>
            <a:r>
              <a:rPr lang="fr-FR" sz="12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lang="fr-FR" sz="12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dimensions</a:t>
            </a:r>
            <a:r>
              <a:rPr lang="fr-FR" sz="12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lang="fr-FR" sz="12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sujets</a:t>
            </a:r>
            <a:r>
              <a:rPr lang="fr-FR" sz="12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lang="fr-FR" sz="12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lang="fr-FR" sz="12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changements.</a:t>
            </a:r>
            <a:r>
              <a:rPr lang="fr-FR" sz="12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lang="fr-FR" sz="12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veut</a:t>
            </a:r>
            <a:r>
              <a:rPr lang="fr-FR" sz="12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lang="fr-FR" sz="12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ces</a:t>
            </a:r>
            <a:r>
              <a:rPr lang="fr-FR" sz="12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changements</a:t>
            </a:r>
            <a:r>
              <a:rPr lang="fr-FR" sz="12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soient</a:t>
            </a:r>
            <a:r>
              <a:rPr lang="fr-FR" sz="12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visibles</a:t>
            </a:r>
            <a:r>
              <a:rPr lang="fr-FR" sz="12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lang="fr-FR" sz="12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ces </a:t>
            </a:r>
            <a:r>
              <a:rPr lang="fr-FR" sz="1200" spc="-3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dimensions</a:t>
            </a:r>
            <a:r>
              <a:rPr lang="fr-FR"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lang="fr-FR" sz="12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l’utilisateur</a:t>
            </a:r>
            <a:r>
              <a:rPr lang="fr-FR" sz="12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voit clairement</a:t>
            </a:r>
            <a:r>
              <a:rPr lang="fr-FR"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ces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mises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lang="fr-FR"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30" dirty="0">
                <a:solidFill>
                  <a:srgbClr val="555555"/>
                </a:solidFill>
                <a:latin typeface="Calibri"/>
                <a:cs typeface="Calibri"/>
              </a:rPr>
              <a:t>jour.</a:t>
            </a:r>
            <a:endParaRPr lang="fr-FR" sz="1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55555"/>
              </a:buClr>
              <a:buFont typeface="Arial MT"/>
              <a:buChar char="•"/>
            </a:pPr>
            <a:endParaRPr lang="fr-FR" sz="11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Cela</a:t>
            </a:r>
            <a:r>
              <a:rPr lang="fr-FR"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nous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amène</a:t>
            </a:r>
            <a:r>
              <a:rPr lang="fr-FR" sz="12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lang="fr-FR"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premier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lang="fr-FR" sz="12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lang="fr-FR"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5" dirty="0">
                <a:solidFill>
                  <a:srgbClr val="555555"/>
                </a:solidFill>
                <a:latin typeface="Calibri"/>
                <a:cs typeface="Calibri"/>
              </a:rPr>
              <a:t>SCD,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lang="fr-FR" sz="12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lang="fr-FR"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5" dirty="0">
                <a:solidFill>
                  <a:srgbClr val="555555"/>
                </a:solidFill>
                <a:latin typeface="Calibri"/>
                <a:cs typeface="Calibri"/>
              </a:rPr>
              <a:t>l’écrasement</a:t>
            </a:r>
            <a:r>
              <a:rPr lang="fr-FR"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lang="fr-FR"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dimensions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 à</a:t>
            </a:r>
            <a:r>
              <a:rPr lang="fr-FR" sz="12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évolution</a:t>
            </a:r>
            <a:r>
              <a:rPr lang="fr-FR" sz="12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lente.</a:t>
            </a:r>
            <a:endParaRPr lang="fr-FR" sz="1200" dirty="0">
              <a:latin typeface="Calibri"/>
              <a:cs typeface="Calibri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AB5A0-EA82-4EF6-B4BD-1CF01D53EE5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556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" y="17"/>
            <a:ext cx="12185903" cy="685520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58585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67"/>
            <a:ext cx="12191999" cy="684910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36448" y="1464563"/>
            <a:ext cx="11119485" cy="5151120"/>
          </a:xfrm>
          <a:custGeom>
            <a:avLst/>
            <a:gdLst/>
            <a:ahLst/>
            <a:cxnLst/>
            <a:rect l="l" t="t" r="r" b="b"/>
            <a:pathLst>
              <a:path w="11119485" h="5151120">
                <a:moveTo>
                  <a:pt x="11119104" y="0"/>
                </a:moveTo>
                <a:lnTo>
                  <a:pt x="0" y="0"/>
                </a:lnTo>
                <a:lnTo>
                  <a:pt x="0" y="5151120"/>
                </a:lnTo>
                <a:lnTo>
                  <a:pt x="11119104" y="5151120"/>
                </a:lnTo>
                <a:lnTo>
                  <a:pt x="111191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36448" y="1464563"/>
            <a:ext cx="11119485" cy="5151120"/>
          </a:xfrm>
          <a:custGeom>
            <a:avLst/>
            <a:gdLst/>
            <a:ahLst/>
            <a:cxnLst/>
            <a:rect l="l" t="t" r="r" b="b"/>
            <a:pathLst>
              <a:path w="11119485" h="5151120">
                <a:moveTo>
                  <a:pt x="0" y="5151120"/>
                </a:moveTo>
                <a:lnTo>
                  <a:pt x="11119104" y="5151120"/>
                </a:lnTo>
                <a:lnTo>
                  <a:pt x="11119104" y="0"/>
                </a:lnTo>
                <a:lnTo>
                  <a:pt x="0" y="0"/>
                </a:lnTo>
                <a:lnTo>
                  <a:pt x="0" y="5151120"/>
                </a:lnTo>
                <a:close/>
              </a:path>
            </a:pathLst>
          </a:custGeom>
          <a:ln w="9525">
            <a:solidFill>
              <a:srgbClr val="C5DF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059679"/>
            <a:ext cx="536575" cy="1346200"/>
          </a:xfrm>
          <a:custGeom>
            <a:avLst/>
            <a:gdLst/>
            <a:ahLst/>
            <a:cxnLst/>
            <a:rect l="l" t="t" r="r" b="b"/>
            <a:pathLst>
              <a:path w="536575" h="1346200">
                <a:moveTo>
                  <a:pt x="536448" y="0"/>
                </a:moveTo>
                <a:lnTo>
                  <a:pt x="0" y="0"/>
                </a:lnTo>
                <a:lnTo>
                  <a:pt x="0" y="1077468"/>
                </a:lnTo>
                <a:lnTo>
                  <a:pt x="0" y="1080516"/>
                </a:lnTo>
                <a:lnTo>
                  <a:pt x="266" y="1080516"/>
                </a:lnTo>
                <a:lnTo>
                  <a:pt x="4318" y="1125689"/>
                </a:lnTo>
                <a:lnTo>
                  <a:pt x="16776" y="1171067"/>
                </a:lnTo>
                <a:lnTo>
                  <a:pt x="36614" y="1212850"/>
                </a:lnTo>
                <a:lnTo>
                  <a:pt x="63080" y="1250289"/>
                </a:lnTo>
                <a:lnTo>
                  <a:pt x="95402" y="1282611"/>
                </a:lnTo>
                <a:lnTo>
                  <a:pt x="132842" y="1309077"/>
                </a:lnTo>
                <a:lnTo>
                  <a:pt x="174625" y="1328915"/>
                </a:lnTo>
                <a:lnTo>
                  <a:pt x="220002" y="1341374"/>
                </a:lnTo>
                <a:lnTo>
                  <a:pt x="268224" y="1345692"/>
                </a:lnTo>
                <a:lnTo>
                  <a:pt x="536448" y="1345692"/>
                </a:lnTo>
                <a:lnTo>
                  <a:pt x="536448" y="1080516"/>
                </a:lnTo>
                <a:lnTo>
                  <a:pt x="536448" y="1077468"/>
                </a:lnTo>
                <a:lnTo>
                  <a:pt x="536448" y="0"/>
                </a:lnTo>
                <a:close/>
              </a:path>
            </a:pathLst>
          </a:custGeom>
          <a:solidFill>
            <a:srgbClr val="0078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28215" y="561212"/>
            <a:ext cx="7735569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8982" y="1599692"/>
            <a:ext cx="10591165" cy="2508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58585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04638" y="6672097"/>
            <a:ext cx="1983104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44273" y="6668744"/>
            <a:ext cx="20447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" y="0"/>
            <a:ext cx="6483889" cy="685799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010143" y="6132576"/>
            <a:ext cx="2159635" cy="721360"/>
            <a:chOff x="8010143" y="6132576"/>
            <a:chExt cx="2159635" cy="721360"/>
          </a:xfrm>
        </p:grpSpPr>
        <p:sp>
          <p:nvSpPr>
            <p:cNvPr id="4" name="object 4"/>
            <p:cNvSpPr/>
            <p:nvPr/>
          </p:nvSpPr>
          <p:spPr>
            <a:xfrm>
              <a:off x="8010143" y="6132576"/>
              <a:ext cx="2159635" cy="721360"/>
            </a:xfrm>
            <a:custGeom>
              <a:avLst/>
              <a:gdLst/>
              <a:ahLst/>
              <a:cxnLst/>
              <a:rect l="l" t="t" r="r" b="b"/>
              <a:pathLst>
                <a:path w="2159634" h="721359">
                  <a:moveTo>
                    <a:pt x="2039365" y="0"/>
                  </a:moveTo>
                  <a:lnTo>
                    <a:pt x="120141" y="0"/>
                  </a:lnTo>
                  <a:lnTo>
                    <a:pt x="73402" y="9440"/>
                  </a:lnTo>
                  <a:lnTo>
                    <a:pt x="35210" y="35186"/>
                  </a:lnTo>
                  <a:lnTo>
                    <a:pt x="9449" y="73375"/>
                  </a:lnTo>
                  <a:lnTo>
                    <a:pt x="0" y="120142"/>
                  </a:lnTo>
                  <a:lnTo>
                    <a:pt x="0" y="720851"/>
                  </a:lnTo>
                  <a:lnTo>
                    <a:pt x="2159507" y="720851"/>
                  </a:lnTo>
                  <a:lnTo>
                    <a:pt x="2159507" y="120142"/>
                  </a:lnTo>
                  <a:lnTo>
                    <a:pt x="2150058" y="73375"/>
                  </a:lnTo>
                  <a:lnTo>
                    <a:pt x="2124297" y="35186"/>
                  </a:lnTo>
                  <a:lnTo>
                    <a:pt x="2086105" y="9440"/>
                  </a:lnTo>
                  <a:lnTo>
                    <a:pt x="2039365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86927" y="6268212"/>
              <a:ext cx="400811" cy="396239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80972" y="381000"/>
            <a:ext cx="2001012" cy="64465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8912" y="195071"/>
            <a:ext cx="1027176" cy="101498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379590" y="1103503"/>
            <a:ext cx="4901565" cy="2386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3685" marR="5080" indent="-1010919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APPRÉHENDER</a:t>
            </a:r>
            <a:r>
              <a:rPr sz="2400" b="1" spc="-4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2400" b="1" spc="-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DIMENSIONS</a:t>
            </a:r>
            <a:r>
              <a:rPr sz="24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7800"/>
                </a:solidFill>
                <a:latin typeface="Calibri"/>
                <a:cs typeface="Calibri"/>
              </a:rPr>
              <a:t>À </a:t>
            </a:r>
            <a:r>
              <a:rPr sz="2400" b="1" spc="-5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7800"/>
                </a:solidFill>
                <a:latin typeface="Calibri"/>
                <a:cs typeface="Calibri"/>
              </a:rPr>
              <a:t>ÉVOLUTION</a:t>
            </a:r>
            <a:r>
              <a:rPr sz="2400" b="1" spc="-2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7800"/>
                </a:solidFill>
                <a:latin typeface="Calibri"/>
                <a:cs typeface="Calibri"/>
              </a:rPr>
              <a:t>LENTE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7800"/>
                </a:solidFill>
                <a:latin typeface="Calibri"/>
                <a:cs typeface="Calibri"/>
              </a:rPr>
              <a:t>Ce</a:t>
            </a:r>
            <a:r>
              <a:rPr sz="1800" b="1" spc="-1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7800"/>
                </a:solidFill>
                <a:latin typeface="Calibri"/>
                <a:cs typeface="Calibri"/>
              </a:rPr>
              <a:t>que</a:t>
            </a:r>
            <a:r>
              <a:rPr sz="1800" b="1" spc="-3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7800"/>
                </a:solidFill>
                <a:latin typeface="Calibri"/>
                <a:cs typeface="Calibri"/>
              </a:rPr>
              <a:t>vous</a:t>
            </a:r>
            <a:r>
              <a:rPr sz="18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7800"/>
                </a:solidFill>
                <a:latin typeface="Calibri"/>
                <a:cs typeface="Calibri"/>
              </a:rPr>
              <a:t>allez</a:t>
            </a:r>
            <a:r>
              <a:rPr sz="1800" b="1" spc="-3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7800"/>
                </a:solidFill>
                <a:latin typeface="Calibri"/>
                <a:cs typeface="Calibri"/>
              </a:rPr>
              <a:t>apprendre</a:t>
            </a:r>
            <a:r>
              <a:rPr sz="1800" b="1" spc="-3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7800"/>
                </a:solidFill>
                <a:latin typeface="Calibri"/>
                <a:cs typeface="Calibri"/>
              </a:rPr>
              <a:t>dans</a:t>
            </a:r>
            <a:r>
              <a:rPr sz="1800" b="1" spc="-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7800"/>
                </a:solidFill>
                <a:latin typeface="Calibri"/>
                <a:cs typeface="Calibri"/>
              </a:rPr>
              <a:t>ce</a:t>
            </a:r>
            <a:r>
              <a:rPr sz="1800" b="1" spc="-1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7800"/>
                </a:solidFill>
                <a:latin typeface="Calibri"/>
                <a:cs typeface="Calibri"/>
              </a:rPr>
              <a:t>chapitre</a:t>
            </a:r>
            <a:r>
              <a:rPr sz="18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Comprendre</a:t>
            </a:r>
            <a:r>
              <a:rPr sz="16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notion</a:t>
            </a:r>
            <a:r>
              <a:rPr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Slowly</a:t>
            </a:r>
            <a:r>
              <a:rPr sz="16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Changing</a:t>
            </a:r>
            <a:r>
              <a:rPr sz="16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Connaitre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types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555555"/>
                </a:solidFill>
                <a:latin typeface="Calibri"/>
                <a:cs typeface="Calibri"/>
              </a:rPr>
              <a:t>(Type</a:t>
            </a:r>
            <a:r>
              <a:rPr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0,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1,</a:t>
            </a:r>
            <a:r>
              <a:rPr sz="16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2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3)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95435" y="6260693"/>
            <a:ext cx="1261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05</a:t>
            </a:r>
            <a:r>
              <a:rPr sz="24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heures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013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CHAPITRE</a:t>
            </a:r>
            <a:r>
              <a:rPr spc="-40" dirty="0"/>
              <a:t> </a:t>
            </a:r>
            <a:r>
              <a:rPr spc="-5" dirty="0"/>
              <a:t>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" y="0"/>
            <a:ext cx="6489700" cy="6858000"/>
            <a:chOff x="3048" y="0"/>
            <a:chExt cx="64897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0"/>
              <a:ext cx="6489422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1" y="195071"/>
              <a:ext cx="1027176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0972" y="381000"/>
              <a:ext cx="2001012" cy="64465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013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CHAPITRE</a:t>
            </a:r>
            <a:r>
              <a:rPr spc="-50" dirty="0"/>
              <a:t> </a:t>
            </a:r>
            <a:r>
              <a:rPr spc="-5" dirty="0"/>
              <a:t>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99909" y="1103503"/>
            <a:ext cx="43815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2985" marR="5080" indent="-1010919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APPRÉHENDER</a:t>
            </a:r>
            <a:r>
              <a:rPr sz="2400" b="1" spc="-4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2400" b="1" spc="-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DIMENSIONS</a:t>
            </a:r>
            <a:r>
              <a:rPr sz="24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7800"/>
                </a:solidFill>
                <a:latin typeface="Calibri"/>
                <a:cs typeface="Calibri"/>
              </a:rPr>
              <a:t>À </a:t>
            </a:r>
            <a:r>
              <a:rPr sz="2400" b="1" spc="-5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7800"/>
                </a:solidFill>
                <a:latin typeface="Calibri"/>
                <a:cs typeface="Calibri"/>
              </a:rPr>
              <a:t>ÉVOLUTION</a:t>
            </a:r>
            <a:r>
              <a:rPr sz="2400" b="1" spc="-2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7800"/>
                </a:solidFill>
                <a:latin typeface="Calibri"/>
                <a:cs typeface="Calibri"/>
              </a:rPr>
              <a:t>LENTE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79590" y="2760624"/>
            <a:ext cx="3193415" cy="2327275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Introduction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Type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0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:</a:t>
            </a:r>
            <a:r>
              <a:rPr sz="1600" spc="-2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Original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9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Type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1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:</a:t>
            </a: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Ecrasement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b="1" spc="-20" dirty="0">
                <a:solidFill>
                  <a:srgbClr val="EC7C30"/>
                </a:solidFill>
                <a:latin typeface="Calibri"/>
                <a:cs typeface="Calibri"/>
              </a:rPr>
              <a:t>Type</a:t>
            </a:r>
            <a:r>
              <a:rPr sz="1600" b="1" spc="-10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EC7C30"/>
                </a:solidFill>
                <a:latin typeface="Calibri"/>
                <a:cs typeface="Calibri"/>
              </a:rPr>
              <a:t>2</a:t>
            </a:r>
            <a:r>
              <a:rPr sz="1600" b="1" spc="-10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EC7C30"/>
                </a:solidFill>
                <a:latin typeface="Calibri"/>
                <a:cs typeface="Calibri"/>
              </a:rPr>
              <a:t>:</a:t>
            </a:r>
            <a:r>
              <a:rPr sz="1600" b="1" spc="-2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EC7C30"/>
                </a:solidFill>
                <a:latin typeface="Calibri"/>
                <a:cs typeface="Calibri"/>
              </a:rPr>
              <a:t>Nouvelle</a:t>
            </a:r>
            <a:r>
              <a:rPr sz="1600" b="1" spc="-2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EC7C30"/>
                </a:solidFill>
                <a:latin typeface="Calibri"/>
                <a:cs typeface="Calibri"/>
              </a:rPr>
              <a:t>ligne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Type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1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&amp;</a:t>
            </a:r>
            <a:r>
              <a:rPr sz="1600" spc="-3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Type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9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Type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3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:</a:t>
            </a: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Attributs</a:t>
            </a:r>
            <a:r>
              <a:rPr sz="1600" spc="-2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supplémentaires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" y="17"/>
            <a:ext cx="12185903" cy="685520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2082049"/>
            <a:ext cx="11660505" cy="4530904"/>
            <a:chOff x="0" y="1456753"/>
            <a:chExt cx="11660505" cy="5156200"/>
          </a:xfrm>
        </p:grpSpPr>
        <p:sp>
          <p:nvSpPr>
            <p:cNvPr id="4" name="object 4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5146548"/>
                  </a:moveTo>
                  <a:lnTo>
                    <a:pt x="11119104" y="514654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6548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80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58876" y="418363"/>
            <a:ext cx="4789805" cy="57277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3</a:t>
            </a:r>
            <a:r>
              <a:rPr sz="1600" b="1" spc="1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-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APPRÉHENDER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 LES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DIMENSIONS</a:t>
            </a:r>
            <a:r>
              <a:rPr sz="1600" b="1" spc="4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À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ÉVOLUTION</a:t>
            </a:r>
            <a:r>
              <a:rPr sz="1600" b="1" spc="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LENTE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Type</a:t>
            </a:r>
            <a:r>
              <a:rPr sz="16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8982" y="1599692"/>
            <a:ext cx="10589895" cy="17434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Type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2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Nouvelle</a:t>
            </a:r>
            <a:r>
              <a:rPr sz="1600" b="1" spc="-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ligne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 dirty="0">
              <a:latin typeface="Calibri"/>
              <a:cs typeface="Calibri"/>
            </a:endParaRPr>
          </a:p>
          <a:p>
            <a:pPr marL="299085" indent="-287020" algn="just">
              <a:lnSpc>
                <a:spcPct val="100000"/>
              </a:lnSpc>
              <a:buFont typeface="Arial MT"/>
              <a:buChar char="•"/>
              <a:tabLst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2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du SCD est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puissant.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 Il remédie au problème de type 1.</a:t>
            </a:r>
          </a:p>
          <a:p>
            <a:pPr marL="299085" indent="-287020" algn="just">
              <a:lnSpc>
                <a:spcPct val="100000"/>
              </a:lnSpc>
              <a:buFont typeface="Arial MT"/>
              <a:buChar char="•"/>
              <a:tabLst>
                <a:tab pos="299720" algn="l"/>
              </a:tabLst>
            </a:pPr>
            <a:endParaRPr lang="fr-FR" sz="1400" spc="-5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299085" indent="-287020" algn="just">
              <a:lnSpc>
                <a:spcPct val="100000"/>
              </a:lnSpc>
              <a:buFont typeface="Arial MT"/>
              <a:buChar char="•"/>
              <a:tabLst>
                <a:tab pos="299720" algn="l"/>
              </a:tabLst>
            </a:pP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Après l’utilisation de type 1, il s’avère que le résultat de l’agrégation par catégorie n’est pas correct : </a:t>
            </a:r>
          </a:p>
          <a:p>
            <a:pPr marL="756285" lvl="1" indent="-287020" algn="just">
              <a:buFont typeface="Arial MT"/>
              <a:buChar char="•"/>
              <a:tabLst>
                <a:tab pos="299720" algn="l"/>
              </a:tabLst>
            </a:pP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On a considéré que la ligne 3 et 5 appartient à la catégorie Biscuits.  Alors que : </a:t>
            </a:r>
          </a:p>
          <a:p>
            <a:pPr marL="1213485" lvl="2" indent="-287020" algn="just">
              <a:buFont typeface="Arial MT"/>
              <a:buChar char="•"/>
              <a:tabLst>
                <a:tab pos="299720" algn="l"/>
              </a:tabLst>
            </a:pP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Ligne 5 appartient aux Biscuits, </a:t>
            </a:r>
          </a:p>
          <a:p>
            <a:pPr marL="1213485" lvl="2" indent="-287020" algn="just">
              <a:buFont typeface="Arial MT"/>
              <a:buChar char="•"/>
              <a:tabLst>
                <a:tab pos="299720" algn="l"/>
              </a:tabLst>
            </a:pP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Ligne 3 appartient aux Sucreries d’après son historique.</a:t>
            </a:r>
            <a:endParaRPr sz="1400" dirty="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846583"/>
              </p:ext>
            </p:extLst>
          </p:nvPr>
        </p:nvGraphicFramePr>
        <p:xfrm>
          <a:off x="1676400" y="3648527"/>
          <a:ext cx="4829175" cy="15414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9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6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2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1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Vente_PK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Nom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Montant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4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Lunettes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SU-6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300</a:t>
                      </a:r>
                    </a:p>
                  </a:txBody>
                  <a:tcPr marL="0" marR="0" marT="3111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8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20" dirty="0">
                          <a:latin typeface="Calibri"/>
                          <a:cs typeface="Calibri"/>
                        </a:rPr>
                        <a:t>Tablette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chocolat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70%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cacao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0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Biscuits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d’avoine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0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15" dirty="0">
                          <a:latin typeface="Calibri"/>
                          <a:cs typeface="Calibri"/>
                        </a:rPr>
                        <a:t>Tablette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chocolat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70%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cacao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9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</a:t>
                      </a: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Biscuits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d’avoine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40</a:t>
                      </a: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397828"/>
              </p:ext>
            </p:extLst>
          </p:nvPr>
        </p:nvGraphicFramePr>
        <p:xfrm>
          <a:off x="8331072" y="4080779"/>
          <a:ext cx="2619375" cy="1029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2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6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05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Catégorie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Montant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427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Accessoires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00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Sucreries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60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896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Biscuits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80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4" name="object 14"/>
          <p:cNvGrpSpPr/>
          <p:nvPr/>
        </p:nvGrpSpPr>
        <p:grpSpPr>
          <a:xfrm>
            <a:off x="6792594" y="4181230"/>
            <a:ext cx="1257808" cy="535115"/>
            <a:chOff x="6890257" y="4514977"/>
            <a:chExt cx="1257808" cy="608965"/>
          </a:xfrm>
        </p:grpSpPr>
        <p:sp>
          <p:nvSpPr>
            <p:cNvPr id="16" name="object 16"/>
            <p:cNvSpPr/>
            <p:nvPr/>
          </p:nvSpPr>
          <p:spPr>
            <a:xfrm>
              <a:off x="6928103" y="4904232"/>
              <a:ext cx="1187450" cy="219710"/>
            </a:xfrm>
            <a:custGeom>
              <a:avLst/>
              <a:gdLst/>
              <a:ahLst/>
              <a:cxnLst/>
              <a:rect l="l" t="t" r="r" b="b"/>
              <a:pathLst>
                <a:path w="1187450" h="219710">
                  <a:moveTo>
                    <a:pt x="0" y="54864"/>
                  </a:moveTo>
                  <a:lnTo>
                    <a:pt x="1077468" y="54864"/>
                  </a:lnTo>
                  <a:lnTo>
                    <a:pt x="1077468" y="0"/>
                  </a:lnTo>
                  <a:lnTo>
                    <a:pt x="1187196" y="109728"/>
                  </a:lnTo>
                  <a:lnTo>
                    <a:pt x="1077468" y="219456"/>
                  </a:lnTo>
                  <a:lnTo>
                    <a:pt x="1077468" y="164592"/>
                  </a:lnTo>
                  <a:lnTo>
                    <a:pt x="0" y="164592"/>
                  </a:lnTo>
                  <a:lnTo>
                    <a:pt x="0" y="54864"/>
                  </a:lnTo>
                  <a:close/>
                </a:path>
              </a:pathLst>
            </a:custGeom>
            <a:ln w="12699">
              <a:solidFill>
                <a:srgbClr val="005F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90257" y="4514977"/>
              <a:ext cx="1257808" cy="13411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72453" y="4698746"/>
              <a:ext cx="700530" cy="132715"/>
            </a:xfrm>
            <a:prstGeom prst="rect">
              <a:avLst/>
            </a:prstGeom>
          </p:spPr>
        </p:pic>
      </p:grp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1844273" y="6668744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11</a:t>
            </a:fld>
            <a:endParaRPr sz="1000">
              <a:latin typeface="Calibri"/>
              <a:cs typeface="Calibri"/>
            </a:endParaRPr>
          </a:p>
        </p:txBody>
      </p:sp>
      <p:graphicFrame>
        <p:nvGraphicFramePr>
          <p:cNvPr id="25" name="object 12">
            <a:extLst>
              <a:ext uri="{FF2B5EF4-FFF2-40B4-BE49-F238E27FC236}">
                <a16:creationId xmlns:a16="http://schemas.microsoft.com/office/drawing/2014/main" id="{AC201057-C24C-08B5-7D29-1C4C434B4C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093820"/>
              </p:ext>
            </p:extLst>
          </p:nvPr>
        </p:nvGraphicFramePr>
        <p:xfrm>
          <a:off x="8382000" y="5377094"/>
          <a:ext cx="2619375" cy="11036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2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6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0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Catégorie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Montant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6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Accessoires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Sucreries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Biscuits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40</a:t>
                      </a: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" name="ZoneTexte 26">
            <a:extLst>
              <a:ext uri="{FF2B5EF4-FFF2-40B4-BE49-F238E27FC236}">
                <a16:creationId xmlns:a16="http://schemas.microsoft.com/office/drawing/2014/main" id="{491DEF49-C2EE-2DD9-9FB1-AF6FEED65350}"/>
              </a:ext>
            </a:extLst>
          </p:cNvPr>
          <p:cNvSpPr txBox="1"/>
          <p:nvPr/>
        </p:nvSpPr>
        <p:spPr>
          <a:xfrm>
            <a:off x="941766" y="5433922"/>
            <a:ext cx="707612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spc="-5" dirty="0">
                <a:solidFill>
                  <a:srgbClr val="555555"/>
                </a:solidFill>
                <a:latin typeface="Calibri"/>
                <a:cs typeface="Calibri"/>
              </a:rPr>
              <a:t>Solution attendue : </a:t>
            </a:r>
          </a:p>
          <a:p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On tient compte de l’historique, ainsi les</a:t>
            </a:r>
            <a:r>
              <a:rPr lang="fr-FR"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anciennes</a:t>
            </a:r>
            <a:r>
              <a:rPr lang="fr-FR"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lignes</a:t>
            </a:r>
            <a:r>
              <a:rPr lang="fr-FR" sz="14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peuvent</a:t>
            </a:r>
            <a:r>
              <a:rPr lang="fr-FR"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restées</a:t>
            </a:r>
            <a:r>
              <a:rPr lang="fr-FR"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associées</a:t>
            </a:r>
            <a:r>
              <a:rPr lang="fr-FR" sz="14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lang="fr-FR"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5" dirty="0">
                <a:solidFill>
                  <a:srgbClr val="555555"/>
                </a:solidFill>
                <a:latin typeface="Calibri"/>
                <a:cs typeface="Calibri"/>
              </a:rPr>
              <a:t>l’ancienne</a:t>
            </a:r>
            <a:r>
              <a:rPr lang="fr-FR"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catégorie</a:t>
            </a:r>
            <a:r>
              <a:rPr lang="fr-FR"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5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lang="fr-FR" sz="1400" spc="-3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 nouvelles lignes</a:t>
            </a:r>
            <a:r>
              <a:rPr lang="fr-FR"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avec </a:t>
            </a: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 nouvelle</a:t>
            </a:r>
            <a:r>
              <a:rPr lang="fr-FR"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catégorie.</a:t>
            </a:r>
            <a:endParaRPr lang="fr-FR" sz="1400" dirty="0"/>
          </a:p>
        </p:txBody>
      </p:sp>
      <p:sp>
        <p:nvSpPr>
          <p:cNvPr id="28" name="object 16">
            <a:extLst>
              <a:ext uri="{FF2B5EF4-FFF2-40B4-BE49-F238E27FC236}">
                <a16:creationId xmlns:a16="http://schemas.microsoft.com/office/drawing/2014/main" id="{E0A26D72-8D82-4CE5-72A5-9EE5C12AA323}"/>
              </a:ext>
            </a:extLst>
          </p:cNvPr>
          <p:cNvSpPr/>
          <p:nvPr/>
        </p:nvSpPr>
        <p:spPr>
          <a:xfrm rot="1479743">
            <a:off x="7026373" y="5414329"/>
            <a:ext cx="1187450" cy="193066"/>
          </a:xfrm>
          <a:custGeom>
            <a:avLst/>
            <a:gdLst/>
            <a:ahLst/>
            <a:cxnLst/>
            <a:rect l="l" t="t" r="r" b="b"/>
            <a:pathLst>
              <a:path w="1187450" h="219710">
                <a:moveTo>
                  <a:pt x="0" y="54864"/>
                </a:moveTo>
                <a:lnTo>
                  <a:pt x="1077468" y="54864"/>
                </a:lnTo>
                <a:lnTo>
                  <a:pt x="1077468" y="0"/>
                </a:lnTo>
                <a:lnTo>
                  <a:pt x="1187196" y="109728"/>
                </a:lnTo>
                <a:lnTo>
                  <a:pt x="1077468" y="219456"/>
                </a:lnTo>
                <a:lnTo>
                  <a:pt x="1077468" y="164592"/>
                </a:lnTo>
                <a:lnTo>
                  <a:pt x="0" y="164592"/>
                </a:lnTo>
                <a:lnTo>
                  <a:pt x="0" y="54864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12699">
            <a:solidFill>
              <a:srgbClr val="005F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" y="17"/>
            <a:ext cx="12185903" cy="685520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6753"/>
            <a:ext cx="11660505" cy="5156200"/>
            <a:chOff x="0" y="1456753"/>
            <a:chExt cx="11660505" cy="5156200"/>
          </a:xfrm>
        </p:grpSpPr>
        <p:sp>
          <p:nvSpPr>
            <p:cNvPr id="4" name="object 4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5146548"/>
                  </a:moveTo>
                  <a:lnTo>
                    <a:pt x="11119104" y="514654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6548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80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58876" y="418363"/>
            <a:ext cx="4789805" cy="57277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3</a:t>
            </a:r>
            <a:r>
              <a:rPr sz="1600" b="1" spc="1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-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APPRÉHENDER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 LES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DIMENSIONS</a:t>
            </a:r>
            <a:r>
              <a:rPr sz="1600" b="1" spc="4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À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ÉVOLUTION</a:t>
            </a:r>
            <a:r>
              <a:rPr sz="1600" b="1" spc="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LENTE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Type</a:t>
            </a:r>
            <a:r>
              <a:rPr sz="16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8982" y="1599692"/>
            <a:ext cx="10589895" cy="18639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Type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2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Nouvelle</a:t>
            </a:r>
            <a:r>
              <a:rPr sz="1600" b="1" spc="-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ligne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2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 très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utilisé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(le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utilisé)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Warehouses,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car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l’historique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 très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important dans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ces </a:t>
            </a:r>
            <a:r>
              <a:rPr sz="1400" spc="-5" dirty="0" err="1">
                <a:solidFill>
                  <a:srgbClr val="555555"/>
                </a:solidFill>
                <a:latin typeface="Calibri"/>
                <a:cs typeface="Calibri"/>
              </a:rPr>
              <a:t>derniers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lang="fr-FR" sz="1400" spc="-5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endParaRPr lang="fr-FR" sz="1400" spc="-5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12065">
              <a:lnSpc>
                <a:spcPct val="100000"/>
              </a:lnSpc>
              <a:tabLst>
                <a:tab pos="299085" algn="l"/>
                <a:tab pos="299720" algn="l"/>
              </a:tabLst>
            </a:pPr>
            <a:r>
              <a:rPr lang="fr-FR" sz="1400" b="1" spc="-5" dirty="0">
                <a:solidFill>
                  <a:srgbClr val="555555"/>
                </a:solidFill>
                <a:latin typeface="Calibri"/>
                <a:cs typeface="Calibri"/>
              </a:rPr>
              <a:t>Principe de Type 2 :</a:t>
            </a:r>
            <a:endParaRPr sz="1400" b="1" dirty="0">
              <a:latin typeface="Calibri"/>
              <a:cs typeface="Calibri"/>
            </a:endParaRPr>
          </a:p>
          <a:p>
            <a:pPr marL="299085" marR="5080" indent="-287020">
              <a:lnSpc>
                <a:spcPct val="150000"/>
              </a:lnSpc>
              <a:spcBef>
                <a:spcPts val="6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Contrairement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1,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ne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modifie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anciennes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 err="1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35" dirty="0">
                <a:solidFill>
                  <a:srgbClr val="555555"/>
                </a:solidFill>
                <a:latin typeface="Calibri"/>
                <a:cs typeface="Calibri"/>
              </a:rPr>
              <a:t>dans la dimension</a:t>
            </a:r>
          </a:p>
          <a:p>
            <a:pPr marL="299085" marR="5080" indent="-287020">
              <a:lnSpc>
                <a:spcPct val="150000"/>
              </a:lnSpc>
              <a:spcBef>
                <a:spcPts val="6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fr-FR" sz="1400" spc="35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ais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ajoute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b="1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nouvelle</a:t>
            </a:r>
            <a:r>
              <a:rPr sz="1400" b="1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ligne</a:t>
            </a:r>
            <a:r>
              <a:rPr sz="1400" b="1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(avec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sa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nouvelle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primaire)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chaque </a:t>
            </a:r>
            <a:r>
              <a:rPr sz="1400" spc="-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fois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qu’on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des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mises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jour.</a:t>
            </a:r>
            <a:endParaRPr sz="1400" dirty="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811877"/>
              </p:ext>
            </p:extLst>
          </p:nvPr>
        </p:nvGraphicFramePr>
        <p:xfrm>
          <a:off x="990970" y="4173729"/>
          <a:ext cx="4829175" cy="12227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9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6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2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6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Produit_PK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Catégorie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6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Lunettes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SU-6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Accessoires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15" dirty="0">
                          <a:latin typeface="Calibri"/>
                          <a:cs typeface="Calibri"/>
                        </a:rPr>
                        <a:t>Tablette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chocolat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70%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cacao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Sucreries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0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Biscuits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d’avoine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Sucreries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164374"/>
              </p:ext>
            </p:extLst>
          </p:nvPr>
        </p:nvGraphicFramePr>
        <p:xfrm>
          <a:off x="6586869" y="3988310"/>
          <a:ext cx="4829175" cy="15267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9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6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2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6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Produit_PK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Catégorie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6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Lunettes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SU-6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Accessoires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15" dirty="0">
                          <a:latin typeface="Calibri"/>
                          <a:cs typeface="Calibri"/>
                        </a:rPr>
                        <a:t>Tablette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chocolat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70%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cacao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Sucreries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0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Biscuits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d’avoine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Sucreries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0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Biscuits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d’avoine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005F35"/>
                          </a:solidFill>
                          <a:latin typeface="Calibri"/>
                          <a:cs typeface="Calibri"/>
                        </a:rPr>
                        <a:t>Biscuits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4" name="object 14"/>
          <p:cNvGrpSpPr/>
          <p:nvPr/>
        </p:nvGrpSpPr>
        <p:grpSpPr>
          <a:xfrm>
            <a:off x="5983747" y="4819143"/>
            <a:ext cx="488315" cy="369570"/>
            <a:chOff x="5870194" y="3846321"/>
            <a:chExt cx="488315" cy="369570"/>
          </a:xfrm>
        </p:grpSpPr>
        <p:sp>
          <p:nvSpPr>
            <p:cNvPr id="15" name="object 15"/>
            <p:cNvSpPr/>
            <p:nvPr/>
          </p:nvSpPr>
          <p:spPr>
            <a:xfrm>
              <a:off x="5876544" y="3852671"/>
              <a:ext cx="475615" cy="356870"/>
            </a:xfrm>
            <a:custGeom>
              <a:avLst/>
              <a:gdLst/>
              <a:ahLst/>
              <a:cxnLst/>
              <a:rect l="l" t="t" r="r" b="b"/>
              <a:pathLst>
                <a:path w="475614" h="356870">
                  <a:moveTo>
                    <a:pt x="297179" y="0"/>
                  </a:moveTo>
                  <a:lnTo>
                    <a:pt x="297179" y="89153"/>
                  </a:lnTo>
                  <a:lnTo>
                    <a:pt x="0" y="89153"/>
                  </a:lnTo>
                  <a:lnTo>
                    <a:pt x="0" y="267461"/>
                  </a:lnTo>
                  <a:lnTo>
                    <a:pt x="297179" y="267461"/>
                  </a:lnTo>
                  <a:lnTo>
                    <a:pt x="297179" y="356615"/>
                  </a:lnTo>
                  <a:lnTo>
                    <a:pt x="475488" y="178307"/>
                  </a:lnTo>
                  <a:lnTo>
                    <a:pt x="297179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876544" y="3852671"/>
              <a:ext cx="475615" cy="356870"/>
            </a:xfrm>
            <a:custGeom>
              <a:avLst/>
              <a:gdLst/>
              <a:ahLst/>
              <a:cxnLst/>
              <a:rect l="l" t="t" r="r" b="b"/>
              <a:pathLst>
                <a:path w="475614" h="356870">
                  <a:moveTo>
                    <a:pt x="0" y="89153"/>
                  </a:moveTo>
                  <a:lnTo>
                    <a:pt x="297179" y="89153"/>
                  </a:lnTo>
                  <a:lnTo>
                    <a:pt x="297179" y="0"/>
                  </a:lnTo>
                  <a:lnTo>
                    <a:pt x="475488" y="178307"/>
                  </a:lnTo>
                  <a:lnTo>
                    <a:pt x="297179" y="356615"/>
                  </a:lnTo>
                  <a:lnTo>
                    <a:pt x="297179" y="267461"/>
                  </a:lnTo>
                  <a:lnTo>
                    <a:pt x="0" y="267461"/>
                  </a:lnTo>
                  <a:lnTo>
                    <a:pt x="0" y="89153"/>
                  </a:lnTo>
                  <a:close/>
                </a:path>
              </a:pathLst>
            </a:custGeom>
            <a:ln w="12700">
              <a:solidFill>
                <a:srgbClr val="005F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844273" y="6668744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12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E47B0F0-02FA-1A06-2112-EF0080ECC402}"/>
              </a:ext>
            </a:extLst>
          </p:cNvPr>
          <p:cNvSpPr txBox="1"/>
          <p:nvPr/>
        </p:nvSpPr>
        <p:spPr>
          <a:xfrm>
            <a:off x="921506" y="3831440"/>
            <a:ext cx="48291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spc="-5" dirty="0">
                <a:solidFill>
                  <a:srgbClr val="555555"/>
                </a:solidFill>
                <a:latin typeface="Calibri"/>
                <a:cs typeface="Calibri"/>
              </a:rPr>
              <a:t>Dimension Produit V1</a:t>
            </a:r>
            <a:endParaRPr lang="fr-FR" sz="1400" b="1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BF9D63D-7034-C3E0-5B03-F781BE2C22E9}"/>
              </a:ext>
            </a:extLst>
          </p:cNvPr>
          <p:cNvSpPr txBox="1"/>
          <p:nvPr/>
        </p:nvSpPr>
        <p:spPr>
          <a:xfrm>
            <a:off x="6475775" y="3642345"/>
            <a:ext cx="48291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spc="-5" dirty="0">
                <a:solidFill>
                  <a:srgbClr val="555555"/>
                </a:solidFill>
                <a:latin typeface="Calibri"/>
                <a:cs typeface="Calibri"/>
              </a:rPr>
              <a:t>Dimension Produit V2</a:t>
            </a:r>
            <a:endParaRPr lang="fr-FR" sz="14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" y="17"/>
            <a:ext cx="12185903" cy="685520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6753"/>
            <a:ext cx="11660505" cy="5156200"/>
            <a:chOff x="0" y="1456753"/>
            <a:chExt cx="11660505" cy="5156200"/>
          </a:xfrm>
        </p:grpSpPr>
        <p:sp>
          <p:nvSpPr>
            <p:cNvPr id="4" name="object 4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5146548"/>
                  </a:moveTo>
                  <a:lnTo>
                    <a:pt x="11119104" y="514654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6548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80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58876" y="418363"/>
            <a:ext cx="4789805" cy="57277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3</a:t>
            </a:r>
            <a:r>
              <a:rPr sz="1600" b="1" spc="1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-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APPRÉHENDER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 LES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DIMENSIONS</a:t>
            </a:r>
            <a:r>
              <a:rPr sz="1600" b="1" spc="4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À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ÉVOLUTION</a:t>
            </a:r>
            <a:r>
              <a:rPr sz="1600" b="1" spc="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LENTE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Type</a:t>
            </a:r>
            <a:r>
              <a:rPr sz="16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8982" y="1599692"/>
            <a:ext cx="10589895" cy="3941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Type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2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Nouvelle</a:t>
            </a:r>
            <a:r>
              <a:rPr sz="1600" b="1" spc="-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ligne</a:t>
            </a:r>
            <a:endParaRPr sz="1600" dirty="0">
              <a:latin typeface="Calibri"/>
              <a:cs typeface="Calibri"/>
            </a:endParaRPr>
          </a:p>
          <a:p>
            <a:pPr marL="12065" marR="5080">
              <a:lnSpc>
                <a:spcPct val="150200"/>
              </a:lnSpc>
              <a:spcBef>
                <a:spcPts val="700"/>
              </a:spcBef>
              <a:tabLst>
                <a:tab pos="299085" algn="l"/>
                <a:tab pos="299720" algn="l"/>
              </a:tabLst>
            </a:pPr>
            <a:r>
              <a:rPr lang="fr-FR" sz="1400" b="1" spc="-5" dirty="0">
                <a:solidFill>
                  <a:srgbClr val="555555"/>
                </a:solidFill>
                <a:latin typeface="Calibri"/>
                <a:cs typeface="Calibri"/>
              </a:rPr>
              <a:t>Principe de Type 2  (suite):</a:t>
            </a:r>
            <a:endParaRPr lang="fr-FR" sz="1400" b="1" dirty="0">
              <a:latin typeface="Calibri"/>
              <a:cs typeface="Calibri"/>
            </a:endParaRPr>
          </a:p>
          <a:p>
            <a:pPr marL="299085" marR="5080" indent="-287020">
              <a:lnSpc>
                <a:spcPct val="150200"/>
              </a:lnSpc>
              <a:spcBef>
                <a:spcPts val="7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00" spc="20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2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20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faits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 contiendra dorénavant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20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nouvelle</a:t>
            </a:r>
            <a:r>
              <a:rPr sz="1400" spc="20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400" spc="2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étrangère</a:t>
            </a:r>
            <a:r>
              <a:rPr sz="1400" spc="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(4</a:t>
            </a:r>
            <a:r>
              <a:rPr sz="1400" spc="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2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 err="1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),</a:t>
            </a:r>
            <a:endParaRPr lang="fr-FR" sz="1400" spc="-10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299085" marR="5080" indent="-287020">
              <a:lnSpc>
                <a:spcPct val="150200"/>
              </a:lnSpc>
              <a:spcBef>
                <a:spcPts val="7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endParaRPr lang="fr-FR" sz="1400" spc="-10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299085" marR="5080" indent="-287020">
              <a:lnSpc>
                <a:spcPct val="150200"/>
              </a:lnSpc>
              <a:spcBef>
                <a:spcPts val="7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endParaRPr lang="fr-FR" sz="1400" spc="-10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299085" marR="5080" indent="-287020">
              <a:lnSpc>
                <a:spcPct val="150200"/>
              </a:lnSpc>
              <a:spcBef>
                <a:spcPts val="7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endParaRPr lang="fr-FR" sz="1400" spc="-10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299085" marR="5080" indent="-287020">
              <a:lnSpc>
                <a:spcPct val="150200"/>
              </a:lnSpc>
              <a:spcBef>
                <a:spcPts val="7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endParaRPr lang="fr-FR" sz="1400" spc="-10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299085" marR="5080" indent="-287020">
              <a:lnSpc>
                <a:spcPct val="150200"/>
              </a:lnSpc>
              <a:spcBef>
                <a:spcPts val="7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endParaRPr lang="fr-FR" sz="1400" spc="-10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299085" marR="5080" indent="-287020">
              <a:lnSpc>
                <a:spcPct val="150200"/>
              </a:lnSpc>
              <a:spcBef>
                <a:spcPts val="7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endParaRPr lang="fr-FR" sz="1400" spc="-10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299085" marR="5080" indent="-287020">
              <a:lnSpc>
                <a:spcPct val="150200"/>
              </a:lnSpc>
              <a:spcBef>
                <a:spcPts val="7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solution,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besoin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mettre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jour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faits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avoir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bon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résultat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analyses.</a:t>
            </a:r>
            <a:endParaRPr sz="1400" dirty="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41008"/>
              </p:ext>
            </p:extLst>
          </p:nvPr>
        </p:nvGraphicFramePr>
        <p:xfrm>
          <a:off x="1066800" y="3048000"/>
          <a:ext cx="5594349" cy="17541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7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4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39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Vente_PK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Nom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Produit_FK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Montant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9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Lunettes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SU-6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3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15" dirty="0">
                          <a:latin typeface="Calibri"/>
                          <a:cs typeface="Calibri"/>
                        </a:rPr>
                        <a:t>Tablette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chocolat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70%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cacao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2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Biscuits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d’avoine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3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15" dirty="0">
                          <a:latin typeface="Calibri"/>
                          <a:cs typeface="Calibri"/>
                        </a:rPr>
                        <a:t>Tablette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chocolat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70%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cacao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3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Biscuits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d’avoine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40</a:t>
                      </a: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716587"/>
              </p:ext>
            </p:extLst>
          </p:nvPr>
        </p:nvGraphicFramePr>
        <p:xfrm>
          <a:off x="7854493" y="3138805"/>
          <a:ext cx="2619375" cy="11715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2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6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03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Catégorie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Montant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987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Accessoires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21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Sucreries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338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Biscuits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4" name="object 14"/>
          <p:cNvGrpSpPr/>
          <p:nvPr/>
        </p:nvGrpSpPr>
        <p:grpSpPr>
          <a:xfrm>
            <a:off x="6809791" y="3578860"/>
            <a:ext cx="894080" cy="370840"/>
            <a:chOff x="6693154" y="3610102"/>
            <a:chExt cx="894080" cy="370840"/>
          </a:xfrm>
        </p:grpSpPr>
        <p:sp>
          <p:nvSpPr>
            <p:cNvPr id="15" name="object 15"/>
            <p:cNvSpPr/>
            <p:nvPr/>
          </p:nvSpPr>
          <p:spPr>
            <a:xfrm>
              <a:off x="6699504" y="3616452"/>
              <a:ext cx="881380" cy="358140"/>
            </a:xfrm>
            <a:custGeom>
              <a:avLst/>
              <a:gdLst/>
              <a:ahLst/>
              <a:cxnLst/>
              <a:rect l="l" t="t" r="r" b="b"/>
              <a:pathLst>
                <a:path w="881379" h="358139">
                  <a:moveTo>
                    <a:pt x="701801" y="0"/>
                  </a:moveTo>
                  <a:lnTo>
                    <a:pt x="701801" y="89535"/>
                  </a:lnTo>
                  <a:lnTo>
                    <a:pt x="0" y="89535"/>
                  </a:lnTo>
                  <a:lnTo>
                    <a:pt x="0" y="268605"/>
                  </a:lnTo>
                  <a:lnTo>
                    <a:pt x="701801" y="268605"/>
                  </a:lnTo>
                  <a:lnTo>
                    <a:pt x="701801" y="358140"/>
                  </a:lnTo>
                  <a:lnTo>
                    <a:pt x="880872" y="179070"/>
                  </a:lnTo>
                  <a:lnTo>
                    <a:pt x="701801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99504" y="3616452"/>
              <a:ext cx="881380" cy="358140"/>
            </a:xfrm>
            <a:custGeom>
              <a:avLst/>
              <a:gdLst/>
              <a:ahLst/>
              <a:cxnLst/>
              <a:rect l="l" t="t" r="r" b="b"/>
              <a:pathLst>
                <a:path w="881379" h="358139">
                  <a:moveTo>
                    <a:pt x="0" y="89535"/>
                  </a:moveTo>
                  <a:lnTo>
                    <a:pt x="701801" y="89535"/>
                  </a:lnTo>
                  <a:lnTo>
                    <a:pt x="701801" y="0"/>
                  </a:lnTo>
                  <a:lnTo>
                    <a:pt x="880872" y="179070"/>
                  </a:lnTo>
                  <a:lnTo>
                    <a:pt x="701801" y="358140"/>
                  </a:lnTo>
                  <a:lnTo>
                    <a:pt x="701801" y="268605"/>
                  </a:lnTo>
                  <a:lnTo>
                    <a:pt x="0" y="268605"/>
                  </a:lnTo>
                  <a:lnTo>
                    <a:pt x="0" y="89535"/>
                  </a:lnTo>
                  <a:close/>
                </a:path>
              </a:pathLst>
            </a:custGeom>
            <a:ln w="12700">
              <a:solidFill>
                <a:srgbClr val="005F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844273" y="6668744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13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" y="17"/>
            <a:ext cx="12185903" cy="685520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6753"/>
            <a:ext cx="11660505" cy="5156200"/>
            <a:chOff x="0" y="1456753"/>
            <a:chExt cx="11660505" cy="5156200"/>
          </a:xfrm>
        </p:grpSpPr>
        <p:sp>
          <p:nvSpPr>
            <p:cNvPr id="4" name="object 4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5146548"/>
                  </a:moveTo>
                  <a:lnTo>
                    <a:pt x="11119104" y="514654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6548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80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58876" y="418363"/>
            <a:ext cx="4789805" cy="57277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3</a:t>
            </a:r>
            <a:r>
              <a:rPr sz="1600" b="1" spc="1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-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APPRÉHENDER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 LES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DIMENSIONS</a:t>
            </a:r>
            <a:r>
              <a:rPr sz="1600" b="1" spc="4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À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ÉVOLUTION</a:t>
            </a:r>
            <a:r>
              <a:rPr sz="1600" b="1" spc="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LENTE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Type</a:t>
            </a:r>
            <a:r>
              <a:rPr sz="16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1844273" y="6668744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14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8982" y="1599692"/>
            <a:ext cx="10588625" cy="14330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Type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2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Nouvelle</a:t>
            </a:r>
            <a:r>
              <a:rPr sz="1600" b="1" spc="-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ligne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 dirty="0">
              <a:latin typeface="Calibri"/>
              <a:cs typeface="Calibri"/>
            </a:endParaRPr>
          </a:p>
          <a:p>
            <a:pPr marL="12065">
              <a:lnSpc>
                <a:spcPct val="100000"/>
              </a:lnSpc>
              <a:tabLst>
                <a:tab pos="299085" algn="l"/>
                <a:tab pos="299720" algn="l"/>
              </a:tabLst>
            </a:pP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La question</a:t>
            </a:r>
            <a:r>
              <a:rPr sz="1400" b="1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pose, dans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SCD,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est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“Comment</a:t>
            </a:r>
            <a:r>
              <a:rPr sz="1400" b="1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calculer</a:t>
            </a:r>
            <a:r>
              <a:rPr sz="1400" b="1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nombre</a:t>
            </a:r>
            <a:r>
              <a:rPr sz="1400" b="1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produits?”</a:t>
            </a:r>
            <a:endParaRPr sz="1400" b="1" dirty="0">
              <a:latin typeface="Calibri"/>
              <a:cs typeface="Calibri"/>
            </a:endParaRPr>
          </a:p>
          <a:p>
            <a:pPr marL="299085" marR="5080" indent="-287020">
              <a:lnSpc>
                <a:spcPct val="150000"/>
              </a:lnSpc>
              <a:spcBef>
                <a:spcPts val="6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On ajoute l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clés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 err="1">
                <a:solidFill>
                  <a:srgbClr val="555555"/>
                </a:solidFill>
                <a:latin typeface="Calibri"/>
                <a:cs typeface="Calibri"/>
              </a:rPr>
              <a:t>naturelles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30" dirty="0">
                <a:solidFill>
                  <a:srgbClr val="555555"/>
                </a:solidFill>
                <a:latin typeface="Calibri"/>
                <a:cs typeface="Calibri"/>
              </a:rPr>
              <a:t>qui sont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cas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très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 err="1">
                <a:solidFill>
                  <a:srgbClr val="555555"/>
                </a:solidFill>
                <a:latin typeface="Calibri"/>
                <a:cs typeface="Calibri"/>
              </a:rPr>
              <a:t>importantes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endParaRPr lang="fr-FR" sz="1400" spc="45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299085" marR="5080" indent="-287020">
              <a:lnSpc>
                <a:spcPct val="150000"/>
              </a:lnSpc>
              <a:spcBef>
                <a:spcPts val="6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 err="1">
                <a:solidFill>
                  <a:srgbClr val="555555"/>
                </a:solidFill>
                <a:latin typeface="Calibri"/>
                <a:cs typeface="Calibri"/>
              </a:rPr>
              <a:t>afin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compter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distinctes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ces</a:t>
            </a:r>
            <a:r>
              <a:rPr sz="1400" spc="3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dernières </a:t>
            </a:r>
            <a:r>
              <a:rPr sz="1400" spc="-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(Id_Produit).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0765" y="4789595"/>
            <a:ext cx="10591800" cy="9745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just">
              <a:lnSpc>
                <a:spcPct val="150100"/>
              </a:lnSpc>
              <a:spcBef>
                <a:spcPts val="100"/>
              </a:spcBef>
              <a:tabLst>
                <a:tab pos="299720" algn="l"/>
              </a:tabLst>
            </a:pPr>
            <a:r>
              <a:rPr lang="fr-FR" sz="1400" b="1" spc="-5" dirty="0">
                <a:solidFill>
                  <a:srgbClr val="555555"/>
                </a:solidFill>
                <a:cs typeface="Calibri"/>
              </a:rPr>
              <a:t>Solution incomplète : </a:t>
            </a:r>
            <a:endParaRPr lang="fr-FR" sz="1400" b="1" spc="-5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299085" marR="5080" indent="-287020" algn="just">
              <a:lnSpc>
                <a:spcPct val="150100"/>
              </a:lnSpc>
              <a:spcBef>
                <a:spcPts val="100"/>
              </a:spcBef>
              <a:buFont typeface="Arial MT"/>
              <a:buChar char="•"/>
              <a:tabLst>
                <a:tab pos="299720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“comment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connaitre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liste de tous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produits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courants?”.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endParaRPr lang="fr-FR" sz="1400" spc="-15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299085" marR="5080" indent="-287020" algn="just">
              <a:lnSpc>
                <a:spcPct val="150100"/>
              </a:lnSpc>
              <a:spcBef>
                <a:spcPts val="100"/>
              </a:spcBef>
              <a:buFont typeface="Arial MT"/>
              <a:buChar char="•"/>
              <a:tabLst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faut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donc implementer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b="1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b="1" spc="-5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b="1" dirty="0">
                <a:solidFill>
                  <a:srgbClr val="555555"/>
                </a:solidFill>
                <a:latin typeface="Calibri"/>
                <a:cs typeface="Calibri"/>
              </a:rPr>
              <a:t>autres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strategies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afin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d’administrer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ce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SCD.</a:t>
            </a:r>
            <a:endParaRPr sz="1400" dirty="0">
              <a:latin typeface="Calibri"/>
              <a:cs typeface="Calibri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949448" y="3130930"/>
          <a:ext cx="6274434" cy="13779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9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4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3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74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702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Produit_PK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Id_Produit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Catégorie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P001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Lunettes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SU-6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Accessoires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P002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15" dirty="0">
                          <a:latin typeface="Calibri"/>
                          <a:cs typeface="Calibri"/>
                        </a:rPr>
                        <a:t>Tablette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chocolat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70%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cacao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Sucreries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solidFill>
                            <a:srgbClr val="005F35"/>
                          </a:solidFill>
                          <a:latin typeface="Calibri"/>
                          <a:cs typeface="Calibri"/>
                        </a:rPr>
                        <a:t>P003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Biscuits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d’avoine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Sucreries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solidFill>
                            <a:srgbClr val="005F35"/>
                          </a:solidFill>
                          <a:latin typeface="Calibri"/>
                          <a:cs typeface="Calibri"/>
                        </a:rPr>
                        <a:t>P003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Biscuits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d’avoine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005F35"/>
                          </a:solidFill>
                          <a:latin typeface="Calibri"/>
                          <a:cs typeface="Calibri"/>
                        </a:rPr>
                        <a:t>Biscuits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" y="17"/>
            <a:ext cx="12185903" cy="685520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6753"/>
            <a:ext cx="11660505" cy="5156200"/>
            <a:chOff x="0" y="1456753"/>
            <a:chExt cx="11660505" cy="5156200"/>
          </a:xfrm>
        </p:grpSpPr>
        <p:sp>
          <p:nvSpPr>
            <p:cNvPr id="4" name="object 4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5146548"/>
                  </a:moveTo>
                  <a:lnTo>
                    <a:pt x="11119104" y="514654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6548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80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58876" y="418363"/>
            <a:ext cx="4789805" cy="57277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3</a:t>
            </a:r>
            <a:r>
              <a:rPr sz="1600" b="1" spc="1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-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APPRÉHENDER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 LES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DIMENSIONS</a:t>
            </a:r>
            <a:r>
              <a:rPr sz="1600" b="1" spc="4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À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ÉVOLUTION</a:t>
            </a:r>
            <a:r>
              <a:rPr sz="1600" b="1" spc="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LENTE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Type</a:t>
            </a:r>
            <a:r>
              <a:rPr sz="16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1844273" y="6668744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15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8982" y="1462427"/>
            <a:ext cx="10591800" cy="1771639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175"/>
              </a:spcBef>
            </a:pPr>
            <a:r>
              <a:rPr lang="fr-FR" sz="1600" b="1" spc="-10" dirty="0">
                <a:solidFill>
                  <a:srgbClr val="FF7800"/>
                </a:solidFill>
                <a:latin typeface="Calibri"/>
                <a:cs typeface="Calibri"/>
              </a:rPr>
              <a:t>Stratégie 1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du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Type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 2</a:t>
            </a:r>
            <a:r>
              <a:rPr lang="fr-FR" sz="1600" b="1" spc="-5" dirty="0">
                <a:solidFill>
                  <a:srgbClr val="FF7800"/>
                </a:solidFill>
                <a:latin typeface="Calibri"/>
                <a:cs typeface="Calibri"/>
              </a:rPr>
              <a:t> : </a:t>
            </a:r>
            <a:endParaRPr sz="1600" dirty="0">
              <a:latin typeface="Calibri"/>
              <a:cs typeface="Calibri"/>
            </a:endParaRPr>
          </a:p>
          <a:p>
            <a:pPr marL="12065" algn="just">
              <a:lnSpc>
                <a:spcPct val="100000"/>
              </a:lnSpc>
              <a:spcBef>
                <a:spcPts val="955"/>
              </a:spcBef>
              <a:tabLst>
                <a:tab pos="299720" algn="l"/>
              </a:tabLst>
            </a:pPr>
            <a:r>
              <a:rPr lang="fr-FR" sz="1400" b="1" dirty="0">
                <a:solidFill>
                  <a:srgbClr val="555555"/>
                </a:solidFill>
                <a:latin typeface="Calibri"/>
                <a:cs typeface="Calibri"/>
              </a:rPr>
              <a:t>Comment connaitre la valeur courante (ex. le nom </a:t>
            </a:r>
            <a:r>
              <a:rPr lang="fr-FR" sz="1400" b="1" spc="-5" dirty="0">
                <a:solidFill>
                  <a:srgbClr val="555555"/>
                </a:solidFill>
                <a:latin typeface="Calibri"/>
                <a:cs typeface="Calibri"/>
              </a:rPr>
              <a:t>du </a:t>
            </a:r>
            <a:r>
              <a:rPr lang="fr-FR" sz="1400" b="1" spc="-10" dirty="0">
                <a:solidFill>
                  <a:srgbClr val="555555"/>
                </a:solidFill>
                <a:latin typeface="Calibri"/>
                <a:cs typeface="Calibri"/>
              </a:rPr>
              <a:t>produit ? Biscuits d’avoine ou Biscuits d’avoine Délicieux) ?</a:t>
            </a:r>
            <a:endParaRPr lang="fr-FR" sz="1400" b="1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299085" indent="-287020" algn="just">
              <a:lnSpc>
                <a:spcPct val="100000"/>
              </a:lnSpc>
              <a:spcBef>
                <a:spcPts val="955"/>
              </a:spcBef>
              <a:buFont typeface="Arial MT"/>
              <a:buChar char="•"/>
              <a:tabLst>
                <a:tab pos="299720" algn="l"/>
              </a:tabLst>
            </a:pP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doit </a:t>
            </a:r>
            <a:r>
              <a:rPr sz="1400" dirty="0" err="1">
                <a:solidFill>
                  <a:srgbClr val="555555"/>
                </a:solidFill>
                <a:latin typeface="Calibri"/>
                <a:cs typeface="Calibri"/>
              </a:rPr>
              <a:t>ajouter</a:t>
            </a: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 deux colonnes: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la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date effective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date </a:t>
            </a:r>
            <a:r>
              <a:rPr sz="1400" spc="-15" dirty="0" err="1">
                <a:solidFill>
                  <a:srgbClr val="555555"/>
                </a:solidFill>
                <a:latin typeface="Calibri"/>
                <a:cs typeface="Calibri"/>
              </a:rPr>
              <a:t>d’expiration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endParaRPr lang="fr-FR" sz="1400" spc="-15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756285" lvl="1" indent="-287020" algn="just">
              <a:spcBef>
                <a:spcPts val="955"/>
              </a:spcBef>
              <a:buFont typeface="Arial MT"/>
              <a:buChar char="•"/>
              <a:tabLst>
                <a:tab pos="299720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 err="1">
                <a:solidFill>
                  <a:srgbClr val="555555"/>
                </a:solidFill>
                <a:latin typeface="Calibri"/>
                <a:cs typeface="Calibri"/>
              </a:rPr>
              <a:t>Date_eff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 : date de création de la catégorie,</a:t>
            </a:r>
          </a:p>
          <a:p>
            <a:pPr marL="756285" lvl="1" indent="-287020" algn="just">
              <a:spcBef>
                <a:spcPts val="955"/>
              </a:spcBef>
              <a:buFont typeface="Arial MT"/>
              <a:buChar char="•"/>
              <a:tabLst>
                <a:tab pos="299720" algn="l"/>
              </a:tabLst>
            </a:pPr>
            <a:r>
              <a:rPr lang="fr-FR" sz="1400" spc="-10" dirty="0" err="1">
                <a:solidFill>
                  <a:srgbClr val="555555"/>
                </a:solidFill>
                <a:latin typeface="Calibri"/>
                <a:cs typeface="Calibri"/>
              </a:rPr>
              <a:t>Date_exp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 : date d’expiration de la catégorie. (valeur fictive </a:t>
            </a:r>
            <a:r>
              <a:rPr lang="fr-FR" sz="1400" b="1" spc="-10" dirty="0">
                <a:solidFill>
                  <a:srgbClr val="555555"/>
                </a:solidFill>
                <a:latin typeface="Calibri"/>
                <a:cs typeface="Calibri"/>
              </a:rPr>
              <a:t>01-01-2100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s’il n’y a pas une  nouvelle catégorie</a:t>
            </a:r>
            <a:r>
              <a:rPr lang="fr-FR" sz="1400" b="1" spc="-10" dirty="0">
                <a:solidFill>
                  <a:srgbClr val="555555"/>
                </a:solidFill>
                <a:latin typeface="Calibri"/>
                <a:cs typeface="Calibri"/>
              </a:rPr>
              <a:t>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98982" y="5032147"/>
            <a:ext cx="10590530" cy="13105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99720" algn="l"/>
              </a:tabLst>
            </a:pP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Dans la table de faits, il faut utiliser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clés de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substitution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comme clés étrangères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.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endParaRPr lang="fr-FR" sz="1400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299085" marR="5080" indent="-287020" algn="just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9972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Mais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comment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peut-on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s’assurer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d’utiliser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bonne clé </a:t>
            </a:r>
            <a:r>
              <a:rPr sz="1400" spc="-10" dirty="0" err="1">
                <a:solidFill>
                  <a:srgbClr val="555555"/>
                </a:solidFill>
                <a:latin typeface="Calibri"/>
                <a:cs typeface="Calibri"/>
              </a:rPr>
              <a:t>étrangère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 (3 ou 4 dans cet exemple )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lang="fr-FR" sz="1400" spc="-5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756285" marR="5080" lvl="1" indent="-287020" algn="just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utilise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clé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naturelle afin de trouver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dirty="0" err="1">
                <a:solidFill>
                  <a:srgbClr val="555555"/>
                </a:solidFill>
                <a:latin typeface="Calibri"/>
                <a:cs typeface="Calibri"/>
              </a:rPr>
              <a:t>lignes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 err="1">
                <a:solidFill>
                  <a:srgbClr val="555555"/>
                </a:solidFill>
                <a:latin typeface="Calibri"/>
                <a:cs typeface="Calibri"/>
              </a:rPr>
              <a:t>correspondantes</a:t>
            </a:r>
            <a:endParaRPr lang="fr-FR" sz="1400" spc="-10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756285" marR="5080" lvl="1" indent="-287020" algn="just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99720" algn="l"/>
              </a:tabLst>
            </a:pP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effective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d’expiration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afin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choisir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bonne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 err="1">
                <a:solidFill>
                  <a:srgbClr val="555555"/>
                </a:solidFill>
                <a:latin typeface="Calibri"/>
                <a:cs typeface="Calibri"/>
              </a:rPr>
              <a:t>ligne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(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bonne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 err="1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 err="1">
                <a:solidFill>
                  <a:srgbClr val="555555"/>
                </a:solidFill>
                <a:latin typeface="Calibri"/>
                <a:cs typeface="Calibri"/>
              </a:rPr>
              <a:t>étrangère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)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553964"/>
              </p:ext>
            </p:extLst>
          </p:nvPr>
        </p:nvGraphicFramePr>
        <p:xfrm>
          <a:off x="1477775" y="3445053"/>
          <a:ext cx="8486136" cy="13779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2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3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1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1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1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70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Produit_PK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Id_Produit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Nom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Catégorie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Date_eff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Date_exp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P001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Lunettes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SU-6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Accessoires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01-01-2023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01-01-2100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P002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15" dirty="0">
                          <a:latin typeface="Calibri"/>
                          <a:cs typeface="Calibri"/>
                        </a:rPr>
                        <a:t>Tablette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chocolat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70%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cacao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Sucreries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01-01-2023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01-01-2100</a:t>
                      </a: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solidFill>
                            <a:srgbClr val="005F35"/>
                          </a:solidFill>
                          <a:latin typeface="Calibri"/>
                          <a:cs typeface="Calibri"/>
                        </a:rPr>
                        <a:t>P003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Biscuits</a:t>
                      </a:r>
                      <a:r>
                        <a:rPr sz="1200" b="1" spc="-1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d’avoine</a:t>
                      </a:r>
                      <a:endParaRPr sz="1200" b="1" dirty="0">
                        <a:solidFill>
                          <a:srgbClr val="FF00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Sucreries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005F35"/>
                          </a:solidFill>
                          <a:latin typeface="Calibri"/>
                          <a:cs typeface="Calibri"/>
                        </a:rPr>
                        <a:t>01-01-2023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005F35"/>
                          </a:solidFill>
                          <a:latin typeface="Calibri"/>
                          <a:cs typeface="Calibri"/>
                        </a:rPr>
                        <a:t>08-05-2023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solidFill>
                            <a:srgbClr val="005F35"/>
                          </a:solidFill>
                          <a:latin typeface="Calibri"/>
                          <a:cs typeface="Calibri"/>
                        </a:rPr>
                        <a:t>P003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Biscuits</a:t>
                      </a:r>
                      <a:r>
                        <a:rPr sz="12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d’avoine</a:t>
                      </a:r>
                      <a:r>
                        <a:rPr sz="1200" b="1" spc="-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Délicieux</a:t>
                      </a: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005F35"/>
                          </a:solidFill>
                          <a:latin typeface="Calibri"/>
                          <a:cs typeface="Calibri"/>
                        </a:rPr>
                        <a:t>Biscuits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005F35"/>
                          </a:solidFill>
                          <a:latin typeface="Calibri"/>
                          <a:cs typeface="Calibri"/>
                        </a:rPr>
                        <a:t>09-05-2023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005F35"/>
                          </a:solidFill>
                          <a:latin typeface="Calibri"/>
                          <a:cs typeface="Calibri"/>
                        </a:rPr>
                        <a:t>01-01-2100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" y="17"/>
            <a:ext cx="12185903" cy="685520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6753"/>
            <a:ext cx="11660505" cy="5156200"/>
            <a:chOff x="0" y="1456753"/>
            <a:chExt cx="11660505" cy="5156200"/>
          </a:xfrm>
        </p:grpSpPr>
        <p:sp>
          <p:nvSpPr>
            <p:cNvPr id="4" name="object 4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5146548"/>
                  </a:moveTo>
                  <a:lnTo>
                    <a:pt x="11119104" y="514654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6548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80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58876" y="418363"/>
            <a:ext cx="4789805" cy="57277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3</a:t>
            </a:r>
            <a:r>
              <a:rPr sz="1600" b="1" spc="1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-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APPRÉHENDER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 LES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DIMENSIONS</a:t>
            </a:r>
            <a:r>
              <a:rPr sz="1600" b="1" spc="4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À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ÉVOLUTION</a:t>
            </a:r>
            <a:r>
              <a:rPr sz="1600" b="1" spc="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LENTE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Type</a:t>
            </a:r>
            <a:r>
              <a:rPr sz="16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1844273" y="6668744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16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8982" y="1599692"/>
            <a:ext cx="10591165" cy="6379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175"/>
              </a:spcBef>
            </a:pPr>
            <a:r>
              <a:rPr lang="fr-FR" sz="1600" b="1" spc="-10" dirty="0">
                <a:solidFill>
                  <a:srgbClr val="FF7800"/>
                </a:solidFill>
                <a:latin typeface="Calibri"/>
                <a:cs typeface="Calibri"/>
              </a:rPr>
              <a:t>Stratégie 2</a:t>
            </a:r>
            <a:r>
              <a:rPr lang="fr-FR" sz="1600" b="1" spc="-1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lang="fr-FR" sz="1600" b="1" spc="-5" dirty="0">
                <a:solidFill>
                  <a:srgbClr val="FF7800"/>
                </a:solidFill>
                <a:latin typeface="Calibri"/>
                <a:cs typeface="Calibri"/>
              </a:rPr>
              <a:t>du</a:t>
            </a:r>
            <a:r>
              <a:rPr lang="fr-FR"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lang="fr-FR" sz="1600" b="1" spc="-20" dirty="0">
                <a:solidFill>
                  <a:srgbClr val="FF7800"/>
                </a:solidFill>
                <a:latin typeface="Calibri"/>
                <a:cs typeface="Calibri"/>
              </a:rPr>
              <a:t>Type</a:t>
            </a:r>
            <a:r>
              <a:rPr lang="fr-FR" sz="1600" b="1" spc="-5" dirty="0">
                <a:solidFill>
                  <a:srgbClr val="FF7800"/>
                </a:solidFill>
                <a:latin typeface="Calibri"/>
                <a:cs typeface="Calibri"/>
              </a:rPr>
              <a:t> 2 : </a:t>
            </a:r>
            <a:endParaRPr lang="fr-FR" sz="1600" dirty="0">
              <a:latin typeface="Calibri"/>
              <a:cs typeface="Calibri"/>
            </a:endParaRPr>
          </a:p>
          <a:p>
            <a:pPr marL="299085" marR="5080" indent="-287020">
              <a:lnSpc>
                <a:spcPct val="150200"/>
              </a:lnSpc>
              <a:spcBef>
                <a:spcPts val="7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00" dirty="0" err="1">
                <a:solidFill>
                  <a:srgbClr val="555555"/>
                </a:solidFill>
                <a:latin typeface="Calibri"/>
                <a:cs typeface="Calibri"/>
              </a:rPr>
              <a:t>tilis</a:t>
            </a: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er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flag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est_courant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C’est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colonne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indique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si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valeur </a:t>
            </a:r>
            <a:r>
              <a:rPr sz="1400" spc="-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courante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non.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8982" y="4234662"/>
            <a:ext cx="10589895" cy="22928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99720" algn="l"/>
              </a:tabLst>
            </a:pPr>
            <a:endParaRPr lang="fr-FR" sz="1400" spc="-10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12065" marR="5080" algn="just">
              <a:lnSpc>
                <a:spcPct val="150000"/>
              </a:lnSpc>
              <a:spcBef>
                <a:spcPts val="100"/>
              </a:spcBef>
              <a:tabLst>
                <a:tab pos="299720" algn="l"/>
              </a:tabLst>
            </a:pPr>
            <a:r>
              <a:rPr lang="fr-FR" sz="1400" b="1" spc="-10" dirty="0">
                <a:solidFill>
                  <a:srgbClr val="555555"/>
                </a:solidFill>
                <a:latin typeface="Calibri"/>
                <a:cs typeface="Calibri"/>
              </a:rPr>
              <a:t>Remarque :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quelques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attributs,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comme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nom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produit</a:t>
            </a:r>
            <a:r>
              <a:rPr sz="14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exemple,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n’a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vraiment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besoin</a:t>
            </a:r>
            <a:r>
              <a:rPr sz="14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 err="1">
                <a:solidFill>
                  <a:srgbClr val="555555"/>
                </a:solidFill>
                <a:latin typeface="Calibri"/>
                <a:cs typeface="Calibri"/>
              </a:rPr>
              <a:t>d’utiliser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 err="1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4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2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du </a:t>
            </a:r>
            <a:r>
              <a:rPr sz="1400" spc="-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SCD. </a:t>
            </a:r>
            <a:r>
              <a:rPr lang="fr-FR" sz="1400" spc="-15" dirty="0">
                <a:solidFill>
                  <a:srgbClr val="555555"/>
                </a:solidFill>
                <a:latin typeface="Calibri"/>
                <a:cs typeface="Calibri"/>
              </a:rPr>
              <a:t>Le meilleur est le type 1 Ecrasement.</a:t>
            </a:r>
          </a:p>
          <a:p>
            <a:pPr marL="299085" marR="5080" indent="-287020" algn="just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99720" algn="l"/>
              </a:tabLst>
            </a:pPr>
            <a:endParaRPr lang="fr-FR" sz="1400" spc="-15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12065" marR="5080" algn="just">
              <a:lnSpc>
                <a:spcPct val="150000"/>
              </a:lnSpc>
              <a:spcBef>
                <a:spcPts val="100"/>
              </a:spcBef>
              <a:tabLst>
                <a:tab pos="299720" algn="l"/>
              </a:tabLst>
            </a:pPr>
            <a:r>
              <a:rPr lang="fr-FR" sz="1400" b="1" spc="-15" dirty="0">
                <a:solidFill>
                  <a:srgbClr val="555555"/>
                </a:solidFill>
                <a:latin typeface="Calibri"/>
                <a:cs typeface="Calibri"/>
              </a:rPr>
              <a:t>Question : </a:t>
            </a:r>
          </a:p>
          <a:p>
            <a:pPr marL="299085" marR="5080" indent="-287020" algn="just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99720" algn="l"/>
              </a:tabLst>
            </a:pPr>
            <a:r>
              <a:rPr sz="1400" dirty="0" err="1">
                <a:solidFill>
                  <a:srgbClr val="555555"/>
                </a:solidFill>
                <a:latin typeface="Calibri"/>
                <a:cs typeface="Calibri"/>
              </a:rPr>
              <a:t>Cela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soulève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question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 ce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qu’on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peut combiner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types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1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2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même table de dimension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qu’est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 que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ça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va</a:t>
            </a:r>
            <a:r>
              <a:rPr sz="1400" spc="2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donner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résultats?</a:t>
            </a:r>
            <a:endParaRPr sz="1400" dirty="0">
              <a:latin typeface="Calibri"/>
              <a:cs typeface="Calibri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226235" y="2802254"/>
          <a:ext cx="9719945" cy="13779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5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5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9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2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2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2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2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70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Produit_PK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Id_Produit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Catégorie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Date_eff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Date_exp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Est_courant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P001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Lunettes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SU-6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Accessoires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01-01-2023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01-01-2100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Oui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P002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15" dirty="0">
                          <a:latin typeface="Calibri"/>
                          <a:cs typeface="Calibri"/>
                        </a:rPr>
                        <a:t>Tablette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chocolat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70%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cacao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Sucreries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01-01-2023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01-01-2100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Oui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5" dirty="0">
                          <a:solidFill>
                            <a:srgbClr val="005F35"/>
                          </a:solidFill>
                          <a:latin typeface="Calibri"/>
                          <a:cs typeface="Calibri"/>
                        </a:rPr>
                        <a:t>P003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Biscuits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d’avoine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Sucreries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solidFill>
                            <a:srgbClr val="005F35"/>
                          </a:solidFill>
                          <a:latin typeface="Calibri"/>
                          <a:cs typeface="Calibri"/>
                        </a:rPr>
                        <a:t>01-01-2023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solidFill>
                            <a:srgbClr val="005F35"/>
                          </a:solidFill>
                          <a:latin typeface="Calibri"/>
                          <a:cs typeface="Calibri"/>
                        </a:rPr>
                        <a:t>08-05-2023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solidFill>
                            <a:srgbClr val="005F35"/>
                          </a:solidFill>
                          <a:latin typeface="Calibri"/>
                          <a:cs typeface="Calibri"/>
                        </a:rPr>
                        <a:t>Non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solidFill>
                            <a:srgbClr val="005F35"/>
                          </a:solidFill>
                          <a:latin typeface="Calibri"/>
                          <a:cs typeface="Calibri"/>
                        </a:rPr>
                        <a:t>P003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Biscuits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d’avoine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Délicieux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005F35"/>
                          </a:solidFill>
                          <a:latin typeface="Calibri"/>
                          <a:cs typeface="Calibri"/>
                        </a:rPr>
                        <a:t>Biscuits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005F35"/>
                          </a:solidFill>
                          <a:latin typeface="Calibri"/>
                          <a:cs typeface="Calibri"/>
                        </a:rPr>
                        <a:t>09-05-2023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005F35"/>
                          </a:solidFill>
                          <a:latin typeface="Calibri"/>
                          <a:cs typeface="Calibri"/>
                        </a:rPr>
                        <a:t>01-01-2100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005F35"/>
                          </a:solidFill>
                          <a:latin typeface="Calibri"/>
                          <a:cs typeface="Calibri"/>
                        </a:rPr>
                        <a:t>Oui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" y="0"/>
            <a:ext cx="6489700" cy="6858000"/>
            <a:chOff x="3048" y="0"/>
            <a:chExt cx="64897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0"/>
              <a:ext cx="6489422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1" y="195071"/>
              <a:ext cx="1027176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0972" y="381000"/>
              <a:ext cx="2001012" cy="64465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013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CHAPITRE</a:t>
            </a:r>
            <a:r>
              <a:rPr spc="-50" dirty="0"/>
              <a:t> </a:t>
            </a:r>
            <a:r>
              <a:rPr spc="-5" dirty="0"/>
              <a:t>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99909" y="1103503"/>
            <a:ext cx="43815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2985" marR="5080" indent="-1010919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APPRÉHENDER</a:t>
            </a:r>
            <a:r>
              <a:rPr sz="2400" b="1" spc="-4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2400" b="1" spc="-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DIMENSIONS</a:t>
            </a:r>
            <a:r>
              <a:rPr sz="24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7800"/>
                </a:solidFill>
                <a:latin typeface="Calibri"/>
                <a:cs typeface="Calibri"/>
              </a:rPr>
              <a:t>À </a:t>
            </a:r>
            <a:r>
              <a:rPr sz="2400" b="1" spc="-5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7800"/>
                </a:solidFill>
                <a:latin typeface="Calibri"/>
                <a:cs typeface="Calibri"/>
              </a:rPr>
              <a:t>ÉVOLUTION</a:t>
            </a:r>
            <a:r>
              <a:rPr sz="2400" b="1" spc="-2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7800"/>
                </a:solidFill>
                <a:latin typeface="Calibri"/>
                <a:cs typeface="Calibri"/>
              </a:rPr>
              <a:t>LENTE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79590" y="2760624"/>
            <a:ext cx="3193415" cy="2327275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Introduction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Type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0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:</a:t>
            </a:r>
            <a:r>
              <a:rPr sz="1600" spc="-2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Original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9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Type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1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:</a:t>
            </a: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Ecrasement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Type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 2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:</a:t>
            </a: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Nouvelle ligne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b="1" spc="-20" dirty="0">
                <a:solidFill>
                  <a:srgbClr val="EC7C30"/>
                </a:solidFill>
                <a:latin typeface="Calibri"/>
                <a:cs typeface="Calibri"/>
              </a:rPr>
              <a:t>Type</a:t>
            </a:r>
            <a:r>
              <a:rPr sz="1600" b="1" spc="-10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EC7C30"/>
                </a:solidFill>
                <a:latin typeface="Calibri"/>
                <a:cs typeface="Calibri"/>
              </a:rPr>
              <a:t>1</a:t>
            </a:r>
            <a:r>
              <a:rPr sz="1600" b="1" spc="-1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EC7C30"/>
                </a:solidFill>
                <a:latin typeface="Calibri"/>
                <a:cs typeface="Calibri"/>
              </a:rPr>
              <a:t>&amp;</a:t>
            </a:r>
            <a:r>
              <a:rPr sz="1600" b="1" spc="-15" dirty="0">
                <a:solidFill>
                  <a:srgbClr val="EC7C30"/>
                </a:solidFill>
                <a:latin typeface="Calibri"/>
                <a:cs typeface="Calibri"/>
              </a:rPr>
              <a:t> Type </a:t>
            </a:r>
            <a:r>
              <a:rPr sz="1600" b="1" spc="-5" dirty="0">
                <a:solidFill>
                  <a:srgbClr val="EC7C30"/>
                </a:solidFill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9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Type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3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:</a:t>
            </a: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Attributs</a:t>
            </a:r>
            <a:r>
              <a:rPr sz="1600" spc="-2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supplémentaires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69673" y="6637121"/>
            <a:ext cx="21780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AEABAB"/>
                </a:solidFill>
                <a:latin typeface="Calibri"/>
                <a:cs typeface="Calibri"/>
              </a:rPr>
              <a:t>160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04638" y="6640474"/>
            <a:ext cx="19831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Copyright</a:t>
            </a:r>
            <a:r>
              <a:rPr sz="100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- Tout</a:t>
            </a:r>
            <a:r>
              <a:rPr sz="100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droit</a:t>
            </a:r>
            <a:r>
              <a:rPr sz="10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AEABAB"/>
                </a:solidFill>
                <a:latin typeface="Calibri"/>
                <a:cs typeface="Calibri"/>
              </a:rPr>
              <a:t>réservé</a:t>
            </a:r>
            <a:r>
              <a:rPr sz="1000" spc="3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- </a:t>
            </a:r>
            <a:r>
              <a:rPr sz="1000" spc="-10" dirty="0">
                <a:solidFill>
                  <a:srgbClr val="AEABAB"/>
                </a:solidFill>
                <a:latin typeface="Calibri"/>
                <a:cs typeface="Calibri"/>
              </a:rPr>
              <a:t>OFPPT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1456753"/>
            <a:ext cx="11660505" cy="5156200"/>
            <a:chOff x="0" y="1456753"/>
            <a:chExt cx="11660505" cy="5156200"/>
          </a:xfrm>
        </p:grpSpPr>
        <p:sp>
          <p:nvSpPr>
            <p:cNvPr id="5" name="object 5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5146548"/>
                  </a:moveTo>
                  <a:lnTo>
                    <a:pt x="11119104" y="514654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6548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059680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8876" y="418363"/>
            <a:ext cx="4789805" cy="57277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600" spc="-5" dirty="0"/>
              <a:t>3</a:t>
            </a:r>
            <a:r>
              <a:rPr sz="1600" spc="10" dirty="0"/>
              <a:t> </a:t>
            </a:r>
            <a:r>
              <a:rPr sz="1600" spc="-5" dirty="0"/>
              <a:t>-</a:t>
            </a:r>
            <a:r>
              <a:rPr sz="1600" spc="5" dirty="0"/>
              <a:t> </a:t>
            </a:r>
            <a:r>
              <a:rPr sz="1600" spc="-5" dirty="0"/>
              <a:t>APPRÉHENDER</a:t>
            </a:r>
            <a:r>
              <a:rPr sz="1600" spc="-10" dirty="0"/>
              <a:t> LES</a:t>
            </a:r>
            <a:r>
              <a:rPr sz="1600" spc="5" dirty="0"/>
              <a:t> </a:t>
            </a:r>
            <a:r>
              <a:rPr sz="1600" spc="-10" dirty="0"/>
              <a:t>DIMENSIONS</a:t>
            </a:r>
            <a:r>
              <a:rPr sz="1600" spc="40" dirty="0"/>
              <a:t> </a:t>
            </a:r>
            <a:r>
              <a:rPr sz="1600" spc="-5" dirty="0"/>
              <a:t>À</a:t>
            </a:r>
            <a:r>
              <a:rPr sz="1600" spc="5" dirty="0"/>
              <a:t> </a:t>
            </a:r>
            <a:r>
              <a:rPr sz="1600" spc="-15" dirty="0"/>
              <a:t>ÉVOLUTION</a:t>
            </a:r>
            <a:r>
              <a:rPr sz="1600" spc="25" dirty="0"/>
              <a:t> </a:t>
            </a:r>
            <a:r>
              <a:rPr sz="1600" spc="-5" dirty="0"/>
              <a:t>LENTE</a:t>
            </a:r>
            <a:endParaRPr sz="1600"/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spc="-20" dirty="0"/>
              <a:t>Type</a:t>
            </a:r>
            <a:r>
              <a:rPr sz="1600" spc="-10" dirty="0"/>
              <a:t> </a:t>
            </a:r>
            <a:r>
              <a:rPr sz="1600" spc="-5" dirty="0"/>
              <a:t>1</a:t>
            </a:r>
            <a:r>
              <a:rPr sz="1600" spc="-15" dirty="0"/>
              <a:t> </a:t>
            </a:r>
            <a:r>
              <a:rPr sz="1600" spc="-5" dirty="0"/>
              <a:t>&amp;</a:t>
            </a:r>
            <a:r>
              <a:rPr sz="1600" spc="-15" dirty="0"/>
              <a:t> Type </a:t>
            </a:r>
            <a:r>
              <a:rPr sz="1600" spc="-5" dirty="0"/>
              <a:t>2</a:t>
            </a:r>
            <a:endParaRPr sz="1600"/>
          </a:p>
        </p:txBody>
      </p:sp>
      <p:sp>
        <p:nvSpPr>
          <p:cNvPr id="12" name="object 12"/>
          <p:cNvSpPr txBox="1"/>
          <p:nvPr/>
        </p:nvSpPr>
        <p:spPr>
          <a:xfrm>
            <a:off x="798982" y="1599692"/>
            <a:ext cx="10589895" cy="17049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Combinaison</a:t>
            </a:r>
            <a:r>
              <a:rPr sz="1600" b="1" spc="1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de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Type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 1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et</a:t>
            </a: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 Type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2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donnée,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quel type utilisé 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1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2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 ?</a:t>
            </a:r>
          </a:p>
          <a:p>
            <a:pPr marL="756285" lvl="1" indent="-287020"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fr-FR" sz="1400" spc="15" dirty="0">
                <a:solidFill>
                  <a:srgbClr val="555555"/>
                </a:solidFill>
                <a:latin typeface="Calibri"/>
                <a:cs typeface="Calibri"/>
              </a:rPr>
              <a:t>Cela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dépend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attributs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mettre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jour.</a:t>
            </a:r>
            <a:r>
              <a:rPr lang="fr-FR" sz="1400" spc="-30" dirty="0">
                <a:solidFill>
                  <a:srgbClr val="555555"/>
                </a:solidFill>
                <a:latin typeface="Calibri"/>
                <a:cs typeface="Calibri"/>
              </a:rPr>
              <a:t> Par exemple :</a:t>
            </a:r>
          </a:p>
          <a:p>
            <a:pPr marL="1213485" lvl="2" indent="-287020"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nom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d’un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produit,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n’est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 err="1">
                <a:solidFill>
                  <a:srgbClr val="555555"/>
                </a:solidFill>
                <a:latin typeface="Calibri"/>
                <a:cs typeface="Calibri"/>
              </a:rPr>
              <a:t>nécessaire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25" dirty="0">
                <a:solidFill>
                  <a:srgbClr val="555555"/>
                </a:solidFill>
                <a:latin typeface="Calibri"/>
                <a:cs typeface="Calibri"/>
              </a:rPr>
              <a:t>qu’on garde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75" dirty="0">
                <a:solidFill>
                  <a:srgbClr val="555555"/>
                </a:solidFill>
                <a:latin typeface="Calibri"/>
                <a:cs typeface="Calibri"/>
              </a:rPr>
              <a:t>son </a:t>
            </a:r>
            <a:r>
              <a:rPr sz="1400" spc="-5" dirty="0" err="1">
                <a:solidFill>
                  <a:srgbClr val="555555"/>
                </a:solidFill>
                <a:latin typeface="Calibri"/>
                <a:cs typeface="Calibri"/>
              </a:rPr>
              <a:t>historique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95" dirty="0">
                <a:solidFill>
                  <a:srgbClr val="555555"/>
                </a:solidFill>
                <a:latin typeface="Calibri"/>
                <a:cs typeface="Calibri"/>
              </a:rPr>
              <a:t> des MAJ </a:t>
            </a:r>
            <a:r>
              <a:rPr lang="fr-FR" sz="1400" spc="95" dirty="0">
                <a:solidFill>
                  <a:srgbClr val="555555"/>
                </a:solidFill>
                <a:latin typeface="Calibri"/>
                <a:cs typeface="Calibri"/>
                <a:sym typeface="Wingdings" panose="05000000000000000000" pitchFamily="2" charset="2"/>
              </a:rPr>
              <a:t> Type 1 Ecrasement</a:t>
            </a:r>
            <a:endParaRPr lang="fr-FR" sz="1400" spc="95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1213485" lvl="2" indent="-287020"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catégorie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effet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analyses,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il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faut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donc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garder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son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 err="1">
                <a:solidFill>
                  <a:srgbClr val="555555"/>
                </a:solidFill>
                <a:latin typeface="Calibri"/>
                <a:cs typeface="Calibri"/>
              </a:rPr>
              <a:t>historique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  <a:sym typeface="Wingdings" panose="05000000000000000000" pitchFamily="2" charset="2"/>
              </a:rPr>
              <a:t>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2.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55555"/>
              </a:buClr>
              <a:buFont typeface="Arial MT"/>
              <a:buChar char="•"/>
            </a:pPr>
            <a:endParaRPr sz="115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donc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utiliser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2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types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même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dimension.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endParaRPr sz="1400" dirty="0">
              <a:latin typeface="Calibri"/>
              <a:cs typeface="Calibri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445385" y="3907916"/>
          <a:ext cx="8497570" cy="13779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5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5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9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2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2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2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70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Produit_PK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Id_Produit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Nom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Catégorie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Date_eff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Date_exp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P001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50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Lunettes</a:t>
                      </a:r>
                      <a:r>
                        <a:rPr sz="12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SU-6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Accessoires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01-01-2023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01-01-2100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P002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15" dirty="0">
                          <a:latin typeface="Calibri"/>
                          <a:cs typeface="Calibri"/>
                        </a:rPr>
                        <a:t>Tablette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chocolat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70%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cacao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Sucreries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01-01-2023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01-01-2100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P003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005F35"/>
                          </a:solidFill>
                          <a:latin typeface="Calibri"/>
                          <a:cs typeface="Calibri"/>
                        </a:rPr>
                        <a:t>Biscuits</a:t>
                      </a:r>
                      <a:r>
                        <a:rPr sz="1200" b="1" spc="-20" dirty="0">
                          <a:solidFill>
                            <a:srgbClr val="005F3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5" dirty="0">
                          <a:solidFill>
                            <a:srgbClr val="005F35"/>
                          </a:solidFill>
                          <a:latin typeface="Calibri"/>
                          <a:cs typeface="Calibri"/>
                        </a:rPr>
                        <a:t>d’avoine</a:t>
                      </a:r>
                      <a:r>
                        <a:rPr sz="1200" b="1" spc="-30" dirty="0">
                          <a:solidFill>
                            <a:srgbClr val="005F3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005F35"/>
                          </a:solidFill>
                          <a:latin typeface="Calibri"/>
                          <a:cs typeface="Calibri"/>
                        </a:rPr>
                        <a:t>Délicieux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Sucreries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01-01-2023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08-05-2023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P003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18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Biscuits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d’avoine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Délicieux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005F35"/>
                          </a:solidFill>
                          <a:latin typeface="Calibri"/>
                          <a:cs typeface="Calibri"/>
                        </a:rPr>
                        <a:t>Biscuits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09-05-2023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01-01-2100</a:t>
                      </a: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798982" y="4609386"/>
            <a:ext cx="9388475" cy="129202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5095">
              <a:lnSpc>
                <a:spcPct val="100000"/>
              </a:lnSpc>
              <a:spcBef>
                <a:spcPts val="795"/>
              </a:spcBef>
            </a:pPr>
            <a:r>
              <a:rPr sz="1400" b="1" spc="-50" dirty="0">
                <a:solidFill>
                  <a:srgbClr val="005F35"/>
                </a:solidFill>
                <a:latin typeface="Calibri"/>
                <a:cs typeface="Calibri"/>
              </a:rPr>
              <a:t>T</a:t>
            </a:r>
            <a:r>
              <a:rPr sz="1400" b="1" spc="-10" dirty="0">
                <a:solidFill>
                  <a:srgbClr val="005F35"/>
                </a:solidFill>
                <a:latin typeface="Calibri"/>
                <a:cs typeface="Calibri"/>
              </a:rPr>
              <a:t>y</a:t>
            </a:r>
            <a:r>
              <a:rPr sz="1400" b="1" dirty="0">
                <a:solidFill>
                  <a:srgbClr val="005F35"/>
                </a:solidFill>
                <a:latin typeface="Calibri"/>
                <a:cs typeface="Calibri"/>
              </a:rPr>
              <a:t>pe</a:t>
            </a:r>
            <a:r>
              <a:rPr sz="1400" b="1" spc="-15" dirty="0">
                <a:solidFill>
                  <a:srgbClr val="005F3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05F35"/>
                </a:solidFill>
                <a:latin typeface="Calibri"/>
                <a:cs typeface="Calibri"/>
              </a:rPr>
              <a:t>1</a:t>
            </a:r>
            <a:endParaRPr sz="1400" dirty="0">
              <a:latin typeface="Calibri"/>
              <a:cs typeface="Calibri"/>
            </a:endParaRPr>
          </a:p>
          <a:p>
            <a:pPr marL="116205">
              <a:lnSpc>
                <a:spcPct val="100000"/>
              </a:lnSpc>
              <a:spcBef>
                <a:spcPts val="700"/>
              </a:spcBef>
            </a:pPr>
            <a:r>
              <a:rPr sz="1400" b="1" spc="-50" dirty="0">
                <a:solidFill>
                  <a:srgbClr val="005F35"/>
                </a:solidFill>
                <a:latin typeface="Calibri"/>
                <a:cs typeface="Calibri"/>
              </a:rPr>
              <a:t>T</a:t>
            </a:r>
            <a:r>
              <a:rPr sz="1400" b="1" spc="-10" dirty="0">
                <a:solidFill>
                  <a:srgbClr val="005F35"/>
                </a:solidFill>
                <a:latin typeface="Calibri"/>
                <a:cs typeface="Calibri"/>
              </a:rPr>
              <a:t>y</a:t>
            </a:r>
            <a:r>
              <a:rPr sz="1400" b="1" dirty="0">
                <a:solidFill>
                  <a:srgbClr val="005F35"/>
                </a:solidFill>
                <a:latin typeface="Calibri"/>
                <a:cs typeface="Calibri"/>
              </a:rPr>
              <a:t>pe</a:t>
            </a:r>
            <a:r>
              <a:rPr sz="1400" b="1" spc="-15" dirty="0">
                <a:solidFill>
                  <a:srgbClr val="005F3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05F35"/>
                </a:solidFill>
                <a:latin typeface="Calibri"/>
                <a:cs typeface="Calibri"/>
              </a:rPr>
              <a:t>2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5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endParaRPr lang="fr-FR" sz="1400" spc="-5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certaines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situations,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1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2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ne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bon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choix,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on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donc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autre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alternative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3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du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SCD.</a:t>
            </a:r>
            <a:endParaRPr sz="1400" dirty="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659382" y="4724146"/>
            <a:ext cx="789940" cy="521970"/>
            <a:chOff x="1659382" y="4724146"/>
            <a:chExt cx="789940" cy="521970"/>
          </a:xfrm>
        </p:grpSpPr>
        <p:sp>
          <p:nvSpPr>
            <p:cNvPr id="16" name="object 16"/>
            <p:cNvSpPr/>
            <p:nvPr/>
          </p:nvSpPr>
          <p:spPr>
            <a:xfrm>
              <a:off x="1665732" y="4730496"/>
              <a:ext cx="754380" cy="193675"/>
            </a:xfrm>
            <a:custGeom>
              <a:avLst/>
              <a:gdLst/>
              <a:ahLst/>
              <a:cxnLst/>
              <a:rect l="l" t="t" r="r" b="b"/>
              <a:pathLst>
                <a:path w="754380" h="193675">
                  <a:moveTo>
                    <a:pt x="657606" y="0"/>
                  </a:moveTo>
                  <a:lnTo>
                    <a:pt x="657606" y="48386"/>
                  </a:lnTo>
                  <a:lnTo>
                    <a:pt x="0" y="48386"/>
                  </a:lnTo>
                  <a:lnTo>
                    <a:pt x="0" y="145160"/>
                  </a:lnTo>
                  <a:lnTo>
                    <a:pt x="657606" y="145160"/>
                  </a:lnTo>
                  <a:lnTo>
                    <a:pt x="657606" y="193547"/>
                  </a:lnTo>
                  <a:lnTo>
                    <a:pt x="754380" y="96773"/>
                  </a:lnTo>
                  <a:lnTo>
                    <a:pt x="657606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65732" y="4730496"/>
              <a:ext cx="754380" cy="193675"/>
            </a:xfrm>
            <a:custGeom>
              <a:avLst/>
              <a:gdLst/>
              <a:ahLst/>
              <a:cxnLst/>
              <a:rect l="l" t="t" r="r" b="b"/>
              <a:pathLst>
                <a:path w="754380" h="193675">
                  <a:moveTo>
                    <a:pt x="0" y="48386"/>
                  </a:moveTo>
                  <a:lnTo>
                    <a:pt x="657606" y="48386"/>
                  </a:lnTo>
                  <a:lnTo>
                    <a:pt x="657606" y="0"/>
                  </a:lnTo>
                  <a:lnTo>
                    <a:pt x="754380" y="96773"/>
                  </a:lnTo>
                  <a:lnTo>
                    <a:pt x="657606" y="193547"/>
                  </a:lnTo>
                  <a:lnTo>
                    <a:pt x="657606" y="145160"/>
                  </a:lnTo>
                  <a:lnTo>
                    <a:pt x="0" y="145160"/>
                  </a:lnTo>
                  <a:lnTo>
                    <a:pt x="0" y="48386"/>
                  </a:lnTo>
                  <a:close/>
                </a:path>
              </a:pathLst>
            </a:custGeom>
            <a:ln w="12700">
              <a:solidFill>
                <a:srgbClr val="005F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88592" y="5045964"/>
              <a:ext cx="754380" cy="193675"/>
            </a:xfrm>
            <a:custGeom>
              <a:avLst/>
              <a:gdLst/>
              <a:ahLst/>
              <a:cxnLst/>
              <a:rect l="l" t="t" r="r" b="b"/>
              <a:pathLst>
                <a:path w="754380" h="193675">
                  <a:moveTo>
                    <a:pt x="657606" y="0"/>
                  </a:moveTo>
                  <a:lnTo>
                    <a:pt x="657606" y="48387"/>
                  </a:lnTo>
                  <a:lnTo>
                    <a:pt x="0" y="48387"/>
                  </a:lnTo>
                  <a:lnTo>
                    <a:pt x="0" y="145161"/>
                  </a:lnTo>
                  <a:lnTo>
                    <a:pt x="657606" y="145161"/>
                  </a:lnTo>
                  <a:lnTo>
                    <a:pt x="657606" y="193548"/>
                  </a:lnTo>
                  <a:lnTo>
                    <a:pt x="754380" y="96774"/>
                  </a:lnTo>
                  <a:lnTo>
                    <a:pt x="657606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88592" y="5045964"/>
              <a:ext cx="754380" cy="193675"/>
            </a:xfrm>
            <a:custGeom>
              <a:avLst/>
              <a:gdLst/>
              <a:ahLst/>
              <a:cxnLst/>
              <a:rect l="l" t="t" r="r" b="b"/>
              <a:pathLst>
                <a:path w="754380" h="193675">
                  <a:moveTo>
                    <a:pt x="0" y="48387"/>
                  </a:moveTo>
                  <a:lnTo>
                    <a:pt x="657606" y="48387"/>
                  </a:lnTo>
                  <a:lnTo>
                    <a:pt x="657606" y="0"/>
                  </a:lnTo>
                  <a:lnTo>
                    <a:pt x="754380" y="96774"/>
                  </a:lnTo>
                  <a:lnTo>
                    <a:pt x="657606" y="193548"/>
                  </a:lnTo>
                  <a:lnTo>
                    <a:pt x="657606" y="145161"/>
                  </a:lnTo>
                  <a:lnTo>
                    <a:pt x="0" y="145161"/>
                  </a:lnTo>
                  <a:lnTo>
                    <a:pt x="0" y="48387"/>
                  </a:lnTo>
                  <a:close/>
                </a:path>
              </a:pathLst>
            </a:custGeom>
            <a:ln w="12700">
              <a:solidFill>
                <a:srgbClr val="005F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" y="0"/>
            <a:ext cx="6489700" cy="6858000"/>
            <a:chOff x="3048" y="0"/>
            <a:chExt cx="64897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0"/>
              <a:ext cx="6489422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1" y="195071"/>
              <a:ext cx="1027176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0972" y="381000"/>
              <a:ext cx="2001012" cy="64465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013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CHAPITRE</a:t>
            </a:r>
            <a:r>
              <a:rPr spc="-50" dirty="0"/>
              <a:t> </a:t>
            </a:r>
            <a:r>
              <a:rPr spc="-5" dirty="0"/>
              <a:t>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99909" y="1103503"/>
            <a:ext cx="43815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2985" marR="5080" indent="-1010919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APPRÉHENDER</a:t>
            </a:r>
            <a:r>
              <a:rPr sz="2400" b="1" spc="-4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2400" b="1" spc="-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DIMENSIONS</a:t>
            </a:r>
            <a:r>
              <a:rPr sz="24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7800"/>
                </a:solidFill>
                <a:latin typeface="Calibri"/>
                <a:cs typeface="Calibri"/>
              </a:rPr>
              <a:t>À </a:t>
            </a:r>
            <a:r>
              <a:rPr sz="2400" b="1" spc="-5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7800"/>
                </a:solidFill>
                <a:latin typeface="Calibri"/>
                <a:cs typeface="Calibri"/>
              </a:rPr>
              <a:t>ÉVOLUTION</a:t>
            </a:r>
            <a:r>
              <a:rPr sz="2400" b="1" spc="-2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7800"/>
                </a:solidFill>
                <a:latin typeface="Calibri"/>
                <a:cs typeface="Calibri"/>
              </a:rPr>
              <a:t>LENTE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79590" y="2760624"/>
            <a:ext cx="3263900" cy="2327275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Introduction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Type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0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:</a:t>
            </a:r>
            <a:r>
              <a:rPr sz="1600" spc="-2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Original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9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Type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1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:</a:t>
            </a: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Ecrasement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Type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 2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:</a:t>
            </a: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Nouvelle ligne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Type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1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&amp;</a:t>
            </a:r>
            <a:r>
              <a:rPr sz="1600" spc="-3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Type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9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b="1" spc="-20" dirty="0">
                <a:solidFill>
                  <a:srgbClr val="EC7C30"/>
                </a:solidFill>
                <a:latin typeface="Calibri"/>
                <a:cs typeface="Calibri"/>
              </a:rPr>
              <a:t>Type</a:t>
            </a:r>
            <a:r>
              <a:rPr sz="1600" b="1" spc="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EC7C30"/>
                </a:solidFill>
                <a:latin typeface="Calibri"/>
                <a:cs typeface="Calibri"/>
              </a:rPr>
              <a:t>3</a:t>
            </a:r>
            <a:r>
              <a:rPr sz="1600" b="1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EC7C30"/>
                </a:solidFill>
                <a:latin typeface="Calibri"/>
                <a:cs typeface="Calibri"/>
              </a:rPr>
              <a:t>:</a:t>
            </a:r>
            <a:r>
              <a:rPr sz="1600" b="1" spc="-15" dirty="0">
                <a:solidFill>
                  <a:srgbClr val="EC7C30"/>
                </a:solidFill>
                <a:latin typeface="Calibri"/>
                <a:cs typeface="Calibri"/>
              </a:rPr>
              <a:t> Attributs</a:t>
            </a:r>
            <a:r>
              <a:rPr sz="1600" b="1" spc="3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EC7C30"/>
                </a:solidFill>
                <a:latin typeface="Calibri"/>
                <a:cs typeface="Calibri"/>
              </a:rPr>
              <a:t>supplémentaires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" y="0"/>
            <a:ext cx="6489700" cy="6858000"/>
            <a:chOff x="3048" y="0"/>
            <a:chExt cx="64897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0"/>
              <a:ext cx="6489422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1" y="195071"/>
              <a:ext cx="1027176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0972" y="381000"/>
              <a:ext cx="2001012" cy="64465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013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CHAPITRE</a:t>
            </a:r>
            <a:r>
              <a:rPr spc="-50" dirty="0"/>
              <a:t> </a:t>
            </a:r>
            <a:r>
              <a:rPr spc="-5" dirty="0"/>
              <a:t>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99909" y="1103503"/>
            <a:ext cx="43815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2985" marR="5080" indent="-1010919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APPRÉHENDER</a:t>
            </a:r>
            <a:r>
              <a:rPr sz="2400" b="1" spc="-4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2400" b="1" spc="-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DIMENSIONS</a:t>
            </a:r>
            <a:r>
              <a:rPr sz="24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7800"/>
                </a:solidFill>
                <a:latin typeface="Calibri"/>
                <a:cs typeface="Calibri"/>
              </a:rPr>
              <a:t>À </a:t>
            </a:r>
            <a:r>
              <a:rPr sz="2400" b="1" spc="-5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7800"/>
                </a:solidFill>
                <a:latin typeface="Calibri"/>
                <a:cs typeface="Calibri"/>
              </a:rPr>
              <a:t>ÉVOLUTION</a:t>
            </a:r>
            <a:r>
              <a:rPr sz="2400" b="1" spc="-2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7800"/>
                </a:solidFill>
                <a:latin typeface="Calibri"/>
                <a:cs typeface="Calibri"/>
              </a:rPr>
              <a:t>LENTE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79590" y="2760624"/>
            <a:ext cx="3193415" cy="2327275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b="1" spc="-10" dirty="0">
                <a:solidFill>
                  <a:srgbClr val="EC7C30"/>
                </a:solidFill>
                <a:latin typeface="Calibri"/>
                <a:cs typeface="Calibri"/>
              </a:rPr>
              <a:t>Introduction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Type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0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:</a:t>
            </a:r>
            <a:r>
              <a:rPr sz="1600" spc="-2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Original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9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Type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1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:</a:t>
            </a: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Ecrasement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Type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 2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:</a:t>
            </a: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Nouvelle ligne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Type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1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&amp;</a:t>
            </a:r>
            <a:r>
              <a:rPr sz="1600" spc="-3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Type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9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Type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3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:</a:t>
            </a: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Attributs</a:t>
            </a:r>
            <a:r>
              <a:rPr sz="1600" spc="-2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supplémentaires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" y="17"/>
            <a:ext cx="12185903" cy="685520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6753"/>
            <a:ext cx="11660505" cy="5156200"/>
            <a:chOff x="0" y="1456753"/>
            <a:chExt cx="11660505" cy="5156200"/>
          </a:xfrm>
        </p:grpSpPr>
        <p:sp>
          <p:nvSpPr>
            <p:cNvPr id="4" name="object 4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5146548"/>
                  </a:moveTo>
                  <a:lnTo>
                    <a:pt x="11119104" y="514654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6548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80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58876" y="418363"/>
            <a:ext cx="4789805" cy="57277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3</a:t>
            </a:r>
            <a:r>
              <a:rPr sz="1600" b="1" spc="1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-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APPRÉHENDER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 LES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DIMENSIONS</a:t>
            </a:r>
            <a:r>
              <a:rPr sz="1600" b="1" spc="4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À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ÉVOLUTION</a:t>
            </a:r>
            <a:r>
              <a:rPr sz="1600" b="1" spc="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LENTE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Type</a:t>
            </a:r>
            <a:r>
              <a:rPr sz="16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1844273" y="6668744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20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8982" y="1599692"/>
            <a:ext cx="10589260" cy="1694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Type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3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 Attributs</a:t>
            </a:r>
            <a:r>
              <a:rPr sz="1600" b="1" spc="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supplémentaires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3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 un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peu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entre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deux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types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1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2. Elle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basculer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entre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versions.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555555"/>
              </a:buClr>
              <a:buFont typeface="Arial MT"/>
              <a:buChar char="•"/>
            </a:pPr>
            <a:endParaRPr sz="115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lieu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d’ajouter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nouvelle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ligne,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ajoute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nouvelle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colonne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(un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nouvel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attribut).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nouvelle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colonne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contient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l’ancienne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valeur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endParaRPr sz="1400" dirty="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840"/>
              </a:spcBef>
            </a:pP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l’attribut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mis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jour.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endParaRPr lang="fr-FR" sz="1400" spc="-5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colonne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modifiée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celle ajoutée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reflètent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deux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différents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états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l’attribut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(après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après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mises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jour).</a:t>
            </a:r>
            <a:endParaRPr sz="1400" dirty="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059051" y="3758819"/>
          <a:ext cx="8055607" cy="11036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4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5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9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81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70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Produit_PK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Id_Produit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Catégorie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Catégorie_précédante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P001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Lunettes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SU-6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Accessoires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Accessoires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P002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15" dirty="0">
                          <a:latin typeface="Calibri"/>
                          <a:cs typeface="Calibri"/>
                        </a:rPr>
                        <a:t>Tablette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chocolat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70%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cacao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Sucreries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Sucreries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P003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Biscuits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d’avoine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005F35"/>
                          </a:solidFill>
                          <a:latin typeface="Calibri"/>
                          <a:cs typeface="Calibri"/>
                        </a:rPr>
                        <a:t>Biscuit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solidFill>
                            <a:srgbClr val="005F35"/>
                          </a:solidFill>
                          <a:latin typeface="Calibri"/>
                          <a:cs typeface="Calibri"/>
                        </a:rPr>
                        <a:t>Sucreries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" y="17"/>
            <a:ext cx="12185903" cy="685520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6753"/>
            <a:ext cx="11660505" cy="5156200"/>
            <a:chOff x="0" y="1456753"/>
            <a:chExt cx="11660505" cy="5156200"/>
          </a:xfrm>
        </p:grpSpPr>
        <p:sp>
          <p:nvSpPr>
            <p:cNvPr id="4" name="object 4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5146548"/>
                  </a:moveTo>
                  <a:lnTo>
                    <a:pt x="11119104" y="514654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6548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80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58876" y="418363"/>
            <a:ext cx="4789805" cy="57277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3</a:t>
            </a:r>
            <a:r>
              <a:rPr sz="1600" b="1" spc="1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-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APPRÉHENDER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 LES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DIMENSIONS</a:t>
            </a:r>
            <a:r>
              <a:rPr sz="1600" b="1" spc="4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À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ÉVOLUTION</a:t>
            </a:r>
            <a:r>
              <a:rPr sz="1600" b="1" spc="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LENTE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Type</a:t>
            </a:r>
            <a:r>
              <a:rPr sz="16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8982" y="1599692"/>
            <a:ext cx="10589895" cy="9610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Type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3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 Attributs</a:t>
            </a:r>
            <a:r>
              <a:rPr sz="1600" b="1" spc="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supplémentaires</a:t>
            </a:r>
            <a:endParaRPr sz="1600" dirty="0">
              <a:latin typeface="Calibri"/>
              <a:cs typeface="Calibri"/>
            </a:endParaRPr>
          </a:p>
          <a:p>
            <a:pPr marL="299085" marR="5080" indent="-287020">
              <a:lnSpc>
                <a:spcPct val="150200"/>
              </a:lnSpc>
              <a:spcBef>
                <a:spcPts val="7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3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non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 err="1">
                <a:solidFill>
                  <a:srgbClr val="555555"/>
                </a:solidFill>
                <a:latin typeface="Calibri"/>
                <a:cs typeface="Calibri"/>
              </a:rPr>
              <a:t>seulement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40" dirty="0">
                <a:solidFill>
                  <a:srgbClr val="555555"/>
                </a:solidFill>
                <a:latin typeface="Calibri"/>
                <a:cs typeface="Calibri"/>
              </a:rPr>
              <a:t>d’</a:t>
            </a:r>
            <a:r>
              <a:rPr sz="1400" dirty="0" err="1">
                <a:solidFill>
                  <a:srgbClr val="555555"/>
                </a:solidFill>
                <a:latin typeface="Calibri"/>
                <a:cs typeface="Calibri"/>
              </a:rPr>
              <a:t>utiliser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nouvelle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valeur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analyses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 err="1">
                <a:solidFill>
                  <a:srgbClr val="555555"/>
                </a:solidFill>
                <a:latin typeface="Calibri"/>
                <a:cs typeface="Calibri"/>
              </a:rPr>
              <a:t>mais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elle permet aussi de réaliser des analyses à base de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l’ancienne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 err="1">
                <a:solidFill>
                  <a:srgbClr val="555555"/>
                </a:solidFill>
                <a:latin typeface="Calibri"/>
                <a:cs typeface="Calibri"/>
              </a:rPr>
              <a:t>valeu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r comme illustré ci-dessous.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8982" y="4234662"/>
            <a:ext cx="10587990" cy="9617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endParaRPr lang="fr-FR" sz="1400" spc="-5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299085" marR="5080" indent="-28702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fr-FR" sz="1400" b="1" spc="-5" dirty="0">
                <a:solidFill>
                  <a:srgbClr val="555555"/>
                </a:solidFill>
                <a:latin typeface="Calibri"/>
                <a:cs typeface="Calibri"/>
              </a:rPr>
              <a:t>Remarque :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généralement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utilisé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lorsqu’on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nombre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important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modifications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planifiées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s’exécuter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seul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moment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(exemple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3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restructurations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entreprises,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changements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 statuts,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etc.).</a:t>
            </a:r>
            <a:endParaRPr sz="1400" dirty="0">
              <a:latin typeface="Calibri"/>
              <a:cs typeface="Calibri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778125" y="2837307"/>
          <a:ext cx="2619375" cy="11714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2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6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39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Catégorie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Montant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98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Accessoires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3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Sucreries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60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211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Biscuits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80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6303645" y="2982976"/>
          <a:ext cx="2619375" cy="8802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2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6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391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Catégorie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Montant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987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Accessoires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3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Sucreries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140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5" name="object 15"/>
          <p:cNvGrpSpPr/>
          <p:nvPr/>
        </p:nvGrpSpPr>
        <p:grpSpPr>
          <a:xfrm>
            <a:off x="5510529" y="3378453"/>
            <a:ext cx="692785" cy="246379"/>
            <a:chOff x="5510529" y="3378453"/>
            <a:chExt cx="692785" cy="246379"/>
          </a:xfrm>
        </p:grpSpPr>
        <p:sp>
          <p:nvSpPr>
            <p:cNvPr id="16" name="object 16"/>
            <p:cNvSpPr/>
            <p:nvPr/>
          </p:nvSpPr>
          <p:spPr>
            <a:xfrm>
              <a:off x="5516879" y="3384803"/>
              <a:ext cx="680085" cy="233679"/>
            </a:xfrm>
            <a:custGeom>
              <a:avLst/>
              <a:gdLst/>
              <a:ahLst/>
              <a:cxnLst/>
              <a:rect l="l" t="t" r="r" b="b"/>
              <a:pathLst>
                <a:path w="680085" h="233679">
                  <a:moveTo>
                    <a:pt x="563118" y="0"/>
                  </a:moveTo>
                  <a:lnTo>
                    <a:pt x="563118" y="58293"/>
                  </a:lnTo>
                  <a:lnTo>
                    <a:pt x="116586" y="58293"/>
                  </a:lnTo>
                  <a:lnTo>
                    <a:pt x="116586" y="0"/>
                  </a:lnTo>
                  <a:lnTo>
                    <a:pt x="0" y="116586"/>
                  </a:lnTo>
                  <a:lnTo>
                    <a:pt x="116586" y="233172"/>
                  </a:lnTo>
                  <a:lnTo>
                    <a:pt x="116586" y="174879"/>
                  </a:lnTo>
                  <a:lnTo>
                    <a:pt x="563118" y="174879"/>
                  </a:lnTo>
                  <a:lnTo>
                    <a:pt x="563118" y="233172"/>
                  </a:lnTo>
                  <a:lnTo>
                    <a:pt x="679704" y="116586"/>
                  </a:lnTo>
                  <a:lnTo>
                    <a:pt x="563118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516879" y="3384803"/>
              <a:ext cx="680085" cy="233679"/>
            </a:xfrm>
            <a:custGeom>
              <a:avLst/>
              <a:gdLst/>
              <a:ahLst/>
              <a:cxnLst/>
              <a:rect l="l" t="t" r="r" b="b"/>
              <a:pathLst>
                <a:path w="680085" h="233679">
                  <a:moveTo>
                    <a:pt x="0" y="116586"/>
                  </a:moveTo>
                  <a:lnTo>
                    <a:pt x="116586" y="0"/>
                  </a:lnTo>
                  <a:lnTo>
                    <a:pt x="116586" y="58293"/>
                  </a:lnTo>
                  <a:lnTo>
                    <a:pt x="563118" y="58293"/>
                  </a:lnTo>
                  <a:lnTo>
                    <a:pt x="563118" y="0"/>
                  </a:lnTo>
                  <a:lnTo>
                    <a:pt x="679704" y="116586"/>
                  </a:lnTo>
                  <a:lnTo>
                    <a:pt x="563118" y="233172"/>
                  </a:lnTo>
                  <a:lnTo>
                    <a:pt x="563118" y="174879"/>
                  </a:lnTo>
                  <a:lnTo>
                    <a:pt x="116586" y="174879"/>
                  </a:lnTo>
                  <a:lnTo>
                    <a:pt x="116586" y="233172"/>
                  </a:lnTo>
                  <a:lnTo>
                    <a:pt x="0" y="116586"/>
                  </a:lnTo>
                  <a:close/>
                </a:path>
              </a:pathLst>
            </a:custGeom>
            <a:ln w="12700">
              <a:solidFill>
                <a:srgbClr val="005F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1844273" y="6668744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21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" y="17"/>
            <a:ext cx="12185903" cy="685520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6753"/>
            <a:ext cx="11660505" cy="5156200"/>
            <a:chOff x="0" y="1456753"/>
            <a:chExt cx="11660505" cy="5156200"/>
          </a:xfrm>
        </p:grpSpPr>
        <p:sp>
          <p:nvSpPr>
            <p:cNvPr id="4" name="object 4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5146548"/>
                  </a:moveTo>
                  <a:lnTo>
                    <a:pt x="11119104" y="514654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6548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80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58876" y="418363"/>
            <a:ext cx="4789805" cy="57277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3</a:t>
            </a:r>
            <a:r>
              <a:rPr sz="1600" b="1" spc="1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-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APPRÉHENDER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 LES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DIMENSIONS</a:t>
            </a:r>
            <a:r>
              <a:rPr sz="1600" b="1" spc="4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À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ÉVOLUTION</a:t>
            </a:r>
            <a:r>
              <a:rPr sz="1600" b="1" spc="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LENTE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Type</a:t>
            </a:r>
            <a:r>
              <a:rPr sz="16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1844273" y="6668744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22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8982" y="1599692"/>
            <a:ext cx="10589895" cy="1319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Type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3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 Attributs</a:t>
            </a:r>
            <a:r>
              <a:rPr sz="1600" b="1" spc="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supplémentaires</a:t>
            </a:r>
            <a:endParaRPr sz="1600">
              <a:latin typeface="Calibri"/>
              <a:cs typeface="Calibri"/>
            </a:endParaRPr>
          </a:p>
          <a:p>
            <a:pPr marL="299085" marR="5080" indent="-287020" algn="just">
              <a:lnSpc>
                <a:spcPct val="150100"/>
              </a:lnSpc>
              <a:spcBef>
                <a:spcPts val="705"/>
              </a:spcBef>
              <a:buFont typeface="Arial MT"/>
              <a:buChar char="•"/>
              <a:tabLst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 nouvelles enregistrements (nouveau produit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exemple)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 tout simplement ajoutés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via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 nouvelles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lignes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comme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d’habitude,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sauf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00" spc="1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nouvelle</a:t>
            </a:r>
            <a:r>
              <a:rPr sz="1400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colonne</a:t>
            </a:r>
            <a:r>
              <a:rPr sz="140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ajoutée,</a:t>
            </a:r>
            <a:r>
              <a:rPr sz="140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reflète</a:t>
            </a:r>
            <a:r>
              <a:rPr sz="140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l’historique,</a:t>
            </a:r>
            <a:r>
              <a:rPr sz="1400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n’associe</a:t>
            </a:r>
            <a:r>
              <a:rPr sz="140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aucune</a:t>
            </a:r>
            <a:r>
              <a:rPr sz="1400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valeur</a:t>
            </a:r>
            <a:r>
              <a:rPr sz="1400" spc="1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nouvelle</a:t>
            </a:r>
            <a:r>
              <a:rPr sz="1400" spc="1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ligne</a:t>
            </a:r>
            <a:r>
              <a:rPr sz="1400" spc="1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ajoutée.</a:t>
            </a:r>
            <a:r>
              <a:rPr sz="140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mettre</a:t>
            </a:r>
            <a:r>
              <a:rPr sz="140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 </a:t>
            </a:r>
            <a:r>
              <a:rPr sz="1400" spc="-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valeur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juste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 éviter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nulls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mais qui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signifie que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c’est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nouvelle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valeur.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8982" y="4660772"/>
            <a:ext cx="105898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n’a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accès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à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seulement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deux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versions,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mais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 possible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d’ajouter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autant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colonnes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versions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si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cela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 err="1">
                <a:solidFill>
                  <a:srgbClr val="555555"/>
                </a:solidFill>
                <a:latin typeface="Calibri"/>
                <a:cs typeface="Calibri"/>
              </a:rPr>
              <a:t>nécessaire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139569" y="3042157"/>
          <a:ext cx="8055607" cy="13779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4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5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9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81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70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Produit_PK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Id_Produit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Catégorie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Catégorie_precedante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P001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Lunettes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SU-6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Accessoires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Accessoires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P002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15" dirty="0">
                          <a:latin typeface="Calibri"/>
                          <a:cs typeface="Calibri"/>
                        </a:rPr>
                        <a:t>Tablette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chocolat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70%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cacao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Sucreries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Sucreries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P003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Biscuits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d’avoine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Biscuit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Sucreries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005F35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solidFill>
                            <a:srgbClr val="005F35"/>
                          </a:solidFill>
                          <a:latin typeface="Calibri"/>
                          <a:cs typeface="Calibri"/>
                        </a:rPr>
                        <a:t>P004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005F35"/>
                          </a:solidFill>
                          <a:latin typeface="Calibri"/>
                          <a:cs typeface="Calibri"/>
                        </a:rPr>
                        <a:t>Ass</a:t>
                      </a:r>
                      <a:r>
                        <a:rPr sz="1200" b="1" spc="5" dirty="0">
                          <a:solidFill>
                            <a:srgbClr val="005F35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200" b="1" spc="-20" dirty="0">
                          <a:solidFill>
                            <a:srgbClr val="005F35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200" b="1" spc="-10" dirty="0">
                          <a:solidFill>
                            <a:srgbClr val="005F35"/>
                          </a:solidFill>
                          <a:latin typeface="Calibri"/>
                          <a:cs typeface="Calibri"/>
                        </a:rPr>
                        <a:t>tt</a:t>
                      </a:r>
                      <a:r>
                        <a:rPr sz="1200" b="1" dirty="0">
                          <a:solidFill>
                            <a:srgbClr val="005F35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200" b="1" spc="-40" dirty="0">
                          <a:solidFill>
                            <a:srgbClr val="005F3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005F35"/>
                          </a:solidFill>
                          <a:latin typeface="Calibri"/>
                          <a:cs typeface="Calibri"/>
                        </a:rPr>
                        <a:t>bl</a:t>
                      </a:r>
                      <a:r>
                        <a:rPr sz="1200" b="1" spc="-5" dirty="0">
                          <a:solidFill>
                            <a:srgbClr val="005F35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b="1" dirty="0">
                          <a:solidFill>
                            <a:srgbClr val="005F35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200" b="1" spc="-5" dirty="0">
                          <a:solidFill>
                            <a:srgbClr val="005F35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200" b="1" dirty="0">
                          <a:solidFill>
                            <a:srgbClr val="005F35"/>
                          </a:solidFill>
                          <a:latin typeface="Calibri"/>
                          <a:cs typeface="Calibri"/>
                        </a:rPr>
                        <a:t>he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solidFill>
                            <a:srgbClr val="005F35"/>
                          </a:solidFill>
                          <a:latin typeface="Calibri"/>
                          <a:cs typeface="Calibri"/>
                        </a:rPr>
                        <a:t>Cuisine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005F35"/>
                          </a:solidFill>
                          <a:latin typeface="Calibri"/>
                          <a:cs typeface="Calibri"/>
                        </a:rPr>
                        <a:t>Non</a:t>
                      </a:r>
                      <a:r>
                        <a:rPr sz="1200" b="1" spc="-30" dirty="0">
                          <a:solidFill>
                            <a:srgbClr val="005F3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005F35"/>
                          </a:solidFill>
                          <a:latin typeface="Calibri"/>
                          <a:cs typeface="Calibri"/>
                        </a:rPr>
                        <a:t>applicable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" y="17"/>
            <a:ext cx="12185903" cy="685520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6753"/>
            <a:ext cx="11660505" cy="5156200"/>
            <a:chOff x="0" y="1456753"/>
            <a:chExt cx="11660505" cy="5156200"/>
          </a:xfrm>
        </p:grpSpPr>
        <p:sp>
          <p:nvSpPr>
            <p:cNvPr id="4" name="object 4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5146548"/>
                  </a:moveTo>
                  <a:lnTo>
                    <a:pt x="11119104" y="514654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6548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80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58876" y="418363"/>
            <a:ext cx="4789805" cy="57277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3</a:t>
            </a:r>
            <a:r>
              <a:rPr sz="1600" b="1" spc="1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-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APPRÉHENDER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 LES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DIMENSIONS</a:t>
            </a:r>
            <a:r>
              <a:rPr sz="1600" b="1" spc="4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À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ÉVOLUTION</a:t>
            </a:r>
            <a:r>
              <a:rPr sz="1600" b="1" spc="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LENTE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Type</a:t>
            </a:r>
            <a:r>
              <a:rPr sz="16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1844273" y="6668744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23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8982" y="1599692"/>
            <a:ext cx="10589895" cy="6379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lang="fr-FR" sz="1600" b="1" spc="-20" dirty="0">
                <a:solidFill>
                  <a:srgbClr val="FF7800"/>
                </a:solidFill>
                <a:latin typeface="Calibri"/>
                <a:cs typeface="Calibri"/>
              </a:rPr>
              <a:t>Résumé  des choix de types de SCD :</a:t>
            </a:r>
            <a:endParaRPr sz="1600" dirty="0">
              <a:latin typeface="Calibri"/>
              <a:cs typeface="Calibri"/>
            </a:endParaRPr>
          </a:p>
          <a:p>
            <a:pPr marL="299085" marR="5080" indent="-287020" algn="just">
              <a:lnSpc>
                <a:spcPct val="150100"/>
              </a:lnSpc>
              <a:spcBef>
                <a:spcPts val="705"/>
              </a:spcBef>
              <a:buFont typeface="Arial MT"/>
              <a:buChar char="•"/>
              <a:tabLst>
                <a:tab pos="299720" algn="l"/>
              </a:tabLst>
            </a:pPr>
            <a:endParaRPr sz="14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8982" y="2511204"/>
            <a:ext cx="10589895" cy="30264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50100"/>
              </a:lnSpc>
              <a:spcBef>
                <a:spcPts val="600"/>
              </a:spcBef>
              <a:buFont typeface="Arial MT"/>
              <a:buChar char="•"/>
              <a:tabLst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3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25" dirty="0">
                <a:solidFill>
                  <a:srgbClr val="555555"/>
                </a:solidFill>
                <a:latin typeface="Calibri"/>
                <a:cs typeface="Calibri"/>
              </a:rPr>
              <a:t>convient quand le changement arrive dans un moment donnée mais pour tous les enregistrements d’une table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(un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changement de grade pour tous les employés, un changement de statut des étudiants en lauréats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). </a:t>
            </a:r>
            <a:endParaRPr lang="fr-FR" sz="1400" spc="-10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299085" marR="5080" indent="-287020" algn="just">
              <a:lnSpc>
                <a:spcPct val="150100"/>
              </a:lnSpc>
              <a:spcBef>
                <a:spcPts val="600"/>
              </a:spcBef>
              <a:buFont typeface="Arial MT"/>
              <a:buChar char="•"/>
              <a:tabLst>
                <a:tab pos="299720" algn="l"/>
              </a:tabLst>
            </a:pPr>
            <a:endParaRPr lang="fr-FR" sz="1400" spc="-10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299085" marR="5080" indent="-287020" algn="just">
              <a:lnSpc>
                <a:spcPct val="150100"/>
              </a:lnSpc>
              <a:spcBef>
                <a:spcPts val="600"/>
              </a:spcBef>
              <a:buFont typeface="Arial MT"/>
              <a:buChar char="•"/>
              <a:tabLst>
                <a:tab pos="29972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Type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2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du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SCD </a:t>
            </a: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est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plus convenable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 aux</a:t>
            </a:r>
            <a:r>
              <a:rPr lang="fr-FR"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changements</a:t>
            </a:r>
            <a:r>
              <a:rPr lang="fr-FR"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fréquents</a:t>
            </a:r>
            <a:r>
              <a:rPr lang="fr-FR"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lang="fr-FR"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imprévisibles</a:t>
            </a:r>
          </a:p>
          <a:p>
            <a:pPr marL="299085" marR="5080" indent="-287020" algn="just">
              <a:lnSpc>
                <a:spcPct val="150100"/>
              </a:lnSpc>
              <a:spcBef>
                <a:spcPts val="600"/>
              </a:spcBef>
              <a:buFont typeface="Arial MT"/>
              <a:buChar char="•"/>
              <a:tabLst>
                <a:tab pos="299720" algn="l"/>
              </a:tabLst>
            </a:pPr>
            <a:endParaRPr lang="fr-FR" sz="1400" spc="-5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299085" marR="5080" indent="-287020" algn="just">
              <a:lnSpc>
                <a:spcPct val="150100"/>
              </a:lnSpc>
              <a:spcBef>
                <a:spcPts val="600"/>
              </a:spcBef>
              <a:buFont typeface="Arial MT"/>
              <a:buChar char="•"/>
              <a:tabLst>
                <a:tab pos="299720" algn="l"/>
              </a:tabLst>
            </a:pP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00" dirty="0" err="1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les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changements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mineurs,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faut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adopter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1.</a:t>
            </a:r>
            <a:endParaRPr lang="fr-FR" sz="1400" spc="-5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299085" marR="5080" indent="-287020" algn="just">
              <a:lnSpc>
                <a:spcPct val="150100"/>
              </a:lnSpc>
              <a:spcBef>
                <a:spcPts val="600"/>
              </a:spcBef>
              <a:buFont typeface="Arial MT"/>
              <a:buChar char="•"/>
              <a:tabLst>
                <a:tab pos="299720" algn="l"/>
              </a:tabLst>
            </a:pPr>
            <a:endParaRPr lang="fr-FR" sz="1400" spc="-5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299085" marR="5080" indent="-287020" algn="just">
              <a:lnSpc>
                <a:spcPct val="150100"/>
              </a:lnSpc>
              <a:spcBef>
                <a:spcPts val="600"/>
              </a:spcBef>
              <a:buFont typeface="Arial MT"/>
              <a:buChar char="•"/>
              <a:tabLst>
                <a:tab pos="299720" algn="l"/>
              </a:tabLst>
            </a:pP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S’il n’y pas de changement carrément alors c’est le type 0</a:t>
            </a:r>
            <a:endParaRPr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1299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" y="17"/>
            <a:ext cx="12185903" cy="685520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869673" y="6637121"/>
            <a:ext cx="21780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AEABAB"/>
                </a:solidFill>
                <a:latin typeface="Calibri"/>
                <a:cs typeface="Calibri"/>
              </a:rPr>
              <a:t>144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4638" y="6640474"/>
            <a:ext cx="19831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Copyright</a:t>
            </a:r>
            <a:r>
              <a:rPr sz="100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- Tout</a:t>
            </a:r>
            <a:r>
              <a:rPr sz="100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droit</a:t>
            </a:r>
            <a:r>
              <a:rPr sz="10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AEABAB"/>
                </a:solidFill>
                <a:latin typeface="Calibri"/>
                <a:cs typeface="Calibri"/>
              </a:rPr>
              <a:t>réservé</a:t>
            </a:r>
            <a:r>
              <a:rPr sz="1000" spc="3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- </a:t>
            </a:r>
            <a:r>
              <a:rPr sz="1000" spc="-10" dirty="0">
                <a:solidFill>
                  <a:srgbClr val="AEABAB"/>
                </a:solidFill>
                <a:latin typeface="Calibri"/>
                <a:cs typeface="Calibri"/>
              </a:rPr>
              <a:t>OFPPT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1456753"/>
            <a:ext cx="11660505" cy="5156200"/>
            <a:chOff x="0" y="1456753"/>
            <a:chExt cx="11660505" cy="5156200"/>
          </a:xfrm>
        </p:grpSpPr>
        <p:sp>
          <p:nvSpPr>
            <p:cNvPr id="6" name="object 6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5146548"/>
                  </a:moveTo>
                  <a:lnTo>
                    <a:pt x="11119104" y="514654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6548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5059680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58876" y="418363"/>
            <a:ext cx="4789805" cy="57277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3</a:t>
            </a:r>
            <a:r>
              <a:rPr sz="1600" b="1" spc="1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-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APPRÉHENDER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 LES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DIMENSIONS</a:t>
            </a:r>
            <a:r>
              <a:rPr sz="1600" b="1" spc="4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À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ÉVOLUTION</a:t>
            </a:r>
            <a:r>
              <a:rPr sz="1600" b="1" spc="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LENTE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Introduction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8982" y="1599692"/>
            <a:ext cx="10590530" cy="13740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Slowly</a:t>
            </a:r>
            <a:r>
              <a:rPr sz="1600" b="1" spc="-3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Changing</a:t>
            </a:r>
            <a:r>
              <a:rPr sz="1600" b="1" spc="1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Dimension</a:t>
            </a:r>
            <a:endParaRPr sz="1600" dirty="0">
              <a:latin typeface="Calibri"/>
              <a:cs typeface="Calibri"/>
            </a:endParaRPr>
          </a:p>
          <a:p>
            <a:pPr marL="299085" marR="5080" indent="-287020" algn="just">
              <a:lnSpc>
                <a:spcPct val="150100"/>
              </a:lnSpc>
              <a:spcBef>
                <a:spcPts val="705"/>
              </a:spcBef>
              <a:buFont typeface="Arial MT"/>
              <a:buChar char="•"/>
              <a:tabLst>
                <a:tab pos="299720" algn="l"/>
              </a:tabLst>
            </a:pP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Une dimension dite SCD ( en français dimension </a:t>
            </a: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lang="fr-FR" sz="1400" spc="20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évolution</a:t>
            </a:r>
            <a:r>
              <a:rPr lang="fr-FR" sz="1400" spc="2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lente)  est une table dont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certaines attributs </a:t>
            </a:r>
            <a:r>
              <a:rPr sz="1400" spc="-5" dirty="0" err="1">
                <a:solidFill>
                  <a:srgbClr val="555555"/>
                </a:solidFill>
                <a:latin typeface="Calibri"/>
                <a:cs typeface="Calibri"/>
              </a:rPr>
              <a:t>peuvent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subir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sz="1400" dirty="0" err="1">
                <a:solidFill>
                  <a:srgbClr val="555555"/>
                </a:solidFill>
                <a:latin typeface="Calibri"/>
                <a:cs typeface="Calibri"/>
              </a:rPr>
              <a:t>quelques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 err="1">
                <a:solidFill>
                  <a:srgbClr val="555555"/>
                </a:solidFill>
                <a:latin typeface="Calibri"/>
                <a:cs typeface="Calibri"/>
              </a:rPr>
              <a:t>changements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. </a:t>
            </a:r>
          </a:p>
          <a:p>
            <a:pPr marL="299085" marR="5080" indent="-287020" algn="just">
              <a:lnSpc>
                <a:spcPct val="150100"/>
              </a:lnSpc>
              <a:spcBef>
                <a:spcPts val="705"/>
              </a:spcBef>
              <a:buFont typeface="Arial MT"/>
              <a:buChar char="•"/>
              <a:tabLst>
                <a:tab pos="299720" algn="l"/>
              </a:tabLst>
            </a:pPr>
            <a:r>
              <a:rPr lang="fr-FR" sz="1400" b="1" spc="-5" dirty="0">
                <a:solidFill>
                  <a:srgbClr val="555555"/>
                </a:solidFill>
                <a:latin typeface="Calibri"/>
                <a:cs typeface="Calibri"/>
              </a:rPr>
              <a:t>Pour concevoir un SID, comment réagir par rapport à ce phénomène de changement </a:t>
            </a:r>
            <a:r>
              <a:rPr lang="fr-FR" sz="1400" b="1" spc="-5" dirty="0">
                <a:solidFill>
                  <a:srgbClr val="555555"/>
                </a:solidFill>
                <a:cs typeface="Calibri"/>
              </a:rPr>
              <a:t>peu fréquent </a:t>
            </a:r>
            <a:r>
              <a:rPr lang="fr-FR" sz="1400" b="1" spc="-5" dirty="0">
                <a:solidFill>
                  <a:srgbClr val="555555"/>
                </a:solidFill>
                <a:latin typeface="Calibri"/>
                <a:cs typeface="Calibri"/>
              </a:rPr>
              <a:t> des attributs ?</a:t>
            </a:r>
            <a:endParaRPr sz="1400" b="1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8982" y="4529633"/>
            <a:ext cx="10589260" cy="335348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3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Il y a plusieurs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types</a:t>
            </a:r>
            <a:r>
              <a:rPr sz="1400" spc="1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2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dimensions</a:t>
            </a:r>
            <a:r>
              <a:rPr sz="1400" spc="1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20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évolution</a:t>
            </a:r>
            <a:r>
              <a:rPr sz="1400" spc="2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lente</a:t>
            </a:r>
            <a:r>
              <a:rPr sz="1400" spc="1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(SCD)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 comme </a:t>
            </a:r>
            <a:r>
              <a:rPr sz="1400" spc="-5" dirty="0" err="1">
                <a:solidFill>
                  <a:srgbClr val="555555"/>
                </a:solidFill>
                <a:latin typeface="Calibri"/>
                <a:cs typeface="Calibri"/>
              </a:rPr>
              <a:t>introduit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 </a:t>
            </a:r>
            <a:r>
              <a:rPr sz="1400" spc="-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Kimbal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1995.</a:t>
            </a:r>
            <a:endParaRPr sz="1400" dirty="0">
              <a:latin typeface="Calibri"/>
              <a:cs typeface="Calibri"/>
            </a:endParaRP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EE4FE9D5-2B80-3AF8-2826-CB6605680C78}"/>
              </a:ext>
            </a:extLst>
          </p:cNvPr>
          <p:cNvGrpSpPr/>
          <p:nvPr/>
        </p:nvGrpSpPr>
        <p:grpSpPr>
          <a:xfrm>
            <a:off x="1713483" y="3102676"/>
            <a:ext cx="3926840" cy="1170940"/>
            <a:chOff x="1694433" y="3477260"/>
            <a:chExt cx="3926840" cy="1170940"/>
          </a:xfrm>
        </p:grpSpPr>
        <p:grpSp>
          <p:nvGrpSpPr>
            <p:cNvPr id="15" name="object 15"/>
            <p:cNvGrpSpPr/>
            <p:nvPr/>
          </p:nvGrpSpPr>
          <p:grpSpPr>
            <a:xfrm>
              <a:off x="1694433" y="3477260"/>
              <a:ext cx="3926840" cy="1170940"/>
              <a:chOff x="1694433" y="3500373"/>
              <a:chExt cx="3926840" cy="1170940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1700783" y="3506723"/>
                <a:ext cx="3914140" cy="1158240"/>
              </a:xfrm>
              <a:custGeom>
                <a:avLst/>
                <a:gdLst/>
                <a:ahLst/>
                <a:cxnLst/>
                <a:rect l="l" t="t" r="r" b="b"/>
                <a:pathLst>
                  <a:path w="3914140" h="1158239">
                    <a:moveTo>
                      <a:pt x="0" y="0"/>
                    </a:moveTo>
                    <a:lnTo>
                      <a:pt x="0" y="1158239"/>
                    </a:lnTo>
                    <a:lnTo>
                      <a:pt x="3913631" y="926592"/>
                    </a:lnTo>
                    <a:lnTo>
                      <a:pt x="3913631" y="2316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C7C3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1700783" y="3506723"/>
                <a:ext cx="3914140" cy="1158240"/>
              </a:xfrm>
              <a:custGeom>
                <a:avLst/>
                <a:gdLst/>
                <a:ahLst/>
                <a:cxnLst/>
                <a:rect l="l" t="t" r="r" b="b"/>
                <a:pathLst>
                  <a:path w="3914140" h="1158239">
                    <a:moveTo>
                      <a:pt x="0" y="1158239"/>
                    </a:moveTo>
                    <a:lnTo>
                      <a:pt x="0" y="0"/>
                    </a:lnTo>
                    <a:lnTo>
                      <a:pt x="3913631" y="231648"/>
                    </a:lnTo>
                    <a:lnTo>
                      <a:pt x="3913631" y="926592"/>
                    </a:lnTo>
                    <a:lnTo>
                      <a:pt x="0" y="1158239"/>
                    </a:lnTo>
                    <a:close/>
                  </a:path>
                </a:pathLst>
              </a:custGeom>
              <a:ln w="12700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8" name="object 18"/>
            <p:cNvSpPr txBox="1"/>
            <p:nvPr/>
          </p:nvSpPr>
          <p:spPr>
            <a:xfrm>
              <a:off x="1777110" y="3638524"/>
              <a:ext cx="3086735" cy="763270"/>
            </a:xfrm>
            <a:prstGeom prst="rect">
              <a:avLst/>
            </a:prstGeom>
          </p:spPr>
          <p:txBody>
            <a:bodyPr vert="horz" wrap="square" lIns="0" tIns="7048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555"/>
                </a:spcBef>
              </a:pPr>
              <a:r>
                <a:rPr sz="1400" spc="-10" dirty="0">
                  <a:solidFill>
                    <a:srgbClr val="FFFFFF"/>
                  </a:solidFill>
                  <a:latin typeface="Calibri"/>
                  <a:cs typeface="Calibri"/>
                </a:rPr>
                <a:t>Être</a:t>
              </a:r>
              <a:r>
                <a:rPr sz="1400" spc="-70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1400" spc="-10" dirty="0">
                  <a:solidFill>
                    <a:srgbClr val="FFFFFF"/>
                  </a:solidFill>
                  <a:latin typeface="Calibri"/>
                  <a:cs typeface="Calibri"/>
                </a:rPr>
                <a:t>proactif</a:t>
              </a:r>
              <a:endParaRPr sz="1400" dirty="0">
                <a:latin typeface="Calibri"/>
                <a:cs typeface="Calibri"/>
              </a:endParaRPr>
            </a:p>
            <a:p>
              <a:pPr marL="127000" marR="5080" indent="-114300">
                <a:lnSpc>
                  <a:spcPts val="1540"/>
                </a:lnSpc>
                <a:spcBef>
                  <a:spcPts val="625"/>
                </a:spcBef>
              </a:pPr>
              <a:r>
                <a:rPr sz="1400" spc="5" dirty="0">
                  <a:solidFill>
                    <a:srgbClr val="FFFFFF"/>
                  </a:solidFill>
                  <a:latin typeface="Courier New"/>
                  <a:cs typeface="Courier New"/>
                </a:rPr>
                <a:t>o</a:t>
              </a:r>
              <a:r>
                <a:rPr sz="1400" spc="5" dirty="0">
                  <a:solidFill>
                    <a:srgbClr val="FFFFFF"/>
                  </a:solidFill>
                  <a:latin typeface="Calibri"/>
                  <a:cs typeface="Calibri"/>
                </a:rPr>
                <a:t>Poser</a:t>
              </a:r>
              <a:r>
                <a:rPr sz="1400" spc="-30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1400" spc="-5" dirty="0">
                  <a:solidFill>
                    <a:srgbClr val="FFFFFF"/>
                  </a:solidFill>
                  <a:latin typeface="Calibri"/>
                  <a:cs typeface="Calibri"/>
                </a:rPr>
                <a:t>des</a:t>
              </a:r>
              <a:r>
                <a:rPr sz="1400" spc="-15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1400" spc="-5" dirty="0">
                  <a:solidFill>
                    <a:srgbClr val="FFFFFF"/>
                  </a:solidFill>
                  <a:latin typeface="Calibri"/>
                  <a:cs typeface="Calibri"/>
                </a:rPr>
                <a:t>questions</a:t>
              </a:r>
              <a:r>
                <a:rPr sz="1400" spc="-10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1400" spc="-5" dirty="0">
                  <a:solidFill>
                    <a:srgbClr val="FFFFFF"/>
                  </a:solidFill>
                  <a:latin typeface="Calibri"/>
                  <a:cs typeface="Calibri"/>
                </a:rPr>
                <a:t>sur</a:t>
              </a:r>
              <a:r>
                <a:rPr sz="1400" spc="-20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1400" dirty="0">
                  <a:solidFill>
                    <a:srgbClr val="FFFFFF"/>
                  </a:solidFill>
                  <a:latin typeface="Calibri"/>
                  <a:cs typeface="Calibri"/>
                </a:rPr>
                <a:t>les</a:t>
              </a:r>
              <a:r>
                <a:rPr sz="1400" spc="-10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1400" spc="-5" dirty="0">
                  <a:solidFill>
                    <a:srgbClr val="FFFFFF"/>
                  </a:solidFill>
                  <a:latin typeface="Calibri"/>
                  <a:cs typeface="Calibri"/>
                </a:rPr>
                <a:t>changements </a:t>
              </a:r>
              <a:r>
                <a:rPr sz="1400" spc="-300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1400" spc="-5" dirty="0">
                  <a:solidFill>
                    <a:srgbClr val="FFFFFF"/>
                  </a:solidFill>
                  <a:latin typeface="Calibri"/>
                  <a:cs typeface="Calibri"/>
                </a:rPr>
                <a:t>potentiels.</a:t>
              </a:r>
              <a:endParaRPr sz="1400" dirty="0">
                <a:latin typeface="Calibri"/>
                <a:cs typeface="Calibri"/>
              </a:endParaRP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D5B4A3BE-D148-0F79-5331-6A9F1D26B76D}"/>
              </a:ext>
            </a:extLst>
          </p:cNvPr>
          <p:cNvGrpSpPr/>
          <p:nvPr/>
        </p:nvGrpSpPr>
        <p:grpSpPr>
          <a:xfrm>
            <a:off x="6032182" y="3024479"/>
            <a:ext cx="3926840" cy="1170940"/>
            <a:chOff x="5900673" y="3500373"/>
            <a:chExt cx="3926840" cy="1170940"/>
          </a:xfrm>
        </p:grpSpPr>
        <p:grpSp>
          <p:nvGrpSpPr>
            <p:cNvPr id="19" name="object 19"/>
            <p:cNvGrpSpPr/>
            <p:nvPr/>
          </p:nvGrpSpPr>
          <p:grpSpPr>
            <a:xfrm>
              <a:off x="5900673" y="3500373"/>
              <a:ext cx="3926840" cy="1170940"/>
              <a:chOff x="5900673" y="3500373"/>
              <a:chExt cx="3926840" cy="1170940"/>
            </a:xfrm>
          </p:grpSpPr>
          <p:sp>
            <p:nvSpPr>
              <p:cNvPr id="20" name="object 20"/>
              <p:cNvSpPr/>
              <p:nvPr/>
            </p:nvSpPr>
            <p:spPr>
              <a:xfrm>
                <a:off x="5907023" y="3506723"/>
                <a:ext cx="3914140" cy="1158240"/>
              </a:xfrm>
              <a:custGeom>
                <a:avLst/>
                <a:gdLst/>
                <a:ahLst/>
                <a:cxnLst/>
                <a:rect l="l" t="t" r="r" b="b"/>
                <a:pathLst>
                  <a:path w="3914140" h="1158239">
                    <a:moveTo>
                      <a:pt x="0" y="0"/>
                    </a:moveTo>
                    <a:lnTo>
                      <a:pt x="0" y="1158239"/>
                    </a:lnTo>
                    <a:lnTo>
                      <a:pt x="3913631" y="926592"/>
                    </a:lnTo>
                    <a:lnTo>
                      <a:pt x="3913631" y="2316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4A4A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" name="object 21"/>
              <p:cNvSpPr/>
              <p:nvPr/>
            </p:nvSpPr>
            <p:spPr>
              <a:xfrm>
                <a:off x="5907023" y="3506723"/>
                <a:ext cx="3914140" cy="1158240"/>
              </a:xfrm>
              <a:custGeom>
                <a:avLst/>
                <a:gdLst/>
                <a:ahLst/>
                <a:cxnLst/>
                <a:rect l="l" t="t" r="r" b="b"/>
                <a:pathLst>
                  <a:path w="3914140" h="1158239">
                    <a:moveTo>
                      <a:pt x="0" y="1158239"/>
                    </a:moveTo>
                    <a:lnTo>
                      <a:pt x="0" y="0"/>
                    </a:lnTo>
                    <a:lnTo>
                      <a:pt x="3913631" y="231648"/>
                    </a:lnTo>
                    <a:lnTo>
                      <a:pt x="3913631" y="926592"/>
                    </a:lnTo>
                    <a:lnTo>
                      <a:pt x="0" y="1158239"/>
                    </a:lnTo>
                    <a:close/>
                  </a:path>
                </a:pathLst>
              </a:custGeom>
              <a:ln w="12700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2" name="object 22"/>
            <p:cNvSpPr txBox="1"/>
            <p:nvPr/>
          </p:nvSpPr>
          <p:spPr>
            <a:xfrm>
              <a:off x="5996432" y="3847287"/>
              <a:ext cx="3735070" cy="435609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algn="ctr">
                <a:lnSpc>
                  <a:spcPts val="1610"/>
                </a:lnSpc>
                <a:spcBef>
                  <a:spcPts val="105"/>
                </a:spcBef>
              </a:pPr>
              <a:r>
                <a:rPr sz="1400" spc="-5" dirty="0">
                  <a:solidFill>
                    <a:srgbClr val="FFFFFF"/>
                  </a:solidFill>
                  <a:latin typeface="Calibri"/>
                  <a:cs typeface="Calibri"/>
                </a:rPr>
                <a:t>Développer</a:t>
              </a:r>
              <a:r>
                <a:rPr sz="1400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1400" spc="-5" dirty="0">
                  <a:solidFill>
                    <a:srgbClr val="FFFFFF"/>
                  </a:solidFill>
                  <a:latin typeface="Calibri"/>
                  <a:cs typeface="Calibri"/>
                </a:rPr>
                <a:t>une</a:t>
              </a:r>
              <a:r>
                <a:rPr sz="1400" spc="5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1400" spc="-10" dirty="0">
                  <a:solidFill>
                    <a:srgbClr val="FFFFFF"/>
                  </a:solidFill>
                  <a:latin typeface="Calibri"/>
                  <a:cs typeface="Calibri"/>
                </a:rPr>
                <a:t>stratégie</a:t>
              </a:r>
              <a:r>
                <a:rPr sz="1400" spc="-30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1400" spc="-5" dirty="0">
                  <a:solidFill>
                    <a:srgbClr val="FFFFFF"/>
                  </a:solidFill>
                  <a:latin typeface="Calibri"/>
                  <a:cs typeface="Calibri"/>
                </a:rPr>
                <a:t>pour</a:t>
              </a:r>
              <a:r>
                <a:rPr sz="1400" spc="5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1400" spc="-5" dirty="0">
                  <a:solidFill>
                    <a:srgbClr val="FFFFFF"/>
                  </a:solidFill>
                  <a:latin typeface="Calibri"/>
                  <a:cs typeface="Calibri"/>
                </a:rPr>
                <a:t>chaque</a:t>
              </a:r>
              <a:r>
                <a:rPr sz="1400" spc="10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1400" spc="-10" dirty="0">
                  <a:solidFill>
                    <a:srgbClr val="FFFFFF"/>
                  </a:solidFill>
                  <a:latin typeface="Calibri"/>
                  <a:cs typeface="Calibri"/>
                </a:rPr>
                <a:t>changement</a:t>
              </a:r>
              <a:endParaRPr sz="1400" dirty="0">
                <a:latin typeface="Calibri"/>
                <a:cs typeface="Calibri"/>
              </a:endParaRPr>
            </a:p>
            <a:p>
              <a:pPr algn="ctr">
                <a:lnSpc>
                  <a:spcPts val="1610"/>
                </a:lnSpc>
              </a:pPr>
              <a:r>
                <a:rPr sz="1400" spc="-15" dirty="0">
                  <a:solidFill>
                    <a:srgbClr val="FFFFFF"/>
                  </a:solidFill>
                  <a:latin typeface="Calibri"/>
                  <a:cs typeface="Calibri"/>
                </a:rPr>
                <a:t>d’attribut.</a:t>
              </a:r>
              <a:endParaRPr sz="1400" dirty="0">
                <a:latin typeface="Calibri"/>
                <a:cs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" y="0"/>
            <a:ext cx="6489700" cy="6858000"/>
            <a:chOff x="3048" y="0"/>
            <a:chExt cx="64897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0"/>
              <a:ext cx="6489422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1" y="195071"/>
              <a:ext cx="1027176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0972" y="381000"/>
              <a:ext cx="2001012" cy="64465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013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CHAPITRE</a:t>
            </a:r>
            <a:r>
              <a:rPr spc="-50" dirty="0"/>
              <a:t> </a:t>
            </a:r>
            <a:r>
              <a:rPr spc="-5" dirty="0"/>
              <a:t>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99909" y="1103503"/>
            <a:ext cx="43815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2985" marR="5080" indent="-1010919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APPRÉHENDER</a:t>
            </a:r>
            <a:r>
              <a:rPr sz="2400" b="1" spc="-4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2400" b="1" spc="-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DIMENSIONS</a:t>
            </a:r>
            <a:r>
              <a:rPr sz="24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7800"/>
                </a:solidFill>
                <a:latin typeface="Calibri"/>
                <a:cs typeface="Calibri"/>
              </a:rPr>
              <a:t>À </a:t>
            </a:r>
            <a:r>
              <a:rPr sz="2400" b="1" spc="-5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7800"/>
                </a:solidFill>
                <a:latin typeface="Calibri"/>
                <a:cs typeface="Calibri"/>
              </a:rPr>
              <a:t>ÉVOLUTION</a:t>
            </a:r>
            <a:r>
              <a:rPr sz="2400" b="1" spc="-2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7800"/>
                </a:solidFill>
                <a:latin typeface="Calibri"/>
                <a:cs typeface="Calibri"/>
              </a:rPr>
              <a:t>LENTE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79590" y="2760624"/>
            <a:ext cx="3193415" cy="2327275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Introduction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b="1" spc="-20" dirty="0">
                <a:solidFill>
                  <a:srgbClr val="EC7C30"/>
                </a:solidFill>
                <a:latin typeface="Calibri"/>
                <a:cs typeface="Calibri"/>
              </a:rPr>
              <a:t>Type</a:t>
            </a:r>
            <a:r>
              <a:rPr sz="1600" b="1" spc="-10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EC7C30"/>
                </a:solidFill>
                <a:latin typeface="Calibri"/>
                <a:cs typeface="Calibri"/>
              </a:rPr>
              <a:t>0</a:t>
            </a:r>
            <a:r>
              <a:rPr sz="1600" b="1" spc="-10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EC7C30"/>
                </a:solidFill>
                <a:latin typeface="Calibri"/>
                <a:cs typeface="Calibri"/>
              </a:rPr>
              <a:t>:</a:t>
            </a:r>
            <a:r>
              <a:rPr sz="1600" b="1" spc="-2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EC7C30"/>
                </a:solidFill>
                <a:latin typeface="Calibri"/>
                <a:cs typeface="Calibri"/>
              </a:rPr>
              <a:t>Original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9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Type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1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:</a:t>
            </a: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Ecrasement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Type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 2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:</a:t>
            </a: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Nouvelle ligne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Type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1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&amp;</a:t>
            </a:r>
            <a:r>
              <a:rPr sz="1600" spc="-3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Type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9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Type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3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:</a:t>
            </a: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Attributs</a:t>
            </a:r>
            <a:r>
              <a:rPr sz="1600" spc="-2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supplémentaires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69673" y="6637121"/>
            <a:ext cx="21780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AEABAB"/>
                </a:solidFill>
                <a:latin typeface="Calibri"/>
                <a:cs typeface="Calibri"/>
              </a:rPr>
              <a:t>146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04638" y="6640474"/>
            <a:ext cx="19831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Copyright</a:t>
            </a:r>
            <a:r>
              <a:rPr sz="100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- Tout</a:t>
            </a:r>
            <a:r>
              <a:rPr sz="100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droit</a:t>
            </a:r>
            <a:r>
              <a:rPr sz="10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AEABAB"/>
                </a:solidFill>
                <a:latin typeface="Calibri"/>
                <a:cs typeface="Calibri"/>
              </a:rPr>
              <a:t>réservé</a:t>
            </a:r>
            <a:r>
              <a:rPr sz="1000" spc="3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- </a:t>
            </a:r>
            <a:r>
              <a:rPr sz="1000" spc="-10" dirty="0">
                <a:solidFill>
                  <a:srgbClr val="AEABAB"/>
                </a:solidFill>
                <a:latin typeface="Calibri"/>
                <a:cs typeface="Calibri"/>
              </a:rPr>
              <a:t>OFPPT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1456753"/>
            <a:ext cx="11660505" cy="5156200"/>
            <a:chOff x="0" y="1456753"/>
            <a:chExt cx="11660505" cy="5156200"/>
          </a:xfrm>
        </p:grpSpPr>
        <p:sp>
          <p:nvSpPr>
            <p:cNvPr id="5" name="object 5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5146548"/>
                  </a:moveTo>
                  <a:lnTo>
                    <a:pt x="11119104" y="514654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6548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059680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8876" y="418363"/>
            <a:ext cx="4789805" cy="57277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600" spc="-5" dirty="0"/>
              <a:t>3</a:t>
            </a:r>
            <a:r>
              <a:rPr sz="1600" spc="10" dirty="0"/>
              <a:t> </a:t>
            </a:r>
            <a:r>
              <a:rPr sz="1600" spc="-5" dirty="0"/>
              <a:t>-</a:t>
            </a:r>
            <a:r>
              <a:rPr sz="1600" spc="5" dirty="0"/>
              <a:t> </a:t>
            </a:r>
            <a:r>
              <a:rPr sz="1600" spc="-5" dirty="0"/>
              <a:t>APPRÉHENDER</a:t>
            </a:r>
            <a:r>
              <a:rPr sz="1600" spc="-10" dirty="0"/>
              <a:t> LES</a:t>
            </a:r>
            <a:r>
              <a:rPr sz="1600" spc="5" dirty="0"/>
              <a:t> </a:t>
            </a:r>
            <a:r>
              <a:rPr sz="1600" spc="-10" dirty="0"/>
              <a:t>DIMENSIONS</a:t>
            </a:r>
            <a:r>
              <a:rPr sz="1600" spc="40" dirty="0"/>
              <a:t> </a:t>
            </a:r>
            <a:r>
              <a:rPr sz="1600" spc="-5" dirty="0"/>
              <a:t>À</a:t>
            </a:r>
            <a:r>
              <a:rPr sz="1600" spc="5" dirty="0"/>
              <a:t> </a:t>
            </a:r>
            <a:r>
              <a:rPr sz="1600" spc="-15" dirty="0"/>
              <a:t>ÉVOLUTION</a:t>
            </a:r>
            <a:r>
              <a:rPr sz="1600" spc="25" dirty="0"/>
              <a:t> </a:t>
            </a:r>
            <a:r>
              <a:rPr sz="1600" spc="-5" dirty="0"/>
              <a:t>LENTE</a:t>
            </a:r>
            <a:endParaRPr sz="1600"/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spc="-20" dirty="0"/>
              <a:t>Type</a:t>
            </a:r>
            <a:r>
              <a:rPr sz="1600" spc="-30" dirty="0"/>
              <a:t> </a:t>
            </a:r>
            <a:r>
              <a:rPr sz="1600" spc="-5" dirty="0"/>
              <a:t>0</a:t>
            </a:r>
            <a:endParaRPr sz="1600"/>
          </a:p>
        </p:txBody>
      </p:sp>
      <p:sp>
        <p:nvSpPr>
          <p:cNvPr id="12" name="object 12"/>
          <p:cNvSpPr txBox="1"/>
          <p:nvPr/>
        </p:nvSpPr>
        <p:spPr>
          <a:xfrm>
            <a:off x="798982" y="1599692"/>
            <a:ext cx="10589895" cy="4454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Type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0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r>
              <a:rPr sz="1600" b="1" spc="-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Original</a:t>
            </a:r>
            <a:endParaRPr sz="1600" dirty="0">
              <a:latin typeface="Calibri"/>
              <a:cs typeface="Calibri"/>
            </a:endParaRPr>
          </a:p>
          <a:p>
            <a:pPr marL="299085" marR="5080" indent="-287020">
              <a:lnSpc>
                <a:spcPct val="150200"/>
              </a:lnSpc>
              <a:spcBef>
                <a:spcPts val="7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lang="fr-FR" sz="1400" spc="2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lang="fr-FR" sz="1400" spc="3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lang="fr-FR" sz="1400" spc="2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0,</a:t>
            </a:r>
            <a:r>
              <a:rPr lang="fr-FR" sz="1400" spc="2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fr-FR" sz="1400" spc="3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lang="fr-FR" sz="1400" spc="2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5" dirty="0">
                <a:solidFill>
                  <a:srgbClr val="555555"/>
                </a:solidFill>
                <a:latin typeface="Calibri"/>
                <a:cs typeface="Calibri"/>
              </a:rPr>
              <a:t>d’origine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 ne changent pas.</a:t>
            </a:r>
            <a:r>
              <a:rPr lang="fr-FR" sz="1400" spc="2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</a:p>
          <a:p>
            <a:pPr marL="299085" marR="5080" indent="-287020">
              <a:lnSpc>
                <a:spcPct val="150200"/>
              </a:lnSpc>
              <a:spcBef>
                <a:spcPts val="7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On est très sûr qu’il n’y a pas de changements.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on n’a pas besoin d’appliquer aucune </a:t>
            </a:r>
            <a:r>
              <a:rPr sz="1400" spc="-5" dirty="0" err="1">
                <a:solidFill>
                  <a:srgbClr val="555555"/>
                </a:solidFill>
                <a:latin typeface="Calibri"/>
                <a:cs typeface="Calibri"/>
              </a:rPr>
              <a:t>stratégie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lang="fr-FR" sz="1400" spc="-5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299085" marR="5080" indent="-287020">
              <a:lnSpc>
                <a:spcPct val="150200"/>
              </a:lnSpc>
              <a:spcBef>
                <a:spcPts val="7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fr-FR" sz="1400" b="1" spc="-10" dirty="0">
                <a:solidFill>
                  <a:srgbClr val="555555"/>
                </a:solidFill>
                <a:latin typeface="Calibri"/>
                <a:cs typeface="Calibri"/>
              </a:rPr>
              <a:t>Convention </a:t>
            </a:r>
          </a:p>
          <a:p>
            <a:pPr marL="756285" marR="5080" lvl="1" indent="-287020">
              <a:lnSpc>
                <a:spcPct val="150200"/>
              </a:lnSpc>
              <a:spcBef>
                <a:spcPts val="7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nombreux</a:t>
            </a:r>
            <a:r>
              <a:rPr lang="fr-FR"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attributs sont suffixés par l’</a:t>
            </a:r>
            <a:r>
              <a:rPr lang="fr-FR" sz="1400" spc="-5" dirty="0" err="1">
                <a:solidFill>
                  <a:srgbClr val="555555"/>
                </a:solidFill>
                <a:latin typeface="Calibri"/>
                <a:cs typeface="Calibri"/>
              </a:rPr>
              <a:t>etiquette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b="1" i="1" spc="-5" dirty="0">
                <a:solidFill>
                  <a:srgbClr val="555555"/>
                </a:solidFill>
                <a:latin typeface="Calibri"/>
                <a:cs typeface="Calibri"/>
              </a:rPr>
              <a:t>Original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 pour indiquer que la colonne est inchangeable.</a:t>
            </a:r>
          </a:p>
          <a:p>
            <a:pPr marL="756285" marR="5080" lvl="1" indent="-287020">
              <a:lnSpc>
                <a:spcPct val="150200"/>
              </a:lnSpc>
              <a:spcBef>
                <a:spcPts val="7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Exemple : </a:t>
            </a:r>
            <a:r>
              <a:rPr lang="fr-FR" sz="1400" b="1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 err="1">
                <a:solidFill>
                  <a:srgbClr val="555555"/>
                </a:solidFill>
                <a:latin typeface="Calibri"/>
                <a:cs typeface="Calibri"/>
              </a:rPr>
              <a:t>nomProduitOriginal</a:t>
            </a:r>
            <a:endParaRPr lang="fr-FR" sz="1400" spc="-5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756285" marR="5080" lvl="1" indent="-287020">
              <a:lnSpc>
                <a:spcPct val="150200"/>
              </a:lnSpc>
              <a:spcBef>
                <a:spcPts val="7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endParaRPr sz="14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fr-FR" sz="1400" b="1" dirty="0">
                <a:solidFill>
                  <a:srgbClr val="555555"/>
                </a:solidFill>
                <a:latin typeface="Calibri"/>
                <a:cs typeface="Calibri"/>
              </a:rPr>
              <a:t>Exemple de dimension SCD de type 0 :</a:t>
            </a:r>
          </a:p>
          <a:p>
            <a:pPr marL="756285" lvl="1" indent="-287020">
              <a:spcBef>
                <a:spcPts val="14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date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endParaRPr lang="fr-FR" sz="1400" spc="-10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756285" lvl="1" indent="-287020">
              <a:spcBef>
                <a:spcPts val="14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10" dirty="0" err="1">
                <a:solidFill>
                  <a:srgbClr val="555555"/>
                </a:solidFill>
                <a:latin typeface="Calibri"/>
                <a:cs typeface="Calibri"/>
              </a:rPr>
              <a:t>sauf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si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1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 err="1">
                <a:solidFill>
                  <a:srgbClr val="555555"/>
                </a:solidFill>
                <a:latin typeface="Calibri"/>
                <a:cs typeface="Calibri"/>
              </a:rPr>
              <a:t>contient</a:t>
            </a:r>
            <a:r>
              <a:rPr sz="1400" spc="1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1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 err="1">
                <a:solidFill>
                  <a:srgbClr val="555555"/>
                </a:solidFill>
                <a:latin typeface="Calibri"/>
                <a:cs typeface="Calibri"/>
              </a:rPr>
              <a:t>attribut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sz="1400" spc="1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comme</a:t>
            </a:r>
            <a:r>
              <a:rPr sz="1400" spc="1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jours</a:t>
            </a:r>
            <a:r>
              <a:rPr sz="1400" spc="1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 err="1">
                <a:solidFill>
                  <a:srgbClr val="555555"/>
                </a:solidFill>
                <a:latin typeface="Calibri"/>
                <a:cs typeface="Calibri"/>
              </a:rPr>
              <a:t>fériés</a:t>
            </a:r>
            <a:r>
              <a:rPr sz="1400" spc="1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peuvent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subir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modifications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</a:p>
          <a:p>
            <a:pPr marL="756285" lvl="1" indent="-287020">
              <a:spcBef>
                <a:spcPts val="14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endParaRPr sz="11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" y="0"/>
            <a:ext cx="6489700" cy="6858000"/>
            <a:chOff x="3048" y="0"/>
            <a:chExt cx="64897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0"/>
              <a:ext cx="6489422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1" y="195071"/>
              <a:ext cx="1027176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0972" y="381000"/>
              <a:ext cx="2001012" cy="64465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013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CHAPITRE</a:t>
            </a:r>
            <a:r>
              <a:rPr spc="-50" dirty="0"/>
              <a:t> </a:t>
            </a:r>
            <a:r>
              <a:rPr spc="-5" dirty="0"/>
              <a:t>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99909" y="1103503"/>
            <a:ext cx="43815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2985" marR="5080" indent="-1010919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APPRÉHENDER</a:t>
            </a:r>
            <a:r>
              <a:rPr sz="2400" b="1" spc="-4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2400" b="1" spc="-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DIMENSIONS</a:t>
            </a:r>
            <a:r>
              <a:rPr sz="24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7800"/>
                </a:solidFill>
                <a:latin typeface="Calibri"/>
                <a:cs typeface="Calibri"/>
              </a:rPr>
              <a:t>À </a:t>
            </a:r>
            <a:r>
              <a:rPr sz="2400" b="1" spc="-5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7800"/>
                </a:solidFill>
                <a:latin typeface="Calibri"/>
                <a:cs typeface="Calibri"/>
              </a:rPr>
              <a:t>ÉVOLUTION</a:t>
            </a:r>
            <a:r>
              <a:rPr sz="2400" b="1" spc="-2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7800"/>
                </a:solidFill>
                <a:latin typeface="Calibri"/>
                <a:cs typeface="Calibri"/>
              </a:rPr>
              <a:t>LENTE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79590" y="2760624"/>
            <a:ext cx="3193415" cy="2327275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Introduction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Type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0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:</a:t>
            </a:r>
            <a:r>
              <a:rPr sz="1600" spc="-2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Original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9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b="1" spc="-20" dirty="0">
                <a:solidFill>
                  <a:srgbClr val="EC7C30"/>
                </a:solidFill>
                <a:latin typeface="Calibri"/>
                <a:cs typeface="Calibri"/>
              </a:rPr>
              <a:t>Type</a:t>
            </a:r>
            <a:r>
              <a:rPr sz="1600" b="1" spc="-1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EC7C30"/>
                </a:solidFill>
                <a:latin typeface="Calibri"/>
                <a:cs typeface="Calibri"/>
              </a:rPr>
              <a:t>1</a:t>
            </a:r>
            <a:r>
              <a:rPr sz="1600" b="1" spc="-1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EC7C30"/>
                </a:solidFill>
                <a:latin typeface="Calibri"/>
                <a:cs typeface="Calibri"/>
              </a:rPr>
              <a:t>:</a:t>
            </a:r>
            <a:r>
              <a:rPr sz="1600" b="1" spc="-3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EC7C30"/>
                </a:solidFill>
                <a:latin typeface="Calibri"/>
                <a:cs typeface="Calibri"/>
              </a:rPr>
              <a:t>Ecrasement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Type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 2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:</a:t>
            </a: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Nouvelle ligne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Type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1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&amp;</a:t>
            </a:r>
            <a:r>
              <a:rPr sz="1600" spc="-3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Type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9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Type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3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:</a:t>
            </a: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Attributs</a:t>
            </a:r>
            <a:r>
              <a:rPr sz="1600" spc="-2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supplémentaires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" y="17"/>
            <a:ext cx="12185903" cy="685520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6753"/>
            <a:ext cx="11660505" cy="5156200"/>
            <a:chOff x="0" y="1456753"/>
            <a:chExt cx="11660505" cy="5156200"/>
          </a:xfrm>
        </p:grpSpPr>
        <p:sp>
          <p:nvSpPr>
            <p:cNvPr id="4" name="object 4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5146548"/>
                  </a:moveTo>
                  <a:lnTo>
                    <a:pt x="11119104" y="514654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6548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80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58876" y="418363"/>
            <a:ext cx="4789805" cy="57277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3</a:t>
            </a:r>
            <a:r>
              <a:rPr sz="1600" b="1" spc="1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-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APPRÉHENDER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 LES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DIMENSIONS</a:t>
            </a:r>
            <a:r>
              <a:rPr sz="1600" b="1" spc="4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À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ÉVOLUTION</a:t>
            </a:r>
            <a:r>
              <a:rPr sz="1600" b="1" spc="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LENTE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Type</a:t>
            </a:r>
            <a:r>
              <a:rPr sz="16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1844273" y="6668744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7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8982" y="1599692"/>
            <a:ext cx="10591800" cy="94827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Type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1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r>
              <a:rPr sz="16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Ecrasement</a:t>
            </a:r>
            <a:endParaRPr sz="1600" dirty="0">
              <a:latin typeface="Calibri"/>
              <a:cs typeface="Calibri"/>
            </a:endParaRPr>
          </a:p>
          <a:p>
            <a:pPr marL="299085" marR="5080" indent="-287020">
              <a:lnSpc>
                <a:spcPct val="150000"/>
              </a:lnSpc>
              <a:spcBef>
                <a:spcPts val="6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C’est un type de table dimension dont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anciennes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simplement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écrasées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modifiées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nouvelles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valeurs.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La dimension ne contient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son </a:t>
            </a:r>
            <a:r>
              <a:rPr sz="1400" spc="-3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état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actuel.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" y="17"/>
            <a:ext cx="12185903" cy="685520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6753"/>
            <a:ext cx="11660505" cy="5156200"/>
            <a:chOff x="0" y="1456753"/>
            <a:chExt cx="11660505" cy="5156200"/>
          </a:xfrm>
        </p:grpSpPr>
        <p:sp>
          <p:nvSpPr>
            <p:cNvPr id="4" name="object 4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5146548"/>
                  </a:moveTo>
                  <a:lnTo>
                    <a:pt x="11119104" y="514654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6548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80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58876" y="418363"/>
            <a:ext cx="4789805" cy="57277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3</a:t>
            </a:r>
            <a:r>
              <a:rPr sz="1600" b="1" spc="1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-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APPRÉHENDER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 LES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DIMENSIONS</a:t>
            </a:r>
            <a:r>
              <a:rPr sz="1600" b="1" spc="4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À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ÉVOLUTION</a:t>
            </a:r>
            <a:r>
              <a:rPr sz="1600" b="1" spc="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LENTE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Type</a:t>
            </a:r>
            <a:r>
              <a:rPr sz="16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8982" y="1599692"/>
            <a:ext cx="10590530" cy="1395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Type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1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r>
              <a:rPr sz="16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Ecrasement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EC7C30"/>
                </a:solidFill>
                <a:latin typeface="Calibri"/>
                <a:cs typeface="Calibri"/>
              </a:rPr>
              <a:t>Exemple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produits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quelques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changements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nom</a:t>
            </a:r>
            <a:r>
              <a:rPr sz="14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catégorie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d’un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produit.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cas,</a:t>
            </a:r>
            <a:r>
              <a:rPr sz="14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ne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fait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qu’écraser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l’ancienne</a:t>
            </a:r>
            <a:endParaRPr sz="1400" dirty="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valeur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remplacer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la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nouvelle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garder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mise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jour.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8982" y="5133213"/>
            <a:ext cx="705929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SCD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est très</a:t>
            </a:r>
            <a:r>
              <a:rPr sz="1400" b="1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simple</a:t>
            </a:r>
            <a:r>
              <a:rPr sz="1400" b="1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implémenter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puisqu’on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fait que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mise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à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jour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valeurs.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555555"/>
              </a:buClr>
              <a:buFont typeface="Arial MT"/>
              <a:buChar char="•"/>
            </a:pPr>
            <a:endParaRPr sz="115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fait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n’est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affectée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par ces modifications.</a:t>
            </a:r>
            <a:endParaRPr sz="1400" dirty="0">
              <a:latin typeface="Calibri"/>
              <a:cs typeface="Calibri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948448" y="3279775"/>
          <a:ext cx="4829175" cy="14897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9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6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2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35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Produit_PK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Catégorie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4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Lunettes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SU-6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Accessoires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15" dirty="0">
                          <a:latin typeface="Calibri"/>
                          <a:cs typeface="Calibri"/>
                        </a:rPr>
                        <a:t>Tablette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chocolat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70%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cacao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Sucreries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Biscuits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d’avoine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Sucreries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6544436" y="3243072"/>
          <a:ext cx="4829175" cy="14897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9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6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2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35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Produit_PK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Catégorie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4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Lunettes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SU-6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Accessoires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15" dirty="0">
                          <a:latin typeface="Calibri"/>
                          <a:cs typeface="Calibri"/>
                        </a:rPr>
                        <a:t>Tablette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chocolat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70%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cacao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Sucreries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Biscuits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d’avoine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005F35"/>
                          </a:solidFill>
                          <a:latin typeface="Calibri"/>
                          <a:cs typeface="Calibri"/>
                        </a:rPr>
                        <a:t>délicieux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005F35"/>
                          </a:solidFill>
                          <a:latin typeface="Calibri"/>
                          <a:cs typeface="Calibri"/>
                        </a:rPr>
                        <a:t>Biscuits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5" name="object 15"/>
          <p:cNvGrpSpPr/>
          <p:nvPr/>
        </p:nvGrpSpPr>
        <p:grpSpPr>
          <a:xfrm>
            <a:off x="5940297" y="3837178"/>
            <a:ext cx="490220" cy="526415"/>
            <a:chOff x="5940297" y="3837178"/>
            <a:chExt cx="490220" cy="526415"/>
          </a:xfrm>
        </p:grpSpPr>
        <p:sp>
          <p:nvSpPr>
            <p:cNvPr id="16" name="object 16"/>
            <p:cNvSpPr/>
            <p:nvPr/>
          </p:nvSpPr>
          <p:spPr>
            <a:xfrm>
              <a:off x="5946647" y="3843528"/>
              <a:ext cx="477520" cy="513715"/>
            </a:xfrm>
            <a:custGeom>
              <a:avLst/>
              <a:gdLst/>
              <a:ahLst/>
              <a:cxnLst/>
              <a:rect l="l" t="t" r="r" b="b"/>
              <a:pathLst>
                <a:path w="477520" h="513714">
                  <a:moveTo>
                    <a:pt x="238505" y="0"/>
                  </a:moveTo>
                  <a:lnTo>
                    <a:pt x="238505" y="128397"/>
                  </a:lnTo>
                  <a:lnTo>
                    <a:pt x="0" y="128397"/>
                  </a:lnTo>
                  <a:lnTo>
                    <a:pt x="0" y="385191"/>
                  </a:lnTo>
                  <a:lnTo>
                    <a:pt x="238505" y="385191"/>
                  </a:lnTo>
                  <a:lnTo>
                    <a:pt x="238505" y="513588"/>
                  </a:lnTo>
                  <a:lnTo>
                    <a:pt x="477012" y="256794"/>
                  </a:lnTo>
                  <a:lnTo>
                    <a:pt x="238505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946647" y="3843528"/>
              <a:ext cx="477520" cy="513715"/>
            </a:xfrm>
            <a:custGeom>
              <a:avLst/>
              <a:gdLst/>
              <a:ahLst/>
              <a:cxnLst/>
              <a:rect l="l" t="t" r="r" b="b"/>
              <a:pathLst>
                <a:path w="477520" h="513714">
                  <a:moveTo>
                    <a:pt x="0" y="128397"/>
                  </a:moveTo>
                  <a:lnTo>
                    <a:pt x="238505" y="128397"/>
                  </a:lnTo>
                  <a:lnTo>
                    <a:pt x="238505" y="0"/>
                  </a:lnTo>
                  <a:lnTo>
                    <a:pt x="477012" y="256794"/>
                  </a:lnTo>
                  <a:lnTo>
                    <a:pt x="238505" y="513588"/>
                  </a:lnTo>
                  <a:lnTo>
                    <a:pt x="238505" y="385191"/>
                  </a:lnTo>
                  <a:lnTo>
                    <a:pt x="0" y="385191"/>
                  </a:lnTo>
                  <a:lnTo>
                    <a:pt x="0" y="128397"/>
                  </a:lnTo>
                  <a:close/>
                </a:path>
              </a:pathLst>
            </a:custGeom>
            <a:ln w="12700">
              <a:solidFill>
                <a:srgbClr val="005F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1844273" y="6668744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8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" y="17"/>
            <a:ext cx="12185903" cy="685520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6753"/>
            <a:ext cx="11660505" cy="5156200"/>
            <a:chOff x="0" y="1456753"/>
            <a:chExt cx="11660505" cy="5156200"/>
          </a:xfrm>
        </p:grpSpPr>
        <p:sp>
          <p:nvSpPr>
            <p:cNvPr id="4" name="object 4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5146548"/>
                  </a:moveTo>
                  <a:lnTo>
                    <a:pt x="11119104" y="514654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6548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80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5833364" y="3897884"/>
            <a:ext cx="1570990" cy="2005330"/>
            <a:chOff x="5833364" y="3897884"/>
            <a:chExt cx="1570990" cy="200533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33364" y="3897884"/>
              <a:ext cx="1174877" cy="57696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989955" y="5352542"/>
              <a:ext cx="1126490" cy="544195"/>
            </a:xfrm>
            <a:custGeom>
              <a:avLst/>
              <a:gdLst/>
              <a:ahLst/>
              <a:cxnLst/>
              <a:rect l="l" t="t" r="r" b="b"/>
              <a:pathLst>
                <a:path w="1126490" h="544195">
                  <a:moveTo>
                    <a:pt x="39878" y="0"/>
                  </a:moveTo>
                  <a:lnTo>
                    <a:pt x="0" y="102616"/>
                  </a:lnTo>
                  <a:lnTo>
                    <a:pt x="1003426" y="492810"/>
                  </a:lnTo>
                  <a:lnTo>
                    <a:pt x="983488" y="544093"/>
                  </a:lnTo>
                  <a:lnTo>
                    <a:pt x="1125981" y="481418"/>
                  </a:lnTo>
                  <a:lnTo>
                    <a:pt x="1063244" y="338975"/>
                  </a:lnTo>
                  <a:lnTo>
                    <a:pt x="1043304" y="390258"/>
                  </a:lnTo>
                  <a:lnTo>
                    <a:pt x="39878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89955" y="5352542"/>
              <a:ext cx="1126490" cy="544195"/>
            </a:xfrm>
            <a:custGeom>
              <a:avLst/>
              <a:gdLst/>
              <a:ahLst/>
              <a:cxnLst/>
              <a:rect l="l" t="t" r="r" b="b"/>
              <a:pathLst>
                <a:path w="1126490" h="544195">
                  <a:moveTo>
                    <a:pt x="39878" y="0"/>
                  </a:moveTo>
                  <a:lnTo>
                    <a:pt x="1043304" y="390258"/>
                  </a:lnTo>
                  <a:lnTo>
                    <a:pt x="1063244" y="338975"/>
                  </a:lnTo>
                  <a:lnTo>
                    <a:pt x="1125981" y="481418"/>
                  </a:lnTo>
                  <a:lnTo>
                    <a:pt x="983488" y="544093"/>
                  </a:lnTo>
                  <a:lnTo>
                    <a:pt x="1003426" y="492810"/>
                  </a:lnTo>
                  <a:lnTo>
                    <a:pt x="0" y="102616"/>
                  </a:lnTo>
                  <a:lnTo>
                    <a:pt x="39878" y="0"/>
                  </a:lnTo>
                  <a:close/>
                </a:path>
              </a:pathLst>
            </a:custGeom>
            <a:ln w="12700">
              <a:solidFill>
                <a:srgbClr val="005F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85764" y="4267073"/>
              <a:ext cx="1132205" cy="529590"/>
            </a:xfrm>
            <a:custGeom>
              <a:avLst/>
              <a:gdLst/>
              <a:ahLst/>
              <a:cxnLst/>
              <a:rect l="l" t="t" r="r" b="b"/>
              <a:pathLst>
                <a:path w="1132204" h="529589">
                  <a:moveTo>
                    <a:pt x="990345" y="0"/>
                  </a:moveTo>
                  <a:lnTo>
                    <a:pt x="1009522" y="51562"/>
                  </a:lnTo>
                  <a:lnTo>
                    <a:pt x="0" y="425831"/>
                  </a:lnTo>
                  <a:lnTo>
                    <a:pt x="38226" y="529082"/>
                  </a:lnTo>
                  <a:lnTo>
                    <a:pt x="1047750" y="154685"/>
                  </a:lnTo>
                  <a:lnTo>
                    <a:pt x="1066800" y="206247"/>
                  </a:lnTo>
                  <a:lnTo>
                    <a:pt x="1131824" y="64896"/>
                  </a:lnTo>
                  <a:lnTo>
                    <a:pt x="990345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985764" y="4267073"/>
              <a:ext cx="1132205" cy="529590"/>
            </a:xfrm>
            <a:custGeom>
              <a:avLst/>
              <a:gdLst/>
              <a:ahLst/>
              <a:cxnLst/>
              <a:rect l="l" t="t" r="r" b="b"/>
              <a:pathLst>
                <a:path w="1132204" h="529589">
                  <a:moveTo>
                    <a:pt x="0" y="425831"/>
                  </a:moveTo>
                  <a:lnTo>
                    <a:pt x="1009522" y="51562"/>
                  </a:lnTo>
                  <a:lnTo>
                    <a:pt x="990345" y="0"/>
                  </a:lnTo>
                  <a:lnTo>
                    <a:pt x="1131824" y="64896"/>
                  </a:lnTo>
                  <a:lnTo>
                    <a:pt x="1066800" y="206247"/>
                  </a:lnTo>
                  <a:lnTo>
                    <a:pt x="1047750" y="154685"/>
                  </a:lnTo>
                  <a:lnTo>
                    <a:pt x="38226" y="529082"/>
                  </a:lnTo>
                  <a:lnTo>
                    <a:pt x="0" y="425831"/>
                  </a:lnTo>
                  <a:close/>
                </a:path>
              </a:pathLst>
            </a:custGeom>
            <a:ln w="12699">
              <a:solidFill>
                <a:srgbClr val="005F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16015" y="5029708"/>
              <a:ext cx="1187711" cy="602297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258876" y="418363"/>
            <a:ext cx="4789805" cy="57277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3</a:t>
            </a:r>
            <a:r>
              <a:rPr sz="1600" b="1" spc="1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-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APPRÉHENDER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 LES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DIMENSIONS</a:t>
            </a:r>
            <a:r>
              <a:rPr sz="1600" b="1" spc="4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À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ÉVOLUTION</a:t>
            </a:r>
            <a:r>
              <a:rPr sz="1600" b="1" spc="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LENTE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Type</a:t>
            </a:r>
            <a:r>
              <a:rPr sz="16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1844273" y="6668744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9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8982" y="1461850"/>
            <a:ext cx="10591165" cy="1910779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Type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1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r>
              <a:rPr sz="16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Ecrasement</a:t>
            </a:r>
            <a:endParaRPr sz="16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Ce type 1 peut avoir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inconvénients dans certaines situations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Courier New"/>
              <a:buChar char="o"/>
              <a:tabLst>
                <a:tab pos="756285" algn="l"/>
                <a:tab pos="756920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d’historique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mises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jour</a:t>
            </a:r>
            <a:endParaRPr sz="1400" dirty="0">
              <a:latin typeface="Calibri"/>
              <a:cs typeface="Calibri"/>
            </a:endParaRPr>
          </a:p>
          <a:p>
            <a:pPr marL="756285" marR="29845" lvl="1" indent="-287020">
              <a:lnSpc>
                <a:spcPct val="100000"/>
              </a:lnSpc>
              <a:spcBef>
                <a:spcPts val="600"/>
              </a:spcBef>
              <a:buFont typeface="Courier New"/>
              <a:buChar char="o"/>
              <a:tabLst>
                <a:tab pos="756285" algn="l"/>
                <a:tab pos="756920" algn="l"/>
              </a:tabLst>
            </a:pP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Les analyses son biaisées/erronées.</a:t>
            </a:r>
            <a:endParaRPr sz="1400" dirty="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endParaRPr lang="fr-FR" sz="1400" spc="-5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Si L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mises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jour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ex.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modification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 err="1">
                <a:solidFill>
                  <a:srgbClr val="555555"/>
                </a:solidFill>
                <a:latin typeface="Calibri"/>
                <a:cs typeface="Calibri"/>
              </a:rPr>
              <a:t>catégori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)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 impactent </a:t>
            </a:r>
            <a:r>
              <a:rPr lang="fr-FR" sz="1400" u="sng" spc="-10" dirty="0">
                <a:solidFill>
                  <a:srgbClr val="555555"/>
                </a:solidFill>
                <a:latin typeface="Calibri"/>
                <a:cs typeface="Calibri"/>
              </a:rPr>
              <a:t>négativement les analyses.</a:t>
            </a:r>
            <a:r>
              <a:rPr sz="1400" u="sng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faut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éviter d’utiliser ce type 1 de SCD.</a:t>
            </a:r>
            <a:endParaRPr sz="1400" dirty="0">
              <a:latin typeface="Calibri"/>
              <a:cs typeface="Calibri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7965313" y="3770629"/>
          <a:ext cx="3001010" cy="1118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353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Catégorie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Montant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Accessoires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Sucreries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140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7965313" y="5035550"/>
          <a:ext cx="3001010" cy="14897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353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Catégorie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Montant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Accessoires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Sucreries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60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Biscuits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80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877417" y="3887470"/>
          <a:ext cx="4829175" cy="2231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9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6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2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35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Vente_PK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Montant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4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Lunettes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SU-6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20" dirty="0">
                          <a:latin typeface="Calibri"/>
                          <a:cs typeface="Calibri"/>
                        </a:rPr>
                        <a:t>Tablette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chocolat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70%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cacao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Biscuits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d’avoine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15" dirty="0">
                          <a:latin typeface="Calibri"/>
                          <a:cs typeface="Calibri"/>
                        </a:rPr>
                        <a:t>Tablette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chocolat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70%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cacao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Biscuits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d’avoine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678</TotalTime>
  <Words>2446</Words>
  <Application>Microsoft Office PowerPoint</Application>
  <PresentationFormat>Grand écran</PresentationFormat>
  <Paragraphs>586</Paragraphs>
  <Slides>23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Arial MT</vt:lpstr>
      <vt:lpstr>Calibri</vt:lpstr>
      <vt:lpstr>Courier New</vt:lpstr>
      <vt:lpstr>Office Theme</vt:lpstr>
      <vt:lpstr>CHAPITRE 3</vt:lpstr>
      <vt:lpstr>CHAPITRE 3</vt:lpstr>
      <vt:lpstr>Présentation PowerPoint</vt:lpstr>
      <vt:lpstr>CHAPITRE 3</vt:lpstr>
      <vt:lpstr>3 - APPRÉHENDER LES DIMENSIONS À ÉVOLUTION LENTE Type 0</vt:lpstr>
      <vt:lpstr>CHAPITRE 3</vt:lpstr>
      <vt:lpstr>Présentation PowerPoint</vt:lpstr>
      <vt:lpstr>Présentation PowerPoint</vt:lpstr>
      <vt:lpstr>Présentation PowerPoint</vt:lpstr>
      <vt:lpstr>CHAPITRE 3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CHAPITRE 3</vt:lpstr>
      <vt:lpstr>3 - APPRÉHENDER LES DIMENSIONS À ÉVOLUTION LENTE Type 1 &amp; Type 2</vt:lpstr>
      <vt:lpstr>CHAPITRE 3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</dc:creator>
  <cp:lastModifiedBy>pc</cp:lastModifiedBy>
  <cp:revision>14</cp:revision>
  <dcterms:created xsi:type="dcterms:W3CDTF">2024-02-05T21:27:54Z</dcterms:created>
  <dcterms:modified xsi:type="dcterms:W3CDTF">2024-03-22T07:09:10Z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2024-01-17T00:00:00Z</vt:filetime>
  </property>
  <property fmtid="{D5CDD505-2E9C-101B-9397-08002B2CF9AE}" pid="3" name="Creator">
    <vt:lpwstr>Microsoft® PowerPoint® pour Microsoft 365</vt:lpwstr>
  </property>
  <property fmtid="{D5CDD505-2E9C-101B-9397-08002B2CF9AE}" pid="4" name="LastSaved">
    <vt:filetime>2024-02-05T00:00:00Z</vt:filetime>
  </property>
</Properties>
</file>