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4660"/>
  </p:normalViewPr>
  <p:slideViewPr>
    <p:cSldViewPr>
      <p:cViewPr varScale="1">
        <p:scale>
          <a:sx n="72" d="100"/>
          <a:sy n="72" d="100"/>
        </p:scale>
        <p:origin x="2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11119104" y="0"/>
                </a:moveTo>
                <a:lnTo>
                  <a:pt x="0" y="0"/>
                </a:lnTo>
                <a:lnTo>
                  <a:pt x="0" y="5151120"/>
                </a:lnTo>
                <a:lnTo>
                  <a:pt x="11119104" y="5151120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36448" y="1464563"/>
            <a:ext cx="11119485" cy="5151120"/>
          </a:xfrm>
          <a:custGeom>
            <a:avLst/>
            <a:gdLst/>
            <a:ahLst/>
            <a:cxnLst/>
            <a:rect l="l" t="t" r="r" b="b"/>
            <a:pathLst>
              <a:path w="11119485" h="5151120">
                <a:moveTo>
                  <a:pt x="0" y="0"/>
                </a:moveTo>
                <a:lnTo>
                  <a:pt x="11119104" y="0"/>
                </a:lnTo>
                <a:lnTo>
                  <a:pt x="11119104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6575" cy="1346200"/>
          </a:xfrm>
          <a:custGeom>
            <a:avLst/>
            <a:gdLst/>
            <a:ahLst/>
            <a:cxnLst/>
            <a:rect l="l" t="t" r="r" b="b"/>
            <a:pathLst>
              <a:path w="536575" h="1346200">
                <a:moveTo>
                  <a:pt x="536448" y="0"/>
                </a:moveTo>
                <a:lnTo>
                  <a:pt x="0" y="0"/>
                </a:lnTo>
                <a:lnTo>
                  <a:pt x="0" y="1077468"/>
                </a:lnTo>
                <a:lnTo>
                  <a:pt x="0" y="1080516"/>
                </a:lnTo>
                <a:lnTo>
                  <a:pt x="266" y="1080516"/>
                </a:lnTo>
                <a:lnTo>
                  <a:pt x="4318" y="1125689"/>
                </a:lnTo>
                <a:lnTo>
                  <a:pt x="16776" y="1171067"/>
                </a:lnTo>
                <a:lnTo>
                  <a:pt x="36614" y="1212850"/>
                </a:lnTo>
                <a:lnTo>
                  <a:pt x="63080" y="1250289"/>
                </a:lnTo>
                <a:lnTo>
                  <a:pt x="95402" y="1282611"/>
                </a:lnTo>
                <a:lnTo>
                  <a:pt x="132842" y="1309077"/>
                </a:lnTo>
                <a:lnTo>
                  <a:pt x="174625" y="1328915"/>
                </a:lnTo>
                <a:lnTo>
                  <a:pt x="220002" y="1341374"/>
                </a:lnTo>
                <a:lnTo>
                  <a:pt x="268224" y="1345692"/>
                </a:lnTo>
                <a:lnTo>
                  <a:pt x="536448" y="1345692"/>
                </a:lnTo>
                <a:lnTo>
                  <a:pt x="536448" y="1080516"/>
                </a:lnTo>
                <a:lnTo>
                  <a:pt x="536448" y="1077468"/>
                </a:lnTo>
                <a:lnTo>
                  <a:pt x="536448" y="0"/>
                </a:lnTo>
                <a:close/>
              </a:path>
            </a:pathLst>
          </a:custGeom>
          <a:solidFill>
            <a:srgbClr val="0078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32702" y="2171464"/>
            <a:ext cx="4827905" cy="419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9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18876" y="5558027"/>
            <a:ext cx="865631" cy="86563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5486" y="6132576"/>
            <a:ext cx="2161540" cy="721360"/>
          </a:xfrm>
          <a:custGeom>
            <a:avLst/>
            <a:gdLst/>
            <a:ahLst/>
            <a:cxnLst/>
            <a:rect l="l" t="t" r="r" b="b"/>
            <a:pathLst>
              <a:path w="2161540" h="721359">
                <a:moveTo>
                  <a:pt x="2040889" y="0"/>
                </a:moveTo>
                <a:lnTo>
                  <a:pt x="120141" y="0"/>
                </a:lnTo>
                <a:lnTo>
                  <a:pt x="73375" y="9440"/>
                </a:lnTo>
                <a:lnTo>
                  <a:pt x="35186" y="35186"/>
                </a:lnTo>
                <a:lnTo>
                  <a:pt x="9440" y="73375"/>
                </a:lnTo>
                <a:lnTo>
                  <a:pt x="0" y="120142"/>
                </a:lnTo>
                <a:lnTo>
                  <a:pt x="0" y="720852"/>
                </a:lnTo>
                <a:lnTo>
                  <a:pt x="2161031" y="720852"/>
                </a:lnTo>
                <a:lnTo>
                  <a:pt x="2161031" y="120142"/>
                </a:lnTo>
                <a:lnTo>
                  <a:pt x="2151589" y="73375"/>
                </a:lnTo>
                <a:lnTo>
                  <a:pt x="2125840" y="35186"/>
                </a:lnTo>
                <a:lnTo>
                  <a:pt x="2087651" y="9440"/>
                </a:lnTo>
                <a:lnTo>
                  <a:pt x="20408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2268" y="6268212"/>
            <a:ext cx="402335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4691" y="228600"/>
            <a:ext cx="1182623" cy="116890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81928" y="475488"/>
            <a:ext cx="2002535" cy="6446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8049" y="561079"/>
            <a:ext cx="773590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8489" y="2984647"/>
            <a:ext cx="1085502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906" y="6692393"/>
            <a:ext cx="19831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537" y="6709449"/>
            <a:ext cx="26860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45"/>
              </a:lnSpc>
            </a:pPr>
            <a:fld id="{81D60167-4931-47E6-BA6A-407CBD079E47}" type="slidenum">
              <a:rPr spc="-5" dirty="0"/>
              <a:t>‹N°›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0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6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0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g"/><Relationship Id="rId5" Type="http://schemas.openxmlformats.org/officeDocument/2006/relationships/image" Target="../media/image42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g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jpg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g"/><Relationship Id="rId5" Type="http://schemas.openxmlformats.org/officeDocument/2006/relationships/image" Target="../media/image5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jpg"/><Relationship Id="rId5" Type="http://schemas.openxmlformats.org/officeDocument/2006/relationships/image" Target="../media/image56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0.png"/><Relationship Id="rId7" Type="http://schemas.openxmlformats.org/officeDocument/2006/relationships/image" Target="../media/image6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.png"/><Relationship Id="rId9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0826" y="4961259"/>
            <a:ext cx="8610600" cy="168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RÉSUMÉ</a:t>
            </a:r>
            <a:r>
              <a:rPr sz="28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THÉORIQUE</a:t>
            </a:r>
            <a:r>
              <a:rPr sz="2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–</a:t>
            </a:r>
            <a:r>
              <a:rPr sz="28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FILIÈRE</a:t>
            </a:r>
            <a:r>
              <a:rPr sz="28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INTELLIGENCE</a:t>
            </a:r>
            <a:r>
              <a:rPr sz="2800" b="1" spc="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ARTIFICIELLE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M106</a:t>
            </a:r>
            <a:r>
              <a:rPr sz="2800" b="1" spc="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Maîtriser</a:t>
            </a:r>
            <a:r>
              <a:rPr sz="28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28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processus</a:t>
            </a:r>
            <a:r>
              <a:rPr sz="28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58A0"/>
                </a:solidFill>
                <a:latin typeface="Calibri"/>
                <a:cs typeface="Calibri"/>
              </a:rPr>
              <a:t>ETL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Calibri"/>
              <a:cs typeface="Calibri"/>
            </a:endParaRPr>
          </a:p>
          <a:p>
            <a:pPr marL="469900" algn="ctr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105</a:t>
            </a:r>
            <a:r>
              <a:rPr sz="2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58738" y="830413"/>
            <a:ext cx="490537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Rappels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8180" y="2286000"/>
            <a:ext cx="5088890" cy="3374390"/>
            <a:chOff x="678180" y="2286000"/>
            <a:chExt cx="5088890" cy="33743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848" y="2286000"/>
              <a:ext cx="5027675" cy="33741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8180" y="2286000"/>
              <a:ext cx="5088635" cy="30678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9328" y="2316480"/>
              <a:ext cx="4912360" cy="3258820"/>
            </a:xfrm>
            <a:custGeom>
              <a:avLst/>
              <a:gdLst/>
              <a:ahLst/>
              <a:cxnLst/>
              <a:rect l="l" t="t" r="r" b="b"/>
              <a:pathLst>
                <a:path w="4912360" h="3258820">
                  <a:moveTo>
                    <a:pt x="4911852" y="0"/>
                  </a:moveTo>
                  <a:lnTo>
                    <a:pt x="0" y="0"/>
                  </a:lnTo>
                  <a:lnTo>
                    <a:pt x="0" y="3258312"/>
                  </a:lnTo>
                  <a:lnTo>
                    <a:pt x="4911852" y="3258312"/>
                  </a:lnTo>
                  <a:lnTo>
                    <a:pt x="49118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9328" y="2316480"/>
              <a:ext cx="4912360" cy="3258820"/>
            </a:xfrm>
            <a:custGeom>
              <a:avLst/>
              <a:gdLst/>
              <a:ahLst/>
              <a:cxnLst/>
              <a:rect l="l" t="t" r="r" b="b"/>
              <a:pathLst>
                <a:path w="4912360" h="3258820">
                  <a:moveTo>
                    <a:pt x="0" y="0"/>
                  </a:moveTo>
                  <a:lnTo>
                    <a:pt x="4911852" y="0"/>
                  </a:lnTo>
                  <a:lnTo>
                    <a:pt x="4911852" y="3258312"/>
                  </a:lnTo>
                  <a:lnTo>
                    <a:pt x="0" y="325831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9327" y="2316479"/>
            <a:ext cx="4912360" cy="32588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295"/>
              </a:spcBef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Source</a:t>
            </a:r>
            <a:r>
              <a:rPr sz="1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4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2710" marR="82550" indent="-635" algn="just">
              <a:lnSpc>
                <a:spcPct val="1068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l’emplacement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physique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numérique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où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formes.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résumé,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proviennent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données.</a:t>
            </a:r>
            <a:endParaRPr sz="1400">
              <a:latin typeface="Calibri"/>
              <a:cs typeface="Calibri"/>
            </a:endParaRPr>
          </a:p>
          <a:p>
            <a:pPr marL="92075" marR="85090" algn="just">
              <a:lnSpc>
                <a:spcPct val="1068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source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 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l’endroit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manière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originale,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aussi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l’endroit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elles ont été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ajoutées.</a:t>
            </a:r>
            <a:endParaRPr sz="1400">
              <a:latin typeface="Calibri"/>
              <a:cs typeface="Calibri"/>
            </a:endParaRPr>
          </a:p>
          <a:p>
            <a:pPr marL="92075" marR="83820" algn="just">
              <a:lnSpc>
                <a:spcPct val="1069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d'un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programme informatique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fichier,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fiche technique,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feuille de calcul, un fichier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XML, 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ERP,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CRM, ou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même des données codées en dur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programme.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88964" y="2286000"/>
            <a:ext cx="5088890" cy="3296920"/>
            <a:chOff x="6188964" y="2286000"/>
            <a:chExt cx="5088890" cy="32969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9632" y="2286000"/>
              <a:ext cx="5027675" cy="32705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88964" y="2286000"/>
              <a:ext cx="5088635" cy="329641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230111" y="2316479"/>
            <a:ext cx="4912360" cy="3154680"/>
          </a:xfrm>
          <a:prstGeom prst="rect">
            <a:avLst/>
          </a:prstGeom>
          <a:solidFill>
            <a:srgbClr val="F1F1F1"/>
          </a:solidFill>
          <a:ln w="9525">
            <a:solidFill>
              <a:srgbClr val="007842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295"/>
              </a:spcBef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ODS</a:t>
            </a:r>
            <a:r>
              <a:rPr sz="1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0805" marR="85725" indent="635" algn="just">
              <a:lnSpc>
                <a:spcPct val="1069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operational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(ou ODS)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base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conçue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centraliser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issues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hétérogènes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afin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d'analyse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reporting.</a:t>
            </a:r>
            <a:endParaRPr sz="1400">
              <a:latin typeface="Calibri"/>
              <a:cs typeface="Calibri"/>
            </a:endParaRPr>
          </a:p>
          <a:p>
            <a:pPr marL="90170" marR="85090" algn="just">
              <a:lnSpc>
                <a:spcPct val="107000"/>
              </a:lnSpc>
              <a:spcBef>
                <a:spcPts val="80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implique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purge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(suppression)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redondantes.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ODS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généralement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destiné 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niveau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fines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prix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 montant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opposition aux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montant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total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ventes.</a:t>
            </a:r>
            <a:endParaRPr sz="1400">
              <a:latin typeface="Calibri"/>
              <a:cs typeface="Calibri"/>
            </a:endParaRPr>
          </a:p>
          <a:p>
            <a:pPr marL="90805" marR="87630" algn="just">
              <a:lnSpc>
                <a:spcPct val="107100"/>
              </a:lnSpc>
              <a:spcBef>
                <a:spcPts val="79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8" y="830413"/>
            <a:ext cx="490537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Rappels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4276" y="2174748"/>
            <a:ext cx="5088890" cy="2842260"/>
            <a:chOff x="684276" y="2174748"/>
            <a:chExt cx="5088890" cy="28422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943" y="2174748"/>
              <a:ext cx="5026151" cy="28117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276" y="2176272"/>
              <a:ext cx="5088635" cy="284073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5423" y="2205228"/>
              <a:ext cx="4910455" cy="2696210"/>
            </a:xfrm>
            <a:custGeom>
              <a:avLst/>
              <a:gdLst/>
              <a:ahLst/>
              <a:cxnLst/>
              <a:rect l="l" t="t" r="r" b="b"/>
              <a:pathLst>
                <a:path w="4910455" h="2696210">
                  <a:moveTo>
                    <a:pt x="4910328" y="0"/>
                  </a:moveTo>
                  <a:lnTo>
                    <a:pt x="0" y="0"/>
                  </a:lnTo>
                  <a:lnTo>
                    <a:pt x="0" y="2695956"/>
                  </a:lnTo>
                  <a:lnTo>
                    <a:pt x="4910328" y="2695956"/>
                  </a:lnTo>
                  <a:lnTo>
                    <a:pt x="49103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5423" y="2205228"/>
              <a:ext cx="4910455" cy="2696210"/>
            </a:xfrm>
            <a:custGeom>
              <a:avLst/>
              <a:gdLst/>
              <a:ahLst/>
              <a:cxnLst/>
              <a:rect l="l" t="t" r="r" b="b"/>
              <a:pathLst>
                <a:path w="4910455" h="2696210">
                  <a:moveTo>
                    <a:pt x="0" y="0"/>
                  </a:moveTo>
                  <a:lnTo>
                    <a:pt x="4910328" y="0"/>
                  </a:lnTo>
                  <a:lnTo>
                    <a:pt x="4910328" y="2695956"/>
                  </a:lnTo>
                  <a:lnTo>
                    <a:pt x="0" y="26959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5423" y="2205227"/>
            <a:ext cx="4910455" cy="26962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Data</a:t>
            </a:r>
            <a:r>
              <a:rPr sz="1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Warehouse</a:t>
            </a:r>
            <a:r>
              <a:rPr sz="1400" b="1" spc="-6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0170" marR="82550" indent="635" algn="just">
              <a:lnSpc>
                <a:spcPct val="106900"/>
              </a:lnSpc>
              <a:spcBef>
                <a:spcPts val="81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appelée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entrepôt de 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 est une base 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dédiée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issues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systèmes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l’entreprise, grâce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 outils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ETL.</a:t>
            </a:r>
            <a:endParaRPr sz="1400">
              <a:latin typeface="Calibri"/>
              <a:cs typeface="Calibri"/>
            </a:endParaRPr>
          </a:p>
          <a:p>
            <a:pPr marL="89535" marR="84455" indent="635" algn="just">
              <a:lnSpc>
                <a:spcPct val="106800"/>
              </a:lnSpc>
              <a:spcBef>
                <a:spcPts val="810"/>
              </a:spcBef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base 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consolidation, souvent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base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relationnelle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relativement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standard,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accueillir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gros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volumes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d’information.</a:t>
            </a:r>
            <a:endParaRPr sz="1400">
              <a:latin typeface="Calibri"/>
              <a:cs typeface="Calibri"/>
            </a:endParaRPr>
          </a:p>
          <a:p>
            <a:pPr marL="88900" marR="83820" algn="just">
              <a:lnSpc>
                <a:spcPct val="107100"/>
              </a:lnSpc>
              <a:spcBef>
                <a:spcPts val="80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(MySQL,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PostgreSQL,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…)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propriétaire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(Oracle,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SQL-Server).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25768" y="2174748"/>
            <a:ext cx="5088890" cy="1725295"/>
            <a:chOff x="6525768" y="2174748"/>
            <a:chExt cx="5088890" cy="172529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36436" y="2174748"/>
              <a:ext cx="5026151" cy="16840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5768" y="2176272"/>
              <a:ext cx="5088635" cy="1723643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566916" y="2205227"/>
            <a:ext cx="4910455" cy="1568450"/>
          </a:xfrm>
          <a:prstGeom prst="rect">
            <a:avLst/>
          </a:prstGeom>
          <a:solidFill>
            <a:srgbClr val="F1F1F1"/>
          </a:solidFill>
          <a:ln w="9525">
            <a:solidFill>
              <a:srgbClr val="00784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DataMart</a:t>
            </a:r>
            <a:r>
              <a:rPr sz="1400" b="1" spc="-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0805" marR="84455" algn="just">
              <a:lnSpc>
                <a:spcPct val="1070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DataMart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(littéralement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anglais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magasin de données)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issu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d'un flux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provenant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Warehouse,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c’est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ciblées,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organisées,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regroupées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agrégées pour répondre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un besoin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25768" y="3883152"/>
            <a:ext cx="5088890" cy="1268095"/>
            <a:chOff x="6525768" y="3883152"/>
            <a:chExt cx="5088890" cy="126809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6436" y="3883152"/>
              <a:ext cx="5026151" cy="12237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25768" y="3884676"/>
              <a:ext cx="5088634" cy="126644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566916" y="3913632"/>
            <a:ext cx="4910455" cy="1108075"/>
          </a:xfrm>
          <a:prstGeom prst="rect">
            <a:avLst/>
          </a:prstGeom>
          <a:solidFill>
            <a:srgbClr val="F1F1F1"/>
          </a:solidFill>
          <a:ln w="9525">
            <a:solidFill>
              <a:srgbClr val="007842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05"/>
              </a:spcBef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OLAP</a:t>
            </a:r>
            <a:r>
              <a:rPr sz="1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89535" marR="84455" indent="1270" algn="just">
              <a:lnSpc>
                <a:spcPct val="106800"/>
              </a:lnSpc>
              <a:spcBef>
                <a:spcPts val="810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Online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Analytical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Processing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traduit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analytique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ligne.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C’est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d’analyse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représentée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cube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orienté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vers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2694" y="5097483"/>
            <a:ext cx="1059053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65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faciliter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l’accès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l’information, pour 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utilisateurs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profils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métiers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afin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d’extraire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éléments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décision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dynamiser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réactivité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globale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l’entreprise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place des actions correctives, certains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 été mis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disposition 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décideurs.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(Reporting,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bord)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sophistiquées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mining).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8" y="830413"/>
            <a:ext cx="1113155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Positionnement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 chaine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 marL="838200" marR="6350" indent="-286385" algn="just">
              <a:lnSpc>
                <a:spcPct val="150000"/>
              </a:lnSpc>
              <a:spcBef>
                <a:spcPts val="36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 d’information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 d’une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alimenté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opérationnels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sert 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quotidien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l’activité.</a:t>
            </a:r>
            <a:endParaRPr sz="1400">
              <a:latin typeface="Calibri"/>
              <a:cs typeface="Calibri"/>
            </a:endParaRPr>
          </a:p>
          <a:p>
            <a:pPr marL="840740" marR="5080" indent="-28829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opérationnel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composé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schéma,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on 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ERP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(Enterprise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Ressource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Planning)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gérer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processus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métiers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CRM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(Customer Relationship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Management),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RH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(Ressources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Humaines),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finances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02282" y="3942335"/>
            <a:ext cx="726440" cy="377190"/>
            <a:chOff x="2002282" y="3942335"/>
            <a:chExt cx="726440" cy="377190"/>
          </a:xfrm>
        </p:grpSpPr>
        <p:sp>
          <p:nvSpPr>
            <p:cNvPr id="13" name="object 13"/>
            <p:cNvSpPr/>
            <p:nvPr/>
          </p:nvSpPr>
          <p:spPr>
            <a:xfrm>
              <a:off x="2008632" y="3948685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652526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80"/>
                  </a:lnTo>
                  <a:lnTo>
                    <a:pt x="4770" y="37076"/>
                  </a:lnTo>
                  <a:lnTo>
                    <a:pt x="0" y="60706"/>
                  </a:lnTo>
                  <a:lnTo>
                    <a:pt x="0" y="303530"/>
                  </a:lnTo>
                  <a:lnTo>
                    <a:pt x="4770" y="327159"/>
                  </a:lnTo>
                  <a:lnTo>
                    <a:pt x="17780" y="346456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652526" y="364236"/>
                  </a:lnTo>
                  <a:lnTo>
                    <a:pt x="676155" y="359465"/>
                  </a:lnTo>
                  <a:lnTo>
                    <a:pt x="695452" y="346456"/>
                  </a:lnTo>
                  <a:lnTo>
                    <a:pt x="708461" y="327159"/>
                  </a:lnTo>
                  <a:lnTo>
                    <a:pt x="713232" y="303530"/>
                  </a:lnTo>
                  <a:lnTo>
                    <a:pt x="713232" y="60706"/>
                  </a:lnTo>
                  <a:lnTo>
                    <a:pt x="708461" y="37076"/>
                  </a:lnTo>
                  <a:lnTo>
                    <a:pt x="695452" y="17780"/>
                  </a:lnTo>
                  <a:lnTo>
                    <a:pt x="676155" y="4770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8632" y="3948685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0" y="60706"/>
                  </a:moveTo>
                  <a:lnTo>
                    <a:pt x="4770" y="37076"/>
                  </a:lnTo>
                  <a:lnTo>
                    <a:pt x="17780" y="17780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652526" y="0"/>
                  </a:lnTo>
                  <a:lnTo>
                    <a:pt x="676155" y="4770"/>
                  </a:lnTo>
                  <a:lnTo>
                    <a:pt x="695452" y="17780"/>
                  </a:lnTo>
                  <a:lnTo>
                    <a:pt x="708461" y="37076"/>
                  </a:lnTo>
                  <a:lnTo>
                    <a:pt x="713232" y="60706"/>
                  </a:lnTo>
                  <a:lnTo>
                    <a:pt x="713232" y="303530"/>
                  </a:lnTo>
                  <a:lnTo>
                    <a:pt x="708461" y="327159"/>
                  </a:lnTo>
                  <a:lnTo>
                    <a:pt x="695452" y="346456"/>
                  </a:lnTo>
                  <a:lnTo>
                    <a:pt x="676155" y="359465"/>
                  </a:lnTo>
                  <a:lnTo>
                    <a:pt x="652526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6"/>
                  </a:lnTo>
                  <a:lnTo>
                    <a:pt x="4770" y="327159"/>
                  </a:lnTo>
                  <a:lnTo>
                    <a:pt x="0" y="303530"/>
                  </a:lnTo>
                  <a:lnTo>
                    <a:pt x="0" y="6070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233146" y="4017598"/>
            <a:ext cx="260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83994" y="4463543"/>
            <a:ext cx="726440" cy="377190"/>
            <a:chOff x="1983994" y="4463543"/>
            <a:chExt cx="726440" cy="377190"/>
          </a:xfrm>
        </p:grpSpPr>
        <p:sp>
          <p:nvSpPr>
            <p:cNvPr id="17" name="object 17"/>
            <p:cNvSpPr/>
            <p:nvPr/>
          </p:nvSpPr>
          <p:spPr>
            <a:xfrm>
              <a:off x="1990344" y="4469893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652526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80"/>
                  </a:lnTo>
                  <a:lnTo>
                    <a:pt x="4770" y="37076"/>
                  </a:lnTo>
                  <a:lnTo>
                    <a:pt x="0" y="60706"/>
                  </a:lnTo>
                  <a:lnTo>
                    <a:pt x="0" y="303530"/>
                  </a:lnTo>
                  <a:lnTo>
                    <a:pt x="4770" y="327159"/>
                  </a:lnTo>
                  <a:lnTo>
                    <a:pt x="17780" y="346456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652526" y="364236"/>
                  </a:lnTo>
                  <a:lnTo>
                    <a:pt x="676155" y="359465"/>
                  </a:lnTo>
                  <a:lnTo>
                    <a:pt x="695452" y="346456"/>
                  </a:lnTo>
                  <a:lnTo>
                    <a:pt x="708461" y="327159"/>
                  </a:lnTo>
                  <a:lnTo>
                    <a:pt x="713232" y="303530"/>
                  </a:lnTo>
                  <a:lnTo>
                    <a:pt x="713232" y="60706"/>
                  </a:lnTo>
                  <a:lnTo>
                    <a:pt x="708461" y="37076"/>
                  </a:lnTo>
                  <a:lnTo>
                    <a:pt x="695452" y="17780"/>
                  </a:lnTo>
                  <a:lnTo>
                    <a:pt x="676155" y="4770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0344" y="4469893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0" y="60706"/>
                  </a:moveTo>
                  <a:lnTo>
                    <a:pt x="4770" y="37076"/>
                  </a:lnTo>
                  <a:lnTo>
                    <a:pt x="17780" y="17780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652526" y="0"/>
                  </a:lnTo>
                  <a:lnTo>
                    <a:pt x="676155" y="4770"/>
                  </a:lnTo>
                  <a:lnTo>
                    <a:pt x="695452" y="17780"/>
                  </a:lnTo>
                  <a:lnTo>
                    <a:pt x="708461" y="37076"/>
                  </a:lnTo>
                  <a:lnTo>
                    <a:pt x="713232" y="60706"/>
                  </a:lnTo>
                  <a:lnTo>
                    <a:pt x="713232" y="303530"/>
                  </a:lnTo>
                  <a:lnTo>
                    <a:pt x="708461" y="327159"/>
                  </a:lnTo>
                  <a:lnTo>
                    <a:pt x="695452" y="346456"/>
                  </a:lnTo>
                  <a:lnTo>
                    <a:pt x="676155" y="359465"/>
                  </a:lnTo>
                  <a:lnTo>
                    <a:pt x="652526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6"/>
                  </a:lnTo>
                  <a:lnTo>
                    <a:pt x="4770" y="327159"/>
                  </a:lnTo>
                  <a:lnTo>
                    <a:pt x="0" y="303530"/>
                  </a:lnTo>
                  <a:lnTo>
                    <a:pt x="0" y="6070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85902" y="4539112"/>
            <a:ext cx="318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CRM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83994" y="4990847"/>
            <a:ext cx="726440" cy="377190"/>
            <a:chOff x="1983994" y="4990847"/>
            <a:chExt cx="726440" cy="377190"/>
          </a:xfrm>
        </p:grpSpPr>
        <p:sp>
          <p:nvSpPr>
            <p:cNvPr id="21" name="object 21"/>
            <p:cNvSpPr/>
            <p:nvPr/>
          </p:nvSpPr>
          <p:spPr>
            <a:xfrm>
              <a:off x="1990344" y="4997197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652526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80"/>
                  </a:lnTo>
                  <a:lnTo>
                    <a:pt x="4770" y="37076"/>
                  </a:lnTo>
                  <a:lnTo>
                    <a:pt x="0" y="60706"/>
                  </a:lnTo>
                  <a:lnTo>
                    <a:pt x="0" y="303530"/>
                  </a:lnTo>
                  <a:lnTo>
                    <a:pt x="4770" y="327159"/>
                  </a:lnTo>
                  <a:lnTo>
                    <a:pt x="17780" y="346456"/>
                  </a:lnTo>
                  <a:lnTo>
                    <a:pt x="37076" y="359465"/>
                  </a:lnTo>
                  <a:lnTo>
                    <a:pt x="60706" y="364236"/>
                  </a:lnTo>
                  <a:lnTo>
                    <a:pt x="652526" y="364236"/>
                  </a:lnTo>
                  <a:lnTo>
                    <a:pt x="676155" y="359465"/>
                  </a:lnTo>
                  <a:lnTo>
                    <a:pt x="695452" y="346456"/>
                  </a:lnTo>
                  <a:lnTo>
                    <a:pt x="708461" y="327159"/>
                  </a:lnTo>
                  <a:lnTo>
                    <a:pt x="713232" y="303530"/>
                  </a:lnTo>
                  <a:lnTo>
                    <a:pt x="713232" y="60706"/>
                  </a:lnTo>
                  <a:lnTo>
                    <a:pt x="708461" y="37076"/>
                  </a:lnTo>
                  <a:lnTo>
                    <a:pt x="695452" y="17780"/>
                  </a:lnTo>
                  <a:lnTo>
                    <a:pt x="676155" y="4770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0344" y="4997197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0" y="60706"/>
                  </a:moveTo>
                  <a:lnTo>
                    <a:pt x="4770" y="37076"/>
                  </a:lnTo>
                  <a:lnTo>
                    <a:pt x="17780" y="17780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652526" y="0"/>
                  </a:lnTo>
                  <a:lnTo>
                    <a:pt x="676155" y="4770"/>
                  </a:lnTo>
                  <a:lnTo>
                    <a:pt x="695452" y="17780"/>
                  </a:lnTo>
                  <a:lnTo>
                    <a:pt x="708461" y="37076"/>
                  </a:lnTo>
                  <a:lnTo>
                    <a:pt x="713232" y="60706"/>
                  </a:lnTo>
                  <a:lnTo>
                    <a:pt x="713232" y="303530"/>
                  </a:lnTo>
                  <a:lnTo>
                    <a:pt x="708461" y="327159"/>
                  </a:lnTo>
                  <a:lnTo>
                    <a:pt x="695452" y="346456"/>
                  </a:lnTo>
                  <a:lnTo>
                    <a:pt x="676155" y="359465"/>
                  </a:lnTo>
                  <a:lnTo>
                    <a:pt x="652526" y="364236"/>
                  </a:lnTo>
                  <a:lnTo>
                    <a:pt x="60706" y="364236"/>
                  </a:lnTo>
                  <a:lnTo>
                    <a:pt x="37076" y="359465"/>
                  </a:lnTo>
                  <a:lnTo>
                    <a:pt x="17780" y="346456"/>
                  </a:lnTo>
                  <a:lnTo>
                    <a:pt x="4770" y="327159"/>
                  </a:lnTo>
                  <a:lnTo>
                    <a:pt x="0" y="303530"/>
                  </a:lnTo>
                  <a:lnTo>
                    <a:pt x="0" y="6070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45370" y="5066514"/>
            <a:ext cx="202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RH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02282" y="5513579"/>
            <a:ext cx="726440" cy="375920"/>
            <a:chOff x="2002282" y="5513579"/>
            <a:chExt cx="726440" cy="375920"/>
          </a:xfrm>
        </p:grpSpPr>
        <p:sp>
          <p:nvSpPr>
            <p:cNvPr id="25" name="object 25"/>
            <p:cNvSpPr/>
            <p:nvPr/>
          </p:nvSpPr>
          <p:spPr>
            <a:xfrm>
              <a:off x="2008632" y="5519929"/>
              <a:ext cx="713740" cy="363220"/>
            </a:xfrm>
            <a:custGeom>
              <a:avLst/>
              <a:gdLst/>
              <a:ahLst/>
              <a:cxnLst/>
              <a:rect l="l" t="t" r="r" b="b"/>
              <a:pathLst>
                <a:path w="713739" h="363220">
                  <a:moveTo>
                    <a:pt x="652780" y="0"/>
                  </a:moveTo>
                  <a:lnTo>
                    <a:pt x="60452" y="0"/>
                  </a:lnTo>
                  <a:lnTo>
                    <a:pt x="36920" y="4750"/>
                  </a:lnTo>
                  <a:lnTo>
                    <a:pt x="17705" y="17705"/>
                  </a:lnTo>
                  <a:lnTo>
                    <a:pt x="4750" y="36920"/>
                  </a:lnTo>
                  <a:lnTo>
                    <a:pt x="0" y="60452"/>
                  </a:lnTo>
                  <a:lnTo>
                    <a:pt x="0" y="302260"/>
                  </a:lnTo>
                  <a:lnTo>
                    <a:pt x="4750" y="325791"/>
                  </a:lnTo>
                  <a:lnTo>
                    <a:pt x="17705" y="345006"/>
                  </a:lnTo>
                  <a:lnTo>
                    <a:pt x="36920" y="357961"/>
                  </a:lnTo>
                  <a:lnTo>
                    <a:pt x="60452" y="362712"/>
                  </a:lnTo>
                  <a:lnTo>
                    <a:pt x="652780" y="362712"/>
                  </a:lnTo>
                  <a:lnTo>
                    <a:pt x="676311" y="357961"/>
                  </a:lnTo>
                  <a:lnTo>
                    <a:pt x="695526" y="345006"/>
                  </a:lnTo>
                  <a:lnTo>
                    <a:pt x="708481" y="325791"/>
                  </a:lnTo>
                  <a:lnTo>
                    <a:pt x="713232" y="302260"/>
                  </a:lnTo>
                  <a:lnTo>
                    <a:pt x="713232" y="60452"/>
                  </a:lnTo>
                  <a:lnTo>
                    <a:pt x="708481" y="36920"/>
                  </a:lnTo>
                  <a:lnTo>
                    <a:pt x="695526" y="17705"/>
                  </a:lnTo>
                  <a:lnTo>
                    <a:pt x="676311" y="475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08632" y="5519929"/>
              <a:ext cx="713740" cy="363220"/>
            </a:xfrm>
            <a:custGeom>
              <a:avLst/>
              <a:gdLst/>
              <a:ahLst/>
              <a:cxnLst/>
              <a:rect l="l" t="t" r="r" b="b"/>
              <a:pathLst>
                <a:path w="713739" h="363220">
                  <a:moveTo>
                    <a:pt x="0" y="60452"/>
                  </a:moveTo>
                  <a:lnTo>
                    <a:pt x="4750" y="36920"/>
                  </a:lnTo>
                  <a:lnTo>
                    <a:pt x="17705" y="17705"/>
                  </a:lnTo>
                  <a:lnTo>
                    <a:pt x="36920" y="4750"/>
                  </a:lnTo>
                  <a:lnTo>
                    <a:pt x="60452" y="0"/>
                  </a:lnTo>
                  <a:lnTo>
                    <a:pt x="652780" y="0"/>
                  </a:lnTo>
                  <a:lnTo>
                    <a:pt x="676311" y="4750"/>
                  </a:lnTo>
                  <a:lnTo>
                    <a:pt x="695526" y="17705"/>
                  </a:lnTo>
                  <a:lnTo>
                    <a:pt x="708481" y="36920"/>
                  </a:lnTo>
                  <a:lnTo>
                    <a:pt x="713232" y="60452"/>
                  </a:lnTo>
                  <a:lnTo>
                    <a:pt x="713232" y="302260"/>
                  </a:lnTo>
                  <a:lnTo>
                    <a:pt x="708481" y="325791"/>
                  </a:lnTo>
                  <a:lnTo>
                    <a:pt x="695526" y="345006"/>
                  </a:lnTo>
                  <a:lnTo>
                    <a:pt x="676311" y="357961"/>
                  </a:lnTo>
                  <a:lnTo>
                    <a:pt x="652780" y="362712"/>
                  </a:lnTo>
                  <a:lnTo>
                    <a:pt x="60452" y="362712"/>
                  </a:lnTo>
                  <a:lnTo>
                    <a:pt x="36920" y="357961"/>
                  </a:lnTo>
                  <a:lnTo>
                    <a:pt x="17705" y="345006"/>
                  </a:lnTo>
                  <a:lnTo>
                    <a:pt x="4750" y="325791"/>
                  </a:lnTo>
                  <a:lnTo>
                    <a:pt x="0" y="302260"/>
                  </a:lnTo>
                  <a:lnTo>
                    <a:pt x="0" y="60452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111226" y="5588029"/>
            <a:ext cx="5054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Fi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2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83994" y="6033263"/>
            <a:ext cx="726440" cy="377190"/>
            <a:chOff x="1983994" y="6033263"/>
            <a:chExt cx="726440" cy="377190"/>
          </a:xfrm>
        </p:grpSpPr>
        <p:sp>
          <p:nvSpPr>
            <p:cNvPr id="29" name="object 29"/>
            <p:cNvSpPr/>
            <p:nvPr/>
          </p:nvSpPr>
          <p:spPr>
            <a:xfrm>
              <a:off x="1990344" y="6039613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652526" y="0"/>
                  </a:moveTo>
                  <a:lnTo>
                    <a:pt x="60706" y="0"/>
                  </a:lnTo>
                  <a:lnTo>
                    <a:pt x="37076" y="4770"/>
                  </a:lnTo>
                  <a:lnTo>
                    <a:pt x="17780" y="17779"/>
                  </a:lnTo>
                  <a:lnTo>
                    <a:pt x="4770" y="37076"/>
                  </a:lnTo>
                  <a:lnTo>
                    <a:pt x="0" y="60705"/>
                  </a:lnTo>
                  <a:lnTo>
                    <a:pt x="0" y="303529"/>
                  </a:lnTo>
                  <a:lnTo>
                    <a:pt x="4770" y="327159"/>
                  </a:lnTo>
                  <a:lnTo>
                    <a:pt x="17780" y="346455"/>
                  </a:lnTo>
                  <a:lnTo>
                    <a:pt x="37076" y="359465"/>
                  </a:lnTo>
                  <a:lnTo>
                    <a:pt x="60706" y="364235"/>
                  </a:lnTo>
                  <a:lnTo>
                    <a:pt x="652526" y="364235"/>
                  </a:lnTo>
                  <a:lnTo>
                    <a:pt x="676155" y="359465"/>
                  </a:lnTo>
                  <a:lnTo>
                    <a:pt x="695452" y="346455"/>
                  </a:lnTo>
                  <a:lnTo>
                    <a:pt x="708461" y="327159"/>
                  </a:lnTo>
                  <a:lnTo>
                    <a:pt x="713232" y="303529"/>
                  </a:lnTo>
                  <a:lnTo>
                    <a:pt x="713232" y="60705"/>
                  </a:lnTo>
                  <a:lnTo>
                    <a:pt x="708461" y="37076"/>
                  </a:lnTo>
                  <a:lnTo>
                    <a:pt x="695452" y="17779"/>
                  </a:lnTo>
                  <a:lnTo>
                    <a:pt x="676155" y="4770"/>
                  </a:lnTo>
                  <a:lnTo>
                    <a:pt x="65252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90344" y="6039613"/>
              <a:ext cx="713740" cy="364490"/>
            </a:xfrm>
            <a:custGeom>
              <a:avLst/>
              <a:gdLst/>
              <a:ahLst/>
              <a:cxnLst/>
              <a:rect l="l" t="t" r="r" b="b"/>
              <a:pathLst>
                <a:path w="713739" h="364489">
                  <a:moveTo>
                    <a:pt x="0" y="60705"/>
                  </a:moveTo>
                  <a:lnTo>
                    <a:pt x="4770" y="37076"/>
                  </a:lnTo>
                  <a:lnTo>
                    <a:pt x="17780" y="17779"/>
                  </a:lnTo>
                  <a:lnTo>
                    <a:pt x="37076" y="4770"/>
                  </a:lnTo>
                  <a:lnTo>
                    <a:pt x="60706" y="0"/>
                  </a:lnTo>
                  <a:lnTo>
                    <a:pt x="652526" y="0"/>
                  </a:lnTo>
                  <a:lnTo>
                    <a:pt x="676155" y="4770"/>
                  </a:lnTo>
                  <a:lnTo>
                    <a:pt x="695452" y="17779"/>
                  </a:lnTo>
                  <a:lnTo>
                    <a:pt x="708461" y="37076"/>
                  </a:lnTo>
                  <a:lnTo>
                    <a:pt x="713232" y="60705"/>
                  </a:lnTo>
                  <a:lnTo>
                    <a:pt x="713232" y="303529"/>
                  </a:lnTo>
                  <a:lnTo>
                    <a:pt x="708461" y="327159"/>
                  </a:lnTo>
                  <a:lnTo>
                    <a:pt x="695452" y="346455"/>
                  </a:lnTo>
                  <a:lnTo>
                    <a:pt x="676155" y="359465"/>
                  </a:lnTo>
                  <a:lnTo>
                    <a:pt x="652526" y="364235"/>
                  </a:lnTo>
                  <a:lnTo>
                    <a:pt x="60706" y="364235"/>
                  </a:lnTo>
                  <a:lnTo>
                    <a:pt x="37076" y="359465"/>
                  </a:lnTo>
                  <a:lnTo>
                    <a:pt x="17780" y="346455"/>
                  </a:lnTo>
                  <a:lnTo>
                    <a:pt x="4770" y="327159"/>
                  </a:lnTo>
                  <a:lnTo>
                    <a:pt x="0" y="303529"/>
                  </a:lnTo>
                  <a:lnTo>
                    <a:pt x="0" y="60705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26466" y="6017017"/>
            <a:ext cx="438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Spec. </a:t>
            </a:r>
            <a:r>
              <a:rPr sz="1200" spc="-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2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ier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993008" y="3901313"/>
            <a:ext cx="4619625" cy="2584450"/>
            <a:chOff x="2993008" y="3901313"/>
            <a:chExt cx="4619625" cy="2584450"/>
          </a:xfrm>
        </p:grpSpPr>
        <p:sp>
          <p:nvSpPr>
            <p:cNvPr id="33" name="object 33"/>
            <p:cNvSpPr/>
            <p:nvPr/>
          </p:nvSpPr>
          <p:spPr>
            <a:xfrm>
              <a:off x="2996183" y="3904488"/>
              <a:ext cx="0" cy="2499995"/>
            </a:xfrm>
            <a:custGeom>
              <a:avLst/>
              <a:gdLst/>
              <a:ahLst/>
              <a:cxnLst/>
              <a:rect l="l" t="t" r="r" b="b"/>
              <a:pathLst>
                <a:path h="2499995">
                  <a:moveTo>
                    <a:pt x="0" y="0"/>
                  </a:moveTo>
                  <a:lnTo>
                    <a:pt x="0" y="2499766"/>
                  </a:lnTo>
                </a:path>
              </a:pathLst>
            </a:custGeom>
            <a:ln w="63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1667" y="3948684"/>
              <a:ext cx="0" cy="2499995"/>
            </a:xfrm>
            <a:custGeom>
              <a:avLst/>
              <a:gdLst/>
              <a:ahLst/>
              <a:cxnLst/>
              <a:rect l="l" t="t" r="r" b="b"/>
              <a:pathLst>
                <a:path h="2499995">
                  <a:moveTo>
                    <a:pt x="0" y="0"/>
                  </a:moveTo>
                  <a:lnTo>
                    <a:pt x="0" y="2499766"/>
                  </a:lnTo>
                </a:path>
              </a:pathLst>
            </a:custGeom>
            <a:ln w="63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66951" y="4269817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138902" y="53369"/>
                  </a:moveTo>
                  <a:lnTo>
                    <a:pt x="112791" y="53369"/>
                  </a:lnTo>
                  <a:lnTo>
                    <a:pt x="121040" y="48926"/>
                  </a:lnTo>
                  <a:lnTo>
                    <a:pt x="129549" y="45029"/>
                  </a:lnTo>
                  <a:lnTo>
                    <a:pt x="138291" y="41688"/>
                  </a:lnTo>
                  <a:lnTo>
                    <a:pt x="147240" y="38915"/>
                  </a:lnTo>
                  <a:lnTo>
                    <a:pt x="166687" y="0"/>
                  </a:lnTo>
                  <a:lnTo>
                    <a:pt x="211137" y="0"/>
                  </a:lnTo>
                  <a:lnTo>
                    <a:pt x="216521" y="11118"/>
                  </a:lnTo>
                  <a:lnTo>
                    <a:pt x="173566" y="11118"/>
                  </a:lnTo>
                  <a:lnTo>
                    <a:pt x="154963" y="48355"/>
                  </a:lnTo>
                  <a:lnTo>
                    <a:pt x="150132" y="49672"/>
                  </a:lnTo>
                  <a:lnTo>
                    <a:pt x="141898" y="52224"/>
                  </a:lnTo>
                  <a:lnTo>
                    <a:pt x="138902" y="53369"/>
                  </a:lnTo>
                  <a:close/>
                </a:path>
                <a:path w="378460" h="378460">
                  <a:moveTo>
                    <a:pt x="263955" y="65494"/>
                  </a:moveTo>
                  <a:lnTo>
                    <a:pt x="227076" y="49661"/>
                  </a:lnTo>
                  <a:lnTo>
                    <a:pt x="222249" y="48344"/>
                  </a:lnTo>
                  <a:lnTo>
                    <a:pt x="217657" y="38915"/>
                  </a:lnTo>
                  <a:lnTo>
                    <a:pt x="204192" y="11118"/>
                  </a:lnTo>
                  <a:lnTo>
                    <a:pt x="216521" y="11118"/>
                  </a:lnTo>
                  <a:lnTo>
                    <a:pt x="230028" y="39009"/>
                  </a:lnTo>
                  <a:lnTo>
                    <a:pt x="239090" y="41838"/>
                  </a:lnTo>
                  <a:lnTo>
                    <a:pt x="247959" y="45196"/>
                  </a:lnTo>
                  <a:lnTo>
                    <a:pt x="256614" y="49075"/>
                  </a:lnTo>
                  <a:lnTo>
                    <a:pt x="265032" y="53464"/>
                  </a:lnTo>
                  <a:lnTo>
                    <a:pt x="300006" y="53464"/>
                  </a:lnTo>
                  <a:lnTo>
                    <a:pt x="263955" y="65494"/>
                  </a:lnTo>
                  <a:close/>
                </a:path>
                <a:path w="378460" h="378460">
                  <a:moveTo>
                    <a:pt x="71119" y="338658"/>
                  </a:moveTo>
                  <a:lnTo>
                    <a:pt x="39449" y="306970"/>
                  </a:lnTo>
                  <a:lnTo>
                    <a:pt x="53339" y="265275"/>
                  </a:lnTo>
                  <a:lnTo>
                    <a:pt x="48833" y="256851"/>
                  </a:lnTo>
                  <a:lnTo>
                    <a:pt x="45004" y="248459"/>
                  </a:lnTo>
                  <a:lnTo>
                    <a:pt x="41665" y="239688"/>
                  </a:lnTo>
                  <a:lnTo>
                    <a:pt x="38893" y="230712"/>
                  </a:lnTo>
                  <a:lnTo>
                    <a:pt x="0" y="211255"/>
                  </a:lnTo>
                  <a:lnTo>
                    <a:pt x="0" y="166780"/>
                  </a:lnTo>
                  <a:lnTo>
                    <a:pt x="38893" y="147878"/>
                  </a:lnTo>
                  <a:lnTo>
                    <a:pt x="41723" y="138813"/>
                  </a:lnTo>
                  <a:lnTo>
                    <a:pt x="45081" y="129939"/>
                  </a:lnTo>
                  <a:lnTo>
                    <a:pt x="48996" y="121202"/>
                  </a:lnTo>
                  <a:lnTo>
                    <a:pt x="53339" y="112854"/>
                  </a:lnTo>
                  <a:lnTo>
                    <a:pt x="39449" y="71159"/>
                  </a:lnTo>
                  <a:lnTo>
                    <a:pt x="71119" y="39471"/>
                  </a:lnTo>
                  <a:lnTo>
                    <a:pt x="109291" y="52202"/>
                  </a:lnTo>
                  <a:lnTo>
                    <a:pt x="74125" y="52202"/>
                  </a:lnTo>
                  <a:lnTo>
                    <a:pt x="52162" y="74183"/>
                  </a:lnTo>
                  <a:lnTo>
                    <a:pt x="65419" y="113983"/>
                  </a:lnTo>
                  <a:lnTo>
                    <a:pt x="62958" y="118475"/>
                  </a:lnTo>
                  <a:lnTo>
                    <a:pt x="58991" y="126097"/>
                  </a:lnTo>
                  <a:lnTo>
                    <a:pt x="55386" y="134148"/>
                  </a:lnTo>
                  <a:lnTo>
                    <a:pt x="52256" y="142409"/>
                  </a:lnTo>
                  <a:lnTo>
                    <a:pt x="49617" y="150847"/>
                  </a:lnTo>
                  <a:lnTo>
                    <a:pt x="48289" y="155717"/>
                  </a:lnTo>
                  <a:lnTo>
                    <a:pt x="11112" y="173807"/>
                  </a:lnTo>
                  <a:lnTo>
                    <a:pt x="11112" y="204467"/>
                  </a:lnTo>
                  <a:lnTo>
                    <a:pt x="48322" y="223079"/>
                  </a:lnTo>
                  <a:lnTo>
                    <a:pt x="49633" y="227872"/>
                  </a:lnTo>
                  <a:lnTo>
                    <a:pt x="65474" y="264041"/>
                  </a:lnTo>
                  <a:lnTo>
                    <a:pt x="52167" y="303968"/>
                  </a:lnTo>
                  <a:lnTo>
                    <a:pt x="74131" y="325950"/>
                  </a:lnTo>
                  <a:lnTo>
                    <a:pt x="109224" y="325950"/>
                  </a:lnTo>
                  <a:lnTo>
                    <a:pt x="71119" y="338658"/>
                  </a:lnTo>
                  <a:close/>
                </a:path>
                <a:path w="378460" h="378460">
                  <a:moveTo>
                    <a:pt x="300006" y="53464"/>
                  </a:moveTo>
                  <a:lnTo>
                    <a:pt x="265032" y="53464"/>
                  </a:lnTo>
                  <a:lnTo>
                    <a:pt x="306704" y="39565"/>
                  </a:lnTo>
                  <a:lnTo>
                    <a:pt x="319356" y="52224"/>
                  </a:lnTo>
                  <a:lnTo>
                    <a:pt x="303721" y="52224"/>
                  </a:lnTo>
                  <a:lnTo>
                    <a:pt x="300006" y="53464"/>
                  </a:lnTo>
                  <a:close/>
                </a:path>
                <a:path w="378460" h="378460">
                  <a:moveTo>
                    <a:pt x="114030" y="65516"/>
                  </a:moveTo>
                  <a:lnTo>
                    <a:pt x="74125" y="52202"/>
                  </a:lnTo>
                  <a:lnTo>
                    <a:pt x="109291" y="52202"/>
                  </a:lnTo>
                  <a:lnTo>
                    <a:pt x="112791" y="53369"/>
                  </a:lnTo>
                  <a:lnTo>
                    <a:pt x="138902" y="53369"/>
                  </a:lnTo>
                  <a:lnTo>
                    <a:pt x="133837" y="55305"/>
                  </a:lnTo>
                  <a:lnTo>
                    <a:pt x="125981" y="58903"/>
                  </a:lnTo>
                  <a:lnTo>
                    <a:pt x="118364" y="63004"/>
                  </a:lnTo>
                  <a:lnTo>
                    <a:pt x="114030" y="65516"/>
                  </a:lnTo>
                  <a:close/>
                </a:path>
                <a:path w="378460" h="378460">
                  <a:moveTo>
                    <a:pt x="319950" y="325961"/>
                  </a:moveTo>
                  <a:lnTo>
                    <a:pt x="304254" y="325961"/>
                  </a:lnTo>
                  <a:lnTo>
                    <a:pt x="326214" y="303968"/>
                  </a:lnTo>
                  <a:lnTo>
                    <a:pt x="312961" y="264180"/>
                  </a:lnTo>
                  <a:lnTo>
                    <a:pt x="328763" y="227316"/>
                  </a:lnTo>
                  <a:lnTo>
                    <a:pt x="330068" y="222524"/>
                  </a:lnTo>
                  <a:lnTo>
                    <a:pt x="367267" y="203911"/>
                  </a:lnTo>
                  <a:lnTo>
                    <a:pt x="367267" y="173296"/>
                  </a:lnTo>
                  <a:lnTo>
                    <a:pt x="329563" y="155217"/>
                  </a:lnTo>
                  <a:lnTo>
                    <a:pt x="328224" y="150308"/>
                  </a:lnTo>
                  <a:lnTo>
                    <a:pt x="312377" y="114144"/>
                  </a:lnTo>
                  <a:lnTo>
                    <a:pt x="325684" y="74206"/>
                  </a:lnTo>
                  <a:lnTo>
                    <a:pt x="303721" y="52224"/>
                  </a:lnTo>
                  <a:lnTo>
                    <a:pt x="319356" y="52224"/>
                  </a:lnTo>
                  <a:lnTo>
                    <a:pt x="338375" y="71254"/>
                  </a:lnTo>
                  <a:lnTo>
                    <a:pt x="324484" y="112949"/>
                  </a:lnTo>
                  <a:lnTo>
                    <a:pt x="328956" y="121278"/>
                  </a:lnTo>
                  <a:lnTo>
                    <a:pt x="332816" y="129716"/>
                  </a:lnTo>
                  <a:lnTo>
                    <a:pt x="336156" y="138463"/>
                  </a:lnTo>
                  <a:lnTo>
                    <a:pt x="338931" y="147417"/>
                  </a:lnTo>
                  <a:lnTo>
                    <a:pt x="378380" y="166319"/>
                  </a:lnTo>
                  <a:lnTo>
                    <a:pt x="378380" y="210793"/>
                  </a:lnTo>
                  <a:lnTo>
                    <a:pt x="339486" y="230251"/>
                  </a:lnTo>
                  <a:lnTo>
                    <a:pt x="336656" y="239316"/>
                  </a:lnTo>
                  <a:lnTo>
                    <a:pt x="333299" y="248190"/>
                  </a:lnTo>
                  <a:lnTo>
                    <a:pt x="329347" y="256997"/>
                  </a:lnTo>
                  <a:lnTo>
                    <a:pt x="325040" y="265275"/>
                  </a:lnTo>
                  <a:lnTo>
                    <a:pt x="338931" y="306970"/>
                  </a:lnTo>
                  <a:lnTo>
                    <a:pt x="319950" y="325961"/>
                  </a:lnTo>
                  <a:close/>
                </a:path>
                <a:path w="378460" h="378460">
                  <a:moveTo>
                    <a:pt x="217226" y="367055"/>
                  </a:moveTo>
                  <a:lnTo>
                    <a:pt x="204814" y="367055"/>
                  </a:lnTo>
                  <a:lnTo>
                    <a:pt x="223416" y="329808"/>
                  </a:lnTo>
                  <a:lnTo>
                    <a:pt x="228206" y="328501"/>
                  </a:lnTo>
                  <a:lnTo>
                    <a:pt x="236469" y="325942"/>
                  </a:lnTo>
                  <a:lnTo>
                    <a:pt x="244542" y="322858"/>
                  </a:lnTo>
                  <a:lnTo>
                    <a:pt x="252398" y="319260"/>
                  </a:lnTo>
                  <a:lnTo>
                    <a:pt x="260015" y="315159"/>
                  </a:lnTo>
                  <a:lnTo>
                    <a:pt x="264349" y="312646"/>
                  </a:lnTo>
                  <a:lnTo>
                    <a:pt x="300655" y="324760"/>
                  </a:lnTo>
                  <a:lnTo>
                    <a:pt x="265588" y="324760"/>
                  </a:lnTo>
                  <a:lnTo>
                    <a:pt x="257339" y="329202"/>
                  </a:lnTo>
                  <a:lnTo>
                    <a:pt x="248830" y="333098"/>
                  </a:lnTo>
                  <a:lnTo>
                    <a:pt x="240088" y="336439"/>
                  </a:lnTo>
                  <a:lnTo>
                    <a:pt x="231139" y="339214"/>
                  </a:lnTo>
                  <a:lnTo>
                    <a:pt x="217226" y="367055"/>
                  </a:lnTo>
                  <a:close/>
                </a:path>
                <a:path w="378460" h="378460">
                  <a:moveTo>
                    <a:pt x="109224" y="325950"/>
                  </a:moveTo>
                  <a:lnTo>
                    <a:pt x="74131" y="325950"/>
                  </a:lnTo>
                  <a:lnTo>
                    <a:pt x="113897" y="312680"/>
                  </a:lnTo>
                  <a:lnTo>
                    <a:pt x="118159" y="315026"/>
                  </a:lnTo>
                  <a:lnTo>
                    <a:pt x="125993" y="319109"/>
                  </a:lnTo>
                  <a:lnTo>
                    <a:pt x="134048" y="322722"/>
                  </a:lnTo>
                  <a:lnTo>
                    <a:pt x="139414" y="324760"/>
                  </a:lnTo>
                  <a:lnTo>
                    <a:pt x="112791" y="324760"/>
                  </a:lnTo>
                  <a:lnTo>
                    <a:pt x="109224" y="325950"/>
                  </a:lnTo>
                  <a:close/>
                </a:path>
                <a:path w="378460" h="378460">
                  <a:moveTo>
                    <a:pt x="211692" y="378130"/>
                  </a:moveTo>
                  <a:lnTo>
                    <a:pt x="167243" y="378130"/>
                  </a:lnTo>
                  <a:lnTo>
                    <a:pt x="147796" y="339214"/>
                  </a:lnTo>
                  <a:lnTo>
                    <a:pt x="138736" y="336386"/>
                  </a:lnTo>
                  <a:lnTo>
                    <a:pt x="129866" y="333027"/>
                  </a:lnTo>
                  <a:lnTo>
                    <a:pt x="121210" y="329149"/>
                  </a:lnTo>
                  <a:lnTo>
                    <a:pt x="112791" y="324760"/>
                  </a:lnTo>
                  <a:lnTo>
                    <a:pt x="139414" y="324760"/>
                  </a:lnTo>
                  <a:lnTo>
                    <a:pt x="142301" y="325856"/>
                  </a:lnTo>
                  <a:lnTo>
                    <a:pt x="150729" y="328501"/>
                  </a:lnTo>
                  <a:lnTo>
                    <a:pt x="155524" y="329808"/>
                  </a:lnTo>
                  <a:lnTo>
                    <a:pt x="174121" y="367055"/>
                  </a:lnTo>
                  <a:lnTo>
                    <a:pt x="217226" y="367055"/>
                  </a:lnTo>
                  <a:lnTo>
                    <a:pt x="211692" y="378130"/>
                  </a:lnTo>
                  <a:close/>
                </a:path>
                <a:path w="378460" h="378460">
                  <a:moveTo>
                    <a:pt x="307260" y="338658"/>
                  </a:moveTo>
                  <a:lnTo>
                    <a:pt x="265588" y="324760"/>
                  </a:lnTo>
                  <a:lnTo>
                    <a:pt x="300655" y="324760"/>
                  </a:lnTo>
                  <a:lnTo>
                    <a:pt x="304254" y="325961"/>
                  </a:lnTo>
                  <a:lnTo>
                    <a:pt x="319950" y="325961"/>
                  </a:lnTo>
                  <a:lnTo>
                    <a:pt x="307260" y="338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66952" y="4269817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60" h="378460">
                  <a:moveTo>
                    <a:pt x="53339" y="265275"/>
                  </a:moveTo>
                  <a:lnTo>
                    <a:pt x="39449" y="306970"/>
                  </a:lnTo>
                  <a:lnTo>
                    <a:pt x="71119" y="338658"/>
                  </a:lnTo>
                  <a:lnTo>
                    <a:pt x="112791" y="324760"/>
                  </a:lnTo>
                  <a:lnTo>
                    <a:pt x="121210" y="329149"/>
                  </a:lnTo>
                  <a:lnTo>
                    <a:pt x="129866" y="333027"/>
                  </a:lnTo>
                  <a:lnTo>
                    <a:pt x="138736" y="336386"/>
                  </a:lnTo>
                  <a:lnTo>
                    <a:pt x="147796" y="339214"/>
                  </a:lnTo>
                  <a:lnTo>
                    <a:pt x="167243" y="378130"/>
                  </a:lnTo>
                  <a:lnTo>
                    <a:pt x="211692" y="378130"/>
                  </a:lnTo>
                  <a:lnTo>
                    <a:pt x="231139" y="339214"/>
                  </a:lnTo>
                  <a:lnTo>
                    <a:pt x="240088" y="336439"/>
                  </a:lnTo>
                  <a:lnTo>
                    <a:pt x="248830" y="333098"/>
                  </a:lnTo>
                  <a:lnTo>
                    <a:pt x="257339" y="329202"/>
                  </a:lnTo>
                  <a:lnTo>
                    <a:pt x="265588" y="324760"/>
                  </a:lnTo>
                  <a:lnTo>
                    <a:pt x="307260" y="338658"/>
                  </a:lnTo>
                  <a:lnTo>
                    <a:pt x="338931" y="306970"/>
                  </a:lnTo>
                  <a:lnTo>
                    <a:pt x="325040" y="265275"/>
                  </a:lnTo>
                  <a:lnTo>
                    <a:pt x="329423" y="256851"/>
                  </a:lnTo>
                  <a:lnTo>
                    <a:pt x="333299" y="248190"/>
                  </a:lnTo>
                  <a:lnTo>
                    <a:pt x="336656" y="239316"/>
                  </a:lnTo>
                  <a:lnTo>
                    <a:pt x="339486" y="230251"/>
                  </a:lnTo>
                  <a:lnTo>
                    <a:pt x="378380" y="210793"/>
                  </a:lnTo>
                  <a:lnTo>
                    <a:pt x="378380" y="166319"/>
                  </a:lnTo>
                  <a:lnTo>
                    <a:pt x="338931" y="147417"/>
                  </a:lnTo>
                  <a:lnTo>
                    <a:pt x="336156" y="138463"/>
                  </a:lnTo>
                  <a:lnTo>
                    <a:pt x="332816" y="129716"/>
                  </a:lnTo>
                  <a:lnTo>
                    <a:pt x="328921" y="121202"/>
                  </a:lnTo>
                  <a:lnTo>
                    <a:pt x="324484" y="112949"/>
                  </a:lnTo>
                  <a:lnTo>
                    <a:pt x="338375" y="71254"/>
                  </a:lnTo>
                  <a:lnTo>
                    <a:pt x="306704" y="39565"/>
                  </a:lnTo>
                  <a:lnTo>
                    <a:pt x="265032" y="53464"/>
                  </a:lnTo>
                  <a:lnTo>
                    <a:pt x="256614" y="49075"/>
                  </a:lnTo>
                  <a:lnTo>
                    <a:pt x="247959" y="45196"/>
                  </a:lnTo>
                  <a:lnTo>
                    <a:pt x="239090" y="41838"/>
                  </a:lnTo>
                  <a:lnTo>
                    <a:pt x="230028" y="39009"/>
                  </a:lnTo>
                  <a:lnTo>
                    <a:pt x="211137" y="0"/>
                  </a:lnTo>
                  <a:lnTo>
                    <a:pt x="166687" y="0"/>
                  </a:lnTo>
                  <a:lnTo>
                    <a:pt x="147240" y="38915"/>
                  </a:lnTo>
                  <a:lnTo>
                    <a:pt x="138291" y="41688"/>
                  </a:lnTo>
                  <a:lnTo>
                    <a:pt x="129549" y="45029"/>
                  </a:lnTo>
                  <a:lnTo>
                    <a:pt x="121040" y="48926"/>
                  </a:lnTo>
                  <a:lnTo>
                    <a:pt x="112791" y="53369"/>
                  </a:lnTo>
                  <a:lnTo>
                    <a:pt x="71119" y="39471"/>
                  </a:lnTo>
                  <a:lnTo>
                    <a:pt x="39449" y="71159"/>
                  </a:lnTo>
                  <a:lnTo>
                    <a:pt x="53339" y="112854"/>
                  </a:lnTo>
                  <a:lnTo>
                    <a:pt x="48956" y="121278"/>
                  </a:lnTo>
                  <a:lnTo>
                    <a:pt x="45081" y="129939"/>
                  </a:lnTo>
                  <a:lnTo>
                    <a:pt x="41723" y="138813"/>
                  </a:lnTo>
                  <a:lnTo>
                    <a:pt x="38893" y="147878"/>
                  </a:lnTo>
                  <a:lnTo>
                    <a:pt x="0" y="166780"/>
                  </a:lnTo>
                  <a:lnTo>
                    <a:pt x="0" y="211255"/>
                  </a:lnTo>
                  <a:lnTo>
                    <a:pt x="38893" y="230712"/>
                  </a:lnTo>
                  <a:lnTo>
                    <a:pt x="41665" y="239688"/>
                  </a:lnTo>
                  <a:lnTo>
                    <a:pt x="45004" y="248459"/>
                  </a:lnTo>
                  <a:lnTo>
                    <a:pt x="48899" y="256997"/>
                  </a:lnTo>
                  <a:lnTo>
                    <a:pt x="53339" y="265275"/>
                  </a:lnTo>
                  <a:close/>
                </a:path>
                <a:path w="378460" h="378460">
                  <a:moveTo>
                    <a:pt x="11112" y="173807"/>
                  </a:moveTo>
                  <a:lnTo>
                    <a:pt x="43749" y="157941"/>
                  </a:lnTo>
                  <a:lnTo>
                    <a:pt x="48289" y="155717"/>
                  </a:lnTo>
                  <a:lnTo>
                    <a:pt x="49617" y="150847"/>
                  </a:lnTo>
                  <a:lnTo>
                    <a:pt x="52256" y="142409"/>
                  </a:lnTo>
                  <a:lnTo>
                    <a:pt x="55386" y="134148"/>
                  </a:lnTo>
                  <a:lnTo>
                    <a:pt x="58996" y="126085"/>
                  </a:lnTo>
                  <a:lnTo>
                    <a:pt x="63080" y="118241"/>
                  </a:lnTo>
                  <a:lnTo>
                    <a:pt x="65419" y="113983"/>
                  </a:lnTo>
                  <a:lnTo>
                    <a:pt x="63885" y="109369"/>
                  </a:lnTo>
                  <a:lnTo>
                    <a:pt x="52162" y="74183"/>
                  </a:lnTo>
                  <a:lnTo>
                    <a:pt x="74125" y="52202"/>
                  </a:lnTo>
                  <a:lnTo>
                    <a:pt x="109280" y="63932"/>
                  </a:lnTo>
                  <a:lnTo>
                    <a:pt x="114030" y="65516"/>
                  </a:lnTo>
                  <a:lnTo>
                    <a:pt x="150168" y="49661"/>
                  </a:lnTo>
                  <a:lnTo>
                    <a:pt x="154963" y="48355"/>
                  </a:lnTo>
                  <a:lnTo>
                    <a:pt x="157186" y="43907"/>
                  </a:lnTo>
                  <a:lnTo>
                    <a:pt x="173566" y="11118"/>
                  </a:lnTo>
                  <a:lnTo>
                    <a:pt x="204192" y="11118"/>
                  </a:lnTo>
                  <a:lnTo>
                    <a:pt x="220027" y="43807"/>
                  </a:lnTo>
                  <a:lnTo>
                    <a:pt x="222249" y="48344"/>
                  </a:lnTo>
                  <a:lnTo>
                    <a:pt x="259693" y="63148"/>
                  </a:lnTo>
                  <a:lnTo>
                    <a:pt x="263955" y="65494"/>
                  </a:lnTo>
                  <a:lnTo>
                    <a:pt x="268566" y="63954"/>
                  </a:lnTo>
                  <a:lnTo>
                    <a:pt x="303721" y="52224"/>
                  </a:lnTo>
                  <a:lnTo>
                    <a:pt x="325684" y="74206"/>
                  </a:lnTo>
                  <a:lnTo>
                    <a:pt x="313961" y="109391"/>
                  </a:lnTo>
                  <a:lnTo>
                    <a:pt x="312377" y="114144"/>
                  </a:lnTo>
                  <a:lnTo>
                    <a:pt x="328224" y="150308"/>
                  </a:lnTo>
                  <a:lnTo>
                    <a:pt x="329563" y="155217"/>
                  </a:lnTo>
                  <a:lnTo>
                    <a:pt x="334147" y="157412"/>
                  </a:lnTo>
                  <a:lnTo>
                    <a:pt x="367267" y="173296"/>
                  </a:lnTo>
                  <a:lnTo>
                    <a:pt x="367267" y="203911"/>
                  </a:lnTo>
                  <a:lnTo>
                    <a:pt x="334513" y="220300"/>
                  </a:lnTo>
                  <a:lnTo>
                    <a:pt x="330068" y="222524"/>
                  </a:lnTo>
                  <a:lnTo>
                    <a:pt x="328763" y="227316"/>
                  </a:lnTo>
                  <a:lnTo>
                    <a:pt x="312961" y="264180"/>
                  </a:lnTo>
                  <a:lnTo>
                    <a:pt x="314494" y="268794"/>
                  </a:lnTo>
                  <a:lnTo>
                    <a:pt x="326218" y="303979"/>
                  </a:lnTo>
                  <a:lnTo>
                    <a:pt x="304254" y="325961"/>
                  </a:lnTo>
                  <a:lnTo>
                    <a:pt x="269100" y="314231"/>
                  </a:lnTo>
                  <a:lnTo>
                    <a:pt x="264349" y="312646"/>
                  </a:lnTo>
                  <a:lnTo>
                    <a:pt x="228206" y="328501"/>
                  </a:lnTo>
                  <a:lnTo>
                    <a:pt x="223416" y="329808"/>
                  </a:lnTo>
                  <a:lnTo>
                    <a:pt x="221194" y="334255"/>
                  </a:lnTo>
                  <a:lnTo>
                    <a:pt x="204814" y="367055"/>
                  </a:lnTo>
                  <a:lnTo>
                    <a:pt x="174121" y="367055"/>
                  </a:lnTo>
                  <a:lnTo>
                    <a:pt x="157747" y="334255"/>
                  </a:lnTo>
                  <a:lnTo>
                    <a:pt x="155524" y="329808"/>
                  </a:lnTo>
                  <a:lnTo>
                    <a:pt x="118159" y="315026"/>
                  </a:lnTo>
                  <a:lnTo>
                    <a:pt x="113897" y="312680"/>
                  </a:lnTo>
                  <a:lnTo>
                    <a:pt x="109285" y="314219"/>
                  </a:lnTo>
                  <a:lnTo>
                    <a:pt x="74131" y="325950"/>
                  </a:lnTo>
                  <a:lnTo>
                    <a:pt x="52167" y="303968"/>
                  </a:lnTo>
                  <a:lnTo>
                    <a:pt x="63896" y="268794"/>
                  </a:lnTo>
                  <a:lnTo>
                    <a:pt x="65474" y="264041"/>
                  </a:lnTo>
                  <a:lnTo>
                    <a:pt x="49633" y="227872"/>
                  </a:lnTo>
                  <a:lnTo>
                    <a:pt x="48322" y="223079"/>
                  </a:lnTo>
                  <a:lnTo>
                    <a:pt x="43877" y="220856"/>
                  </a:lnTo>
                  <a:lnTo>
                    <a:pt x="11112" y="204467"/>
                  </a:lnTo>
                  <a:lnTo>
                    <a:pt x="11112" y="173807"/>
                  </a:lnTo>
                  <a:close/>
                </a:path>
              </a:pathLst>
            </a:custGeom>
            <a:ln w="5557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6412" y="4389438"/>
              <a:ext cx="138907" cy="13898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66951" y="5094065"/>
              <a:ext cx="378460" cy="377190"/>
            </a:xfrm>
            <a:custGeom>
              <a:avLst/>
              <a:gdLst/>
              <a:ahLst/>
              <a:cxnLst/>
              <a:rect l="l" t="t" r="r" b="b"/>
              <a:pathLst>
                <a:path w="378460" h="377189">
                  <a:moveTo>
                    <a:pt x="138902" y="53218"/>
                  </a:moveTo>
                  <a:lnTo>
                    <a:pt x="112791" y="53218"/>
                  </a:lnTo>
                  <a:lnTo>
                    <a:pt x="121040" y="48788"/>
                  </a:lnTo>
                  <a:lnTo>
                    <a:pt x="129549" y="44902"/>
                  </a:lnTo>
                  <a:lnTo>
                    <a:pt x="138291" y="41570"/>
                  </a:lnTo>
                  <a:lnTo>
                    <a:pt x="147240" y="38805"/>
                  </a:lnTo>
                  <a:lnTo>
                    <a:pt x="166687" y="0"/>
                  </a:lnTo>
                  <a:lnTo>
                    <a:pt x="211137" y="0"/>
                  </a:lnTo>
                  <a:lnTo>
                    <a:pt x="216521" y="11087"/>
                  </a:lnTo>
                  <a:lnTo>
                    <a:pt x="173566" y="11087"/>
                  </a:lnTo>
                  <a:lnTo>
                    <a:pt x="154963" y="48218"/>
                  </a:lnTo>
                  <a:lnTo>
                    <a:pt x="150132" y="49532"/>
                  </a:lnTo>
                  <a:lnTo>
                    <a:pt x="141898" y="52077"/>
                  </a:lnTo>
                  <a:lnTo>
                    <a:pt x="138902" y="53218"/>
                  </a:lnTo>
                  <a:close/>
                </a:path>
                <a:path w="378460" h="377189">
                  <a:moveTo>
                    <a:pt x="263955" y="65309"/>
                  </a:moveTo>
                  <a:lnTo>
                    <a:pt x="227076" y="49521"/>
                  </a:lnTo>
                  <a:lnTo>
                    <a:pt x="222249" y="48207"/>
                  </a:lnTo>
                  <a:lnTo>
                    <a:pt x="217657" y="38805"/>
                  </a:lnTo>
                  <a:lnTo>
                    <a:pt x="204192" y="11087"/>
                  </a:lnTo>
                  <a:lnTo>
                    <a:pt x="216521" y="11087"/>
                  </a:lnTo>
                  <a:lnTo>
                    <a:pt x="230028" y="38899"/>
                  </a:lnTo>
                  <a:lnTo>
                    <a:pt x="239090" y="41720"/>
                  </a:lnTo>
                  <a:lnTo>
                    <a:pt x="247959" y="45069"/>
                  </a:lnTo>
                  <a:lnTo>
                    <a:pt x="256614" y="48936"/>
                  </a:lnTo>
                  <a:lnTo>
                    <a:pt x="265032" y="53313"/>
                  </a:lnTo>
                  <a:lnTo>
                    <a:pt x="300006" y="53313"/>
                  </a:lnTo>
                  <a:lnTo>
                    <a:pt x="263955" y="65309"/>
                  </a:lnTo>
                  <a:close/>
                </a:path>
                <a:path w="378460" h="377189">
                  <a:moveTo>
                    <a:pt x="71119" y="337702"/>
                  </a:moveTo>
                  <a:lnTo>
                    <a:pt x="39449" y="306103"/>
                  </a:lnTo>
                  <a:lnTo>
                    <a:pt x="53339" y="264526"/>
                  </a:lnTo>
                  <a:lnTo>
                    <a:pt x="48833" y="256126"/>
                  </a:lnTo>
                  <a:lnTo>
                    <a:pt x="45004" y="247757"/>
                  </a:lnTo>
                  <a:lnTo>
                    <a:pt x="41665" y="239011"/>
                  </a:lnTo>
                  <a:lnTo>
                    <a:pt x="38893" y="230061"/>
                  </a:lnTo>
                  <a:lnTo>
                    <a:pt x="0" y="210658"/>
                  </a:lnTo>
                  <a:lnTo>
                    <a:pt x="0" y="166309"/>
                  </a:lnTo>
                  <a:lnTo>
                    <a:pt x="38893" y="147460"/>
                  </a:lnTo>
                  <a:lnTo>
                    <a:pt x="41723" y="138421"/>
                  </a:lnTo>
                  <a:lnTo>
                    <a:pt x="45081" y="129572"/>
                  </a:lnTo>
                  <a:lnTo>
                    <a:pt x="48996" y="120860"/>
                  </a:lnTo>
                  <a:lnTo>
                    <a:pt x="53339" y="112535"/>
                  </a:lnTo>
                  <a:lnTo>
                    <a:pt x="39449" y="70958"/>
                  </a:lnTo>
                  <a:lnTo>
                    <a:pt x="71119" y="39359"/>
                  </a:lnTo>
                  <a:lnTo>
                    <a:pt x="109291" y="52054"/>
                  </a:lnTo>
                  <a:lnTo>
                    <a:pt x="74125" y="52054"/>
                  </a:lnTo>
                  <a:lnTo>
                    <a:pt x="52162" y="73974"/>
                  </a:lnTo>
                  <a:lnTo>
                    <a:pt x="65419" y="113661"/>
                  </a:lnTo>
                  <a:lnTo>
                    <a:pt x="62958" y="118140"/>
                  </a:lnTo>
                  <a:lnTo>
                    <a:pt x="58990" y="125740"/>
                  </a:lnTo>
                  <a:lnTo>
                    <a:pt x="55386" y="133767"/>
                  </a:lnTo>
                  <a:lnTo>
                    <a:pt x="52256" y="142005"/>
                  </a:lnTo>
                  <a:lnTo>
                    <a:pt x="49617" y="150421"/>
                  </a:lnTo>
                  <a:lnTo>
                    <a:pt x="48289" y="155277"/>
                  </a:lnTo>
                  <a:lnTo>
                    <a:pt x="11112" y="173316"/>
                  </a:lnTo>
                  <a:lnTo>
                    <a:pt x="11112" y="203889"/>
                  </a:lnTo>
                  <a:lnTo>
                    <a:pt x="48322" y="222449"/>
                  </a:lnTo>
                  <a:lnTo>
                    <a:pt x="49633" y="227228"/>
                  </a:lnTo>
                  <a:lnTo>
                    <a:pt x="65474" y="263295"/>
                  </a:lnTo>
                  <a:lnTo>
                    <a:pt x="52167" y="303109"/>
                  </a:lnTo>
                  <a:lnTo>
                    <a:pt x="74131" y="325029"/>
                  </a:lnTo>
                  <a:lnTo>
                    <a:pt x="109224" y="325029"/>
                  </a:lnTo>
                  <a:lnTo>
                    <a:pt x="71119" y="337702"/>
                  </a:lnTo>
                  <a:close/>
                </a:path>
                <a:path w="378460" h="377189">
                  <a:moveTo>
                    <a:pt x="300006" y="53313"/>
                  </a:moveTo>
                  <a:lnTo>
                    <a:pt x="265032" y="53313"/>
                  </a:lnTo>
                  <a:lnTo>
                    <a:pt x="306704" y="39454"/>
                  </a:lnTo>
                  <a:lnTo>
                    <a:pt x="319356" y="52077"/>
                  </a:lnTo>
                  <a:lnTo>
                    <a:pt x="303721" y="52077"/>
                  </a:lnTo>
                  <a:lnTo>
                    <a:pt x="300006" y="53313"/>
                  </a:lnTo>
                  <a:close/>
                </a:path>
                <a:path w="378460" h="377189">
                  <a:moveTo>
                    <a:pt x="114030" y="65331"/>
                  </a:moveTo>
                  <a:lnTo>
                    <a:pt x="74125" y="52054"/>
                  </a:lnTo>
                  <a:lnTo>
                    <a:pt x="109291" y="52054"/>
                  </a:lnTo>
                  <a:lnTo>
                    <a:pt x="112791" y="53218"/>
                  </a:lnTo>
                  <a:lnTo>
                    <a:pt x="138902" y="53218"/>
                  </a:lnTo>
                  <a:lnTo>
                    <a:pt x="133837" y="55148"/>
                  </a:lnTo>
                  <a:lnTo>
                    <a:pt x="125981" y="58736"/>
                  </a:lnTo>
                  <a:lnTo>
                    <a:pt x="118364" y="62826"/>
                  </a:lnTo>
                  <a:lnTo>
                    <a:pt x="114030" y="65331"/>
                  </a:lnTo>
                  <a:close/>
                </a:path>
                <a:path w="378460" h="377189">
                  <a:moveTo>
                    <a:pt x="319950" y="325040"/>
                  </a:moveTo>
                  <a:lnTo>
                    <a:pt x="304254" y="325040"/>
                  </a:lnTo>
                  <a:lnTo>
                    <a:pt x="326214" y="303109"/>
                  </a:lnTo>
                  <a:lnTo>
                    <a:pt x="312961" y="263434"/>
                  </a:lnTo>
                  <a:lnTo>
                    <a:pt x="328763" y="226674"/>
                  </a:lnTo>
                  <a:lnTo>
                    <a:pt x="330068" y="221895"/>
                  </a:lnTo>
                  <a:lnTo>
                    <a:pt x="367267" y="203335"/>
                  </a:lnTo>
                  <a:lnTo>
                    <a:pt x="367267" y="172806"/>
                  </a:lnTo>
                  <a:lnTo>
                    <a:pt x="329563" y="154778"/>
                  </a:lnTo>
                  <a:lnTo>
                    <a:pt x="328224" y="149883"/>
                  </a:lnTo>
                  <a:lnTo>
                    <a:pt x="312377" y="113822"/>
                  </a:lnTo>
                  <a:lnTo>
                    <a:pt x="325684" y="73996"/>
                  </a:lnTo>
                  <a:lnTo>
                    <a:pt x="303721" y="52077"/>
                  </a:lnTo>
                  <a:lnTo>
                    <a:pt x="319356" y="52077"/>
                  </a:lnTo>
                  <a:lnTo>
                    <a:pt x="338375" y="71052"/>
                  </a:lnTo>
                  <a:lnTo>
                    <a:pt x="324484" y="112630"/>
                  </a:lnTo>
                  <a:lnTo>
                    <a:pt x="328956" y="120935"/>
                  </a:lnTo>
                  <a:lnTo>
                    <a:pt x="332816" y="129349"/>
                  </a:lnTo>
                  <a:lnTo>
                    <a:pt x="336156" y="138072"/>
                  </a:lnTo>
                  <a:lnTo>
                    <a:pt x="338931" y="147000"/>
                  </a:lnTo>
                  <a:lnTo>
                    <a:pt x="378380" y="165849"/>
                  </a:lnTo>
                  <a:lnTo>
                    <a:pt x="378380" y="210198"/>
                  </a:lnTo>
                  <a:lnTo>
                    <a:pt x="339486" y="229601"/>
                  </a:lnTo>
                  <a:lnTo>
                    <a:pt x="336656" y="238640"/>
                  </a:lnTo>
                  <a:lnTo>
                    <a:pt x="333299" y="247489"/>
                  </a:lnTo>
                  <a:lnTo>
                    <a:pt x="329347" y="256271"/>
                  </a:lnTo>
                  <a:lnTo>
                    <a:pt x="325040" y="264526"/>
                  </a:lnTo>
                  <a:lnTo>
                    <a:pt x="338931" y="306103"/>
                  </a:lnTo>
                  <a:lnTo>
                    <a:pt x="319950" y="325040"/>
                  </a:lnTo>
                  <a:close/>
                </a:path>
                <a:path w="378460" h="377189">
                  <a:moveTo>
                    <a:pt x="217226" y="366019"/>
                  </a:moveTo>
                  <a:lnTo>
                    <a:pt x="204814" y="366019"/>
                  </a:lnTo>
                  <a:lnTo>
                    <a:pt x="223416" y="328876"/>
                  </a:lnTo>
                  <a:lnTo>
                    <a:pt x="228206" y="327573"/>
                  </a:lnTo>
                  <a:lnTo>
                    <a:pt x="236469" y="325021"/>
                  </a:lnTo>
                  <a:lnTo>
                    <a:pt x="244542" y="321946"/>
                  </a:lnTo>
                  <a:lnTo>
                    <a:pt x="252398" y="318358"/>
                  </a:lnTo>
                  <a:lnTo>
                    <a:pt x="260015" y="314269"/>
                  </a:lnTo>
                  <a:lnTo>
                    <a:pt x="264349" y="311763"/>
                  </a:lnTo>
                  <a:lnTo>
                    <a:pt x="300655" y="323843"/>
                  </a:lnTo>
                  <a:lnTo>
                    <a:pt x="265588" y="323843"/>
                  </a:lnTo>
                  <a:lnTo>
                    <a:pt x="257339" y="328272"/>
                  </a:lnTo>
                  <a:lnTo>
                    <a:pt x="248830" y="332157"/>
                  </a:lnTo>
                  <a:lnTo>
                    <a:pt x="240088" y="335489"/>
                  </a:lnTo>
                  <a:lnTo>
                    <a:pt x="231139" y="338256"/>
                  </a:lnTo>
                  <a:lnTo>
                    <a:pt x="217226" y="366019"/>
                  </a:lnTo>
                  <a:close/>
                </a:path>
                <a:path w="378460" h="377189">
                  <a:moveTo>
                    <a:pt x="109224" y="325029"/>
                  </a:moveTo>
                  <a:lnTo>
                    <a:pt x="74131" y="325029"/>
                  </a:lnTo>
                  <a:lnTo>
                    <a:pt x="113897" y="311796"/>
                  </a:lnTo>
                  <a:lnTo>
                    <a:pt x="118159" y="314136"/>
                  </a:lnTo>
                  <a:lnTo>
                    <a:pt x="125993" y="318208"/>
                  </a:lnTo>
                  <a:lnTo>
                    <a:pt x="134048" y="321811"/>
                  </a:lnTo>
                  <a:lnTo>
                    <a:pt x="139414" y="323843"/>
                  </a:lnTo>
                  <a:lnTo>
                    <a:pt x="112791" y="323843"/>
                  </a:lnTo>
                  <a:lnTo>
                    <a:pt x="109224" y="325029"/>
                  </a:lnTo>
                  <a:close/>
                </a:path>
                <a:path w="378460" h="377189">
                  <a:moveTo>
                    <a:pt x="211692" y="377062"/>
                  </a:moveTo>
                  <a:lnTo>
                    <a:pt x="167243" y="377062"/>
                  </a:lnTo>
                  <a:lnTo>
                    <a:pt x="147796" y="338256"/>
                  </a:lnTo>
                  <a:lnTo>
                    <a:pt x="138736" y="335436"/>
                  </a:lnTo>
                  <a:lnTo>
                    <a:pt x="129866" y="332087"/>
                  </a:lnTo>
                  <a:lnTo>
                    <a:pt x="121210" y="328219"/>
                  </a:lnTo>
                  <a:lnTo>
                    <a:pt x="112791" y="323843"/>
                  </a:lnTo>
                  <a:lnTo>
                    <a:pt x="139414" y="323843"/>
                  </a:lnTo>
                  <a:lnTo>
                    <a:pt x="142301" y="324936"/>
                  </a:lnTo>
                  <a:lnTo>
                    <a:pt x="150729" y="327573"/>
                  </a:lnTo>
                  <a:lnTo>
                    <a:pt x="155524" y="328876"/>
                  </a:lnTo>
                  <a:lnTo>
                    <a:pt x="174121" y="366019"/>
                  </a:lnTo>
                  <a:lnTo>
                    <a:pt x="217226" y="366019"/>
                  </a:lnTo>
                  <a:lnTo>
                    <a:pt x="211692" y="377062"/>
                  </a:lnTo>
                  <a:close/>
                </a:path>
                <a:path w="378460" h="377189">
                  <a:moveTo>
                    <a:pt x="307260" y="337702"/>
                  </a:moveTo>
                  <a:lnTo>
                    <a:pt x="265588" y="323843"/>
                  </a:lnTo>
                  <a:lnTo>
                    <a:pt x="300655" y="323843"/>
                  </a:lnTo>
                  <a:lnTo>
                    <a:pt x="304254" y="325040"/>
                  </a:lnTo>
                  <a:lnTo>
                    <a:pt x="319950" y="325040"/>
                  </a:lnTo>
                  <a:lnTo>
                    <a:pt x="307260" y="337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66951" y="5094065"/>
              <a:ext cx="378460" cy="377190"/>
            </a:xfrm>
            <a:custGeom>
              <a:avLst/>
              <a:gdLst/>
              <a:ahLst/>
              <a:cxnLst/>
              <a:rect l="l" t="t" r="r" b="b"/>
              <a:pathLst>
                <a:path w="378460" h="377189">
                  <a:moveTo>
                    <a:pt x="53339" y="264526"/>
                  </a:moveTo>
                  <a:lnTo>
                    <a:pt x="39449" y="306103"/>
                  </a:lnTo>
                  <a:lnTo>
                    <a:pt x="71119" y="337702"/>
                  </a:lnTo>
                  <a:lnTo>
                    <a:pt x="112791" y="323843"/>
                  </a:lnTo>
                  <a:lnTo>
                    <a:pt x="121210" y="328219"/>
                  </a:lnTo>
                  <a:lnTo>
                    <a:pt x="129866" y="332087"/>
                  </a:lnTo>
                  <a:lnTo>
                    <a:pt x="138736" y="335436"/>
                  </a:lnTo>
                  <a:lnTo>
                    <a:pt x="147796" y="338256"/>
                  </a:lnTo>
                  <a:lnTo>
                    <a:pt x="167243" y="377062"/>
                  </a:lnTo>
                  <a:lnTo>
                    <a:pt x="211692" y="377062"/>
                  </a:lnTo>
                  <a:lnTo>
                    <a:pt x="231139" y="338256"/>
                  </a:lnTo>
                  <a:lnTo>
                    <a:pt x="240088" y="335489"/>
                  </a:lnTo>
                  <a:lnTo>
                    <a:pt x="248830" y="332157"/>
                  </a:lnTo>
                  <a:lnTo>
                    <a:pt x="257339" y="328272"/>
                  </a:lnTo>
                  <a:lnTo>
                    <a:pt x="265588" y="323843"/>
                  </a:lnTo>
                  <a:lnTo>
                    <a:pt x="307260" y="337702"/>
                  </a:lnTo>
                  <a:lnTo>
                    <a:pt x="338931" y="306103"/>
                  </a:lnTo>
                  <a:lnTo>
                    <a:pt x="325040" y="264526"/>
                  </a:lnTo>
                  <a:lnTo>
                    <a:pt x="329423" y="256126"/>
                  </a:lnTo>
                  <a:lnTo>
                    <a:pt x="333299" y="247489"/>
                  </a:lnTo>
                  <a:lnTo>
                    <a:pt x="336656" y="238640"/>
                  </a:lnTo>
                  <a:lnTo>
                    <a:pt x="339486" y="229601"/>
                  </a:lnTo>
                  <a:lnTo>
                    <a:pt x="378380" y="210198"/>
                  </a:lnTo>
                  <a:lnTo>
                    <a:pt x="378380" y="165849"/>
                  </a:lnTo>
                  <a:lnTo>
                    <a:pt x="338931" y="147000"/>
                  </a:lnTo>
                  <a:lnTo>
                    <a:pt x="336156" y="138072"/>
                  </a:lnTo>
                  <a:lnTo>
                    <a:pt x="332816" y="129349"/>
                  </a:lnTo>
                  <a:lnTo>
                    <a:pt x="328921" y="120860"/>
                  </a:lnTo>
                  <a:lnTo>
                    <a:pt x="324484" y="112630"/>
                  </a:lnTo>
                  <a:lnTo>
                    <a:pt x="338375" y="71052"/>
                  </a:lnTo>
                  <a:lnTo>
                    <a:pt x="306704" y="39454"/>
                  </a:lnTo>
                  <a:lnTo>
                    <a:pt x="265032" y="53313"/>
                  </a:lnTo>
                  <a:lnTo>
                    <a:pt x="256614" y="48936"/>
                  </a:lnTo>
                  <a:lnTo>
                    <a:pt x="247959" y="45069"/>
                  </a:lnTo>
                  <a:lnTo>
                    <a:pt x="239090" y="41720"/>
                  </a:lnTo>
                  <a:lnTo>
                    <a:pt x="230028" y="38899"/>
                  </a:lnTo>
                  <a:lnTo>
                    <a:pt x="211137" y="0"/>
                  </a:lnTo>
                  <a:lnTo>
                    <a:pt x="166687" y="0"/>
                  </a:lnTo>
                  <a:lnTo>
                    <a:pt x="147240" y="38805"/>
                  </a:lnTo>
                  <a:lnTo>
                    <a:pt x="138291" y="41570"/>
                  </a:lnTo>
                  <a:lnTo>
                    <a:pt x="129549" y="44902"/>
                  </a:lnTo>
                  <a:lnTo>
                    <a:pt x="121040" y="48788"/>
                  </a:lnTo>
                  <a:lnTo>
                    <a:pt x="112791" y="53218"/>
                  </a:lnTo>
                  <a:lnTo>
                    <a:pt x="71119" y="39359"/>
                  </a:lnTo>
                  <a:lnTo>
                    <a:pt x="39449" y="70958"/>
                  </a:lnTo>
                  <a:lnTo>
                    <a:pt x="53339" y="112535"/>
                  </a:lnTo>
                  <a:lnTo>
                    <a:pt x="48956" y="120935"/>
                  </a:lnTo>
                  <a:lnTo>
                    <a:pt x="45081" y="129572"/>
                  </a:lnTo>
                  <a:lnTo>
                    <a:pt x="41723" y="138421"/>
                  </a:lnTo>
                  <a:lnTo>
                    <a:pt x="38893" y="147460"/>
                  </a:lnTo>
                  <a:lnTo>
                    <a:pt x="0" y="166309"/>
                  </a:lnTo>
                  <a:lnTo>
                    <a:pt x="0" y="210658"/>
                  </a:lnTo>
                  <a:lnTo>
                    <a:pt x="38893" y="230061"/>
                  </a:lnTo>
                  <a:lnTo>
                    <a:pt x="41665" y="239011"/>
                  </a:lnTo>
                  <a:lnTo>
                    <a:pt x="45004" y="247757"/>
                  </a:lnTo>
                  <a:lnTo>
                    <a:pt x="48899" y="256271"/>
                  </a:lnTo>
                  <a:lnTo>
                    <a:pt x="53339" y="264526"/>
                  </a:lnTo>
                  <a:close/>
                </a:path>
                <a:path w="378460" h="377189">
                  <a:moveTo>
                    <a:pt x="11112" y="173316"/>
                  </a:moveTo>
                  <a:lnTo>
                    <a:pt x="43749" y="157494"/>
                  </a:lnTo>
                  <a:lnTo>
                    <a:pt x="48289" y="155277"/>
                  </a:lnTo>
                  <a:lnTo>
                    <a:pt x="49617" y="150421"/>
                  </a:lnTo>
                  <a:lnTo>
                    <a:pt x="52256" y="142005"/>
                  </a:lnTo>
                  <a:lnTo>
                    <a:pt x="55386" y="133767"/>
                  </a:lnTo>
                  <a:lnTo>
                    <a:pt x="58996" y="125728"/>
                  </a:lnTo>
                  <a:lnTo>
                    <a:pt x="63080" y="117907"/>
                  </a:lnTo>
                  <a:lnTo>
                    <a:pt x="65419" y="113661"/>
                  </a:lnTo>
                  <a:lnTo>
                    <a:pt x="63885" y="109060"/>
                  </a:lnTo>
                  <a:lnTo>
                    <a:pt x="52162" y="73974"/>
                  </a:lnTo>
                  <a:lnTo>
                    <a:pt x="74125" y="52054"/>
                  </a:lnTo>
                  <a:lnTo>
                    <a:pt x="109280" y="63751"/>
                  </a:lnTo>
                  <a:lnTo>
                    <a:pt x="114030" y="65331"/>
                  </a:lnTo>
                  <a:lnTo>
                    <a:pt x="150168" y="49521"/>
                  </a:lnTo>
                  <a:lnTo>
                    <a:pt x="154963" y="48218"/>
                  </a:lnTo>
                  <a:lnTo>
                    <a:pt x="157186" y="43783"/>
                  </a:lnTo>
                  <a:lnTo>
                    <a:pt x="173566" y="11087"/>
                  </a:lnTo>
                  <a:lnTo>
                    <a:pt x="204192" y="11087"/>
                  </a:lnTo>
                  <a:lnTo>
                    <a:pt x="220027" y="43683"/>
                  </a:lnTo>
                  <a:lnTo>
                    <a:pt x="222249" y="48207"/>
                  </a:lnTo>
                  <a:lnTo>
                    <a:pt x="259693" y="62970"/>
                  </a:lnTo>
                  <a:lnTo>
                    <a:pt x="263955" y="65309"/>
                  </a:lnTo>
                  <a:lnTo>
                    <a:pt x="268566" y="63774"/>
                  </a:lnTo>
                  <a:lnTo>
                    <a:pt x="303721" y="52077"/>
                  </a:lnTo>
                  <a:lnTo>
                    <a:pt x="325684" y="73996"/>
                  </a:lnTo>
                  <a:lnTo>
                    <a:pt x="313961" y="109082"/>
                  </a:lnTo>
                  <a:lnTo>
                    <a:pt x="312377" y="113822"/>
                  </a:lnTo>
                  <a:lnTo>
                    <a:pt x="328224" y="149883"/>
                  </a:lnTo>
                  <a:lnTo>
                    <a:pt x="329563" y="154778"/>
                  </a:lnTo>
                  <a:lnTo>
                    <a:pt x="334147" y="156968"/>
                  </a:lnTo>
                  <a:lnTo>
                    <a:pt x="367267" y="172806"/>
                  </a:lnTo>
                  <a:lnTo>
                    <a:pt x="367267" y="203335"/>
                  </a:lnTo>
                  <a:lnTo>
                    <a:pt x="334513" y="219678"/>
                  </a:lnTo>
                  <a:lnTo>
                    <a:pt x="330068" y="221895"/>
                  </a:lnTo>
                  <a:lnTo>
                    <a:pt x="328763" y="226674"/>
                  </a:lnTo>
                  <a:lnTo>
                    <a:pt x="312961" y="263434"/>
                  </a:lnTo>
                  <a:lnTo>
                    <a:pt x="314494" y="268035"/>
                  </a:lnTo>
                  <a:lnTo>
                    <a:pt x="326218" y="303120"/>
                  </a:lnTo>
                  <a:lnTo>
                    <a:pt x="304254" y="325040"/>
                  </a:lnTo>
                  <a:lnTo>
                    <a:pt x="269100" y="313343"/>
                  </a:lnTo>
                  <a:lnTo>
                    <a:pt x="264349" y="311763"/>
                  </a:lnTo>
                  <a:lnTo>
                    <a:pt x="228206" y="327573"/>
                  </a:lnTo>
                  <a:lnTo>
                    <a:pt x="223416" y="328876"/>
                  </a:lnTo>
                  <a:lnTo>
                    <a:pt x="221194" y="333311"/>
                  </a:lnTo>
                  <a:lnTo>
                    <a:pt x="204814" y="366019"/>
                  </a:lnTo>
                  <a:lnTo>
                    <a:pt x="174121" y="366019"/>
                  </a:lnTo>
                  <a:lnTo>
                    <a:pt x="157747" y="333311"/>
                  </a:lnTo>
                  <a:lnTo>
                    <a:pt x="155524" y="328876"/>
                  </a:lnTo>
                  <a:lnTo>
                    <a:pt x="118159" y="314136"/>
                  </a:lnTo>
                  <a:lnTo>
                    <a:pt x="113897" y="311796"/>
                  </a:lnTo>
                  <a:lnTo>
                    <a:pt x="109285" y="313332"/>
                  </a:lnTo>
                  <a:lnTo>
                    <a:pt x="74131" y="325029"/>
                  </a:lnTo>
                  <a:lnTo>
                    <a:pt x="52167" y="303109"/>
                  </a:lnTo>
                  <a:lnTo>
                    <a:pt x="63896" y="268035"/>
                  </a:lnTo>
                  <a:lnTo>
                    <a:pt x="65474" y="263295"/>
                  </a:lnTo>
                  <a:lnTo>
                    <a:pt x="49633" y="227228"/>
                  </a:lnTo>
                  <a:lnTo>
                    <a:pt x="48322" y="222449"/>
                  </a:lnTo>
                  <a:lnTo>
                    <a:pt x="43877" y="220232"/>
                  </a:lnTo>
                  <a:lnTo>
                    <a:pt x="11112" y="203889"/>
                  </a:lnTo>
                  <a:lnTo>
                    <a:pt x="11112" y="173316"/>
                  </a:lnTo>
                  <a:close/>
                </a:path>
              </a:pathLst>
            </a:custGeom>
            <a:ln w="5549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86415" y="5213344"/>
              <a:ext cx="138899" cy="13859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554523" y="5917026"/>
              <a:ext cx="377825" cy="377190"/>
            </a:xfrm>
            <a:custGeom>
              <a:avLst/>
              <a:gdLst/>
              <a:ahLst/>
              <a:cxnLst/>
              <a:rect l="l" t="t" r="r" b="b"/>
              <a:pathLst>
                <a:path w="377825" h="377189">
                  <a:moveTo>
                    <a:pt x="138509" y="53218"/>
                  </a:moveTo>
                  <a:lnTo>
                    <a:pt x="112473" y="53218"/>
                  </a:lnTo>
                  <a:lnTo>
                    <a:pt x="120698" y="48789"/>
                  </a:lnTo>
                  <a:lnTo>
                    <a:pt x="129183" y="44904"/>
                  </a:lnTo>
                  <a:lnTo>
                    <a:pt x="137901" y="41572"/>
                  </a:lnTo>
                  <a:lnTo>
                    <a:pt x="146824" y="38805"/>
                  </a:lnTo>
                  <a:lnTo>
                    <a:pt x="166216" y="0"/>
                  </a:lnTo>
                  <a:lnTo>
                    <a:pt x="210540" y="0"/>
                  </a:lnTo>
                  <a:lnTo>
                    <a:pt x="215910" y="11087"/>
                  </a:lnTo>
                  <a:lnTo>
                    <a:pt x="173075" y="11087"/>
                  </a:lnTo>
                  <a:lnTo>
                    <a:pt x="154525" y="48218"/>
                  </a:lnTo>
                  <a:lnTo>
                    <a:pt x="149708" y="49532"/>
                  </a:lnTo>
                  <a:lnTo>
                    <a:pt x="141498" y="52077"/>
                  </a:lnTo>
                  <a:lnTo>
                    <a:pt x="138509" y="53218"/>
                  </a:lnTo>
                  <a:close/>
                </a:path>
                <a:path w="377825" h="377189">
                  <a:moveTo>
                    <a:pt x="263209" y="65309"/>
                  </a:moveTo>
                  <a:lnTo>
                    <a:pt x="226434" y="49521"/>
                  </a:lnTo>
                  <a:lnTo>
                    <a:pt x="221622" y="48207"/>
                  </a:lnTo>
                  <a:lnTo>
                    <a:pt x="217042" y="38805"/>
                  </a:lnTo>
                  <a:lnTo>
                    <a:pt x="203615" y="11087"/>
                  </a:lnTo>
                  <a:lnTo>
                    <a:pt x="215910" y="11087"/>
                  </a:lnTo>
                  <a:lnTo>
                    <a:pt x="229378" y="38899"/>
                  </a:lnTo>
                  <a:lnTo>
                    <a:pt x="238415" y="41720"/>
                  </a:lnTo>
                  <a:lnTo>
                    <a:pt x="247259" y="45069"/>
                  </a:lnTo>
                  <a:lnTo>
                    <a:pt x="255889" y="48936"/>
                  </a:lnTo>
                  <a:lnTo>
                    <a:pt x="264284" y="53313"/>
                  </a:lnTo>
                  <a:lnTo>
                    <a:pt x="299158" y="53313"/>
                  </a:lnTo>
                  <a:lnTo>
                    <a:pt x="263209" y="65309"/>
                  </a:lnTo>
                  <a:close/>
                </a:path>
                <a:path w="377825" h="377189">
                  <a:moveTo>
                    <a:pt x="70919" y="337702"/>
                  </a:moveTo>
                  <a:lnTo>
                    <a:pt x="39337" y="306103"/>
                  </a:lnTo>
                  <a:lnTo>
                    <a:pt x="53189" y="264526"/>
                  </a:lnTo>
                  <a:lnTo>
                    <a:pt x="48694" y="256126"/>
                  </a:lnTo>
                  <a:lnTo>
                    <a:pt x="44877" y="247759"/>
                  </a:lnTo>
                  <a:lnTo>
                    <a:pt x="41547" y="239013"/>
                  </a:lnTo>
                  <a:lnTo>
                    <a:pt x="38783" y="230061"/>
                  </a:lnTo>
                  <a:lnTo>
                    <a:pt x="0" y="210658"/>
                  </a:lnTo>
                  <a:lnTo>
                    <a:pt x="0" y="166309"/>
                  </a:lnTo>
                  <a:lnTo>
                    <a:pt x="38783" y="147460"/>
                  </a:lnTo>
                  <a:lnTo>
                    <a:pt x="41605" y="138421"/>
                  </a:lnTo>
                  <a:lnTo>
                    <a:pt x="44953" y="129572"/>
                  </a:lnTo>
                  <a:lnTo>
                    <a:pt x="48856" y="120862"/>
                  </a:lnTo>
                  <a:lnTo>
                    <a:pt x="53189" y="112535"/>
                  </a:lnTo>
                  <a:lnTo>
                    <a:pt x="39337" y="70958"/>
                  </a:lnTo>
                  <a:lnTo>
                    <a:pt x="70919" y="39359"/>
                  </a:lnTo>
                  <a:lnTo>
                    <a:pt x="108982" y="52054"/>
                  </a:lnTo>
                  <a:lnTo>
                    <a:pt x="73916" y="52054"/>
                  </a:lnTo>
                  <a:lnTo>
                    <a:pt x="52014" y="73974"/>
                  </a:lnTo>
                  <a:lnTo>
                    <a:pt x="65234" y="113661"/>
                  </a:lnTo>
                  <a:lnTo>
                    <a:pt x="62780" y="118140"/>
                  </a:lnTo>
                  <a:lnTo>
                    <a:pt x="58824" y="125740"/>
                  </a:lnTo>
                  <a:lnTo>
                    <a:pt x="55229" y="133769"/>
                  </a:lnTo>
                  <a:lnTo>
                    <a:pt x="52109" y="142007"/>
                  </a:lnTo>
                  <a:lnTo>
                    <a:pt x="49477" y="150421"/>
                  </a:lnTo>
                  <a:lnTo>
                    <a:pt x="48152" y="155277"/>
                  </a:lnTo>
                  <a:lnTo>
                    <a:pt x="11081" y="173316"/>
                  </a:lnTo>
                  <a:lnTo>
                    <a:pt x="11081" y="203889"/>
                  </a:lnTo>
                  <a:lnTo>
                    <a:pt x="48186" y="222449"/>
                  </a:lnTo>
                  <a:lnTo>
                    <a:pt x="49493" y="227228"/>
                  </a:lnTo>
                  <a:lnTo>
                    <a:pt x="65289" y="263295"/>
                  </a:lnTo>
                  <a:lnTo>
                    <a:pt x="52020" y="303109"/>
                  </a:lnTo>
                  <a:lnTo>
                    <a:pt x="73922" y="325029"/>
                  </a:lnTo>
                  <a:lnTo>
                    <a:pt x="108916" y="325029"/>
                  </a:lnTo>
                  <a:lnTo>
                    <a:pt x="70919" y="337702"/>
                  </a:lnTo>
                  <a:close/>
                </a:path>
                <a:path w="377825" h="377189">
                  <a:moveTo>
                    <a:pt x="299158" y="53313"/>
                  </a:moveTo>
                  <a:lnTo>
                    <a:pt x="264284" y="53313"/>
                  </a:lnTo>
                  <a:lnTo>
                    <a:pt x="305838" y="39454"/>
                  </a:lnTo>
                  <a:lnTo>
                    <a:pt x="318454" y="52077"/>
                  </a:lnTo>
                  <a:lnTo>
                    <a:pt x="302863" y="52077"/>
                  </a:lnTo>
                  <a:lnTo>
                    <a:pt x="299158" y="53313"/>
                  </a:lnTo>
                  <a:close/>
                </a:path>
                <a:path w="377825" h="377189">
                  <a:moveTo>
                    <a:pt x="113708" y="65331"/>
                  </a:moveTo>
                  <a:lnTo>
                    <a:pt x="73916" y="52054"/>
                  </a:lnTo>
                  <a:lnTo>
                    <a:pt x="108982" y="52054"/>
                  </a:lnTo>
                  <a:lnTo>
                    <a:pt x="112473" y="53218"/>
                  </a:lnTo>
                  <a:lnTo>
                    <a:pt x="138509" y="53218"/>
                  </a:lnTo>
                  <a:lnTo>
                    <a:pt x="133459" y="55148"/>
                  </a:lnTo>
                  <a:lnTo>
                    <a:pt x="125625" y="58736"/>
                  </a:lnTo>
                  <a:lnTo>
                    <a:pt x="118030" y="62826"/>
                  </a:lnTo>
                  <a:lnTo>
                    <a:pt x="113708" y="65331"/>
                  </a:lnTo>
                  <a:close/>
                </a:path>
                <a:path w="377825" h="377189">
                  <a:moveTo>
                    <a:pt x="319047" y="325040"/>
                  </a:moveTo>
                  <a:lnTo>
                    <a:pt x="303394" y="325040"/>
                  </a:lnTo>
                  <a:lnTo>
                    <a:pt x="325293" y="303109"/>
                  </a:lnTo>
                  <a:lnTo>
                    <a:pt x="312077" y="263434"/>
                  </a:lnTo>
                  <a:lnTo>
                    <a:pt x="327834" y="226674"/>
                  </a:lnTo>
                  <a:lnTo>
                    <a:pt x="329136" y="221895"/>
                  </a:lnTo>
                  <a:lnTo>
                    <a:pt x="366230" y="203335"/>
                  </a:lnTo>
                  <a:lnTo>
                    <a:pt x="366230" y="172806"/>
                  </a:lnTo>
                  <a:lnTo>
                    <a:pt x="328632" y="154778"/>
                  </a:lnTo>
                  <a:lnTo>
                    <a:pt x="327296" y="149883"/>
                  </a:lnTo>
                  <a:lnTo>
                    <a:pt x="311495" y="113822"/>
                  </a:lnTo>
                  <a:lnTo>
                    <a:pt x="324764" y="73996"/>
                  </a:lnTo>
                  <a:lnTo>
                    <a:pt x="302863" y="52077"/>
                  </a:lnTo>
                  <a:lnTo>
                    <a:pt x="318454" y="52077"/>
                  </a:lnTo>
                  <a:lnTo>
                    <a:pt x="337419" y="71052"/>
                  </a:lnTo>
                  <a:lnTo>
                    <a:pt x="323568" y="112630"/>
                  </a:lnTo>
                  <a:lnTo>
                    <a:pt x="328026" y="120935"/>
                  </a:lnTo>
                  <a:lnTo>
                    <a:pt x="331876" y="129351"/>
                  </a:lnTo>
                  <a:lnTo>
                    <a:pt x="335206" y="138073"/>
                  </a:lnTo>
                  <a:lnTo>
                    <a:pt x="337973" y="147000"/>
                  </a:lnTo>
                  <a:lnTo>
                    <a:pt x="377311" y="165849"/>
                  </a:lnTo>
                  <a:lnTo>
                    <a:pt x="377311" y="210198"/>
                  </a:lnTo>
                  <a:lnTo>
                    <a:pt x="338527" y="229601"/>
                  </a:lnTo>
                  <a:lnTo>
                    <a:pt x="335705" y="238640"/>
                  </a:lnTo>
                  <a:lnTo>
                    <a:pt x="332357" y="247489"/>
                  </a:lnTo>
                  <a:lnTo>
                    <a:pt x="328417" y="256272"/>
                  </a:lnTo>
                  <a:lnTo>
                    <a:pt x="324122" y="264526"/>
                  </a:lnTo>
                  <a:lnTo>
                    <a:pt x="337973" y="306103"/>
                  </a:lnTo>
                  <a:lnTo>
                    <a:pt x="319047" y="325040"/>
                  </a:lnTo>
                  <a:close/>
                </a:path>
                <a:path w="377825" h="377189">
                  <a:moveTo>
                    <a:pt x="216613" y="366019"/>
                  </a:moveTo>
                  <a:lnTo>
                    <a:pt x="204235" y="366019"/>
                  </a:lnTo>
                  <a:lnTo>
                    <a:pt x="222785" y="328876"/>
                  </a:lnTo>
                  <a:lnTo>
                    <a:pt x="227561" y="327573"/>
                  </a:lnTo>
                  <a:lnTo>
                    <a:pt x="235801" y="325021"/>
                  </a:lnTo>
                  <a:lnTo>
                    <a:pt x="243851" y="321946"/>
                  </a:lnTo>
                  <a:lnTo>
                    <a:pt x="251685" y="318358"/>
                  </a:lnTo>
                  <a:lnTo>
                    <a:pt x="259281" y="314269"/>
                  </a:lnTo>
                  <a:lnTo>
                    <a:pt x="263602" y="311763"/>
                  </a:lnTo>
                  <a:lnTo>
                    <a:pt x="299806" y="323843"/>
                  </a:lnTo>
                  <a:lnTo>
                    <a:pt x="264838" y="323843"/>
                  </a:lnTo>
                  <a:lnTo>
                    <a:pt x="256613" y="328273"/>
                  </a:lnTo>
                  <a:lnTo>
                    <a:pt x="248127" y="332159"/>
                  </a:lnTo>
                  <a:lnTo>
                    <a:pt x="239410" y="335491"/>
                  </a:lnTo>
                  <a:lnTo>
                    <a:pt x="230486" y="338256"/>
                  </a:lnTo>
                  <a:lnTo>
                    <a:pt x="216613" y="366019"/>
                  </a:lnTo>
                  <a:close/>
                </a:path>
                <a:path w="377825" h="377189">
                  <a:moveTo>
                    <a:pt x="108916" y="325029"/>
                  </a:moveTo>
                  <a:lnTo>
                    <a:pt x="73922" y="325029"/>
                  </a:lnTo>
                  <a:lnTo>
                    <a:pt x="113575" y="311796"/>
                  </a:lnTo>
                  <a:lnTo>
                    <a:pt x="117825" y="314136"/>
                  </a:lnTo>
                  <a:lnTo>
                    <a:pt x="125638" y="318208"/>
                  </a:lnTo>
                  <a:lnTo>
                    <a:pt x="133669" y="321811"/>
                  </a:lnTo>
                  <a:lnTo>
                    <a:pt x="139020" y="323843"/>
                  </a:lnTo>
                  <a:lnTo>
                    <a:pt x="112473" y="323843"/>
                  </a:lnTo>
                  <a:lnTo>
                    <a:pt x="108916" y="325029"/>
                  </a:lnTo>
                  <a:close/>
                </a:path>
                <a:path w="377825" h="377189">
                  <a:moveTo>
                    <a:pt x="211094" y="377062"/>
                  </a:moveTo>
                  <a:lnTo>
                    <a:pt x="166770" y="377062"/>
                  </a:lnTo>
                  <a:lnTo>
                    <a:pt x="147378" y="338256"/>
                  </a:lnTo>
                  <a:lnTo>
                    <a:pt x="138344" y="335436"/>
                  </a:lnTo>
                  <a:lnTo>
                    <a:pt x="129499" y="332087"/>
                  </a:lnTo>
                  <a:lnTo>
                    <a:pt x="120868" y="328219"/>
                  </a:lnTo>
                  <a:lnTo>
                    <a:pt x="112473" y="323843"/>
                  </a:lnTo>
                  <a:lnTo>
                    <a:pt x="139020" y="323843"/>
                  </a:lnTo>
                  <a:lnTo>
                    <a:pt x="141899" y="324936"/>
                  </a:lnTo>
                  <a:lnTo>
                    <a:pt x="150304" y="327573"/>
                  </a:lnTo>
                  <a:lnTo>
                    <a:pt x="155085" y="328876"/>
                  </a:lnTo>
                  <a:lnTo>
                    <a:pt x="173629" y="366019"/>
                  </a:lnTo>
                  <a:lnTo>
                    <a:pt x="216613" y="366019"/>
                  </a:lnTo>
                  <a:lnTo>
                    <a:pt x="211094" y="377062"/>
                  </a:lnTo>
                  <a:close/>
                </a:path>
                <a:path w="377825" h="377189">
                  <a:moveTo>
                    <a:pt x="306392" y="337702"/>
                  </a:moveTo>
                  <a:lnTo>
                    <a:pt x="264838" y="323843"/>
                  </a:lnTo>
                  <a:lnTo>
                    <a:pt x="299806" y="323843"/>
                  </a:lnTo>
                  <a:lnTo>
                    <a:pt x="303394" y="325040"/>
                  </a:lnTo>
                  <a:lnTo>
                    <a:pt x="319047" y="325040"/>
                  </a:lnTo>
                  <a:lnTo>
                    <a:pt x="306392" y="337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54524" y="5917026"/>
              <a:ext cx="377825" cy="377190"/>
            </a:xfrm>
            <a:custGeom>
              <a:avLst/>
              <a:gdLst/>
              <a:ahLst/>
              <a:cxnLst/>
              <a:rect l="l" t="t" r="r" b="b"/>
              <a:pathLst>
                <a:path w="377825" h="377189">
                  <a:moveTo>
                    <a:pt x="53189" y="264526"/>
                  </a:moveTo>
                  <a:lnTo>
                    <a:pt x="39337" y="306103"/>
                  </a:lnTo>
                  <a:lnTo>
                    <a:pt x="70919" y="337702"/>
                  </a:lnTo>
                  <a:lnTo>
                    <a:pt x="112473" y="323843"/>
                  </a:lnTo>
                  <a:lnTo>
                    <a:pt x="120868" y="328219"/>
                  </a:lnTo>
                  <a:lnTo>
                    <a:pt x="129499" y="332087"/>
                  </a:lnTo>
                  <a:lnTo>
                    <a:pt x="138344" y="335436"/>
                  </a:lnTo>
                  <a:lnTo>
                    <a:pt x="147378" y="338256"/>
                  </a:lnTo>
                  <a:lnTo>
                    <a:pt x="166770" y="377062"/>
                  </a:lnTo>
                  <a:lnTo>
                    <a:pt x="211094" y="377062"/>
                  </a:lnTo>
                  <a:lnTo>
                    <a:pt x="230486" y="338256"/>
                  </a:lnTo>
                  <a:lnTo>
                    <a:pt x="239410" y="335491"/>
                  </a:lnTo>
                  <a:lnTo>
                    <a:pt x="248128" y="332159"/>
                  </a:lnTo>
                  <a:lnTo>
                    <a:pt x="256613" y="328273"/>
                  </a:lnTo>
                  <a:lnTo>
                    <a:pt x="264838" y="323843"/>
                  </a:lnTo>
                  <a:lnTo>
                    <a:pt x="306392" y="337702"/>
                  </a:lnTo>
                  <a:lnTo>
                    <a:pt x="337973" y="306103"/>
                  </a:lnTo>
                  <a:lnTo>
                    <a:pt x="324122" y="264526"/>
                  </a:lnTo>
                  <a:lnTo>
                    <a:pt x="328493" y="256126"/>
                  </a:lnTo>
                  <a:lnTo>
                    <a:pt x="332357" y="247489"/>
                  </a:lnTo>
                  <a:lnTo>
                    <a:pt x="335705" y="238640"/>
                  </a:lnTo>
                  <a:lnTo>
                    <a:pt x="338527" y="229601"/>
                  </a:lnTo>
                  <a:lnTo>
                    <a:pt x="377311" y="210198"/>
                  </a:lnTo>
                  <a:lnTo>
                    <a:pt x="377311" y="165849"/>
                  </a:lnTo>
                  <a:lnTo>
                    <a:pt x="337973" y="147000"/>
                  </a:lnTo>
                  <a:lnTo>
                    <a:pt x="335206" y="138073"/>
                  </a:lnTo>
                  <a:lnTo>
                    <a:pt x="331876" y="129351"/>
                  </a:lnTo>
                  <a:lnTo>
                    <a:pt x="327992" y="120862"/>
                  </a:lnTo>
                  <a:lnTo>
                    <a:pt x="323568" y="112630"/>
                  </a:lnTo>
                  <a:lnTo>
                    <a:pt x="337419" y="71052"/>
                  </a:lnTo>
                  <a:lnTo>
                    <a:pt x="305838" y="39454"/>
                  </a:lnTo>
                  <a:lnTo>
                    <a:pt x="264284" y="53313"/>
                  </a:lnTo>
                  <a:lnTo>
                    <a:pt x="255889" y="48936"/>
                  </a:lnTo>
                  <a:lnTo>
                    <a:pt x="247259" y="45069"/>
                  </a:lnTo>
                  <a:lnTo>
                    <a:pt x="238415" y="41720"/>
                  </a:lnTo>
                  <a:lnTo>
                    <a:pt x="229378" y="38899"/>
                  </a:lnTo>
                  <a:lnTo>
                    <a:pt x="210540" y="0"/>
                  </a:lnTo>
                  <a:lnTo>
                    <a:pt x="166216" y="0"/>
                  </a:lnTo>
                  <a:lnTo>
                    <a:pt x="146824" y="38805"/>
                  </a:lnTo>
                  <a:lnTo>
                    <a:pt x="137901" y="41572"/>
                  </a:lnTo>
                  <a:lnTo>
                    <a:pt x="129183" y="44904"/>
                  </a:lnTo>
                  <a:lnTo>
                    <a:pt x="120698" y="48789"/>
                  </a:lnTo>
                  <a:lnTo>
                    <a:pt x="112473" y="53218"/>
                  </a:lnTo>
                  <a:lnTo>
                    <a:pt x="70919" y="39359"/>
                  </a:lnTo>
                  <a:lnTo>
                    <a:pt x="39337" y="70958"/>
                  </a:lnTo>
                  <a:lnTo>
                    <a:pt x="53189" y="112535"/>
                  </a:lnTo>
                  <a:lnTo>
                    <a:pt x="48818" y="120935"/>
                  </a:lnTo>
                  <a:lnTo>
                    <a:pt x="44953" y="129572"/>
                  </a:lnTo>
                  <a:lnTo>
                    <a:pt x="41605" y="138421"/>
                  </a:lnTo>
                  <a:lnTo>
                    <a:pt x="38783" y="147460"/>
                  </a:lnTo>
                  <a:lnTo>
                    <a:pt x="0" y="166309"/>
                  </a:lnTo>
                  <a:lnTo>
                    <a:pt x="0" y="210658"/>
                  </a:lnTo>
                  <a:lnTo>
                    <a:pt x="38783" y="230061"/>
                  </a:lnTo>
                  <a:lnTo>
                    <a:pt x="41547" y="239013"/>
                  </a:lnTo>
                  <a:lnTo>
                    <a:pt x="44877" y="247759"/>
                  </a:lnTo>
                  <a:lnTo>
                    <a:pt x="48761" y="256272"/>
                  </a:lnTo>
                  <a:lnTo>
                    <a:pt x="53189" y="264526"/>
                  </a:lnTo>
                  <a:close/>
                </a:path>
                <a:path w="377825" h="377189">
                  <a:moveTo>
                    <a:pt x="11081" y="173316"/>
                  </a:moveTo>
                  <a:lnTo>
                    <a:pt x="43626" y="157494"/>
                  </a:lnTo>
                  <a:lnTo>
                    <a:pt x="48152" y="155277"/>
                  </a:lnTo>
                  <a:lnTo>
                    <a:pt x="49477" y="150421"/>
                  </a:lnTo>
                  <a:lnTo>
                    <a:pt x="52109" y="142007"/>
                  </a:lnTo>
                  <a:lnTo>
                    <a:pt x="55229" y="133769"/>
                  </a:lnTo>
                  <a:lnTo>
                    <a:pt x="58829" y="125729"/>
                  </a:lnTo>
                  <a:lnTo>
                    <a:pt x="62901" y="117907"/>
                  </a:lnTo>
                  <a:lnTo>
                    <a:pt x="65234" y="113661"/>
                  </a:lnTo>
                  <a:lnTo>
                    <a:pt x="63705" y="109060"/>
                  </a:lnTo>
                  <a:lnTo>
                    <a:pt x="52014" y="73974"/>
                  </a:lnTo>
                  <a:lnTo>
                    <a:pt x="73916" y="52054"/>
                  </a:lnTo>
                  <a:lnTo>
                    <a:pt x="108971" y="63751"/>
                  </a:lnTo>
                  <a:lnTo>
                    <a:pt x="113708" y="65331"/>
                  </a:lnTo>
                  <a:lnTo>
                    <a:pt x="149744" y="49521"/>
                  </a:lnTo>
                  <a:lnTo>
                    <a:pt x="154525" y="48218"/>
                  </a:lnTo>
                  <a:lnTo>
                    <a:pt x="156742" y="43783"/>
                  </a:lnTo>
                  <a:lnTo>
                    <a:pt x="173075" y="11087"/>
                  </a:lnTo>
                  <a:lnTo>
                    <a:pt x="203615" y="11087"/>
                  </a:lnTo>
                  <a:lnTo>
                    <a:pt x="219405" y="43683"/>
                  </a:lnTo>
                  <a:lnTo>
                    <a:pt x="221622" y="48207"/>
                  </a:lnTo>
                  <a:lnTo>
                    <a:pt x="258959" y="62970"/>
                  </a:lnTo>
                  <a:lnTo>
                    <a:pt x="263209" y="65309"/>
                  </a:lnTo>
                  <a:lnTo>
                    <a:pt x="267808" y="63774"/>
                  </a:lnTo>
                  <a:lnTo>
                    <a:pt x="302863" y="52077"/>
                  </a:lnTo>
                  <a:lnTo>
                    <a:pt x="324764" y="73996"/>
                  </a:lnTo>
                  <a:lnTo>
                    <a:pt x="313074" y="109082"/>
                  </a:lnTo>
                  <a:lnTo>
                    <a:pt x="311495" y="113822"/>
                  </a:lnTo>
                  <a:lnTo>
                    <a:pt x="327296" y="149883"/>
                  </a:lnTo>
                  <a:lnTo>
                    <a:pt x="328632" y="154778"/>
                  </a:lnTo>
                  <a:lnTo>
                    <a:pt x="333203" y="156968"/>
                  </a:lnTo>
                  <a:lnTo>
                    <a:pt x="366230" y="172806"/>
                  </a:lnTo>
                  <a:lnTo>
                    <a:pt x="366230" y="203335"/>
                  </a:lnTo>
                  <a:lnTo>
                    <a:pt x="333568" y="219678"/>
                  </a:lnTo>
                  <a:lnTo>
                    <a:pt x="329136" y="221895"/>
                  </a:lnTo>
                  <a:lnTo>
                    <a:pt x="327834" y="226674"/>
                  </a:lnTo>
                  <a:lnTo>
                    <a:pt x="312077" y="263434"/>
                  </a:lnTo>
                  <a:lnTo>
                    <a:pt x="313606" y="268035"/>
                  </a:lnTo>
                  <a:lnTo>
                    <a:pt x="325296" y="303120"/>
                  </a:lnTo>
                  <a:lnTo>
                    <a:pt x="303394" y="325040"/>
                  </a:lnTo>
                  <a:lnTo>
                    <a:pt x="268339" y="313343"/>
                  </a:lnTo>
                  <a:lnTo>
                    <a:pt x="263602" y="311763"/>
                  </a:lnTo>
                  <a:lnTo>
                    <a:pt x="227561" y="327573"/>
                  </a:lnTo>
                  <a:lnTo>
                    <a:pt x="222785" y="328876"/>
                  </a:lnTo>
                  <a:lnTo>
                    <a:pt x="220569" y="333311"/>
                  </a:lnTo>
                  <a:lnTo>
                    <a:pt x="204235" y="366019"/>
                  </a:lnTo>
                  <a:lnTo>
                    <a:pt x="173629" y="366019"/>
                  </a:lnTo>
                  <a:lnTo>
                    <a:pt x="157301" y="333311"/>
                  </a:lnTo>
                  <a:lnTo>
                    <a:pt x="155085" y="328876"/>
                  </a:lnTo>
                  <a:lnTo>
                    <a:pt x="117825" y="314136"/>
                  </a:lnTo>
                  <a:lnTo>
                    <a:pt x="113575" y="311796"/>
                  </a:lnTo>
                  <a:lnTo>
                    <a:pt x="108977" y="313332"/>
                  </a:lnTo>
                  <a:lnTo>
                    <a:pt x="73922" y="325029"/>
                  </a:lnTo>
                  <a:lnTo>
                    <a:pt x="52020" y="303109"/>
                  </a:lnTo>
                  <a:lnTo>
                    <a:pt x="63716" y="268035"/>
                  </a:lnTo>
                  <a:lnTo>
                    <a:pt x="65289" y="263295"/>
                  </a:lnTo>
                  <a:lnTo>
                    <a:pt x="49493" y="227228"/>
                  </a:lnTo>
                  <a:lnTo>
                    <a:pt x="48186" y="222449"/>
                  </a:lnTo>
                  <a:lnTo>
                    <a:pt x="43753" y="220232"/>
                  </a:lnTo>
                  <a:lnTo>
                    <a:pt x="11081" y="203889"/>
                  </a:lnTo>
                  <a:lnTo>
                    <a:pt x="11081" y="173316"/>
                  </a:lnTo>
                  <a:close/>
                </a:path>
              </a:pathLst>
            </a:custGeom>
            <a:ln w="5542">
              <a:solidFill>
                <a:srgbClr val="7670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3644" y="6036309"/>
              <a:ext cx="138515" cy="13858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268467" y="3982212"/>
              <a:ext cx="0" cy="2499995"/>
            </a:xfrm>
            <a:custGeom>
              <a:avLst/>
              <a:gdLst/>
              <a:ahLst/>
              <a:cxnLst/>
              <a:rect l="l" t="t" r="r" b="b"/>
              <a:pathLst>
                <a:path h="2499995">
                  <a:moveTo>
                    <a:pt x="0" y="0"/>
                  </a:moveTo>
                  <a:lnTo>
                    <a:pt x="0" y="2499766"/>
                  </a:lnTo>
                </a:path>
              </a:pathLst>
            </a:custGeom>
            <a:ln w="63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73267" y="4520946"/>
              <a:ext cx="2033270" cy="349885"/>
            </a:xfrm>
            <a:custGeom>
              <a:avLst/>
              <a:gdLst/>
              <a:ahLst/>
              <a:cxnLst/>
              <a:rect l="l" t="t" r="r" b="b"/>
              <a:pathLst>
                <a:path w="2033270" h="349885">
                  <a:moveTo>
                    <a:pt x="2033016" y="0"/>
                  </a:moveTo>
                  <a:lnTo>
                    <a:pt x="2023736" y="47460"/>
                  </a:lnTo>
                  <a:lnTo>
                    <a:pt x="1996705" y="92979"/>
                  </a:lnTo>
                  <a:lnTo>
                    <a:pt x="1953133" y="136142"/>
                  </a:lnTo>
                  <a:lnTo>
                    <a:pt x="1894233" y="176529"/>
                  </a:lnTo>
                  <a:lnTo>
                    <a:pt x="1859412" y="195553"/>
                  </a:lnTo>
                  <a:lnTo>
                    <a:pt x="1821214" y="213727"/>
                  </a:lnTo>
                  <a:lnTo>
                    <a:pt x="1779788" y="230998"/>
                  </a:lnTo>
                  <a:lnTo>
                    <a:pt x="1735288" y="247316"/>
                  </a:lnTo>
                  <a:lnTo>
                    <a:pt x="1687863" y="262628"/>
                  </a:lnTo>
                  <a:lnTo>
                    <a:pt x="1637666" y="276881"/>
                  </a:lnTo>
                  <a:lnTo>
                    <a:pt x="1584848" y="290025"/>
                  </a:lnTo>
                  <a:lnTo>
                    <a:pt x="1529559" y="302005"/>
                  </a:lnTo>
                  <a:lnTo>
                    <a:pt x="1471953" y="312772"/>
                  </a:lnTo>
                  <a:lnTo>
                    <a:pt x="1412179" y="322272"/>
                  </a:lnTo>
                  <a:lnTo>
                    <a:pt x="1350390" y="330453"/>
                  </a:lnTo>
                  <a:lnTo>
                    <a:pt x="1286736" y="337264"/>
                  </a:lnTo>
                  <a:lnTo>
                    <a:pt x="1221370" y="342652"/>
                  </a:lnTo>
                  <a:lnTo>
                    <a:pt x="1154442" y="346565"/>
                  </a:lnTo>
                  <a:lnTo>
                    <a:pt x="1086104" y="348951"/>
                  </a:lnTo>
                  <a:lnTo>
                    <a:pt x="1016508" y="349757"/>
                  </a:lnTo>
                  <a:lnTo>
                    <a:pt x="946911" y="348951"/>
                  </a:lnTo>
                  <a:lnTo>
                    <a:pt x="878573" y="346565"/>
                  </a:lnTo>
                  <a:lnTo>
                    <a:pt x="811645" y="342652"/>
                  </a:lnTo>
                  <a:lnTo>
                    <a:pt x="746279" y="337264"/>
                  </a:lnTo>
                  <a:lnTo>
                    <a:pt x="682625" y="330453"/>
                  </a:lnTo>
                  <a:lnTo>
                    <a:pt x="620836" y="322272"/>
                  </a:lnTo>
                  <a:lnTo>
                    <a:pt x="561062" y="312772"/>
                  </a:lnTo>
                  <a:lnTo>
                    <a:pt x="503456" y="302005"/>
                  </a:lnTo>
                  <a:lnTo>
                    <a:pt x="448167" y="290025"/>
                  </a:lnTo>
                  <a:lnTo>
                    <a:pt x="395349" y="276881"/>
                  </a:lnTo>
                  <a:lnTo>
                    <a:pt x="345152" y="262628"/>
                  </a:lnTo>
                  <a:lnTo>
                    <a:pt x="297727" y="247316"/>
                  </a:lnTo>
                  <a:lnTo>
                    <a:pt x="253227" y="230998"/>
                  </a:lnTo>
                  <a:lnTo>
                    <a:pt x="211801" y="213727"/>
                  </a:lnTo>
                  <a:lnTo>
                    <a:pt x="173603" y="195553"/>
                  </a:lnTo>
                  <a:lnTo>
                    <a:pt x="138782" y="176529"/>
                  </a:lnTo>
                  <a:lnTo>
                    <a:pt x="79882" y="136142"/>
                  </a:lnTo>
                  <a:lnTo>
                    <a:pt x="36310" y="92979"/>
                  </a:lnTo>
                  <a:lnTo>
                    <a:pt x="9279" y="47460"/>
                  </a:lnTo>
                  <a:lnTo>
                    <a:pt x="2345" y="2394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573267" y="4171188"/>
              <a:ext cx="2033270" cy="2098675"/>
            </a:xfrm>
            <a:custGeom>
              <a:avLst/>
              <a:gdLst/>
              <a:ahLst/>
              <a:cxnLst/>
              <a:rect l="l" t="t" r="r" b="b"/>
              <a:pathLst>
                <a:path w="2033270" h="2098675">
                  <a:moveTo>
                    <a:pt x="0" y="349757"/>
                  </a:moveTo>
                  <a:lnTo>
                    <a:pt x="9279" y="302297"/>
                  </a:lnTo>
                  <a:lnTo>
                    <a:pt x="36310" y="256778"/>
                  </a:lnTo>
                  <a:lnTo>
                    <a:pt x="79882" y="213615"/>
                  </a:lnTo>
                  <a:lnTo>
                    <a:pt x="138782" y="173227"/>
                  </a:lnTo>
                  <a:lnTo>
                    <a:pt x="173603" y="154204"/>
                  </a:lnTo>
                  <a:lnTo>
                    <a:pt x="211801" y="136030"/>
                  </a:lnTo>
                  <a:lnTo>
                    <a:pt x="253227" y="118759"/>
                  </a:lnTo>
                  <a:lnTo>
                    <a:pt x="297727" y="102441"/>
                  </a:lnTo>
                  <a:lnTo>
                    <a:pt x="345152" y="87129"/>
                  </a:lnTo>
                  <a:lnTo>
                    <a:pt x="395349" y="72876"/>
                  </a:lnTo>
                  <a:lnTo>
                    <a:pt x="448167" y="59732"/>
                  </a:lnTo>
                  <a:lnTo>
                    <a:pt x="503456" y="47751"/>
                  </a:lnTo>
                  <a:lnTo>
                    <a:pt x="561062" y="36985"/>
                  </a:lnTo>
                  <a:lnTo>
                    <a:pt x="620836" y="27485"/>
                  </a:lnTo>
                  <a:lnTo>
                    <a:pt x="682625" y="19304"/>
                  </a:lnTo>
                  <a:lnTo>
                    <a:pt x="746279" y="12493"/>
                  </a:lnTo>
                  <a:lnTo>
                    <a:pt x="811645" y="7105"/>
                  </a:lnTo>
                  <a:lnTo>
                    <a:pt x="878573" y="3192"/>
                  </a:lnTo>
                  <a:lnTo>
                    <a:pt x="946911" y="806"/>
                  </a:lnTo>
                  <a:lnTo>
                    <a:pt x="1016508" y="0"/>
                  </a:lnTo>
                  <a:lnTo>
                    <a:pt x="1086104" y="806"/>
                  </a:lnTo>
                  <a:lnTo>
                    <a:pt x="1154442" y="3192"/>
                  </a:lnTo>
                  <a:lnTo>
                    <a:pt x="1221370" y="7105"/>
                  </a:lnTo>
                  <a:lnTo>
                    <a:pt x="1286736" y="12493"/>
                  </a:lnTo>
                  <a:lnTo>
                    <a:pt x="1350390" y="19304"/>
                  </a:lnTo>
                  <a:lnTo>
                    <a:pt x="1412179" y="27485"/>
                  </a:lnTo>
                  <a:lnTo>
                    <a:pt x="1471953" y="36985"/>
                  </a:lnTo>
                  <a:lnTo>
                    <a:pt x="1529559" y="47751"/>
                  </a:lnTo>
                  <a:lnTo>
                    <a:pt x="1584848" y="59732"/>
                  </a:lnTo>
                  <a:lnTo>
                    <a:pt x="1637666" y="72876"/>
                  </a:lnTo>
                  <a:lnTo>
                    <a:pt x="1687863" y="87129"/>
                  </a:lnTo>
                  <a:lnTo>
                    <a:pt x="1735288" y="102441"/>
                  </a:lnTo>
                  <a:lnTo>
                    <a:pt x="1779788" y="118759"/>
                  </a:lnTo>
                  <a:lnTo>
                    <a:pt x="1821214" y="136030"/>
                  </a:lnTo>
                  <a:lnTo>
                    <a:pt x="1859412" y="154204"/>
                  </a:lnTo>
                  <a:lnTo>
                    <a:pt x="1894233" y="173227"/>
                  </a:lnTo>
                  <a:lnTo>
                    <a:pt x="1953133" y="213615"/>
                  </a:lnTo>
                  <a:lnTo>
                    <a:pt x="1996705" y="256778"/>
                  </a:lnTo>
                  <a:lnTo>
                    <a:pt x="2023736" y="302297"/>
                  </a:lnTo>
                  <a:lnTo>
                    <a:pt x="2033016" y="349757"/>
                  </a:lnTo>
                  <a:lnTo>
                    <a:pt x="2033016" y="1748789"/>
                  </a:lnTo>
                  <a:lnTo>
                    <a:pt x="2023736" y="1796250"/>
                  </a:lnTo>
                  <a:lnTo>
                    <a:pt x="1996705" y="1841769"/>
                  </a:lnTo>
                  <a:lnTo>
                    <a:pt x="1953133" y="1884932"/>
                  </a:lnTo>
                  <a:lnTo>
                    <a:pt x="1894233" y="1925320"/>
                  </a:lnTo>
                  <a:lnTo>
                    <a:pt x="1859412" y="1944343"/>
                  </a:lnTo>
                  <a:lnTo>
                    <a:pt x="1821214" y="1962517"/>
                  </a:lnTo>
                  <a:lnTo>
                    <a:pt x="1779788" y="1979788"/>
                  </a:lnTo>
                  <a:lnTo>
                    <a:pt x="1735288" y="1996106"/>
                  </a:lnTo>
                  <a:lnTo>
                    <a:pt x="1687863" y="2011418"/>
                  </a:lnTo>
                  <a:lnTo>
                    <a:pt x="1637666" y="2025671"/>
                  </a:lnTo>
                  <a:lnTo>
                    <a:pt x="1584848" y="2038815"/>
                  </a:lnTo>
                  <a:lnTo>
                    <a:pt x="1529559" y="2050795"/>
                  </a:lnTo>
                  <a:lnTo>
                    <a:pt x="1471953" y="2061562"/>
                  </a:lnTo>
                  <a:lnTo>
                    <a:pt x="1412179" y="2071062"/>
                  </a:lnTo>
                  <a:lnTo>
                    <a:pt x="1350390" y="2079243"/>
                  </a:lnTo>
                  <a:lnTo>
                    <a:pt x="1286736" y="2086054"/>
                  </a:lnTo>
                  <a:lnTo>
                    <a:pt x="1221370" y="2091442"/>
                  </a:lnTo>
                  <a:lnTo>
                    <a:pt x="1154442" y="2095355"/>
                  </a:lnTo>
                  <a:lnTo>
                    <a:pt x="1086104" y="2097741"/>
                  </a:lnTo>
                  <a:lnTo>
                    <a:pt x="1016508" y="2098547"/>
                  </a:lnTo>
                  <a:lnTo>
                    <a:pt x="946911" y="2097741"/>
                  </a:lnTo>
                  <a:lnTo>
                    <a:pt x="878573" y="2095355"/>
                  </a:lnTo>
                  <a:lnTo>
                    <a:pt x="811645" y="2091442"/>
                  </a:lnTo>
                  <a:lnTo>
                    <a:pt x="746279" y="2086054"/>
                  </a:lnTo>
                  <a:lnTo>
                    <a:pt x="682625" y="2079243"/>
                  </a:lnTo>
                  <a:lnTo>
                    <a:pt x="620836" y="2071062"/>
                  </a:lnTo>
                  <a:lnTo>
                    <a:pt x="561062" y="2061562"/>
                  </a:lnTo>
                  <a:lnTo>
                    <a:pt x="503456" y="2050795"/>
                  </a:lnTo>
                  <a:lnTo>
                    <a:pt x="448167" y="2038815"/>
                  </a:lnTo>
                  <a:lnTo>
                    <a:pt x="395349" y="2025671"/>
                  </a:lnTo>
                  <a:lnTo>
                    <a:pt x="345152" y="2011418"/>
                  </a:lnTo>
                  <a:lnTo>
                    <a:pt x="297727" y="1996106"/>
                  </a:lnTo>
                  <a:lnTo>
                    <a:pt x="253227" y="1979788"/>
                  </a:lnTo>
                  <a:lnTo>
                    <a:pt x="211801" y="1962517"/>
                  </a:lnTo>
                  <a:lnTo>
                    <a:pt x="173603" y="1944343"/>
                  </a:lnTo>
                  <a:lnTo>
                    <a:pt x="138782" y="1925319"/>
                  </a:lnTo>
                  <a:lnTo>
                    <a:pt x="79882" y="1884932"/>
                  </a:lnTo>
                  <a:lnTo>
                    <a:pt x="36310" y="1841769"/>
                  </a:lnTo>
                  <a:lnTo>
                    <a:pt x="9279" y="1796250"/>
                  </a:lnTo>
                  <a:lnTo>
                    <a:pt x="0" y="1748789"/>
                  </a:lnTo>
                  <a:lnTo>
                    <a:pt x="0" y="349757"/>
                  </a:lnTo>
                  <a:close/>
                </a:path>
              </a:pathLst>
            </a:custGeom>
            <a:ln w="12699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98463" y="5097526"/>
              <a:ext cx="477520" cy="94615"/>
            </a:xfrm>
            <a:custGeom>
              <a:avLst/>
              <a:gdLst/>
              <a:ahLst/>
              <a:cxnLst/>
              <a:rect l="l" t="t" r="r" b="b"/>
              <a:pathLst>
                <a:path w="477520" h="94614">
                  <a:moveTo>
                    <a:pt x="477012" y="0"/>
                  </a:moveTo>
                  <a:lnTo>
                    <a:pt x="444449" y="47561"/>
                  </a:lnTo>
                  <a:lnTo>
                    <a:pt x="407155" y="66633"/>
                  </a:lnTo>
                  <a:lnTo>
                    <a:pt x="358885" y="81368"/>
                  </a:lnTo>
                  <a:lnTo>
                    <a:pt x="301910" y="90867"/>
                  </a:lnTo>
                  <a:lnTo>
                    <a:pt x="238506" y="94234"/>
                  </a:lnTo>
                  <a:lnTo>
                    <a:pt x="175101" y="90867"/>
                  </a:lnTo>
                  <a:lnTo>
                    <a:pt x="118126" y="81368"/>
                  </a:lnTo>
                  <a:lnTo>
                    <a:pt x="69856" y="66633"/>
                  </a:lnTo>
                  <a:lnTo>
                    <a:pt x="32562" y="47561"/>
                  </a:lnTo>
                  <a:lnTo>
                    <a:pt x="8519" y="2505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98463" y="5003291"/>
              <a:ext cx="477520" cy="565785"/>
            </a:xfrm>
            <a:custGeom>
              <a:avLst/>
              <a:gdLst/>
              <a:ahLst/>
              <a:cxnLst/>
              <a:rect l="l" t="t" r="r" b="b"/>
              <a:pathLst>
                <a:path w="477520" h="565785">
                  <a:moveTo>
                    <a:pt x="0" y="94233"/>
                  </a:moveTo>
                  <a:lnTo>
                    <a:pt x="32562" y="46672"/>
                  </a:lnTo>
                  <a:lnTo>
                    <a:pt x="69856" y="27600"/>
                  </a:lnTo>
                  <a:lnTo>
                    <a:pt x="118126" y="12865"/>
                  </a:lnTo>
                  <a:lnTo>
                    <a:pt x="175101" y="3366"/>
                  </a:lnTo>
                  <a:lnTo>
                    <a:pt x="238506" y="0"/>
                  </a:lnTo>
                  <a:lnTo>
                    <a:pt x="301910" y="3366"/>
                  </a:lnTo>
                  <a:lnTo>
                    <a:pt x="358885" y="12865"/>
                  </a:lnTo>
                  <a:lnTo>
                    <a:pt x="407155" y="27600"/>
                  </a:lnTo>
                  <a:lnTo>
                    <a:pt x="444449" y="46672"/>
                  </a:lnTo>
                  <a:lnTo>
                    <a:pt x="477012" y="94233"/>
                  </a:lnTo>
                  <a:lnTo>
                    <a:pt x="477012" y="471169"/>
                  </a:lnTo>
                  <a:lnTo>
                    <a:pt x="444449" y="518731"/>
                  </a:lnTo>
                  <a:lnTo>
                    <a:pt x="407155" y="537803"/>
                  </a:lnTo>
                  <a:lnTo>
                    <a:pt x="358885" y="552538"/>
                  </a:lnTo>
                  <a:lnTo>
                    <a:pt x="301910" y="562037"/>
                  </a:lnTo>
                  <a:lnTo>
                    <a:pt x="238506" y="565403"/>
                  </a:lnTo>
                  <a:lnTo>
                    <a:pt x="175101" y="562037"/>
                  </a:lnTo>
                  <a:lnTo>
                    <a:pt x="118126" y="552538"/>
                  </a:lnTo>
                  <a:lnTo>
                    <a:pt x="69856" y="537803"/>
                  </a:lnTo>
                  <a:lnTo>
                    <a:pt x="32562" y="518731"/>
                  </a:lnTo>
                  <a:lnTo>
                    <a:pt x="0" y="471169"/>
                  </a:lnTo>
                  <a:lnTo>
                    <a:pt x="0" y="94233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57543" y="5219700"/>
              <a:ext cx="478790" cy="565785"/>
            </a:xfrm>
            <a:custGeom>
              <a:avLst/>
              <a:gdLst/>
              <a:ahLst/>
              <a:cxnLst/>
              <a:rect l="l" t="t" r="r" b="b"/>
              <a:pathLst>
                <a:path w="478790" h="565785">
                  <a:moveTo>
                    <a:pt x="239268" y="0"/>
                  </a:moveTo>
                  <a:lnTo>
                    <a:pt x="175661" y="3366"/>
                  </a:lnTo>
                  <a:lnTo>
                    <a:pt x="118505" y="12865"/>
                  </a:lnTo>
                  <a:lnTo>
                    <a:pt x="70080" y="27600"/>
                  </a:lnTo>
                  <a:lnTo>
                    <a:pt x="32667" y="46672"/>
                  </a:lnTo>
                  <a:lnTo>
                    <a:pt x="0" y="94234"/>
                  </a:lnTo>
                  <a:lnTo>
                    <a:pt x="0" y="471170"/>
                  </a:lnTo>
                  <a:lnTo>
                    <a:pt x="32667" y="518731"/>
                  </a:lnTo>
                  <a:lnTo>
                    <a:pt x="70080" y="537803"/>
                  </a:lnTo>
                  <a:lnTo>
                    <a:pt x="118505" y="552538"/>
                  </a:lnTo>
                  <a:lnTo>
                    <a:pt x="175661" y="562037"/>
                  </a:lnTo>
                  <a:lnTo>
                    <a:pt x="239268" y="565404"/>
                  </a:lnTo>
                  <a:lnTo>
                    <a:pt x="302874" y="562037"/>
                  </a:lnTo>
                  <a:lnTo>
                    <a:pt x="360030" y="552538"/>
                  </a:lnTo>
                  <a:lnTo>
                    <a:pt x="408455" y="537803"/>
                  </a:lnTo>
                  <a:lnTo>
                    <a:pt x="445868" y="518731"/>
                  </a:lnTo>
                  <a:lnTo>
                    <a:pt x="478536" y="471170"/>
                  </a:lnTo>
                  <a:lnTo>
                    <a:pt x="478536" y="94234"/>
                  </a:lnTo>
                  <a:lnTo>
                    <a:pt x="445868" y="46672"/>
                  </a:lnTo>
                  <a:lnTo>
                    <a:pt x="408455" y="27600"/>
                  </a:lnTo>
                  <a:lnTo>
                    <a:pt x="360030" y="12865"/>
                  </a:lnTo>
                  <a:lnTo>
                    <a:pt x="302874" y="3366"/>
                  </a:lnTo>
                  <a:lnTo>
                    <a:pt x="239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57543" y="5313934"/>
              <a:ext cx="478790" cy="94615"/>
            </a:xfrm>
            <a:custGeom>
              <a:avLst/>
              <a:gdLst/>
              <a:ahLst/>
              <a:cxnLst/>
              <a:rect l="l" t="t" r="r" b="b"/>
              <a:pathLst>
                <a:path w="478790" h="94614">
                  <a:moveTo>
                    <a:pt x="478536" y="0"/>
                  </a:moveTo>
                  <a:lnTo>
                    <a:pt x="445868" y="47561"/>
                  </a:lnTo>
                  <a:lnTo>
                    <a:pt x="408455" y="66633"/>
                  </a:lnTo>
                  <a:lnTo>
                    <a:pt x="360030" y="81368"/>
                  </a:lnTo>
                  <a:lnTo>
                    <a:pt x="302874" y="90867"/>
                  </a:lnTo>
                  <a:lnTo>
                    <a:pt x="239268" y="94233"/>
                  </a:lnTo>
                  <a:lnTo>
                    <a:pt x="175661" y="90867"/>
                  </a:lnTo>
                  <a:lnTo>
                    <a:pt x="118505" y="81368"/>
                  </a:lnTo>
                  <a:lnTo>
                    <a:pt x="70080" y="66633"/>
                  </a:lnTo>
                  <a:lnTo>
                    <a:pt x="32667" y="47561"/>
                  </a:lnTo>
                  <a:lnTo>
                    <a:pt x="8546" y="25051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57543" y="5219700"/>
              <a:ext cx="478790" cy="565785"/>
            </a:xfrm>
            <a:custGeom>
              <a:avLst/>
              <a:gdLst/>
              <a:ahLst/>
              <a:cxnLst/>
              <a:rect l="l" t="t" r="r" b="b"/>
              <a:pathLst>
                <a:path w="478790" h="565785">
                  <a:moveTo>
                    <a:pt x="0" y="94234"/>
                  </a:moveTo>
                  <a:lnTo>
                    <a:pt x="32667" y="46672"/>
                  </a:lnTo>
                  <a:lnTo>
                    <a:pt x="70080" y="27600"/>
                  </a:lnTo>
                  <a:lnTo>
                    <a:pt x="118505" y="12865"/>
                  </a:lnTo>
                  <a:lnTo>
                    <a:pt x="175661" y="3366"/>
                  </a:lnTo>
                  <a:lnTo>
                    <a:pt x="239268" y="0"/>
                  </a:lnTo>
                  <a:lnTo>
                    <a:pt x="302874" y="3366"/>
                  </a:lnTo>
                  <a:lnTo>
                    <a:pt x="360030" y="12865"/>
                  </a:lnTo>
                  <a:lnTo>
                    <a:pt x="408455" y="27600"/>
                  </a:lnTo>
                  <a:lnTo>
                    <a:pt x="445868" y="46672"/>
                  </a:lnTo>
                  <a:lnTo>
                    <a:pt x="478536" y="94234"/>
                  </a:lnTo>
                  <a:lnTo>
                    <a:pt x="478536" y="471170"/>
                  </a:lnTo>
                  <a:lnTo>
                    <a:pt x="445868" y="518731"/>
                  </a:lnTo>
                  <a:lnTo>
                    <a:pt x="408455" y="537803"/>
                  </a:lnTo>
                  <a:lnTo>
                    <a:pt x="360030" y="552538"/>
                  </a:lnTo>
                  <a:lnTo>
                    <a:pt x="302874" y="562037"/>
                  </a:lnTo>
                  <a:lnTo>
                    <a:pt x="239268" y="565404"/>
                  </a:lnTo>
                  <a:lnTo>
                    <a:pt x="175661" y="562037"/>
                  </a:lnTo>
                  <a:lnTo>
                    <a:pt x="118505" y="552538"/>
                  </a:lnTo>
                  <a:lnTo>
                    <a:pt x="70080" y="537803"/>
                  </a:lnTo>
                  <a:lnTo>
                    <a:pt x="32667" y="518731"/>
                  </a:lnTo>
                  <a:lnTo>
                    <a:pt x="0" y="471170"/>
                  </a:lnTo>
                  <a:lnTo>
                    <a:pt x="0" y="94234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5580" y="5419344"/>
              <a:ext cx="477520" cy="563880"/>
            </a:xfrm>
            <a:custGeom>
              <a:avLst/>
              <a:gdLst/>
              <a:ahLst/>
              <a:cxnLst/>
              <a:rect l="l" t="t" r="r" b="b"/>
              <a:pathLst>
                <a:path w="477520" h="563879">
                  <a:moveTo>
                    <a:pt x="238506" y="0"/>
                  </a:moveTo>
                  <a:lnTo>
                    <a:pt x="175101" y="3356"/>
                  </a:lnTo>
                  <a:lnTo>
                    <a:pt x="118126" y="12830"/>
                  </a:lnTo>
                  <a:lnTo>
                    <a:pt x="69856" y="27525"/>
                  </a:lnTo>
                  <a:lnTo>
                    <a:pt x="32562" y="46545"/>
                  </a:lnTo>
                  <a:lnTo>
                    <a:pt x="0" y="93979"/>
                  </a:lnTo>
                  <a:lnTo>
                    <a:pt x="0" y="469899"/>
                  </a:lnTo>
                  <a:lnTo>
                    <a:pt x="32562" y="517334"/>
                  </a:lnTo>
                  <a:lnTo>
                    <a:pt x="69856" y="536354"/>
                  </a:lnTo>
                  <a:lnTo>
                    <a:pt x="118126" y="551049"/>
                  </a:lnTo>
                  <a:lnTo>
                    <a:pt x="175101" y="560523"/>
                  </a:lnTo>
                  <a:lnTo>
                    <a:pt x="238506" y="563879"/>
                  </a:lnTo>
                  <a:lnTo>
                    <a:pt x="301910" y="560523"/>
                  </a:lnTo>
                  <a:lnTo>
                    <a:pt x="358885" y="551049"/>
                  </a:lnTo>
                  <a:lnTo>
                    <a:pt x="407155" y="536354"/>
                  </a:lnTo>
                  <a:lnTo>
                    <a:pt x="444449" y="517334"/>
                  </a:lnTo>
                  <a:lnTo>
                    <a:pt x="477012" y="469899"/>
                  </a:lnTo>
                  <a:lnTo>
                    <a:pt x="477012" y="93979"/>
                  </a:lnTo>
                  <a:lnTo>
                    <a:pt x="444449" y="46545"/>
                  </a:lnTo>
                  <a:lnTo>
                    <a:pt x="407155" y="27525"/>
                  </a:lnTo>
                  <a:lnTo>
                    <a:pt x="358885" y="12830"/>
                  </a:lnTo>
                  <a:lnTo>
                    <a:pt x="301910" y="3356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45580" y="5513324"/>
              <a:ext cx="477520" cy="93980"/>
            </a:xfrm>
            <a:custGeom>
              <a:avLst/>
              <a:gdLst/>
              <a:ahLst/>
              <a:cxnLst/>
              <a:rect l="l" t="t" r="r" b="b"/>
              <a:pathLst>
                <a:path w="477520" h="93979">
                  <a:moveTo>
                    <a:pt x="477011" y="0"/>
                  </a:moveTo>
                  <a:lnTo>
                    <a:pt x="444449" y="47434"/>
                  </a:lnTo>
                  <a:lnTo>
                    <a:pt x="407155" y="66454"/>
                  </a:lnTo>
                  <a:lnTo>
                    <a:pt x="358885" y="81149"/>
                  </a:lnTo>
                  <a:lnTo>
                    <a:pt x="301910" y="90623"/>
                  </a:lnTo>
                  <a:lnTo>
                    <a:pt x="238505" y="93980"/>
                  </a:lnTo>
                  <a:lnTo>
                    <a:pt x="175101" y="90623"/>
                  </a:lnTo>
                  <a:lnTo>
                    <a:pt x="118126" y="81149"/>
                  </a:lnTo>
                  <a:lnTo>
                    <a:pt x="69856" y="66454"/>
                  </a:lnTo>
                  <a:lnTo>
                    <a:pt x="32562" y="47434"/>
                  </a:lnTo>
                  <a:lnTo>
                    <a:pt x="8519" y="2498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45580" y="5419344"/>
              <a:ext cx="477520" cy="563880"/>
            </a:xfrm>
            <a:custGeom>
              <a:avLst/>
              <a:gdLst/>
              <a:ahLst/>
              <a:cxnLst/>
              <a:rect l="l" t="t" r="r" b="b"/>
              <a:pathLst>
                <a:path w="477520" h="563879">
                  <a:moveTo>
                    <a:pt x="0" y="93979"/>
                  </a:moveTo>
                  <a:lnTo>
                    <a:pt x="32562" y="46545"/>
                  </a:lnTo>
                  <a:lnTo>
                    <a:pt x="69856" y="27525"/>
                  </a:lnTo>
                  <a:lnTo>
                    <a:pt x="118126" y="12830"/>
                  </a:lnTo>
                  <a:lnTo>
                    <a:pt x="175101" y="3356"/>
                  </a:lnTo>
                  <a:lnTo>
                    <a:pt x="238506" y="0"/>
                  </a:lnTo>
                  <a:lnTo>
                    <a:pt x="301910" y="3356"/>
                  </a:lnTo>
                  <a:lnTo>
                    <a:pt x="358885" y="12830"/>
                  </a:lnTo>
                  <a:lnTo>
                    <a:pt x="407155" y="27525"/>
                  </a:lnTo>
                  <a:lnTo>
                    <a:pt x="444449" y="46545"/>
                  </a:lnTo>
                  <a:lnTo>
                    <a:pt x="477012" y="93979"/>
                  </a:lnTo>
                  <a:lnTo>
                    <a:pt x="477012" y="469899"/>
                  </a:lnTo>
                  <a:lnTo>
                    <a:pt x="444449" y="517334"/>
                  </a:lnTo>
                  <a:lnTo>
                    <a:pt x="407155" y="536354"/>
                  </a:lnTo>
                  <a:lnTo>
                    <a:pt x="358885" y="551049"/>
                  </a:lnTo>
                  <a:lnTo>
                    <a:pt x="301910" y="560523"/>
                  </a:lnTo>
                  <a:lnTo>
                    <a:pt x="238506" y="563879"/>
                  </a:lnTo>
                  <a:lnTo>
                    <a:pt x="175101" y="560523"/>
                  </a:lnTo>
                  <a:lnTo>
                    <a:pt x="118126" y="551049"/>
                  </a:lnTo>
                  <a:lnTo>
                    <a:pt x="69856" y="536354"/>
                  </a:lnTo>
                  <a:lnTo>
                    <a:pt x="32562" y="517334"/>
                  </a:lnTo>
                  <a:lnTo>
                    <a:pt x="0" y="469899"/>
                  </a:lnTo>
                  <a:lnTo>
                    <a:pt x="0" y="93979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278774" y="4188927"/>
            <a:ext cx="5251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z="1200" spc="-105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x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Excel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XML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200" spc="3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73897" y="5364540"/>
            <a:ext cx="566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B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73897" y="5547421"/>
            <a:ext cx="635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-"/>
              <a:tabLst>
                <a:tab pos="18542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Oracle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y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QL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BD2</a:t>
            </a:r>
            <a:endParaRPr sz="12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buChar char="-"/>
              <a:tabLst>
                <a:tab pos="185420" algn="l"/>
              </a:tabLst>
            </a:pP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Q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200" spc="3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59620" y="4719670"/>
            <a:ext cx="533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Collecte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11944" y="5543239"/>
            <a:ext cx="857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Classification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99437" y="4817897"/>
            <a:ext cx="614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amart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575610" y="5968669"/>
            <a:ext cx="614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amart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119019" y="6363842"/>
            <a:ext cx="1057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814818" y="3991924"/>
            <a:ext cx="1931035" cy="2552700"/>
            <a:chOff x="7814818" y="3991924"/>
            <a:chExt cx="1931035" cy="2552700"/>
          </a:xfrm>
        </p:grpSpPr>
        <p:sp>
          <p:nvSpPr>
            <p:cNvPr id="64" name="object 64"/>
            <p:cNvSpPr/>
            <p:nvPr/>
          </p:nvSpPr>
          <p:spPr>
            <a:xfrm>
              <a:off x="7821168" y="4807457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336042" y="0"/>
                  </a:moveTo>
                  <a:lnTo>
                    <a:pt x="0" y="0"/>
                  </a:lnTo>
                  <a:lnTo>
                    <a:pt x="0" y="336042"/>
                  </a:lnTo>
                  <a:lnTo>
                    <a:pt x="336042" y="336042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57210" y="4695443"/>
              <a:ext cx="112395" cy="448309"/>
            </a:xfrm>
            <a:custGeom>
              <a:avLst/>
              <a:gdLst/>
              <a:ahLst/>
              <a:cxnLst/>
              <a:rect l="l" t="t" r="r" b="b"/>
              <a:pathLst>
                <a:path w="112395" h="448310">
                  <a:moveTo>
                    <a:pt x="112014" y="0"/>
                  </a:moveTo>
                  <a:lnTo>
                    <a:pt x="0" y="112013"/>
                  </a:lnTo>
                  <a:lnTo>
                    <a:pt x="0" y="448055"/>
                  </a:lnTo>
                  <a:lnTo>
                    <a:pt x="112014" y="336041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21168" y="4695443"/>
              <a:ext cx="448309" cy="112395"/>
            </a:xfrm>
            <a:custGeom>
              <a:avLst/>
              <a:gdLst/>
              <a:ahLst/>
              <a:cxnLst/>
              <a:rect l="l" t="t" r="r" b="b"/>
              <a:pathLst>
                <a:path w="448309" h="112395">
                  <a:moveTo>
                    <a:pt x="448056" y="0"/>
                  </a:moveTo>
                  <a:lnTo>
                    <a:pt x="112014" y="0"/>
                  </a:lnTo>
                  <a:lnTo>
                    <a:pt x="0" y="112013"/>
                  </a:lnTo>
                  <a:lnTo>
                    <a:pt x="336042" y="112013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3192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21168" y="4695443"/>
              <a:ext cx="448309" cy="448309"/>
            </a:xfrm>
            <a:custGeom>
              <a:avLst/>
              <a:gdLst/>
              <a:ahLst/>
              <a:cxnLst/>
              <a:rect l="l" t="t" r="r" b="b"/>
              <a:pathLst>
                <a:path w="448309" h="448310">
                  <a:moveTo>
                    <a:pt x="0" y="112013"/>
                  </a:moveTo>
                  <a:lnTo>
                    <a:pt x="112014" y="0"/>
                  </a:lnTo>
                  <a:lnTo>
                    <a:pt x="448056" y="0"/>
                  </a:lnTo>
                  <a:lnTo>
                    <a:pt x="448056" y="336041"/>
                  </a:lnTo>
                  <a:lnTo>
                    <a:pt x="336042" y="448055"/>
                  </a:lnTo>
                  <a:lnTo>
                    <a:pt x="0" y="448055"/>
                  </a:lnTo>
                  <a:lnTo>
                    <a:pt x="0" y="112013"/>
                  </a:lnTo>
                  <a:close/>
                </a:path>
                <a:path w="448309" h="448310">
                  <a:moveTo>
                    <a:pt x="0" y="112013"/>
                  </a:moveTo>
                  <a:lnTo>
                    <a:pt x="336042" y="112013"/>
                  </a:lnTo>
                  <a:lnTo>
                    <a:pt x="448056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57210" y="4807457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2164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973568" y="5023865"/>
              <a:ext cx="336550" cy="336550"/>
            </a:xfrm>
            <a:custGeom>
              <a:avLst/>
              <a:gdLst/>
              <a:ahLst/>
              <a:cxnLst/>
              <a:rect l="l" t="t" r="r" b="b"/>
              <a:pathLst>
                <a:path w="336550" h="336550">
                  <a:moveTo>
                    <a:pt x="336042" y="0"/>
                  </a:moveTo>
                  <a:lnTo>
                    <a:pt x="0" y="0"/>
                  </a:lnTo>
                  <a:lnTo>
                    <a:pt x="0" y="336041"/>
                  </a:lnTo>
                  <a:lnTo>
                    <a:pt x="336042" y="336041"/>
                  </a:lnTo>
                  <a:lnTo>
                    <a:pt x="336042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309610" y="4911851"/>
              <a:ext cx="112395" cy="448309"/>
            </a:xfrm>
            <a:custGeom>
              <a:avLst/>
              <a:gdLst/>
              <a:ahLst/>
              <a:cxnLst/>
              <a:rect l="l" t="t" r="r" b="b"/>
              <a:pathLst>
                <a:path w="112395" h="448310">
                  <a:moveTo>
                    <a:pt x="112014" y="0"/>
                  </a:moveTo>
                  <a:lnTo>
                    <a:pt x="0" y="112014"/>
                  </a:lnTo>
                  <a:lnTo>
                    <a:pt x="0" y="448056"/>
                  </a:lnTo>
                  <a:lnTo>
                    <a:pt x="112014" y="336042"/>
                  </a:lnTo>
                  <a:lnTo>
                    <a:pt x="112014" y="0"/>
                  </a:lnTo>
                  <a:close/>
                </a:path>
              </a:pathLst>
            </a:custGeom>
            <a:solidFill>
              <a:srgbClr val="005F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973568" y="4911851"/>
              <a:ext cx="448309" cy="112395"/>
            </a:xfrm>
            <a:custGeom>
              <a:avLst/>
              <a:gdLst/>
              <a:ahLst/>
              <a:cxnLst/>
              <a:rect l="l" t="t" r="r" b="b"/>
              <a:pathLst>
                <a:path w="448309" h="112395">
                  <a:moveTo>
                    <a:pt x="448056" y="0"/>
                  </a:moveTo>
                  <a:lnTo>
                    <a:pt x="112014" y="0"/>
                  </a:lnTo>
                  <a:lnTo>
                    <a:pt x="0" y="112014"/>
                  </a:lnTo>
                  <a:lnTo>
                    <a:pt x="336042" y="112014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3192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73568" y="4911851"/>
              <a:ext cx="448309" cy="448309"/>
            </a:xfrm>
            <a:custGeom>
              <a:avLst/>
              <a:gdLst/>
              <a:ahLst/>
              <a:cxnLst/>
              <a:rect l="l" t="t" r="r" b="b"/>
              <a:pathLst>
                <a:path w="448309" h="448310">
                  <a:moveTo>
                    <a:pt x="0" y="112014"/>
                  </a:moveTo>
                  <a:lnTo>
                    <a:pt x="112014" y="0"/>
                  </a:lnTo>
                  <a:lnTo>
                    <a:pt x="448056" y="0"/>
                  </a:lnTo>
                  <a:lnTo>
                    <a:pt x="448056" y="336042"/>
                  </a:lnTo>
                  <a:lnTo>
                    <a:pt x="336042" y="448056"/>
                  </a:lnTo>
                  <a:lnTo>
                    <a:pt x="0" y="448056"/>
                  </a:lnTo>
                  <a:lnTo>
                    <a:pt x="0" y="112014"/>
                  </a:lnTo>
                  <a:close/>
                </a:path>
                <a:path w="448309" h="448310">
                  <a:moveTo>
                    <a:pt x="0" y="112014"/>
                  </a:moveTo>
                  <a:lnTo>
                    <a:pt x="336042" y="112014"/>
                  </a:lnTo>
                  <a:lnTo>
                    <a:pt x="448056" y="0"/>
                  </a:lnTo>
                </a:path>
                <a:path w="448309" h="448310">
                  <a:moveTo>
                    <a:pt x="336042" y="112014"/>
                  </a:moveTo>
                  <a:lnTo>
                    <a:pt x="336042" y="44805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764524" y="4041647"/>
              <a:ext cx="0" cy="2499995"/>
            </a:xfrm>
            <a:custGeom>
              <a:avLst/>
              <a:gdLst/>
              <a:ahLst/>
              <a:cxnLst/>
              <a:rect l="l" t="t" r="r" b="b"/>
              <a:pathLst>
                <a:path h="2499995">
                  <a:moveTo>
                    <a:pt x="0" y="0"/>
                  </a:moveTo>
                  <a:lnTo>
                    <a:pt x="0" y="2499766"/>
                  </a:lnTo>
                </a:path>
              </a:pathLst>
            </a:custGeom>
            <a:ln w="63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244546" y="3996143"/>
              <a:ext cx="497205" cy="496570"/>
            </a:xfrm>
            <a:custGeom>
              <a:avLst/>
              <a:gdLst/>
              <a:ahLst/>
              <a:cxnLst/>
              <a:rect l="l" t="t" r="r" b="b"/>
              <a:pathLst>
                <a:path w="497204" h="496570">
                  <a:moveTo>
                    <a:pt x="497141" y="480936"/>
                  </a:moveTo>
                  <a:lnTo>
                    <a:pt x="14630" y="480936"/>
                  </a:lnTo>
                  <a:lnTo>
                    <a:pt x="14630" y="0"/>
                  </a:lnTo>
                  <a:lnTo>
                    <a:pt x="0" y="0"/>
                  </a:lnTo>
                  <a:lnTo>
                    <a:pt x="0" y="480936"/>
                  </a:lnTo>
                  <a:lnTo>
                    <a:pt x="0" y="496163"/>
                  </a:lnTo>
                  <a:lnTo>
                    <a:pt x="497141" y="496163"/>
                  </a:lnTo>
                  <a:lnTo>
                    <a:pt x="497141" y="480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244555" y="3995737"/>
              <a:ext cx="497205" cy="496570"/>
            </a:xfrm>
            <a:custGeom>
              <a:avLst/>
              <a:gdLst/>
              <a:ahLst/>
              <a:cxnLst/>
              <a:rect l="l" t="t" r="r" b="b"/>
              <a:pathLst>
                <a:path w="497204" h="496570">
                  <a:moveTo>
                    <a:pt x="14628" y="0"/>
                  </a:moveTo>
                  <a:lnTo>
                    <a:pt x="0" y="0"/>
                  </a:lnTo>
                  <a:lnTo>
                    <a:pt x="0" y="496572"/>
                  </a:lnTo>
                  <a:lnTo>
                    <a:pt x="497135" y="496572"/>
                  </a:lnTo>
                  <a:lnTo>
                    <a:pt x="497135" y="481967"/>
                  </a:lnTo>
                  <a:lnTo>
                    <a:pt x="14628" y="481967"/>
                  </a:lnTo>
                  <a:lnTo>
                    <a:pt x="14628" y="0"/>
                  </a:lnTo>
                  <a:close/>
                </a:path>
              </a:pathLst>
            </a:custGeom>
            <a:ln w="730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303080" y="4148708"/>
              <a:ext cx="88265" cy="285750"/>
            </a:xfrm>
            <a:custGeom>
              <a:avLst/>
              <a:gdLst/>
              <a:ahLst/>
              <a:cxnLst/>
              <a:rect l="l" t="t" r="r" b="b"/>
              <a:pathLst>
                <a:path w="88265" h="285750">
                  <a:moveTo>
                    <a:pt x="87769" y="0"/>
                  </a:moveTo>
                  <a:lnTo>
                    <a:pt x="73139" y="0"/>
                  </a:lnTo>
                  <a:lnTo>
                    <a:pt x="73139" y="15227"/>
                  </a:lnTo>
                  <a:lnTo>
                    <a:pt x="73139" y="270294"/>
                  </a:lnTo>
                  <a:lnTo>
                    <a:pt x="14617" y="270294"/>
                  </a:lnTo>
                  <a:lnTo>
                    <a:pt x="14617" y="15227"/>
                  </a:lnTo>
                  <a:lnTo>
                    <a:pt x="73139" y="15227"/>
                  </a:lnTo>
                  <a:lnTo>
                    <a:pt x="73139" y="0"/>
                  </a:lnTo>
                  <a:lnTo>
                    <a:pt x="0" y="0"/>
                  </a:lnTo>
                  <a:lnTo>
                    <a:pt x="0" y="15227"/>
                  </a:lnTo>
                  <a:lnTo>
                    <a:pt x="0" y="270294"/>
                  </a:lnTo>
                  <a:lnTo>
                    <a:pt x="0" y="285521"/>
                  </a:lnTo>
                  <a:lnTo>
                    <a:pt x="87769" y="285521"/>
                  </a:lnTo>
                  <a:lnTo>
                    <a:pt x="87769" y="270700"/>
                  </a:lnTo>
                  <a:lnTo>
                    <a:pt x="87769" y="270294"/>
                  </a:lnTo>
                  <a:lnTo>
                    <a:pt x="87769" y="15227"/>
                  </a:lnTo>
                  <a:lnTo>
                    <a:pt x="87769" y="15036"/>
                  </a:lnTo>
                  <a:lnTo>
                    <a:pt x="877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303085" y="4149131"/>
              <a:ext cx="88265" cy="285115"/>
            </a:xfrm>
            <a:custGeom>
              <a:avLst/>
              <a:gdLst/>
              <a:ahLst/>
              <a:cxnLst/>
              <a:rect l="l" t="t" r="r" b="b"/>
              <a:pathLst>
                <a:path w="88265" h="285114">
                  <a:moveTo>
                    <a:pt x="87769" y="0"/>
                  </a:moveTo>
                  <a:lnTo>
                    <a:pt x="0" y="0"/>
                  </a:lnTo>
                  <a:lnTo>
                    <a:pt x="0" y="284871"/>
                  </a:lnTo>
                  <a:lnTo>
                    <a:pt x="87769" y="284871"/>
                  </a:lnTo>
                  <a:lnTo>
                    <a:pt x="87769" y="0"/>
                  </a:lnTo>
                  <a:close/>
                </a:path>
                <a:path w="88265" h="285114">
                  <a:moveTo>
                    <a:pt x="14628" y="14605"/>
                  </a:moveTo>
                  <a:lnTo>
                    <a:pt x="73141" y="14605"/>
                  </a:lnTo>
                  <a:lnTo>
                    <a:pt x="73141" y="270266"/>
                  </a:lnTo>
                  <a:lnTo>
                    <a:pt x="14628" y="270266"/>
                  </a:lnTo>
                  <a:lnTo>
                    <a:pt x="14628" y="14605"/>
                  </a:lnTo>
                  <a:close/>
                </a:path>
              </a:pathLst>
            </a:custGeom>
            <a:ln w="730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420111" y="3995165"/>
              <a:ext cx="88265" cy="439420"/>
            </a:xfrm>
            <a:custGeom>
              <a:avLst/>
              <a:gdLst/>
              <a:ahLst/>
              <a:cxnLst/>
              <a:rect l="l" t="t" r="r" b="b"/>
              <a:pathLst>
                <a:path w="88265" h="439420">
                  <a:moveTo>
                    <a:pt x="87769" y="0"/>
                  </a:moveTo>
                  <a:lnTo>
                    <a:pt x="73139" y="0"/>
                  </a:lnTo>
                  <a:lnTo>
                    <a:pt x="73139" y="15227"/>
                  </a:lnTo>
                  <a:lnTo>
                    <a:pt x="73139" y="423837"/>
                  </a:lnTo>
                  <a:lnTo>
                    <a:pt x="14617" y="423837"/>
                  </a:lnTo>
                  <a:lnTo>
                    <a:pt x="14617" y="15227"/>
                  </a:lnTo>
                  <a:lnTo>
                    <a:pt x="73139" y="15227"/>
                  </a:lnTo>
                  <a:lnTo>
                    <a:pt x="73139" y="0"/>
                  </a:lnTo>
                  <a:lnTo>
                    <a:pt x="0" y="0"/>
                  </a:lnTo>
                  <a:lnTo>
                    <a:pt x="0" y="15227"/>
                  </a:lnTo>
                  <a:lnTo>
                    <a:pt x="0" y="423837"/>
                  </a:lnTo>
                  <a:lnTo>
                    <a:pt x="0" y="439064"/>
                  </a:lnTo>
                  <a:lnTo>
                    <a:pt x="87769" y="439064"/>
                  </a:lnTo>
                  <a:lnTo>
                    <a:pt x="87769" y="424243"/>
                  </a:lnTo>
                  <a:lnTo>
                    <a:pt x="87769" y="423837"/>
                  </a:lnTo>
                  <a:lnTo>
                    <a:pt x="87769" y="15227"/>
                  </a:lnTo>
                  <a:lnTo>
                    <a:pt x="877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420112" y="3995734"/>
              <a:ext cx="88265" cy="438784"/>
            </a:xfrm>
            <a:custGeom>
              <a:avLst/>
              <a:gdLst/>
              <a:ahLst/>
              <a:cxnLst/>
              <a:rect l="l" t="t" r="r" b="b"/>
              <a:pathLst>
                <a:path w="88265" h="438785">
                  <a:moveTo>
                    <a:pt x="87769" y="0"/>
                  </a:moveTo>
                  <a:lnTo>
                    <a:pt x="0" y="0"/>
                  </a:lnTo>
                  <a:lnTo>
                    <a:pt x="0" y="438268"/>
                  </a:lnTo>
                  <a:lnTo>
                    <a:pt x="87769" y="438268"/>
                  </a:lnTo>
                  <a:lnTo>
                    <a:pt x="87769" y="0"/>
                  </a:lnTo>
                  <a:close/>
                </a:path>
                <a:path w="88265" h="438785">
                  <a:moveTo>
                    <a:pt x="14628" y="14605"/>
                  </a:moveTo>
                  <a:lnTo>
                    <a:pt x="73141" y="14605"/>
                  </a:lnTo>
                  <a:lnTo>
                    <a:pt x="73141" y="423663"/>
                  </a:lnTo>
                  <a:lnTo>
                    <a:pt x="14628" y="423663"/>
                  </a:lnTo>
                  <a:lnTo>
                    <a:pt x="14628" y="14605"/>
                  </a:lnTo>
                  <a:close/>
                </a:path>
              </a:pathLst>
            </a:custGeom>
            <a:ln w="730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537129" y="4148708"/>
              <a:ext cx="88265" cy="285750"/>
            </a:xfrm>
            <a:custGeom>
              <a:avLst/>
              <a:gdLst/>
              <a:ahLst/>
              <a:cxnLst/>
              <a:rect l="l" t="t" r="r" b="b"/>
              <a:pathLst>
                <a:path w="88265" h="285750">
                  <a:moveTo>
                    <a:pt x="87769" y="0"/>
                  </a:moveTo>
                  <a:lnTo>
                    <a:pt x="73139" y="0"/>
                  </a:lnTo>
                  <a:lnTo>
                    <a:pt x="73139" y="15227"/>
                  </a:lnTo>
                  <a:lnTo>
                    <a:pt x="73139" y="270294"/>
                  </a:lnTo>
                  <a:lnTo>
                    <a:pt x="14630" y="270294"/>
                  </a:lnTo>
                  <a:lnTo>
                    <a:pt x="14630" y="15227"/>
                  </a:lnTo>
                  <a:lnTo>
                    <a:pt x="73139" y="15227"/>
                  </a:lnTo>
                  <a:lnTo>
                    <a:pt x="73139" y="0"/>
                  </a:lnTo>
                  <a:lnTo>
                    <a:pt x="0" y="0"/>
                  </a:lnTo>
                  <a:lnTo>
                    <a:pt x="0" y="15227"/>
                  </a:lnTo>
                  <a:lnTo>
                    <a:pt x="0" y="270294"/>
                  </a:lnTo>
                  <a:lnTo>
                    <a:pt x="0" y="285521"/>
                  </a:lnTo>
                  <a:lnTo>
                    <a:pt x="87769" y="285521"/>
                  </a:lnTo>
                  <a:lnTo>
                    <a:pt x="87769" y="270700"/>
                  </a:lnTo>
                  <a:lnTo>
                    <a:pt x="87769" y="270294"/>
                  </a:lnTo>
                  <a:lnTo>
                    <a:pt x="87769" y="15227"/>
                  </a:lnTo>
                  <a:lnTo>
                    <a:pt x="87769" y="15036"/>
                  </a:lnTo>
                  <a:lnTo>
                    <a:pt x="877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537138" y="4149131"/>
              <a:ext cx="88265" cy="285115"/>
            </a:xfrm>
            <a:custGeom>
              <a:avLst/>
              <a:gdLst/>
              <a:ahLst/>
              <a:cxnLst/>
              <a:rect l="l" t="t" r="r" b="b"/>
              <a:pathLst>
                <a:path w="88265" h="285114">
                  <a:moveTo>
                    <a:pt x="87769" y="0"/>
                  </a:moveTo>
                  <a:lnTo>
                    <a:pt x="0" y="0"/>
                  </a:lnTo>
                  <a:lnTo>
                    <a:pt x="0" y="284871"/>
                  </a:lnTo>
                  <a:lnTo>
                    <a:pt x="87769" y="284871"/>
                  </a:lnTo>
                  <a:lnTo>
                    <a:pt x="87769" y="0"/>
                  </a:lnTo>
                  <a:close/>
                </a:path>
                <a:path w="88265" h="285114">
                  <a:moveTo>
                    <a:pt x="14628" y="14605"/>
                  </a:moveTo>
                  <a:lnTo>
                    <a:pt x="73141" y="14605"/>
                  </a:lnTo>
                  <a:lnTo>
                    <a:pt x="73141" y="270266"/>
                  </a:lnTo>
                  <a:lnTo>
                    <a:pt x="14628" y="270266"/>
                  </a:lnTo>
                  <a:lnTo>
                    <a:pt x="14628" y="14605"/>
                  </a:lnTo>
                  <a:close/>
                </a:path>
              </a:pathLst>
            </a:custGeom>
            <a:ln w="730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0509" y="4269655"/>
              <a:ext cx="95081" cy="168003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7724983" y="5434736"/>
            <a:ext cx="768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C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ub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OL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229011" y="4495513"/>
            <a:ext cx="651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Reporting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9318951" y="4777477"/>
            <a:ext cx="381635" cy="506730"/>
            <a:chOff x="9318951" y="4777477"/>
            <a:chExt cx="381635" cy="506730"/>
          </a:xfrm>
        </p:grpSpPr>
        <p:sp>
          <p:nvSpPr>
            <p:cNvPr id="86" name="object 86"/>
            <p:cNvSpPr/>
            <p:nvPr/>
          </p:nvSpPr>
          <p:spPr>
            <a:xfrm>
              <a:off x="9322126" y="4780652"/>
              <a:ext cx="375285" cy="500380"/>
            </a:xfrm>
            <a:custGeom>
              <a:avLst/>
              <a:gdLst/>
              <a:ahLst/>
              <a:cxnLst/>
              <a:rect l="l" t="t" r="r" b="b"/>
              <a:pathLst>
                <a:path w="375284" h="500379">
                  <a:moveTo>
                    <a:pt x="374811" y="500027"/>
                  </a:moveTo>
                  <a:lnTo>
                    <a:pt x="0" y="500027"/>
                  </a:lnTo>
                  <a:lnTo>
                    <a:pt x="0" y="0"/>
                  </a:lnTo>
                  <a:lnTo>
                    <a:pt x="239966" y="0"/>
                  </a:lnTo>
                  <a:lnTo>
                    <a:pt x="252460" y="12500"/>
                  </a:lnTo>
                  <a:lnTo>
                    <a:pt x="12493" y="12500"/>
                  </a:lnTo>
                  <a:lnTo>
                    <a:pt x="12493" y="487526"/>
                  </a:lnTo>
                  <a:lnTo>
                    <a:pt x="374811" y="487526"/>
                  </a:lnTo>
                  <a:lnTo>
                    <a:pt x="374811" y="500027"/>
                  </a:lnTo>
                  <a:close/>
                </a:path>
                <a:path w="375284" h="500379">
                  <a:moveTo>
                    <a:pt x="374811" y="487526"/>
                  </a:moveTo>
                  <a:lnTo>
                    <a:pt x="362317" y="487526"/>
                  </a:lnTo>
                  <a:lnTo>
                    <a:pt x="362317" y="143757"/>
                  </a:lnTo>
                  <a:lnTo>
                    <a:pt x="231133" y="143757"/>
                  </a:lnTo>
                  <a:lnTo>
                    <a:pt x="231133" y="12500"/>
                  </a:lnTo>
                  <a:lnTo>
                    <a:pt x="252460" y="12500"/>
                  </a:lnTo>
                  <a:lnTo>
                    <a:pt x="261380" y="21426"/>
                  </a:lnTo>
                  <a:lnTo>
                    <a:pt x="243658" y="21426"/>
                  </a:lnTo>
                  <a:lnTo>
                    <a:pt x="243627" y="131257"/>
                  </a:lnTo>
                  <a:lnTo>
                    <a:pt x="371150" y="131257"/>
                  </a:lnTo>
                  <a:lnTo>
                    <a:pt x="374811" y="134919"/>
                  </a:lnTo>
                  <a:lnTo>
                    <a:pt x="374811" y="487526"/>
                  </a:lnTo>
                  <a:close/>
                </a:path>
                <a:path w="375284" h="500379">
                  <a:moveTo>
                    <a:pt x="371150" y="131257"/>
                  </a:moveTo>
                  <a:lnTo>
                    <a:pt x="353353" y="131257"/>
                  </a:lnTo>
                  <a:lnTo>
                    <a:pt x="243739" y="21451"/>
                  </a:lnTo>
                  <a:lnTo>
                    <a:pt x="261380" y="21426"/>
                  </a:lnTo>
                  <a:lnTo>
                    <a:pt x="371150" y="131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322126" y="4780652"/>
              <a:ext cx="375285" cy="500380"/>
            </a:xfrm>
            <a:custGeom>
              <a:avLst/>
              <a:gdLst/>
              <a:ahLst/>
              <a:cxnLst/>
              <a:rect l="l" t="t" r="r" b="b"/>
              <a:pathLst>
                <a:path w="375284" h="500379">
                  <a:moveTo>
                    <a:pt x="0" y="0"/>
                  </a:moveTo>
                  <a:lnTo>
                    <a:pt x="0" y="500027"/>
                  </a:lnTo>
                  <a:lnTo>
                    <a:pt x="374811" y="500027"/>
                  </a:lnTo>
                  <a:lnTo>
                    <a:pt x="374811" y="134919"/>
                  </a:lnTo>
                  <a:lnTo>
                    <a:pt x="239966" y="0"/>
                  </a:lnTo>
                  <a:lnTo>
                    <a:pt x="0" y="0"/>
                  </a:lnTo>
                  <a:close/>
                </a:path>
              </a:pathLst>
            </a:custGeom>
            <a:ln w="624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2629" y="4798954"/>
              <a:ext cx="116024" cy="116079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9334620" y="4793153"/>
              <a:ext cx="349885" cy="475615"/>
            </a:xfrm>
            <a:custGeom>
              <a:avLst/>
              <a:gdLst/>
              <a:ahLst/>
              <a:cxnLst/>
              <a:rect l="l" t="t" r="r" b="b"/>
              <a:pathLst>
                <a:path w="349884" h="475614">
                  <a:moveTo>
                    <a:pt x="0" y="475025"/>
                  </a:moveTo>
                  <a:lnTo>
                    <a:pt x="0" y="0"/>
                  </a:lnTo>
                  <a:lnTo>
                    <a:pt x="218639" y="0"/>
                  </a:lnTo>
                  <a:lnTo>
                    <a:pt x="218639" y="131257"/>
                  </a:lnTo>
                  <a:lnTo>
                    <a:pt x="349823" y="131257"/>
                  </a:lnTo>
                  <a:lnTo>
                    <a:pt x="349823" y="475025"/>
                  </a:lnTo>
                  <a:lnTo>
                    <a:pt x="0" y="475025"/>
                  </a:lnTo>
                  <a:close/>
                </a:path>
              </a:pathLst>
            </a:custGeom>
            <a:ln w="6248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9122523" y="5253230"/>
            <a:ext cx="8966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Analyse</a:t>
            </a:r>
            <a:r>
              <a:rPr sz="1200" b="1" spc="-6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OLAP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243686" y="5563283"/>
            <a:ext cx="556260" cy="314960"/>
            <a:chOff x="9243686" y="5563283"/>
            <a:chExt cx="556260" cy="314960"/>
          </a:xfrm>
        </p:grpSpPr>
        <p:sp>
          <p:nvSpPr>
            <p:cNvPr id="92" name="object 92"/>
            <p:cNvSpPr/>
            <p:nvPr/>
          </p:nvSpPr>
          <p:spPr>
            <a:xfrm>
              <a:off x="9246861" y="5566458"/>
              <a:ext cx="439420" cy="300355"/>
            </a:xfrm>
            <a:custGeom>
              <a:avLst/>
              <a:gdLst/>
              <a:ahLst/>
              <a:cxnLst/>
              <a:rect l="l" t="t" r="r" b="b"/>
              <a:pathLst>
                <a:path w="439420" h="300354">
                  <a:moveTo>
                    <a:pt x="37481" y="300016"/>
                  </a:moveTo>
                  <a:lnTo>
                    <a:pt x="0" y="300016"/>
                  </a:lnTo>
                  <a:lnTo>
                    <a:pt x="0" y="275015"/>
                  </a:lnTo>
                  <a:lnTo>
                    <a:pt x="4428" y="225581"/>
                  </a:lnTo>
                  <a:lnTo>
                    <a:pt x="17196" y="179054"/>
                  </a:lnTo>
                  <a:lnTo>
                    <a:pt x="37527" y="136211"/>
                  </a:lnTo>
                  <a:lnTo>
                    <a:pt x="64645" y="97827"/>
                  </a:lnTo>
                  <a:lnTo>
                    <a:pt x="97773" y="64681"/>
                  </a:lnTo>
                  <a:lnTo>
                    <a:pt x="136135" y="37548"/>
                  </a:lnTo>
                  <a:lnTo>
                    <a:pt x="178954" y="17206"/>
                  </a:lnTo>
                  <a:lnTo>
                    <a:pt x="225455" y="4430"/>
                  </a:lnTo>
                  <a:lnTo>
                    <a:pt x="274861" y="0"/>
                  </a:lnTo>
                  <a:lnTo>
                    <a:pt x="320209" y="3759"/>
                  </a:lnTo>
                  <a:lnTo>
                    <a:pt x="363098" y="14610"/>
                  </a:lnTo>
                  <a:lnTo>
                    <a:pt x="402941" y="31906"/>
                  </a:lnTo>
                  <a:lnTo>
                    <a:pt x="439153" y="55003"/>
                  </a:lnTo>
                  <a:lnTo>
                    <a:pt x="412292" y="81879"/>
                  </a:lnTo>
                  <a:lnTo>
                    <a:pt x="404308" y="76381"/>
                  </a:lnTo>
                  <a:lnTo>
                    <a:pt x="396206" y="71175"/>
                  </a:lnTo>
                  <a:lnTo>
                    <a:pt x="387871" y="66321"/>
                  </a:lnTo>
                  <a:lnTo>
                    <a:pt x="379183" y="61878"/>
                  </a:lnTo>
                  <a:lnTo>
                    <a:pt x="369813" y="85004"/>
                  </a:lnTo>
                  <a:lnTo>
                    <a:pt x="362317" y="81254"/>
                  </a:lnTo>
                  <a:lnTo>
                    <a:pt x="354821" y="78129"/>
                  </a:lnTo>
                  <a:lnTo>
                    <a:pt x="346700" y="75004"/>
                  </a:lnTo>
                  <a:lnTo>
                    <a:pt x="356070" y="52502"/>
                  </a:lnTo>
                  <a:lnTo>
                    <a:pt x="339799" y="47004"/>
                  </a:lnTo>
                  <a:lnTo>
                    <a:pt x="322884" y="42736"/>
                  </a:lnTo>
                  <a:lnTo>
                    <a:pt x="305383" y="39758"/>
                  </a:lnTo>
                  <a:lnTo>
                    <a:pt x="287355" y="38127"/>
                  </a:lnTo>
                  <a:lnTo>
                    <a:pt x="287355" y="63128"/>
                  </a:lnTo>
                  <a:lnTo>
                    <a:pt x="282982" y="62503"/>
                  </a:lnTo>
                  <a:lnTo>
                    <a:pt x="270488" y="62503"/>
                  </a:lnTo>
                  <a:lnTo>
                    <a:pt x="266740" y="63128"/>
                  </a:lnTo>
                  <a:lnTo>
                    <a:pt x="262367" y="63128"/>
                  </a:lnTo>
                  <a:lnTo>
                    <a:pt x="262367" y="38127"/>
                  </a:lnTo>
                  <a:lnTo>
                    <a:pt x="244339" y="39660"/>
                  </a:lnTo>
                  <a:lnTo>
                    <a:pt x="226838" y="42424"/>
                  </a:lnTo>
                  <a:lnTo>
                    <a:pt x="209923" y="46477"/>
                  </a:lnTo>
                  <a:lnTo>
                    <a:pt x="193652" y="51877"/>
                  </a:lnTo>
                  <a:lnTo>
                    <a:pt x="203022" y="75004"/>
                  </a:lnTo>
                  <a:lnTo>
                    <a:pt x="194901" y="78129"/>
                  </a:lnTo>
                  <a:lnTo>
                    <a:pt x="187405" y="81254"/>
                  </a:lnTo>
                  <a:lnTo>
                    <a:pt x="179909" y="85004"/>
                  </a:lnTo>
                  <a:lnTo>
                    <a:pt x="170539" y="61878"/>
                  </a:lnTo>
                  <a:lnTo>
                    <a:pt x="154970" y="70414"/>
                  </a:lnTo>
                  <a:lnTo>
                    <a:pt x="140163" y="80004"/>
                  </a:lnTo>
                  <a:lnTo>
                    <a:pt x="126176" y="90532"/>
                  </a:lnTo>
                  <a:lnTo>
                    <a:pt x="113068" y="101880"/>
                  </a:lnTo>
                  <a:lnTo>
                    <a:pt x="130559" y="119381"/>
                  </a:lnTo>
                  <a:lnTo>
                    <a:pt x="124312" y="125006"/>
                  </a:lnTo>
                  <a:lnTo>
                    <a:pt x="113068" y="137507"/>
                  </a:lnTo>
                  <a:lnTo>
                    <a:pt x="95576" y="120006"/>
                  </a:lnTo>
                  <a:lnTo>
                    <a:pt x="84713" y="133220"/>
                  </a:lnTo>
                  <a:lnTo>
                    <a:pt x="74727" y="147429"/>
                  </a:lnTo>
                  <a:lnTo>
                    <a:pt x="65796" y="162460"/>
                  </a:lnTo>
                  <a:lnTo>
                    <a:pt x="58095" y="178134"/>
                  </a:lnTo>
                  <a:lnTo>
                    <a:pt x="81209" y="187510"/>
                  </a:lnTo>
                  <a:lnTo>
                    <a:pt x="74962" y="202511"/>
                  </a:lnTo>
                  <a:lnTo>
                    <a:pt x="72463" y="210636"/>
                  </a:lnTo>
                  <a:lnTo>
                    <a:pt x="49350" y="201261"/>
                  </a:lnTo>
                  <a:lnTo>
                    <a:pt x="44333" y="218937"/>
                  </a:lnTo>
                  <a:lnTo>
                    <a:pt x="40604" y="237200"/>
                  </a:lnTo>
                  <a:lnTo>
                    <a:pt x="38281" y="255931"/>
                  </a:lnTo>
                  <a:lnTo>
                    <a:pt x="37481" y="275015"/>
                  </a:lnTo>
                  <a:lnTo>
                    <a:pt x="37481" y="300016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246861" y="5566458"/>
              <a:ext cx="439420" cy="300355"/>
            </a:xfrm>
            <a:custGeom>
              <a:avLst/>
              <a:gdLst/>
              <a:ahLst/>
              <a:cxnLst/>
              <a:rect l="l" t="t" r="r" b="b"/>
              <a:pathLst>
                <a:path w="439420" h="300354">
                  <a:moveTo>
                    <a:pt x="262367" y="38127"/>
                  </a:moveTo>
                  <a:lnTo>
                    <a:pt x="262367" y="63128"/>
                  </a:lnTo>
                  <a:lnTo>
                    <a:pt x="266740" y="63128"/>
                  </a:lnTo>
                  <a:lnTo>
                    <a:pt x="270488" y="62503"/>
                  </a:lnTo>
                  <a:lnTo>
                    <a:pt x="274861" y="62503"/>
                  </a:lnTo>
                  <a:lnTo>
                    <a:pt x="279234" y="62503"/>
                  </a:lnTo>
                  <a:lnTo>
                    <a:pt x="282982" y="62503"/>
                  </a:lnTo>
                  <a:lnTo>
                    <a:pt x="287355" y="63128"/>
                  </a:lnTo>
                  <a:lnTo>
                    <a:pt x="287355" y="38127"/>
                  </a:lnTo>
                  <a:lnTo>
                    <a:pt x="305383" y="39758"/>
                  </a:lnTo>
                  <a:lnTo>
                    <a:pt x="322884" y="42736"/>
                  </a:lnTo>
                  <a:lnTo>
                    <a:pt x="339799" y="47004"/>
                  </a:lnTo>
                  <a:lnTo>
                    <a:pt x="356070" y="52502"/>
                  </a:lnTo>
                  <a:lnTo>
                    <a:pt x="346700" y="75004"/>
                  </a:lnTo>
                  <a:lnTo>
                    <a:pt x="354821" y="78129"/>
                  </a:lnTo>
                  <a:lnTo>
                    <a:pt x="362317" y="81254"/>
                  </a:lnTo>
                  <a:lnTo>
                    <a:pt x="369813" y="85004"/>
                  </a:lnTo>
                  <a:lnTo>
                    <a:pt x="379183" y="61878"/>
                  </a:lnTo>
                  <a:lnTo>
                    <a:pt x="387871" y="66321"/>
                  </a:lnTo>
                  <a:lnTo>
                    <a:pt x="396206" y="71175"/>
                  </a:lnTo>
                  <a:lnTo>
                    <a:pt x="404308" y="76381"/>
                  </a:lnTo>
                  <a:lnTo>
                    <a:pt x="412292" y="81879"/>
                  </a:lnTo>
                  <a:lnTo>
                    <a:pt x="439153" y="55003"/>
                  </a:lnTo>
                  <a:lnTo>
                    <a:pt x="402941" y="31906"/>
                  </a:lnTo>
                  <a:lnTo>
                    <a:pt x="363098" y="14610"/>
                  </a:lnTo>
                  <a:lnTo>
                    <a:pt x="320209" y="3759"/>
                  </a:lnTo>
                  <a:lnTo>
                    <a:pt x="274861" y="0"/>
                  </a:lnTo>
                  <a:lnTo>
                    <a:pt x="225455" y="4430"/>
                  </a:lnTo>
                  <a:lnTo>
                    <a:pt x="178954" y="17206"/>
                  </a:lnTo>
                  <a:lnTo>
                    <a:pt x="136135" y="37548"/>
                  </a:lnTo>
                  <a:lnTo>
                    <a:pt x="97773" y="64681"/>
                  </a:lnTo>
                  <a:lnTo>
                    <a:pt x="64645" y="97827"/>
                  </a:lnTo>
                  <a:lnTo>
                    <a:pt x="37527" y="136211"/>
                  </a:lnTo>
                  <a:lnTo>
                    <a:pt x="17196" y="179054"/>
                  </a:lnTo>
                  <a:lnTo>
                    <a:pt x="4428" y="225581"/>
                  </a:lnTo>
                  <a:lnTo>
                    <a:pt x="0" y="275015"/>
                  </a:lnTo>
                  <a:lnTo>
                    <a:pt x="0" y="300016"/>
                  </a:lnTo>
                  <a:lnTo>
                    <a:pt x="37481" y="300016"/>
                  </a:lnTo>
                  <a:lnTo>
                    <a:pt x="37481" y="275015"/>
                  </a:lnTo>
                  <a:lnTo>
                    <a:pt x="38281" y="255931"/>
                  </a:lnTo>
                  <a:lnTo>
                    <a:pt x="40604" y="237200"/>
                  </a:lnTo>
                  <a:lnTo>
                    <a:pt x="44333" y="218937"/>
                  </a:lnTo>
                  <a:lnTo>
                    <a:pt x="49350" y="201261"/>
                  </a:lnTo>
                  <a:lnTo>
                    <a:pt x="72463" y="210636"/>
                  </a:lnTo>
                  <a:lnTo>
                    <a:pt x="74962" y="202511"/>
                  </a:lnTo>
                  <a:lnTo>
                    <a:pt x="78085" y="195010"/>
                  </a:lnTo>
                  <a:lnTo>
                    <a:pt x="81209" y="187510"/>
                  </a:lnTo>
                  <a:lnTo>
                    <a:pt x="58095" y="178134"/>
                  </a:lnTo>
                  <a:lnTo>
                    <a:pt x="65796" y="162460"/>
                  </a:lnTo>
                  <a:lnTo>
                    <a:pt x="74727" y="147429"/>
                  </a:lnTo>
                  <a:lnTo>
                    <a:pt x="84713" y="133220"/>
                  </a:lnTo>
                  <a:lnTo>
                    <a:pt x="95576" y="120006"/>
                  </a:lnTo>
                  <a:lnTo>
                    <a:pt x="113068" y="137507"/>
                  </a:lnTo>
                  <a:lnTo>
                    <a:pt x="118690" y="131257"/>
                  </a:lnTo>
                  <a:lnTo>
                    <a:pt x="124312" y="125006"/>
                  </a:lnTo>
                  <a:lnTo>
                    <a:pt x="130559" y="119381"/>
                  </a:lnTo>
                  <a:lnTo>
                    <a:pt x="113068" y="101880"/>
                  </a:lnTo>
                  <a:lnTo>
                    <a:pt x="126176" y="90532"/>
                  </a:lnTo>
                  <a:lnTo>
                    <a:pt x="140163" y="80004"/>
                  </a:lnTo>
                  <a:lnTo>
                    <a:pt x="154970" y="70414"/>
                  </a:lnTo>
                  <a:lnTo>
                    <a:pt x="170539" y="61878"/>
                  </a:lnTo>
                  <a:lnTo>
                    <a:pt x="179909" y="85004"/>
                  </a:lnTo>
                  <a:lnTo>
                    <a:pt x="187405" y="81254"/>
                  </a:lnTo>
                  <a:lnTo>
                    <a:pt x="194901" y="78129"/>
                  </a:lnTo>
                  <a:lnTo>
                    <a:pt x="203022" y="75004"/>
                  </a:lnTo>
                  <a:lnTo>
                    <a:pt x="193652" y="51877"/>
                  </a:lnTo>
                  <a:lnTo>
                    <a:pt x="209923" y="46477"/>
                  </a:lnTo>
                  <a:lnTo>
                    <a:pt x="226838" y="42424"/>
                  </a:lnTo>
                  <a:lnTo>
                    <a:pt x="244339" y="39660"/>
                  </a:lnTo>
                  <a:lnTo>
                    <a:pt x="262367" y="38127"/>
                  </a:lnTo>
                  <a:close/>
                </a:path>
              </a:pathLst>
            </a:custGeom>
            <a:ln w="6249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2277" y="5632087"/>
              <a:ext cx="307427" cy="245714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8961123" y="5872445"/>
            <a:ext cx="1116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solidFill>
                  <a:srgbClr val="EC7C30"/>
                </a:solidFill>
                <a:latin typeface="Calibri"/>
                <a:cs typeface="Calibri"/>
              </a:rPr>
              <a:t>Tableaux</a:t>
            </a:r>
            <a:r>
              <a:rPr sz="12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de</a:t>
            </a:r>
            <a:r>
              <a:rPr sz="1200" b="1" spc="-3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bord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9154824" y="6334065"/>
            <a:ext cx="7931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D</a:t>
            </a:r>
            <a:r>
              <a:rPr sz="1200" b="1" spc="-20" dirty="0">
                <a:solidFill>
                  <a:srgbClr val="EC7C30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EC7C30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a </a:t>
            </a: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m</a:t>
            </a:r>
            <a:r>
              <a:rPr sz="1200" b="1" spc="5" dirty="0">
                <a:solidFill>
                  <a:srgbClr val="EC7C30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1200" b="1" spc="5" dirty="0">
                <a:solidFill>
                  <a:srgbClr val="EC7C30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068826" y="4256278"/>
            <a:ext cx="4879340" cy="1942464"/>
            <a:chOff x="4068826" y="4256278"/>
            <a:chExt cx="4879340" cy="1942464"/>
          </a:xfrm>
        </p:grpSpPr>
        <p:sp>
          <p:nvSpPr>
            <p:cNvPr id="98" name="object 98"/>
            <p:cNvSpPr/>
            <p:nvPr/>
          </p:nvSpPr>
          <p:spPr>
            <a:xfrm>
              <a:off x="4075176" y="4387596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222504" y="0"/>
                  </a:moveTo>
                  <a:lnTo>
                    <a:pt x="222504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22504" y="155447"/>
                  </a:lnTo>
                  <a:lnTo>
                    <a:pt x="222504" y="207263"/>
                  </a:lnTo>
                  <a:lnTo>
                    <a:pt x="326136" y="103631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75176" y="4387596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0" y="51815"/>
                  </a:moveTo>
                  <a:lnTo>
                    <a:pt x="222504" y="51815"/>
                  </a:lnTo>
                  <a:lnTo>
                    <a:pt x="222504" y="0"/>
                  </a:lnTo>
                  <a:lnTo>
                    <a:pt x="326136" y="103631"/>
                  </a:lnTo>
                  <a:lnTo>
                    <a:pt x="222504" y="207263"/>
                  </a:lnTo>
                  <a:lnTo>
                    <a:pt x="222504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75176" y="5202936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222504" y="0"/>
                  </a:moveTo>
                  <a:lnTo>
                    <a:pt x="222504" y="51815"/>
                  </a:lnTo>
                  <a:lnTo>
                    <a:pt x="0" y="51815"/>
                  </a:lnTo>
                  <a:lnTo>
                    <a:pt x="0" y="155447"/>
                  </a:lnTo>
                  <a:lnTo>
                    <a:pt x="222504" y="155447"/>
                  </a:lnTo>
                  <a:lnTo>
                    <a:pt x="222504" y="207264"/>
                  </a:lnTo>
                  <a:lnTo>
                    <a:pt x="326136" y="103631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75176" y="5202936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0" y="51815"/>
                  </a:moveTo>
                  <a:lnTo>
                    <a:pt x="222504" y="51815"/>
                  </a:lnTo>
                  <a:lnTo>
                    <a:pt x="222504" y="0"/>
                  </a:lnTo>
                  <a:lnTo>
                    <a:pt x="326136" y="103631"/>
                  </a:lnTo>
                  <a:lnTo>
                    <a:pt x="222504" y="207264"/>
                  </a:lnTo>
                  <a:lnTo>
                    <a:pt x="222504" y="155447"/>
                  </a:lnTo>
                  <a:lnTo>
                    <a:pt x="0" y="155447"/>
                  </a:lnTo>
                  <a:lnTo>
                    <a:pt x="0" y="51815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79748" y="5986272"/>
              <a:ext cx="326390" cy="205740"/>
            </a:xfrm>
            <a:custGeom>
              <a:avLst/>
              <a:gdLst/>
              <a:ahLst/>
              <a:cxnLst/>
              <a:rect l="l" t="t" r="r" b="b"/>
              <a:pathLst>
                <a:path w="326389" h="205739">
                  <a:moveTo>
                    <a:pt x="223265" y="0"/>
                  </a:moveTo>
                  <a:lnTo>
                    <a:pt x="223265" y="51434"/>
                  </a:lnTo>
                  <a:lnTo>
                    <a:pt x="0" y="51434"/>
                  </a:lnTo>
                  <a:lnTo>
                    <a:pt x="0" y="154304"/>
                  </a:lnTo>
                  <a:lnTo>
                    <a:pt x="223265" y="154304"/>
                  </a:lnTo>
                  <a:lnTo>
                    <a:pt x="223265" y="205739"/>
                  </a:lnTo>
                  <a:lnTo>
                    <a:pt x="326136" y="102869"/>
                  </a:lnTo>
                  <a:lnTo>
                    <a:pt x="22326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79748" y="5986272"/>
              <a:ext cx="326390" cy="205740"/>
            </a:xfrm>
            <a:custGeom>
              <a:avLst/>
              <a:gdLst/>
              <a:ahLst/>
              <a:cxnLst/>
              <a:rect l="l" t="t" r="r" b="b"/>
              <a:pathLst>
                <a:path w="326389" h="205739">
                  <a:moveTo>
                    <a:pt x="0" y="51434"/>
                  </a:moveTo>
                  <a:lnTo>
                    <a:pt x="223265" y="51434"/>
                  </a:lnTo>
                  <a:lnTo>
                    <a:pt x="223265" y="0"/>
                  </a:lnTo>
                  <a:lnTo>
                    <a:pt x="326136" y="102869"/>
                  </a:lnTo>
                  <a:lnTo>
                    <a:pt x="223265" y="205739"/>
                  </a:lnTo>
                  <a:lnTo>
                    <a:pt x="223265" y="154304"/>
                  </a:lnTo>
                  <a:lnTo>
                    <a:pt x="0" y="154304"/>
                  </a:lnTo>
                  <a:lnTo>
                    <a:pt x="0" y="51434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114544" y="4381500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222504" y="0"/>
                  </a:moveTo>
                  <a:lnTo>
                    <a:pt x="222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222504" y="155448"/>
                  </a:lnTo>
                  <a:lnTo>
                    <a:pt x="222504" y="207264"/>
                  </a:lnTo>
                  <a:lnTo>
                    <a:pt x="326136" y="103632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114544" y="4381500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0" y="51816"/>
                  </a:moveTo>
                  <a:lnTo>
                    <a:pt x="222504" y="51816"/>
                  </a:lnTo>
                  <a:lnTo>
                    <a:pt x="222504" y="0"/>
                  </a:lnTo>
                  <a:lnTo>
                    <a:pt x="326136" y="103632"/>
                  </a:lnTo>
                  <a:lnTo>
                    <a:pt x="222504" y="207264"/>
                  </a:lnTo>
                  <a:lnTo>
                    <a:pt x="222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14544" y="5196840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222504" y="0"/>
                  </a:moveTo>
                  <a:lnTo>
                    <a:pt x="222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222504" y="155448"/>
                  </a:lnTo>
                  <a:lnTo>
                    <a:pt x="222504" y="207264"/>
                  </a:lnTo>
                  <a:lnTo>
                    <a:pt x="326136" y="103632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114544" y="5196840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0" y="51816"/>
                  </a:moveTo>
                  <a:lnTo>
                    <a:pt x="222504" y="51816"/>
                  </a:lnTo>
                  <a:lnTo>
                    <a:pt x="222504" y="0"/>
                  </a:lnTo>
                  <a:lnTo>
                    <a:pt x="326136" y="103632"/>
                  </a:lnTo>
                  <a:lnTo>
                    <a:pt x="222504" y="207264"/>
                  </a:lnTo>
                  <a:lnTo>
                    <a:pt x="222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119116" y="5978652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222504" y="0"/>
                  </a:moveTo>
                  <a:lnTo>
                    <a:pt x="222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222504" y="155448"/>
                  </a:lnTo>
                  <a:lnTo>
                    <a:pt x="222504" y="207264"/>
                  </a:lnTo>
                  <a:lnTo>
                    <a:pt x="326136" y="103632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119116" y="5978652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89" h="207645">
                  <a:moveTo>
                    <a:pt x="0" y="51816"/>
                  </a:moveTo>
                  <a:lnTo>
                    <a:pt x="222504" y="51816"/>
                  </a:lnTo>
                  <a:lnTo>
                    <a:pt x="222504" y="0"/>
                  </a:lnTo>
                  <a:lnTo>
                    <a:pt x="326136" y="103632"/>
                  </a:lnTo>
                  <a:lnTo>
                    <a:pt x="222504" y="207264"/>
                  </a:lnTo>
                  <a:lnTo>
                    <a:pt x="222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610600" y="4262628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90" h="207645">
                  <a:moveTo>
                    <a:pt x="222504" y="0"/>
                  </a:moveTo>
                  <a:lnTo>
                    <a:pt x="222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222504" y="155448"/>
                  </a:lnTo>
                  <a:lnTo>
                    <a:pt x="222504" y="207264"/>
                  </a:lnTo>
                  <a:lnTo>
                    <a:pt x="326136" y="103632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610600" y="4262628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90" h="207645">
                  <a:moveTo>
                    <a:pt x="0" y="51816"/>
                  </a:moveTo>
                  <a:lnTo>
                    <a:pt x="222504" y="51816"/>
                  </a:lnTo>
                  <a:lnTo>
                    <a:pt x="222504" y="0"/>
                  </a:lnTo>
                  <a:lnTo>
                    <a:pt x="326136" y="103632"/>
                  </a:lnTo>
                  <a:lnTo>
                    <a:pt x="222504" y="207264"/>
                  </a:lnTo>
                  <a:lnTo>
                    <a:pt x="222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610600" y="5077968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90" h="207645">
                  <a:moveTo>
                    <a:pt x="222504" y="0"/>
                  </a:moveTo>
                  <a:lnTo>
                    <a:pt x="222504" y="51816"/>
                  </a:lnTo>
                  <a:lnTo>
                    <a:pt x="0" y="51816"/>
                  </a:lnTo>
                  <a:lnTo>
                    <a:pt x="0" y="155448"/>
                  </a:lnTo>
                  <a:lnTo>
                    <a:pt x="222504" y="155448"/>
                  </a:lnTo>
                  <a:lnTo>
                    <a:pt x="222504" y="207264"/>
                  </a:lnTo>
                  <a:lnTo>
                    <a:pt x="326136" y="103632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610600" y="5077968"/>
              <a:ext cx="326390" cy="207645"/>
            </a:xfrm>
            <a:custGeom>
              <a:avLst/>
              <a:gdLst/>
              <a:ahLst/>
              <a:cxnLst/>
              <a:rect l="l" t="t" r="r" b="b"/>
              <a:pathLst>
                <a:path w="326390" h="207645">
                  <a:moveTo>
                    <a:pt x="0" y="51816"/>
                  </a:moveTo>
                  <a:lnTo>
                    <a:pt x="222504" y="51816"/>
                  </a:lnTo>
                  <a:lnTo>
                    <a:pt x="222504" y="0"/>
                  </a:lnTo>
                  <a:lnTo>
                    <a:pt x="326136" y="103632"/>
                  </a:lnTo>
                  <a:lnTo>
                    <a:pt x="222504" y="207264"/>
                  </a:lnTo>
                  <a:lnTo>
                    <a:pt x="222504" y="155448"/>
                  </a:lnTo>
                  <a:lnTo>
                    <a:pt x="0" y="155448"/>
                  </a:lnTo>
                  <a:lnTo>
                    <a:pt x="0" y="51816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615172" y="5861304"/>
              <a:ext cx="326390" cy="205740"/>
            </a:xfrm>
            <a:custGeom>
              <a:avLst/>
              <a:gdLst/>
              <a:ahLst/>
              <a:cxnLst/>
              <a:rect l="l" t="t" r="r" b="b"/>
              <a:pathLst>
                <a:path w="326390" h="205739">
                  <a:moveTo>
                    <a:pt x="223265" y="0"/>
                  </a:moveTo>
                  <a:lnTo>
                    <a:pt x="223265" y="51435"/>
                  </a:lnTo>
                  <a:lnTo>
                    <a:pt x="0" y="51435"/>
                  </a:lnTo>
                  <a:lnTo>
                    <a:pt x="0" y="154305"/>
                  </a:lnTo>
                  <a:lnTo>
                    <a:pt x="223265" y="154305"/>
                  </a:lnTo>
                  <a:lnTo>
                    <a:pt x="223265" y="205740"/>
                  </a:lnTo>
                  <a:lnTo>
                    <a:pt x="326136" y="102870"/>
                  </a:lnTo>
                  <a:lnTo>
                    <a:pt x="223265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615172" y="5861304"/>
              <a:ext cx="326390" cy="205740"/>
            </a:xfrm>
            <a:custGeom>
              <a:avLst/>
              <a:gdLst/>
              <a:ahLst/>
              <a:cxnLst/>
              <a:rect l="l" t="t" r="r" b="b"/>
              <a:pathLst>
                <a:path w="326390" h="205739">
                  <a:moveTo>
                    <a:pt x="0" y="51435"/>
                  </a:moveTo>
                  <a:lnTo>
                    <a:pt x="223265" y="51435"/>
                  </a:lnTo>
                  <a:lnTo>
                    <a:pt x="223265" y="0"/>
                  </a:lnTo>
                  <a:lnTo>
                    <a:pt x="326136" y="102870"/>
                  </a:lnTo>
                  <a:lnTo>
                    <a:pt x="223265" y="205740"/>
                  </a:lnTo>
                  <a:lnTo>
                    <a:pt x="223265" y="154305"/>
                  </a:lnTo>
                  <a:lnTo>
                    <a:pt x="0" y="154305"/>
                  </a:lnTo>
                  <a:lnTo>
                    <a:pt x="0" y="51435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554601" y="3675927"/>
            <a:ext cx="2292985" cy="53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4385" algn="l"/>
              </a:tabLst>
            </a:pP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onn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ée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	</a:t>
            </a:r>
            <a:r>
              <a:rPr sz="1800" b="1" baseline="2314" dirty="0">
                <a:solidFill>
                  <a:srgbClr val="555555"/>
                </a:solidFill>
                <a:latin typeface="Calibri"/>
                <a:cs typeface="Calibri"/>
              </a:rPr>
              <a:t>E</a:t>
            </a:r>
            <a:r>
              <a:rPr sz="1800" b="1" spc="7" baseline="2314" dirty="0">
                <a:solidFill>
                  <a:srgbClr val="555555"/>
                </a:solidFill>
                <a:latin typeface="Calibri"/>
                <a:cs typeface="Calibri"/>
              </a:rPr>
              <a:t>T</a:t>
            </a:r>
            <a:r>
              <a:rPr sz="1800" b="1" baseline="2314" dirty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endParaRPr sz="1800" baseline="2314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Calibri"/>
              <a:cs typeface="Calibri"/>
            </a:endParaRPr>
          </a:p>
          <a:p>
            <a:pPr marL="736600">
              <a:lnSpc>
                <a:spcPct val="100000"/>
              </a:lnSpc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plat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20" name="object 120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369477" y="3654134"/>
            <a:ext cx="1351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Entrepôt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075644" y="3691776"/>
            <a:ext cx="727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Restitution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8739" y="4844212"/>
            <a:ext cx="105898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processus de l’ETL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positionne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début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chaine décisionnelle,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 crucial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fonctionnement,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premier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maillon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chaîne. Il assure 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brutes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utilisables pour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 informatiques, 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point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il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fonctionner.</a:t>
            </a:r>
            <a:endParaRPr sz="1400">
              <a:latin typeface="Calibri"/>
              <a:cs typeface="Calibri"/>
            </a:endParaRPr>
          </a:p>
          <a:p>
            <a:pPr marL="300355" marR="6350" indent="-288290" algn="just">
              <a:lnSpc>
                <a:spcPct val="150000"/>
              </a:lnSpc>
              <a:buClr>
                <a:srgbClr val="555555"/>
              </a:buClr>
              <a:buFont typeface="Arial MT"/>
              <a:buChar char="•"/>
              <a:tabLst>
                <a:tab pos="339090" algn="l"/>
              </a:tabLst>
            </a:pPr>
            <a:r>
              <a:rPr dirty="0"/>
              <a:t>	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conséquent,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l'ETL assure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qualité des données et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transformations,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qui est vital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 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distribution.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58738" y="830413"/>
            <a:ext cx="6491605" cy="147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Positionnement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 chaine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système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d’information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décisionnel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structuré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zones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1850" y="2518917"/>
            <a:ext cx="3333750" cy="2004695"/>
            <a:chOff x="831850" y="2518917"/>
            <a:chExt cx="3333750" cy="2004695"/>
          </a:xfrm>
        </p:grpSpPr>
        <p:sp>
          <p:nvSpPr>
            <p:cNvPr id="14" name="object 14"/>
            <p:cNvSpPr/>
            <p:nvPr/>
          </p:nvSpPr>
          <p:spPr>
            <a:xfrm>
              <a:off x="838200" y="2525267"/>
              <a:ext cx="3321050" cy="1991995"/>
            </a:xfrm>
            <a:custGeom>
              <a:avLst/>
              <a:gdLst/>
              <a:ahLst/>
              <a:cxnLst/>
              <a:rect l="l" t="t" r="r" b="b"/>
              <a:pathLst>
                <a:path w="3321050" h="1991995">
                  <a:moveTo>
                    <a:pt x="3320796" y="0"/>
                  </a:moveTo>
                  <a:lnTo>
                    <a:pt x="0" y="0"/>
                  </a:lnTo>
                  <a:lnTo>
                    <a:pt x="0" y="1991868"/>
                  </a:lnTo>
                  <a:lnTo>
                    <a:pt x="3320796" y="1991868"/>
                  </a:lnTo>
                  <a:lnTo>
                    <a:pt x="33207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00" y="2525267"/>
              <a:ext cx="3321050" cy="1991995"/>
            </a:xfrm>
            <a:custGeom>
              <a:avLst/>
              <a:gdLst/>
              <a:ahLst/>
              <a:cxnLst/>
              <a:rect l="l" t="t" r="r" b="b"/>
              <a:pathLst>
                <a:path w="3321050" h="1991995">
                  <a:moveTo>
                    <a:pt x="0" y="0"/>
                  </a:moveTo>
                  <a:lnTo>
                    <a:pt x="3320796" y="0"/>
                  </a:lnTo>
                  <a:lnTo>
                    <a:pt x="3320796" y="1991868"/>
                  </a:lnTo>
                  <a:lnTo>
                    <a:pt x="0" y="19918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8200" y="2525267"/>
            <a:ext cx="3321050" cy="1991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zone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ETL</a:t>
            </a:r>
            <a:endParaRPr sz="1400">
              <a:latin typeface="Calibri"/>
              <a:cs typeface="Calibri"/>
            </a:endParaRPr>
          </a:p>
          <a:p>
            <a:pPr marL="167005" marR="46990" indent="-114300">
              <a:lnSpc>
                <a:spcPct val="91600"/>
              </a:lnSpc>
              <a:spcBef>
                <a:spcPts val="595"/>
              </a:spcBef>
              <a:buFont typeface="Arial MT"/>
              <a:buChar char="•"/>
              <a:tabLst>
                <a:tab pos="167640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Extract,</a:t>
            </a:r>
            <a:r>
              <a:rPr sz="1400" spc="2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Transform,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4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 anglais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où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l’on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effectue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traitements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 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Cette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zone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doit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être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réservée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aux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développeurs.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aucun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utilisateur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final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devrait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pouvoir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avoir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accès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les données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n’y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sont pas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encore forcément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état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cohérent.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84878" y="2518917"/>
            <a:ext cx="3335020" cy="2004695"/>
            <a:chOff x="4484878" y="2518917"/>
            <a:chExt cx="3335020" cy="2004695"/>
          </a:xfrm>
        </p:grpSpPr>
        <p:sp>
          <p:nvSpPr>
            <p:cNvPr id="18" name="object 18"/>
            <p:cNvSpPr/>
            <p:nvPr/>
          </p:nvSpPr>
          <p:spPr>
            <a:xfrm>
              <a:off x="4491228" y="2525267"/>
              <a:ext cx="3322320" cy="1991995"/>
            </a:xfrm>
            <a:custGeom>
              <a:avLst/>
              <a:gdLst/>
              <a:ahLst/>
              <a:cxnLst/>
              <a:rect l="l" t="t" r="r" b="b"/>
              <a:pathLst>
                <a:path w="3322320" h="1991995">
                  <a:moveTo>
                    <a:pt x="3322320" y="0"/>
                  </a:moveTo>
                  <a:lnTo>
                    <a:pt x="0" y="0"/>
                  </a:lnTo>
                  <a:lnTo>
                    <a:pt x="0" y="1991868"/>
                  </a:lnTo>
                  <a:lnTo>
                    <a:pt x="3322320" y="1991868"/>
                  </a:lnTo>
                  <a:lnTo>
                    <a:pt x="33223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1228" y="2525267"/>
              <a:ext cx="3322320" cy="1991995"/>
            </a:xfrm>
            <a:custGeom>
              <a:avLst/>
              <a:gdLst/>
              <a:ahLst/>
              <a:cxnLst/>
              <a:rect l="l" t="t" r="r" b="b"/>
              <a:pathLst>
                <a:path w="3322320" h="1991995">
                  <a:moveTo>
                    <a:pt x="0" y="0"/>
                  </a:moveTo>
                  <a:lnTo>
                    <a:pt x="3322320" y="0"/>
                  </a:lnTo>
                  <a:lnTo>
                    <a:pt x="3322320" y="1991868"/>
                  </a:lnTo>
                  <a:lnTo>
                    <a:pt x="0" y="19918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91228" y="2525267"/>
            <a:ext cx="3322320" cy="1991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zone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stockage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167640" marR="334645" indent="-114300">
              <a:lnSpc>
                <a:spcPts val="1540"/>
              </a:lnSpc>
              <a:spcBef>
                <a:spcPts val="625"/>
              </a:spcBef>
              <a:buChar char="•"/>
              <a:tabLst>
                <a:tab pos="168275" algn="l"/>
              </a:tabLst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données, au préalable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nettoyées et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consolidées,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seront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stockées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 une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base spécialisée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Warehouse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reposant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technologie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OLAP.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39430" y="2518917"/>
            <a:ext cx="3333750" cy="2004695"/>
            <a:chOff x="8139430" y="2518917"/>
            <a:chExt cx="3333750" cy="2004695"/>
          </a:xfrm>
        </p:grpSpPr>
        <p:sp>
          <p:nvSpPr>
            <p:cNvPr id="22" name="object 22"/>
            <p:cNvSpPr/>
            <p:nvPr/>
          </p:nvSpPr>
          <p:spPr>
            <a:xfrm>
              <a:off x="8145780" y="2525267"/>
              <a:ext cx="3321050" cy="1991995"/>
            </a:xfrm>
            <a:custGeom>
              <a:avLst/>
              <a:gdLst/>
              <a:ahLst/>
              <a:cxnLst/>
              <a:rect l="l" t="t" r="r" b="b"/>
              <a:pathLst>
                <a:path w="3321050" h="1991995">
                  <a:moveTo>
                    <a:pt x="3320796" y="0"/>
                  </a:moveTo>
                  <a:lnTo>
                    <a:pt x="0" y="0"/>
                  </a:lnTo>
                  <a:lnTo>
                    <a:pt x="0" y="1991868"/>
                  </a:lnTo>
                  <a:lnTo>
                    <a:pt x="3320796" y="1991868"/>
                  </a:lnTo>
                  <a:lnTo>
                    <a:pt x="332079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45780" y="2525267"/>
              <a:ext cx="3321050" cy="1991995"/>
            </a:xfrm>
            <a:custGeom>
              <a:avLst/>
              <a:gdLst/>
              <a:ahLst/>
              <a:cxnLst/>
              <a:rect l="l" t="t" r="r" b="b"/>
              <a:pathLst>
                <a:path w="3321050" h="1991995">
                  <a:moveTo>
                    <a:pt x="0" y="0"/>
                  </a:moveTo>
                  <a:lnTo>
                    <a:pt x="3320796" y="0"/>
                  </a:lnTo>
                  <a:lnTo>
                    <a:pt x="3320796" y="1991868"/>
                  </a:lnTo>
                  <a:lnTo>
                    <a:pt x="0" y="19918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45780" y="2525267"/>
            <a:ext cx="3321050" cy="199199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8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zone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restitution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 marL="166370" marR="76835" indent="-114300">
              <a:lnSpc>
                <a:spcPts val="1540"/>
              </a:lnSpc>
              <a:spcBef>
                <a:spcPts val="625"/>
              </a:spcBef>
              <a:buChar char="•"/>
              <a:tabLst>
                <a:tab pos="16700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Elle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couvre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tous les outils qui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génèrent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rapports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tableaux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bord.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13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grpSp>
        <p:nvGrpSpPr>
          <p:cNvPr id="11" name="object 11"/>
          <p:cNvGrpSpPr/>
          <p:nvPr/>
        </p:nvGrpSpPr>
        <p:grpSpPr>
          <a:xfrm>
            <a:off x="9585706" y="2718561"/>
            <a:ext cx="741680" cy="1079500"/>
            <a:chOff x="9585706" y="2718561"/>
            <a:chExt cx="741680" cy="1079500"/>
          </a:xfrm>
        </p:grpSpPr>
        <p:sp>
          <p:nvSpPr>
            <p:cNvPr id="12" name="object 12"/>
            <p:cNvSpPr/>
            <p:nvPr/>
          </p:nvSpPr>
          <p:spPr>
            <a:xfrm>
              <a:off x="9592056" y="2724911"/>
              <a:ext cx="728980" cy="1066800"/>
            </a:xfrm>
            <a:custGeom>
              <a:avLst/>
              <a:gdLst/>
              <a:ahLst/>
              <a:cxnLst/>
              <a:rect l="l" t="t" r="r" b="b"/>
              <a:pathLst>
                <a:path w="728979" h="1066800">
                  <a:moveTo>
                    <a:pt x="91058" y="975740"/>
                  </a:moveTo>
                  <a:lnTo>
                    <a:pt x="91058" y="45529"/>
                  </a:lnTo>
                  <a:lnTo>
                    <a:pt x="94636" y="27807"/>
                  </a:lnTo>
                  <a:lnTo>
                    <a:pt x="104393" y="13334"/>
                  </a:lnTo>
                  <a:lnTo>
                    <a:pt x="118866" y="3577"/>
                  </a:lnTo>
                  <a:lnTo>
                    <a:pt x="136588" y="0"/>
                  </a:lnTo>
                  <a:lnTo>
                    <a:pt x="682942" y="0"/>
                  </a:lnTo>
                  <a:lnTo>
                    <a:pt x="700664" y="3577"/>
                  </a:lnTo>
                  <a:lnTo>
                    <a:pt x="715136" y="13334"/>
                  </a:lnTo>
                  <a:lnTo>
                    <a:pt x="724894" y="27807"/>
                  </a:lnTo>
                  <a:lnTo>
                    <a:pt x="728471" y="45529"/>
                  </a:lnTo>
                  <a:lnTo>
                    <a:pt x="724894" y="63251"/>
                  </a:lnTo>
                  <a:lnTo>
                    <a:pt x="715136" y="77723"/>
                  </a:lnTo>
                  <a:lnTo>
                    <a:pt x="700664" y="87481"/>
                  </a:lnTo>
                  <a:lnTo>
                    <a:pt x="682942" y="91058"/>
                  </a:lnTo>
                  <a:lnTo>
                    <a:pt x="637412" y="91058"/>
                  </a:lnTo>
                  <a:lnTo>
                    <a:pt x="637412" y="1021270"/>
                  </a:lnTo>
                  <a:lnTo>
                    <a:pt x="633835" y="1038992"/>
                  </a:lnTo>
                  <a:lnTo>
                    <a:pt x="624077" y="1053464"/>
                  </a:lnTo>
                  <a:lnTo>
                    <a:pt x="609605" y="1063222"/>
                  </a:lnTo>
                  <a:lnTo>
                    <a:pt x="591883" y="1066799"/>
                  </a:lnTo>
                  <a:lnTo>
                    <a:pt x="45529" y="1066799"/>
                  </a:lnTo>
                  <a:lnTo>
                    <a:pt x="27807" y="1063222"/>
                  </a:lnTo>
                  <a:lnTo>
                    <a:pt x="13334" y="1053464"/>
                  </a:lnTo>
                  <a:lnTo>
                    <a:pt x="3577" y="1038992"/>
                  </a:lnTo>
                  <a:lnTo>
                    <a:pt x="0" y="1021270"/>
                  </a:lnTo>
                  <a:lnTo>
                    <a:pt x="3577" y="1003548"/>
                  </a:lnTo>
                  <a:lnTo>
                    <a:pt x="13334" y="989075"/>
                  </a:lnTo>
                  <a:lnTo>
                    <a:pt x="27807" y="979318"/>
                  </a:lnTo>
                  <a:lnTo>
                    <a:pt x="45529" y="975740"/>
                  </a:lnTo>
                  <a:lnTo>
                    <a:pt x="91058" y="975740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9523" y="2718561"/>
              <a:ext cx="81000" cy="1037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37585" y="2815970"/>
              <a:ext cx="592455" cy="975994"/>
            </a:xfrm>
            <a:custGeom>
              <a:avLst/>
              <a:gdLst/>
              <a:ahLst/>
              <a:cxnLst/>
              <a:rect l="l" t="t" r="r" b="b"/>
              <a:pathLst>
                <a:path w="592454" h="975995">
                  <a:moveTo>
                    <a:pt x="591883" y="0"/>
                  </a:moveTo>
                  <a:lnTo>
                    <a:pt x="91059" y="0"/>
                  </a:lnTo>
                </a:path>
                <a:path w="592454" h="975995">
                  <a:moveTo>
                    <a:pt x="0" y="884681"/>
                  </a:moveTo>
                  <a:lnTo>
                    <a:pt x="8860" y="886471"/>
                  </a:lnTo>
                  <a:lnTo>
                    <a:pt x="16094" y="891352"/>
                  </a:lnTo>
                  <a:lnTo>
                    <a:pt x="20970" y="898590"/>
                  </a:lnTo>
                  <a:lnTo>
                    <a:pt x="22758" y="907453"/>
                  </a:lnTo>
                  <a:lnTo>
                    <a:pt x="20970" y="916313"/>
                  </a:lnTo>
                  <a:lnTo>
                    <a:pt x="16094" y="923547"/>
                  </a:lnTo>
                  <a:lnTo>
                    <a:pt x="8860" y="928423"/>
                  </a:lnTo>
                  <a:lnTo>
                    <a:pt x="0" y="930211"/>
                  </a:lnTo>
                  <a:lnTo>
                    <a:pt x="45529" y="930211"/>
                  </a:lnTo>
                </a:path>
                <a:path w="592454" h="975995">
                  <a:moveTo>
                    <a:pt x="0" y="975740"/>
                  </a:moveTo>
                  <a:lnTo>
                    <a:pt x="17722" y="972163"/>
                  </a:lnTo>
                  <a:lnTo>
                    <a:pt x="32194" y="962405"/>
                  </a:lnTo>
                  <a:lnTo>
                    <a:pt x="41951" y="947933"/>
                  </a:lnTo>
                  <a:lnTo>
                    <a:pt x="45529" y="930211"/>
                  </a:lnTo>
                  <a:lnTo>
                    <a:pt x="45529" y="884681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853828" y="2962770"/>
            <a:ext cx="177800" cy="6362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07842"/>
                </a:solidFill>
                <a:latin typeface="Calibri"/>
                <a:cs typeface="Calibri"/>
              </a:rPr>
              <a:t>Reporting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23261" y="2009903"/>
            <a:ext cx="820419" cy="599440"/>
            <a:chOff x="2223261" y="2009903"/>
            <a:chExt cx="820419" cy="599440"/>
          </a:xfrm>
        </p:grpSpPr>
        <p:sp>
          <p:nvSpPr>
            <p:cNvPr id="17" name="object 17"/>
            <p:cNvSpPr/>
            <p:nvPr/>
          </p:nvSpPr>
          <p:spPr>
            <a:xfrm>
              <a:off x="2229611" y="2114042"/>
              <a:ext cx="807720" cy="97790"/>
            </a:xfrm>
            <a:custGeom>
              <a:avLst/>
              <a:gdLst/>
              <a:ahLst/>
              <a:cxnLst/>
              <a:rect l="l" t="t" r="r" b="b"/>
              <a:pathLst>
                <a:path w="807719" h="97789">
                  <a:moveTo>
                    <a:pt x="807719" y="0"/>
                  </a:moveTo>
                  <a:lnTo>
                    <a:pt x="782454" y="34124"/>
                  </a:lnTo>
                  <a:lnTo>
                    <a:pt x="712738" y="63006"/>
                  </a:lnTo>
                  <a:lnTo>
                    <a:pt x="664063" y="74792"/>
                  </a:lnTo>
                  <a:lnTo>
                    <a:pt x="607697" y="84439"/>
                  </a:lnTo>
                  <a:lnTo>
                    <a:pt x="544781" y="91672"/>
                  </a:lnTo>
                  <a:lnTo>
                    <a:pt x="476455" y="96214"/>
                  </a:lnTo>
                  <a:lnTo>
                    <a:pt x="403859" y="97790"/>
                  </a:lnTo>
                  <a:lnTo>
                    <a:pt x="331264" y="96214"/>
                  </a:lnTo>
                  <a:lnTo>
                    <a:pt x="262938" y="91672"/>
                  </a:lnTo>
                  <a:lnTo>
                    <a:pt x="200022" y="84439"/>
                  </a:lnTo>
                  <a:lnTo>
                    <a:pt x="143656" y="74792"/>
                  </a:lnTo>
                  <a:lnTo>
                    <a:pt x="94981" y="63006"/>
                  </a:lnTo>
                  <a:lnTo>
                    <a:pt x="55137" y="49358"/>
                  </a:lnTo>
                  <a:lnTo>
                    <a:pt x="6506" y="17579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29611" y="2016253"/>
              <a:ext cx="807720" cy="586740"/>
            </a:xfrm>
            <a:custGeom>
              <a:avLst/>
              <a:gdLst/>
              <a:ahLst/>
              <a:cxnLst/>
              <a:rect l="l" t="t" r="r" b="b"/>
              <a:pathLst>
                <a:path w="807719" h="586739">
                  <a:moveTo>
                    <a:pt x="0" y="97789"/>
                  </a:moveTo>
                  <a:lnTo>
                    <a:pt x="25265" y="63665"/>
                  </a:lnTo>
                  <a:lnTo>
                    <a:pt x="94981" y="34783"/>
                  </a:lnTo>
                  <a:lnTo>
                    <a:pt x="143656" y="22997"/>
                  </a:lnTo>
                  <a:lnTo>
                    <a:pt x="200022" y="13350"/>
                  </a:lnTo>
                  <a:lnTo>
                    <a:pt x="262938" y="6117"/>
                  </a:lnTo>
                  <a:lnTo>
                    <a:pt x="331264" y="1575"/>
                  </a:lnTo>
                  <a:lnTo>
                    <a:pt x="403860" y="0"/>
                  </a:lnTo>
                  <a:lnTo>
                    <a:pt x="476455" y="1575"/>
                  </a:lnTo>
                  <a:lnTo>
                    <a:pt x="544781" y="6117"/>
                  </a:lnTo>
                  <a:lnTo>
                    <a:pt x="607697" y="13350"/>
                  </a:lnTo>
                  <a:lnTo>
                    <a:pt x="664063" y="22997"/>
                  </a:lnTo>
                  <a:lnTo>
                    <a:pt x="712738" y="34783"/>
                  </a:lnTo>
                  <a:lnTo>
                    <a:pt x="752582" y="48431"/>
                  </a:lnTo>
                  <a:lnTo>
                    <a:pt x="801213" y="80210"/>
                  </a:lnTo>
                  <a:lnTo>
                    <a:pt x="807720" y="97789"/>
                  </a:lnTo>
                  <a:lnTo>
                    <a:pt x="807720" y="488949"/>
                  </a:lnTo>
                  <a:lnTo>
                    <a:pt x="782454" y="523074"/>
                  </a:lnTo>
                  <a:lnTo>
                    <a:pt x="712738" y="551956"/>
                  </a:lnTo>
                  <a:lnTo>
                    <a:pt x="664063" y="563742"/>
                  </a:lnTo>
                  <a:lnTo>
                    <a:pt x="607697" y="573389"/>
                  </a:lnTo>
                  <a:lnTo>
                    <a:pt x="544781" y="580622"/>
                  </a:lnTo>
                  <a:lnTo>
                    <a:pt x="476455" y="585164"/>
                  </a:lnTo>
                  <a:lnTo>
                    <a:pt x="403860" y="586739"/>
                  </a:lnTo>
                  <a:lnTo>
                    <a:pt x="331264" y="585164"/>
                  </a:lnTo>
                  <a:lnTo>
                    <a:pt x="262938" y="580622"/>
                  </a:lnTo>
                  <a:lnTo>
                    <a:pt x="200022" y="573389"/>
                  </a:lnTo>
                  <a:lnTo>
                    <a:pt x="143656" y="563742"/>
                  </a:lnTo>
                  <a:lnTo>
                    <a:pt x="94981" y="551956"/>
                  </a:lnTo>
                  <a:lnTo>
                    <a:pt x="55137" y="538308"/>
                  </a:lnTo>
                  <a:lnTo>
                    <a:pt x="6506" y="506529"/>
                  </a:lnTo>
                  <a:lnTo>
                    <a:pt x="0" y="488949"/>
                  </a:lnTo>
                  <a:lnTo>
                    <a:pt x="0" y="97789"/>
                  </a:lnTo>
                  <a:close/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38" y="830413"/>
            <a:ext cx="6137275" cy="1616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 chaine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simple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d’un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projet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 marR="1380490" algn="ctr">
              <a:lnSpc>
                <a:spcPct val="100000"/>
              </a:lnSpc>
              <a:spcBef>
                <a:spcPts val="1280"/>
              </a:spcBef>
            </a:pPr>
            <a:r>
              <a:rPr sz="1100" spc="-5" dirty="0">
                <a:solidFill>
                  <a:srgbClr val="767070"/>
                </a:solidFill>
                <a:latin typeface="Calibri"/>
                <a:cs typeface="Calibri"/>
              </a:rPr>
              <a:t>SGBD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86685" y="2718561"/>
            <a:ext cx="993140" cy="846455"/>
            <a:chOff x="2186685" y="2718561"/>
            <a:chExt cx="993140" cy="846455"/>
          </a:xfrm>
        </p:grpSpPr>
        <p:sp>
          <p:nvSpPr>
            <p:cNvPr id="21" name="object 21"/>
            <p:cNvSpPr/>
            <p:nvPr/>
          </p:nvSpPr>
          <p:spPr>
            <a:xfrm>
              <a:off x="2193035" y="2724911"/>
              <a:ext cx="727075" cy="634365"/>
            </a:xfrm>
            <a:custGeom>
              <a:avLst/>
              <a:gdLst/>
              <a:ahLst/>
              <a:cxnLst/>
              <a:rect l="l" t="t" r="r" b="b"/>
              <a:pathLst>
                <a:path w="727075" h="634364">
                  <a:moveTo>
                    <a:pt x="0" y="0"/>
                  </a:moveTo>
                  <a:lnTo>
                    <a:pt x="726948" y="0"/>
                  </a:lnTo>
                  <a:lnTo>
                    <a:pt x="726948" y="633984"/>
                  </a:lnTo>
                  <a:lnTo>
                    <a:pt x="0" y="63398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18003" y="2825495"/>
              <a:ext cx="728980" cy="634365"/>
            </a:xfrm>
            <a:custGeom>
              <a:avLst/>
              <a:gdLst/>
              <a:ahLst/>
              <a:cxnLst/>
              <a:rect l="l" t="t" r="r" b="b"/>
              <a:pathLst>
                <a:path w="728980" h="634364">
                  <a:moveTo>
                    <a:pt x="728471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728471" y="633984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18003" y="2825495"/>
              <a:ext cx="728980" cy="634365"/>
            </a:xfrm>
            <a:custGeom>
              <a:avLst/>
              <a:gdLst/>
              <a:ahLst/>
              <a:cxnLst/>
              <a:rect l="l" t="t" r="r" b="b"/>
              <a:pathLst>
                <a:path w="728980" h="634364">
                  <a:moveTo>
                    <a:pt x="0" y="0"/>
                  </a:moveTo>
                  <a:lnTo>
                    <a:pt x="728471" y="0"/>
                  </a:lnTo>
                  <a:lnTo>
                    <a:pt x="728471" y="633984"/>
                  </a:lnTo>
                  <a:lnTo>
                    <a:pt x="0" y="63398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4495" y="2926079"/>
              <a:ext cx="728980" cy="632460"/>
            </a:xfrm>
            <a:custGeom>
              <a:avLst/>
              <a:gdLst/>
              <a:ahLst/>
              <a:cxnLst/>
              <a:rect l="l" t="t" r="r" b="b"/>
              <a:pathLst>
                <a:path w="728980" h="632460">
                  <a:moveTo>
                    <a:pt x="728471" y="0"/>
                  </a:moveTo>
                  <a:lnTo>
                    <a:pt x="0" y="0"/>
                  </a:lnTo>
                  <a:lnTo>
                    <a:pt x="0" y="632460"/>
                  </a:lnTo>
                  <a:lnTo>
                    <a:pt x="728471" y="632460"/>
                  </a:lnTo>
                  <a:lnTo>
                    <a:pt x="728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44495" y="2926079"/>
              <a:ext cx="728980" cy="632460"/>
            </a:xfrm>
            <a:custGeom>
              <a:avLst/>
              <a:gdLst/>
              <a:ahLst/>
              <a:cxnLst/>
              <a:rect l="l" t="t" r="r" b="b"/>
              <a:pathLst>
                <a:path w="728980" h="632460">
                  <a:moveTo>
                    <a:pt x="0" y="0"/>
                  </a:moveTo>
                  <a:lnTo>
                    <a:pt x="728471" y="0"/>
                  </a:lnTo>
                  <a:lnTo>
                    <a:pt x="728471" y="632460"/>
                  </a:lnTo>
                  <a:lnTo>
                    <a:pt x="0" y="632460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08870" y="3052584"/>
            <a:ext cx="12953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767070"/>
                </a:solidFill>
                <a:latin typeface="Calibri"/>
                <a:cs typeface="Calibri"/>
              </a:rPr>
              <a:t>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4495" y="2926079"/>
            <a:ext cx="513715" cy="433070"/>
          </a:xfrm>
          <a:prstGeom prst="rect">
            <a:avLst/>
          </a:prstGeom>
          <a:ln w="12700">
            <a:solidFill>
              <a:srgbClr val="EC7C3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25425" indent="-79375">
              <a:lnSpc>
                <a:spcPct val="100000"/>
              </a:lnSpc>
            </a:pPr>
            <a:r>
              <a:rPr sz="1100" spc="-5" dirty="0">
                <a:solidFill>
                  <a:srgbClr val="767070"/>
                </a:solidFill>
                <a:latin typeface="Calibri"/>
                <a:cs typeface="Calibri"/>
              </a:rPr>
              <a:t>Fichie </a:t>
            </a:r>
            <a:r>
              <a:rPr sz="1100" spc="-23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767070"/>
                </a:solidFill>
                <a:latin typeface="Calibri"/>
                <a:cs typeface="Calibri"/>
              </a:rPr>
              <a:t>pla</a:t>
            </a:r>
            <a:r>
              <a:rPr sz="1100" dirty="0">
                <a:solidFill>
                  <a:srgbClr val="767070"/>
                </a:solidFill>
                <a:latin typeface="Calibri"/>
                <a:cs typeface="Calibri"/>
              </a:rPr>
              <a:t>ts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73579" y="3581401"/>
            <a:ext cx="1655445" cy="830580"/>
          </a:xfrm>
          <a:custGeom>
            <a:avLst/>
            <a:gdLst/>
            <a:ahLst/>
            <a:cxnLst/>
            <a:rect l="l" t="t" r="r" b="b"/>
            <a:pathLst>
              <a:path w="1655445" h="830579">
                <a:moveTo>
                  <a:pt x="827532" y="223024"/>
                </a:moveTo>
                <a:lnTo>
                  <a:pt x="1112723" y="0"/>
                </a:lnTo>
                <a:lnTo>
                  <a:pt x="1084605" y="204762"/>
                </a:lnTo>
                <a:lnTo>
                  <a:pt x="1408341" y="171386"/>
                </a:lnTo>
                <a:lnTo>
                  <a:pt x="1279766" y="281279"/>
                </a:lnTo>
                <a:lnTo>
                  <a:pt x="1616519" y="312889"/>
                </a:lnTo>
                <a:lnTo>
                  <a:pt x="1349108" y="402793"/>
                </a:lnTo>
                <a:lnTo>
                  <a:pt x="1655064" y="511035"/>
                </a:lnTo>
                <a:lnTo>
                  <a:pt x="1290104" y="497649"/>
                </a:lnTo>
                <a:lnTo>
                  <a:pt x="1390332" y="695807"/>
                </a:lnTo>
                <a:lnTo>
                  <a:pt x="1074254" y="555904"/>
                </a:lnTo>
                <a:lnTo>
                  <a:pt x="1015034" y="758939"/>
                </a:lnTo>
                <a:lnTo>
                  <a:pt x="806996" y="574293"/>
                </a:lnTo>
                <a:lnTo>
                  <a:pt x="650151" y="830579"/>
                </a:lnTo>
                <a:lnTo>
                  <a:pt x="591146" y="600900"/>
                </a:lnTo>
                <a:lnTo>
                  <a:pt x="364883" y="677417"/>
                </a:lnTo>
                <a:lnTo>
                  <a:pt x="434225" y="535914"/>
                </a:lnTo>
                <a:lnTo>
                  <a:pt x="10337" y="560908"/>
                </a:lnTo>
                <a:lnTo>
                  <a:pt x="285191" y="452780"/>
                </a:lnTo>
                <a:lnTo>
                  <a:pt x="0" y="331266"/>
                </a:lnTo>
                <a:lnTo>
                  <a:pt x="354533" y="292887"/>
                </a:lnTo>
                <a:lnTo>
                  <a:pt x="28346" y="88252"/>
                </a:lnTo>
                <a:lnTo>
                  <a:pt x="560273" y="243014"/>
                </a:lnTo>
                <a:lnTo>
                  <a:pt x="639953" y="88252"/>
                </a:lnTo>
                <a:lnTo>
                  <a:pt x="827532" y="223024"/>
                </a:lnTo>
                <a:close/>
              </a:path>
            </a:pathLst>
          </a:custGeom>
          <a:ln w="12700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34042" y="3780925"/>
            <a:ext cx="712470" cy="36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767070"/>
                </a:solidFill>
                <a:latin typeface="Calibri"/>
                <a:cs typeface="Calibri"/>
              </a:rPr>
              <a:t>Logiciels </a:t>
            </a:r>
            <a:r>
              <a:rPr sz="1100" dirty="0">
                <a:solidFill>
                  <a:srgbClr val="767070"/>
                </a:solidFill>
                <a:latin typeface="Calibri"/>
                <a:cs typeface="Calibri"/>
              </a:rPr>
              <a:t> (ER,</a:t>
            </a:r>
            <a:r>
              <a:rPr sz="1100" spc="-45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767070"/>
                </a:solidFill>
                <a:latin typeface="Calibri"/>
                <a:cs typeface="Calibri"/>
              </a:rPr>
              <a:t>CRM,</a:t>
            </a:r>
            <a:r>
              <a:rPr sz="1100" spc="-60" dirty="0">
                <a:solidFill>
                  <a:srgbClr val="76707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767070"/>
                </a:solidFill>
                <a:latin typeface="Calibri"/>
                <a:cs typeface="Calibri"/>
              </a:rPr>
              <a:t>…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052059" y="2823972"/>
            <a:ext cx="974090" cy="833755"/>
          </a:xfrm>
          <a:custGeom>
            <a:avLst/>
            <a:gdLst/>
            <a:ahLst/>
            <a:cxnLst/>
            <a:rect l="l" t="t" r="r" b="b"/>
            <a:pathLst>
              <a:path w="974089" h="833754">
                <a:moveTo>
                  <a:pt x="0" y="416813"/>
                </a:moveTo>
                <a:lnTo>
                  <a:pt x="2857" y="371397"/>
                </a:lnTo>
                <a:lnTo>
                  <a:pt x="11230" y="327397"/>
                </a:lnTo>
                <a:lnTo>
                  <a:pt x="24822" y="285068"/>
                </a:lnTo>
                <a:lnTo>
                  <a:pt x="43337" y="244664"/>
                </a:lnTo>
                <a:lnTo>
                  <a:pt x="66477" y="206439"/>
                </a:lnTo>
                <a:lnTo>
                  <a:pt x="93945" y="170648"/>
                </a:lnTo>
                <a:lnTo>
                  <a:pt x="125444" y="137545"/>
                </a:lnTo>
                <a:lnTo>
                  <a:pt x="160677" y="107385"/>
                </a:lnTo>
                <a:lnTo>
                  <a:pt x="199348" y="80420"/>
                </a:lnTo>
                <a:lnTo>
                  <a:pt x="241158" y="56907"/>
                </a:lnTo>
                <a:lnTo>
                  <a:pt x="285812" y="37098"/>
                </a:lnTo>
                <a:lnTo>
                  <a:pt x="333012" y="21249"/>
                </a:lnTo>
                <a:lnTo>
                  <a:pt x="382461" y="9613"/>
                </a:lnTo>
                <a:lnTo>
                  <a:pt x="433862" y="2445"/>
                </a:lnTo>
                <a:lnTo>
                  <a:pt x="486918" y="0"/>
                </a:lnTo>
                <a:lnTo>
                  <a:pt x="539973" y="2445"/>
                </a:lnTo>
                <a:lnTo>
                  <a:pt x="591374" y="9613"/>
                </a:lnTo>
                <a:lnTo>
                  <a:pt x="640823" y="21249"/>
                </a:lnTo>
                <a:lnTo>
                  <a:pt x="688023" y="37098"/>
                </a:lnTo>
                <a:lnTo>
                  <a:pt x="732677" y="56907"/>
                </a:lnTo>
                <a:lnTo>
                  <a:pt x="774487" y="80420"/>
                </a:lnTo>
                <a:lnTo>
                  <a:pt x="813158" y="107385"/>
                </a:lnTo>
                <a:lnTo>
                  <a:pt x="848391" y="137545"/>
                </a:lnTo>
                <a:lnTo>
                  <a:pt x="879890" y="170648"/>
                </a:lnTo>
                <a:lnTo>
                  <a:pt x="907358" y="206439"/>
                </a:lnTo>
                <a:lnTo>
                  <a:pt x="930498" y="244664"/>
                </a:lnTo>
                <a:lnTo>
                  <a:pt x="949013" y="285068"/>
                </a:lnTo>
                <a:lnTo>
                  <a:pt x="962605" y="327397"/>
                </a:lnTo>
                <a:lnTo>
                  <a:pt x="970978" y="371397"/>
                </a:lnTo>
                <a:lnTo>
                  <a:pt x="973836" y="416813"/>
                </a:lnTo>
                <a:lnTo>
                  <a:pt x="970978" y="462230"/>
                </a:lnTo>
                <a:lnTo>
                  <a:pt x="962605" y="506230"/>
                </a:lnTo>
                <a:lnTo>
                  <a:pt x="949013" y="548559"/>
                </a:lnTo>
                <a:lnTo>
                  <a:pt x="930498" y="588963"/>
                </a:lnTo>
                <a:lnTo>
                  <a:pt x="907358" y="627188"/>
                </a:lnTo>
                <a:lnTo>
                  <a:pt x="879890" y="662979"/>
                </a:lnTo>
                <a:lnTo>
                  <a:pt x="848391" y="696082"/>
                </a:lnTo>
                <a:lnTo>
                  <a:pt x="813158" y="726242"/>
                </a:lnTo>
                <a:lnTo>
                  <a:pt x="774487" y="753207"/>
                </a:lnTo>
                <a:lnTo>
                  <a:pt x="732677" y="776720"/>
                </a:lnTo>
                <a:lnTo>
                  <a:pt x="688023" y="796529"/>
                </a:lnTo>
                <a:lnTo>
                  <a:pt x="640823" y="812378"/>
                </a:lnTo>
                <a:lnTo>
                  <a:pt x="591374" y="824014"/>
                </a:lnTo>
                <a:lnTo>
                  <a:pt x="539973" y="831182"/>
                </a:lnTo>
                <a:lnTo>
                  <a:pt x="486918" y="833627"/>
                </a:lnTo>
                <a:lnTo>
                  <a:pt x="433862" y="831182"/>
                </a:lnTo>
                <a:lnTo>
                  <a:pt x="382461" y="824014"/>
                </a:lnTo>
                <a:lnTo>
                  <a:pt x="333012" y="812378"/>
                </a:lnTo>
                <a:lnTo>
                  <a:pt x="285812" y="796529"/>
                </a:lnTo>
                <a:lnTo>
                  <a:pt x="241158" y="776720"/>
                </a:lnTo>
                <a:lnTo>
                  <a:pt x="199348" y="753207"/>
                </a:lnTo>
                <a:lnTo>
                  <a:pt x="160677" y="726242"/>
                </a:lnTo>
                <a:lnTo>
                  <a:pt x="125444" y="696082"/>
                </a:lnTo>
                <a:lnTo>
                  <a:pt x="93945" y="662979"/>
                </a:lnTo>
                <a:lnTo>
                  <a:pt x="66477" y="627188"/>
                </a:lnTo>
                <a:lnTo>
                  <a:pt x="43337" y="588963"/>
                </a:lnTo>
                <a:lnTo>
                  <a:pt x="24822" y="548559"/>
                </a:lnTo>
                <a:lnTo>
                  <a:pt x="11230" y="506230"/>
                </a:lnTo>
                <a:lnTo>
                  <a:pt x="2857" y="462230"/>
                </a:lnTo>
                <a:lnTo>
                  <a:pt x="0" y="416813"/>
                </a:lnTo>
                <a:close/>
              </a:path>
            </a:pathLst>
          </a:custGeom>
          <a:ln w="12700">
            <a:solidFill>
              <a:srgbClr val="0078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18203" y="3128040"/>
            <a:ext cx="239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7842"/>
                </a:solidFill>
                <a:latin typeface="Calibri"/>
                <a:cs typeface="Calibri"/>
              </a:rPr>
              <a:t>ETL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49997" y="2721610"/>
            <a:ext cx="843280" cy="1076960"/>
            <a:chOff x="7349997" y="2721610"/>
            <a:chExt cx="843280" cy="1076960"/>
          </a:xfrm>
        </p:grpSpPr>
        <p:sp>
          <p:nvSpPr>
            <p:cNvPr id="33" name="object 33"/>
            <p:cNvSpPr/>
            <p:nvPr/>
          </p:nvSpPr>
          <p:spPr>
            <a:xfrm>
              <a:off x="7356347" y="2905252"/>
              <a:ext cx="830580" cy="177800"/>
            </a:xfrm>
            <a:custGeom>
              <a:avLst/>
              <a:gdLst/>
              <a:ahLst/>
              <a:cxnLst/>
              <a:rect l="l" t="t" r="r" b="b"/>
              <a:pathLst>
                <a:path w="830579" h="177800">
                  <a:moveTo>
                    <a:pt x="830579" y="0"/>
                  </a:moveTo>
                  <a:lnTo>
                    <a:pt x="809408" y="56038"/>
                  </a:lnTo>
                  <a:lnTo>
                    <a:pt x="750454" y="104706"/>
                  </a:lnTo>
                  <a:lnTo>
                    <a:pt x="708945" y="125364"/>
                  </a:lnTo>
                  <a:lnTo>
                    <a:pt x="660556" y="143085"/>
                  </a:lnTo>
                  <a:lnTo>
                    <a:pt x="606141" y="157503"/>
                  </a:lnTo>
                  <a:lnTo>
                    <a:pt x="546555" y="168253"/>
                  </a:lnTo>
                  <a:lnTo>
                    <a:pt x="482653" y="174971"/>
                  </a:lnTo>
                  <a:lnTo>
                    <a:pt x="415289" y="177292"/>
                  </a:lnTo>
                  <a:lnTo>
                    <a:pt x="347926" y="174971"/>
                  </a:lnTo>
                  <a:lnTo>
                    <a:pt x="284024" y="168253"/>
                  </a:lnTo>
                  <a:lnTo>
                    <a:pt x="224438" y="157503"/>
                  </a:lnTo>
                  <a:lnTo>
                    <a:pt x="170023" y="143085"/>
                  </a:lnTo>
                  <a:lnTo>
                    <a:pt x="121634" y="125364"/>
                  </a:lnTo>
                  <a:lnTo>
                    <a:pt x="80125" y="104706"/>
                  </a:lnTo>
                  <a:lnTo>
                    <a:pt x="46353" y="81476"/>
                  </a:lnTo>
                  <a:lnTo>
                    <a:pt x="5435" y="2875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56347" y="2727960"/>
              <a:ext cx="830580" cy="1064260"/>
            </a:xfrm>
            <a:custGeom>
              <a:avLst/>
              <a:gdLst/>
              <a:ahLst/>
              <a:cxnLst/>
              <a:rect l="l" t="t" r="r" b="b"/>
              <a:pathLst>
                <a:path w="830579" h="1064260">
                  <a:moveTo>
                    <a:pt x="0" y="177291"/>
                  </a:moveTo>
                  <a:lnTo>
                    <a:pt x="21171" y="121253"/>
                  </a:lnTo>
                  <a:lnTo>
                    <a:pt x="80125" y="72585"/>
                  </a:lnTo>
                  <a:lnTo>
                    <a:pt x="121634" y="51927"/>
                  </a:lnTo>
                  <a:lnTo>
                    <a:pt x="170023" y="34206"/>
                  </a:lnTo>
                  <a:lnTo>
                    <a:pt x="224438" y="19788"/>
                  </a:lnTo>
                  <a:lnTo>
                    <a:pt x="284024" y="9038"/>
                  </a:lnTo>
                  <a:lnTo>
                    <a:pt x="347926" y="2320"/>
                  </a:lnTo>
                  <a:lnTo>
                    <a:pt x="415290" y="0"/>
                  </a:lnTo>
                  <a:lnTo>
                    <a:pt x="482653" y="2320"/>
                  </a:lnTo>
                  <a:lnTo>
                    <a:pt x="546555" y="9038"/>
                  </a:lnTo>
                  <a:lnTo>
                    <a:pt x="606141" y="19788"/>
                  </a:lnTo>
                  <a:lnTo>
                    <a:pt x="660556" y="34206"/>
                  </a:lnTo>
                  <a:lnTo>
                    <a:pt x="708945" y="51927"/>
                  </a:lnTo>
                  <a:lnTo>
                    <a:pt x="750454" y="72585"/>
                  </a:lnTo>
                  <a:lnTo>
                    <a:pt x="784226" y="95815"/>
                  </a:lnTo>
                  <a:lnTo>
                    <a:pt x="825144" y="148533"/>
                  </a:lnTo>
                  <a:lnTo>
                    <a:pt x="830580" y="177291"/>
                  </a:lnTo>
                  <a:lnTo>
                    <a:pt x="830580" y="886459"/>
                  </a:lnTo>
                  <a:lnTo>
                    <a:pt x="809408" y="942498"/>
                  </a:lnTo>
                  <a:lnTo>
                    <a:pt x="750454" y="991166"/>
                  </a:lnTo>
                  <a:lnTo>
                    <a:pt x="708945" y="1011824"/>
                  </a:lnTo>
                  <a:lnTo>
                    <a:pt x="660556" y="1029545"/>
                  </a:lnTo>
                  <a:lnTo>
                    <a:pt x="606141" y="1043963"/>
                  </a:lnTo>
                  <a:lnTo>
                    <a:pt x="546555" y="1054713"/>
                  </a:lnTo>
                  <a:lnTo>
                    <a:pt x="482653" y="1061431"/>
                  </a:lnTo>
                  <a:lnTo>
                    <a:pt x="415290" y="1063751"/>
                  </a:lnTo>
                  <a:lnTo>
                    <a:pt x="347926" y="1061431"/>
                  </a:lnTo>
                  <a:lnTo>
                    <a:pt x="284024" y="1054713"/>
                  </a:lnTo>
                  <a:lnTo>
                    <a:pt x="224438" y="1043963"/>
                  </a:lnTo>
                  <a:lnTo>
                    <a:pt x="170023" y="1029545"/>
                  </a:lnTo>
                  <a:lnTo>
                    <a:pt x="121634" y="1011824"/>
                  </a:lnTo>
                  <a:lnTo>
                    <a:pt x="80125" y="991166"/>
                  </a:lnTo>
                  <a:lnTo>
                    <a:pt x="46353" y="967936"/>
                  </a:lnTo>
                  <a:lnTo>
                    <a:pt x="5435" y="915218"/>
                  </a:lnTo>
                  <a:lnTo>
                    <a:pt x="0" y="886459"/>
                  </a:lnTo>
                  <a:lnTo>
                    <a:pt x="0" y="177291"/>
                  </a:lnTo>
                  <a:close/>
                </a:path>
              </a:pathLst>
            </a:custGeom>
            <a:ln w="127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97347" y="3234729"/>
            <a:ext cx="349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200" spc="-5" dirty="0">
                <a:solidFill>
                  <a:srgbClr val="006FC0"/>
                </a:solidFill>
                <a:latin typeface="Calibri"/>
                <a:cs typeface="Calibri"/>
              </a:rPr>
              <a:t>W</a:t>
            </a:r>
            <a:r>
              <a:rPr sz="120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030982" y="2304033"/>
            <a:ext cx="6652895" cy="1794510"/>
            <a:chOff x="3030982" y="2304033"/>
            <a:chExt cx="6652895" cy="1794510"/>
          </a:xfrm>
        </p:grpSpPr>
        <p:sp>
          <p:nvSpPr>
            <p:cNvPr id="37" name="object 37"/>
            <p:cNvSpPr/>
            <p:nvPr/>
          </p:nvSpPr>
          <p:spPr>
            <a:xfrm>
              <a:off x="3037332" y="2310383"/>
              <a:ext cx="2096770" cy="619125"/>
            </a:xfrm>
            <a:custGeom>
              <a:avLst/>
              <a:gdLst/>
              <a:ahLst/>
              <a:cxnLst/>
              <a:rect l="l" t="t" r="r" b="b"/>
              <a:pathLst>
                <a:path w="2096770" h="619125">
                  <a:moveTo>
                    <a:pt x="0" y="0"/>
                  </a:moveTo>
                  <a:lnTo>
                    <a:pt x="2096211" y="619061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0566" y="2889304"/>
              <a:ext cx="84455" cy="73660"/>
            </a:xfrm>
            <a:custGeom>
              <a:avLst/>
              <a:gdLst/>
              <a:ahLst/>
              <a:cxnLst/>
              <a:rect l="l" t="t" r="r" b="b"/>
              <a:pathLst>
                <a:path w="84454" h="73660">
                  <a:moveTo>
                    <a:pt x="21589" y="0"/>
                  </a:moveTo>
                  <a:lnTo>
                    <a:pt x="0" y="73075"/>
                  </a:lnTo>
                  <a:lnTo>
                    <a:pt x="83870" y="58127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72968" y="3241568"/>
              <a:ext cx="1816100" cy="1270"/>
            </a:xfrm>
            <a:custGeom>
              <a:avLst/>
              <a:gdLst/>
              <a:ahLst/>
              <a:cxnLst/>
              <a:rect l="l" t="t" r="r" b="b"/>
              <a:pathLst>
                <a:path w="1816100" h="1269">
                  <a:moveTo>
                    <a:pt x="0" y="723"/>
                  </a:moveTo>
                  <a:lnTo>
                    <a:pt x="1815693" y="0"/>
                  </a:lnTo>
                </a:path>
              </a:pathLst>
            </a:custGeom>
            <a:ln w="126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75946" y="320348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38" y="76200"/>
                  </a:lnTo>
                  <a:lnTo>
                    <a:pt x="76225" y="380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28644" y="3556935"/>
              <a:ext cx="1505585" cy="535305"/>
            </a:xfrm>
            <a:custGeom>
              <a:avLst/>
              <a:gdLst/>
              <a:ahLst/>
              <a:cxnLst/>
              <a:rect l="l" t="t" r="r" b="b"/>
              <a:pathLst>
                <a:path w="1505585" h="535304">
                  <a:moveTo>
                    <a:pt x="0" y="534746"/>
                  </a:moveTo>
                  <a:lnTo>
                    <a:pt x="1505153" y="0"/>
                  </a:lnTo>
                </a:path>
              </a:pathLst>
            </a:custGeom>
            <a:ln w="1270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09072" y="3525288"/>
              <a:ext cx="85090" cy="72390"/>
            </a:xfrm>
            <a:custGeom>
              <a:avLst/>
              <a:gdLst/>
              <a:ahLst/>
              <a:cxnLst/>
              <a:rect l="l" t="t" r="r" b="b"/>
              <a:pathLst>
                <a:path w="85089" h="72389">
                  <a:moveTo>
                    <a:pt x="0" y="0"/>
                  </a:moveTo>
                  <a:lnTo>
                    <a:pt x="25514" y="71805"/>
                  </a:lnTo>
                  <a:lnTo>
                    <a:pt x="84556" y="103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25896" y="3241547"/>
              <a:ext cx="1267460" cy="17780"/>
            </a:xfrm>
            <a:custGeom>
              <a:avLst/>
              <a:gdLst/>
              <a:ahLst/>
              <a:cxnLst/>
              <a:rect l="l" t="t" r="r" b="b"/>
              <a:pathLst>
                <a:path w="1267459" h="17779">
                  <a:moveTo>
                    <a:pt x="0" y="0"/>
                  </a:moveTo>
                  <a:lnTo>
                    <a:pt x="1267358" y="17221"/>
                  </a:lnTo>
                </a:path>
              </a:pathLst>
            </a:custGeom>
            <a:ln w="12700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280030" y="322049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1041" y="0"/>
                  </a:moveTo>
                  <a:lnTo>
                    <a:pt x="0" y="76187"/>
                  </a:lnTo>
                  <a:lnTo>
                    <a:pt x="76720" y="39141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186928" y="3258364"/>
              <a:ext cx="1433830" cy="1270"/>
            </a:xfrm>
            <a:custGeom>
              <a:avLst/>
              <a:gdLst/>
              <a:ahLst/>
              <a:cxnLst/>
              <a:rect l="l" t="t" r="r" b="b"/>
              <a:pathLst>
                <a:path w="1433829" h="1270">
                  <a:moveTo>
                    <a:pt x="0" y="1092"/>
                  </a:moveTo>
                  <a:lnTo>
                    <a:pt x="1433283" y="0"/>
                  </a:lnTo>
                </a:path>
              </a:pathLst>
            </a:custGeom>
            <a:ln w="12699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07479" y="322027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4" h="76200">
                  <a:moveTo>
                    <a:pt x="0" y="0"/>
                  </a:moveTo>
                  <a:lnTo>
                    <a:pt x="63" y="76200"/>
                  </a:lnTo>
                  <a:lnTo>
                    <a:pt x="76238" y="380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73579" y="4672584"/>
            <a:ext cx="2494915" cy="1786255"/>
          </a:xfrm>
          <a:prstGeom prst="rect">
            <a:avLst/>
          </a:prstGeom>
          <a:ln w="9525">
            <a:solidFill>
              <a:srgbClr val="EC7C3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SGBD</a:t>
            </a:r>
            <a:r>
              <a:rPr sz="14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4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DWH</a:t>
            </a:r>
            <a:endParaRPr sz="14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spcBef>
                <a:spcPts val="20"/>
              </a:spcBef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Oracle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MS</a:t>
            </a:r>
            <a:r>
              <a:rPr sz="12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SQL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SAP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 Sybase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15" dirty="0">
                <a:solidFill>
                  <a:srgbClr val="3A3838"/>
                </a:solidFill>
                <a:latin typeface="Calibri"/>
                <a:cs typeface="Calibri"/>
              </a:rPr>
              <a:t>IQ,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Sybase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ASE,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Hana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IBM</a:t>
            </a:r>
            <a:r>
              <a:rPr sz="1200" spc="-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DB2,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DB2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Blue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20" dirty="0">
                <a:solidFill>
                  <a:srgbClr val="3A3838"/>
                </a:solidFill>
                <a:latin typeface="Calibri"/>
                <a:cs typeface="Calibri"/>
              </a:rPr>
              <a:t>Teradata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MySQL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MariaDB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PostgreSQL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3335" y="4664964"/>
            <a:ext cx="2970530" cy="1784985"/>
          </a:xfrm>
          <a:prstGeom prst="rect">
            <a:avLst/>
          </a:prstGeom>
          <a:ln w="9525">
            <a:solidFill>
              <a:srgbClr val="6FAC4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ETL</a:t>
            </a:r>
            <a:r>
              <a:rPr sz="14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spcBef>
                <a:spcPts val="20"/>
              </a:spcBef>
              <a:buChar char="-"/>
              <a:tabLst>
                <a:tab pos="264795" algn="l"/>
              </a:tabLst>
            </a:pP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Informatica</a:t>
            </a:r>
            <a:r>
              <a:rPr sz="1200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Power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 Center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Talend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IB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M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D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ge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M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c</a:t>
            </a:r>
            <a:r>
              <a:rPr sz="1200" spc="-25" dirty="0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f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SS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SAP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BODS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(Business</a:t>
            </a:r>
            <a:r>
              <a:rPr sz="1200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Object Data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Services)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ODI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(Oracle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2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Integrator)</a:t>
            </a:r>
            <a:endParaRPr sz="1200">
              <a:latin typeface="Calibri"/>
              <a:cs typeface="Calibri"/>
            </a:endParaRPr>
          </a:p>
          <a:p>
            <a:pPr marL="264160" indent="-173355">
              <a:lnSpc>
                <a:spcPct val="100000"/>
              </a:lnSpc>
              <a:buChar char="-"/>
              <a:tabLst>
                <a:tab pos="264795" algn="l"/>
              </a:tabLst>
            </a:pPr>
            <a:r>
              <a:rPr sz="1200" spc="-20" dirty="0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sz="12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94676" y="3895344"/>
            <a:ext cx="2766060" cy="2554605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400" b="1" spc="-25" dirty="0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epo</a:t>
            </a:r>
            <a:r>
              <a:rPr sz="1400" b="1" spc="5" dirty="0">
                <a:solidFill>
                  <a:srgbClr val="3A3838"/>
                </a:solidFill>
                <a:latin typeface="Calibri"/>
                <a:cs typeface="Calibri"/>
              </a:rPr>
              <a:t>rt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ing</a:t>
            </a:r>
            <a:r>
              <a:rPr sz="14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spcBef>
                <a:spcPts val="20"/>
              </a:spcBef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SAP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BI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(Business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 Object)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IBM</a:t>
            </a:r>
            <a:r>
              <a:rPr sz="1200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Cognos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IBM</a:t>
            </a:r>
            <a:r>
              <a:rPr sz="1200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Datastage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MS</a:t>
            </a:r>
            <a:r>
              <a:rPr sz="1200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SRS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MyReport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20" dirty="0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nt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sz="12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B</a:t>
            </a:r>
            <a:r>
              <a:rPr sz="1200" dirty="0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ts val="1430"/>
              </a:lnSpc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Microstrategy</a:t>
            </a:r>
            <a:endParaRPr sz="1200">
              <a:latin typeface="Calibri"/>
              <a:cs typeface="Calibri"/>
            </a:endParaRPr>
          </a:p>
          <a:p>
            <a:pPr marL="90805">
              <a:lnSpc>
                <a:spcPts val="1670"/>
              </a:lnSpc>
            </a:pP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Reporting</a:t>
            </a:r>
            <a:r>
              <a:rPr sz="1400" b="1" spc="-6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sz="1400" b="1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3A3838"/>
                </a:solidFill>
                <a:latin typeface="Calibri"/>
                <a:cs typeface="Calibri"/>
              </a:rPr>
              <a:t>Data</a:t>
            </a:r>
            <a:r>
              <a:rPr sz="1400" b="1" spc="-4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Visualisation</a:t>
            </a:r>
            <a:r>
              <a:rPr sz="1400" b="1" spc="-5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A3838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spcBef>
                <a:spcPts val="20"/>
              </a:spcBef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3A3838"/>
                </a:solidFill>
                <a:latin typeface="Calibri"/>
                <a:cs typeface="Calibri"/>
              </a:rPr>
              <a:t>Power</a:t>
            </a:r>
            <a:r>
              <a:rPr sz="1200" spc="-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BI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Qlikview,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Qliksense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15" dirty="0">
                <a:solidFill>
                  <a:srgbClr val="3A3838"/>
                </a:solidFill>
                <a:latin typeface="Calibri"/>
                <a:cs typeface="Calibri"/>
              </a:rPr>
              <a:t>Tableau</a:t>
            </a:r>
            <a:r>
              <a:rPr sz="1200" spc="-4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Software</a:t>
            </a:r>
            <a:endParaRPr sz="1200">
              <a:latin typeface="Calibri"/>
              <a:cs typeface="Calibri"/>
            </a:endParaRPr>
          </a:p>
          <a:p>
            <a:pPr marL="262890" indent="-172720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SAP</a:t>
            </a:r>
            <a:r>
              <a:rPr sz="1200" spc="-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A3838"/>
                </a:solidFill>
                <a:latin typeface="Calibri"/>
                <a:cs typeface="Calibri"/>
              </a:rPr>
              <a:t>Lumira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655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Introduction</a:t>
            </a:r>
            <a:r>
              <a:rPr spc="-15" dirty="0"/>
              <a:t> </a:t>
            </a:r>
            <a:r>
              <a:rPr spc="-5" dirty="0"/>
              <a:t>à</a:t>
            </a:r>
            <a:r>
              <a:rPr spc="-1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Intelligence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Prérequis</a:t>
            </a:r>
            <a:r>
              <a:rPr spc="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spc="-5" dirty="0"/>
              <a:t>chaine</a:t>
            </a:r>
            <a:r>
              <a:rPr dirty="0"/>
              <a:t> </a:t>
            </a:r>
            <a:r>
              <a:rPr spc="-5" dirty="0"/>
              <a:t>décisionnelle</a:t>
            </a:r>
            <a:r>
              <a:rPr spc="-20" dirty="0"/>
              <a:t> 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10" dirty="0"/>
              <a:t>relation</a:t>
            </a:r>
            <a:r>
              <a:rPr dirty="0"/>
              <a:t> </a:t>
            </a:r>
            <a:r>
              <a:rPr spc="-15" dirty="0"/>
              <a:t>avec</a:t>
            </a:r>
            <a:r>
              <a:rPr spc="10" dirty="0"/>
              <a:t> </a:t>
            </a:r>
            <a:r>
              <a:rPr spc="-5" dirty="0"/>
              <a:t>l’ETL</a:t>
            </a:r>
          </a:p>
          <a:p>
            <a:pPr marL="5709920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Définition</a:t>
            </a:r>
            <a:r>
              <a:rPr spc="-45" dirty="0"/>
              <a:t> </a:t>
            </a:r>
            <a:r>
              <a:rPr spc="-5" dirty="0"/>
              <a:t>de l'ETL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Architecture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l'ETL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127105" cy="3399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(DLM)</a:t>
            </a:r>
            <a:endParaRPr sz="1600">
              <a:latin typeface="Calibri"/>
              <a:cs typeface="Calibri"/>
            </a:endParaRPr>
          </a:p>
          <a:p>
            <a:pPr marL="838200" marR="5080" indent="-286385" algn="just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gestion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management 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organisation,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suppression.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entreprises, quel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soit 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secteur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d’activité,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génèrent des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passent par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étapes successives.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malgré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pluralité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s’articule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autour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7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grandes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837565" marR="5080" indent="-28575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Lifecycle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Management (DLM)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français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désigne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 du flux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existence.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termes,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s’agit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définir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étapes par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lesquelles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donnée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passer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depuis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collecte/création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sa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suppression.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DLM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réduire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coûts,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d’automatiser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73312" y="4951475"/>
            <a:ext cx="2886710" cy="1879600"/>
            <a:chOff x="8973312" y="4951475"/>
            <a:chExt cx="2886710" cy="187960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73312" y="4951475"/>
              <a:ext cx="2886455" cy="18790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68384" y="5146547"/>
              <a:ext cx="2298191" cy="129082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089" y="2178022"/>
            <a:ext cx="9137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Collec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574865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vie des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Collecte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29"/>
            <a:ext cx="10590530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8255" indent="-28638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commence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évidemment par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collecte d’informations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En amont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rappellera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nécessite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consentement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concernées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recueil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cantonne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l’opération. Voici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3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techniques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5650" marR="5080" lvl="1" indent="-286385" algn="just">
              <a:lnSpc>
                <a:spcPct val="150000"/>
              </a:lnSpc>
              <a:buFont typeface="Arial MT"/>
              <a:buChar char="•"/>
              <a:tabLst>
                <a:tab pos="756920" algn="l"/>
              </a:tabLst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Acquisition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existantes et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recueillies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dehors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l’entreprise,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donc importées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l’extérieur.</a:t>
            </a:r>
            <a:endParaRPr sz="1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756920" algn="l"/>
              </a:tabLst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Saisie</a:t>
            </a:r>
            <a:r>
              <a:rPr sz="1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nouvelles</a:t>
            </a:r>
            <a:r>
              <a:rPr sz="1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Il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saisies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manuellement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quelqu’un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l’entreprise.</a:t>
            </a:r>
            <a:endParaRPr sz="1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920" algn="l"/>
              </a:tabLst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Capture</a:t>
            </a:r>
            <a:r>
              <a:rPr sz="1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 données</a:t>
            </a:r>
            <a:r>
              <a:rPr sz="1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récupérées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l’entreprise.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406127" y="5082539"/>
            <a:ext cx="2453640" cy="1775460"/>
            <a:chOff x="9406127" y="5082539"/>
            <a:chExt cx="2453640" cy="177546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6127" y="5082539"/>
              <a:ext cx="2453639" cy="177546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01200" y="5277612"/>
              <a:ext cx="1865376" cy="123596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03217" y="2178022"/>
            <a:ext cx="979169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2085" marR="5080" indent="-16002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oc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5826760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vie des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Stockage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29"/>
            <a:ext cx="1058926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étape,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fraîchement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créées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récoltées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stockées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L’important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étape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d’évoluer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environnement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sécurisé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protégé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possible.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restauration robuste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 voir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jour afin 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s’assurer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conservation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cycle.</a:t>
            </a:r>
            <a:endParaRPr sz="14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manières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Cloud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Etc..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348216" y="4965191"/>
            <a:ext cx="2512060" cy="1873250"/>
            <a:chOff x="9348216" y="4965191"/>
            <a:chExt cx="2512060" cy="187325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48216" y="4965191"/>
              <a:ext cx="2511551" cy="187299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43288" y="5160263"/>
              <a:ext cx="1923287" cy="1284731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18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15155" y="2178022"/>
            <a:ext cx="9569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9055">
              <a:lnSpc>
                <a:spcPts val="1540"/>
              </a:lnSpc>
              <a:spcBef>
                <a:spcPts val="270"/>
              </a:spcBef>
            </a:pP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599757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vie 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Traitement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51"/>
            <a:ext cx="6563995" cy="16256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traitées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subir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compression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cryptage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nettoyage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724900" y="5033771"/>
            <a:ext cx="3134995" cy="1824355"/>
            <a:chOff x="8724900" y="5033771"/>
            <a:chExt cx="3134995" cy="1824355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4900" y="5033771"/>
              <a:ext cx="3134867" cy="182422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9971" y="5228843"/>
              <a:ext cx="2546603" cy="1272539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19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"/>
            <a:ext cx="12191998" cy="6854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17325" y="1128942"/>
            <a:ext cx="2230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58A0"/>
                </a:solidFill>
                <a:latin typeface="Calibri"/>
                <a:cs typeface="Calibri"/>
              </a:rPr>
              <a:t>SOMMAIRE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747" y="242316"/>
            <a:ext cx="728471" cy="7193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996" y="327660"/>
            <a:ext cx="1469123" cy="4739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606116" y="678036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12B"/>
                </a:solidFill>
              </a:rPr>
              <a:t>01</a:t>
            </a:r>
            <a:r>
              <a:rPr sz="1800" spc="-25" dirty="0">
                <a:solidFill>
                  <a:srgbClr val="FF912B"/>
                </a:solidFill>
              </a:rPr>
              <a:t> </a:t>
            </a:r>
            <a:r>
              <a:rPr sz="1800" dirty="0">
                <a:solidFill>
                  <a:srgbClr val="FF912B"/>
                </a:solidFill>
              </a:rPr>
              <a:t>-</a:t>
            </a:r>
            <a:r>
              <a:rPr sz="1800" spc="-75" dirty="0">
                <a:solidFill>
                  <a:srgbClr val="FF912B"/>
                </a:solidFill>
              </a:rPr>
              <a:t> </a:t>
            </a:r>
            <a:r>
              <a:rPr sz="1800" spc="-5" dirty="0">
                <a:solidFill>
                  <a:srgbClr val="0058A0"/>
                </a:solidFill>
              </a:rPr>
              <a:t>INTRODUIRE</a:t>
            </a:r>
            <a:r>
              <a:rPr sz="1800" spc="-40" dirty="0">
                <a:solidFill>
                  <a:srgbClr val="0058A0"/>
                </a:solidFill>
              </a:rPr>
              <a:t> </a:t>
            </a:r>
            <a:r>
              <a:rPr sz="1800" spc="-5" dirty="0">
                <a:solidFill>
                  <a:srgbClr val="0058A0"/>
                </a:solidFill>
              </a:rPr>
              <a:t>L'ETL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8058644" y="955403"/>
            <a:ext cx="28174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5938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fondamentaux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l’ETL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populaires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endParaRPr sz="1400">
              <a:latin typeface="Calibri"/>
              <a:cs typeface="Calibri"/>
            </a:endParaRPr>
          </a:p>
          <a:p>
            <a:pPr marL="445134">
              <a:lnSpc>
                <a:spcPct val="100000"/>
              </a:lnSpc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3894" y="1775316"/>
            <a:ext cx="4377690" cy="3564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912B"/>
                </a:solidFill>
                <a:latin typeface="Calibri"/>
                <a:cs typeface="Calibri"/>
              </a:rPr>
              <a:t>02</a:t>
            </a:r>
            <a:r>
              <a:rPr sz="1800" b="1" spc="-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912B"/>
                </a:solidFill>
                <a:latin typeface="Calibri"/>
                <a:cs typeface="Calibri"/>
              </a:rPr>
              <a:t>-</a:t>
            </a:r>
            <a:r>
              <a:rPr sz="1800" b="1" spc="1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COMPRENDRE</a:t>
            </a:r>
            <a:r>
              <a:rPr sz="18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8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TRANSFORMATION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DES </a:t>
            </a:r>
            <a:r>
              <a:rPr sz="1800" b="1" spc="-39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800">
              <a:latin typeface="Calibri"/>
              <a:cs typeface="Calibri"/>
            </a:endParaRPr>
          </a:p>
          <a:p>
            <a:pPr marL="152400" marR="147320" indent="970280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fondamentaux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endParaRPr sz="1400">
              <a:latin typeface="Calibri"/>
              <a:cs typeface="Calibri"/>
            </a:endParaRPr>
          </a:p>
          <a:p>
            <a:pPr marL="187769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FF912B"/>
                </a:solidFill>
                <a:latin typeface="Calibri"/>
                <a:cs typeface="Calibri"/>
              </a:rPr>
              <a:t>03 -</a:t>
            </a:r>
            <a:r>
              <a:rPr sz="1800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APPREHENDER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CHARGEMENT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DONNEES</a:t>
            </a:r>
            <a:endParaRPr sz="1800">
              <a:latin typeface="Calibri"/>
              <a:cs typeface="Calibri"/>
            </a:endParaRPr>
          </a:p>
          <a:p>
            <a:pPr marL="365760" marR="360680" algn="ctr">
              <a:lnSpc>
                <a:spcPct val="100000"/>
              </a:lnSpc>
              <a:spcBef>
                <a:spcPts val="2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Assimiler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transformation avancée des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Acquérir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</a:pPr>
            <a:r>
              <a:rPr sz="1800" b="1" dirty="0">
                <a:solidFill>
                  <a:srgbClr val="FF912B"/>
                </a:solidFill>
                <a:latin typeface="Calibri"/>
                <a:cs typeface="Calibri"/>
              </a:rPr>
              <a:t>04 –</a:t>
            </a:r>
            <a:r>
              <a:rPr sz="1800" b="1" spc="-55" dirty="0">
                <a:solidFill>
                  <a:srgbClr val="FF912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APPLIQUER 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LES </a:t>
            </a:r>
            <a:r>
              <a:rPr sz="1800" b="1" spc="-5" dirty="0">
                <a:solidFill>
                  <a:srgbClr val="0058A0"/>
                </a:solidFill>
                <a:latin typeface="Calibri"/>
                <a:cs typeface="Calibri"/>
              </a:rPr>
              <a:t>BONNES</a:t>
            </a:r>
            <a:r>
              <a:rPr sz="18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58A0"/>
                </a:solidFill>
                <a:latin typeface="Calibri"/>
                <a:cs typeface="Calibri"/>
              </a:rPr>
              <a:t>PRATIQUES</a:t>
            </a:r>
            <a:endParaRPr sz="1800">
              <a:latin typeface="Calibri"/>
              <a:cs typeface="Calibri"/>
            </a:endParaRPr>
          </a:p>
          <a:p>
            <a:pPr marL="311150" marR="306070" indent="1905" algn="ctr">
              <a:lnSpc>
                <a:spcPct val="100000"/>
              </a:lnSpc>
              <a:spcBef>
                <a:spcPts val="2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Optimiser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performances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flux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bonnes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efficace </a:t>
            </a:r>
            <a:r>
              <a:rPr sz="1400" spc="-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erreurs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42183" y="2178022"/>
            <a:ext cx="90170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2715" marR="5080" indent="-120650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Analyse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5736590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 des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Analyse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 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29"/>
            <a:ext cx="1058608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bruts.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cela,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procéder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analyse</a:t>
            </a:r>
            <a:r>
              <a:rPr sz="1400" spc="1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400" spc="114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questions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déclenché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cela,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différents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Virtualisation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mining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OLAP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Machine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Learning,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etc.</a:t>
            </a:r>
            <a:endParaRPr sz="1400">
              <a:latin typeface="Calibri"/>
              <a:cs typeface="Calibri"/>
            </a:endParaRPr>
          </a:p>
          <a:p>
            <a:pPr marL="298450" marR="5080" indent="-286385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impératif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garder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traçabilité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apportées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notamment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sensibles.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partagées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tiers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personnes/entreprises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dehors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l’organisation.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328404" y="4942331"/>
            <a:ext cx="2531745" cy="1882139"/>
            <a:chOff x="9328404" y="4942331"/>
            <a:chExt cx="2531745" cy="1882139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28404" y="4942331"/>
              <a:ext cx="2531363" cy="188214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3476" y="5137403"/>
              <a:ext cx="1943099" cy="1293875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20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14427" y="2178022"/>
            <a:ext cx="9569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619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605472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vie 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Sauvegarde</a:t>
            </a:r>
            <a:r>
              <a:rPr sz="1600" b="1" spc="3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 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29"/>
            <a:ext cx="1058926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Lors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sauvegarde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copie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crée puis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 </a:t>
            </a:r>
            <a:r>
              <a:rPr sz="1400" spc="-15" dirty="0">
                <a:solidFill>
                  <a:srgbClr val="007842"/>
                </a:solidFill>
                <a:latin typeface="Calibri"/>
                <a:cs typeface="Calibri"/>
              </a:rPr>
              <a:t>stocke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un nouveau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d’optimiser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 sécurité.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07842"/>
                </a:solidFill>
                <a:latin typeface="Calibri"/>
                <a:cs typeface="Calibri"/>
              </a:rPr>
              <a:t>sauvegarde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faite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manière complète, différentielle, etc..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 même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réalisée plusieurs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lors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298450" marR="6350" indent="-28638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règle générale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l’étape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DLM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sauvegarde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exploitées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régulièrement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(qui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sûr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coûteux)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lents.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827007" y="4902720"/>
            <a:ext cx="3032760" cy="1910080"/>
            <a:chOff x="8827007" y="4902720"/>
            <a:chExt cx="3032760" cy="1910080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27007" y="4902720"/>
              <a:ext cx="3032747" cy="19095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22081" y="5097779"/>
              <a:ext cx="2444494" cy="1321307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21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12504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70" marR="5080" indent="-1905">
              <a:lnSpc>
                <a:spcPts val="1540"/>
              </a:lnSpc>
              <a:spcBef>
                <a:spcPts val="270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éu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ion  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6133465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 des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Réutilisation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 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51"/>
            <a:ext cx="10591165" cy="19462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utilisées</a:t>
            </a:r>
            <a:r>
              <a:rPr sz="1400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 nouveau</a:t>
            </a:r>
            <a:r>
              <a:rPr sz="1400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raisons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 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confronter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anciennes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obtenir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</a:t>
            </a:r>
            <a:endParaRPr sz="1400">
              <a:latin typeface="Calibri"/>
              <a:cs typeface="Calibri"/>
            </a:endParaRPr>
          </a:p>
          <a:p>
            <a:pPr marL="299720" marR="5080" indent="-287655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jongler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l’ensemble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ralentir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accès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obtenir 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802636" y="4847844"/>
            <a:ext cx="3057525" cy="1999614"/>
            <a:chOff x="8802636" y="4847844"/>
            <a:chExt cx="3057525" cy="1999614"/>
          </a:xfrm>
        </p:grpSpPr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02636" y="4847844"/>
              <a:ext cx="3057131" cy="199948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7695" y="5042915"/>
              <a:ext cx="2468878" cy="1411223"/>
            </a:xfrm>
            <a:prstGeom prst="rect">
              <a:avLst/>
            </a:prstGeom>
          </p:spPr>
        </p:pic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144250" cy="4790440"/>
            <a:chOff x="716026" y="2067814"/>
            <a:chExt cx="11144250" cy="47904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70020" y="5241048"/>
              <a:ext cx="1889747" cy="16169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080" y="5436108"/>
              <a:ext cx="1301495" cy="10820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7" name="object 17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2" name="object 22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7" name="object 27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2" name="object 32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7" name="object 37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2" name="object 42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413701" y="2178022"/>
            <a:ext cx="956944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3335">
              <a:lnSpc>
                <a:spcPts val="1540"/>
              </a:lnSpc>
              <a:spcBef>
                <a:spcPts val="27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b="1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7" name="object 47"/>
          <p:cNvSpPr txBox="1"/>
          <p:nvPr/>
        </p:nvSpPr>
        <p:spPr>
          <a:xfrm>
            <a:off x="258739" y="830413"/>
            <a:ext cx="6104890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étapes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du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vie 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Suppression</a:t>
            </a:r>
            <a:r>
              <a:rPr sz="1600" b="1" spc="2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8739" y="2937029"/>
            <a:ext cx="10591800" cy="290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715" indent="-28765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volume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archivées augmente inévitablement. Même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 souhaitent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2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acquises,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impossible.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L’un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principaux problèmes est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coût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nécessaire pour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conservation qui impliquerait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place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solutions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trop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importantes.</a:t>
            </a:r>
            <a:endParaRPr sz="1400">
              <a:latin typeface="Calibri"/>
              <a:cs typeface="Calibri"/>
            </a:endParaRPr>
          </a:p>
          <a:p>
            <a:pPr marL="299720" marR="5080" indent="-28765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deviennent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complètement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obsolètes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inutiles.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destruction</a:t>
            </a:r>
            <a:r>
              <a:rPr sz="1400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dépend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sensibilité des données.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 exemple,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non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sensibles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peuvent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simplement </a:t>
            </a:r>
            <a:r>
              <a:rPr sz="1400" spc="-5" dirty="0">
                <a:solidFill>
                  <a:srgbClr val="007842"/>
                </a:solidFill>
                <a:latin typeface="Calibri"/>
                <a:cs typeface="Calibri"/>
              </a:rPr>
              <a:t>supprimées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tandis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d’autres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nécessitent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destruction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physique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sauvegarde.</a:t>
            </a:r>
            <a:endParaRPr sz="1400">
              <a:latin typeface="Calibri"/>
              <a:cs typeface="Calibri"/>
            </a:endParaRPr>
          </a:p>
          <a:p>
            <a:pPr marL="298450" marR="8255" indent="-28638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étape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important est 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s’assurer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 destruction des données et qu’il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n’existe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autre copie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fichier.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plus, lors 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 de 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obligatoire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l’entreprise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stipuler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péremption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celles-ci.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arrivée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échéance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supprimées.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16026" y="2067814"/>
            <a:ext cx="1155700" cy="698500"/>
            <a:chOff x="716026" y="2067814"/>
            <a:chExt cx="1155700" cy="698500"/>
          </a:xfrm>
        </p:grpSpPr>
        <p:sp>
          <p:nvSpPr>
            <p:cNvPr id="11" name="object 11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3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4741" y="2178022"/>
            <a:ext cx="89725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oll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es  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79676" y="2067814"/>
            <a:ext cx="1492250" cy="698500"/>
            <a:chOff x="1979676" y="2067814"/>
            <a:chExt cx="1492250" cy="698500"/>
          </a:xfrm>
        </p:grpSpPr>
        <p:sp>
          <p:nvSpPr>
            <p:cNvPr id="15" name="object 15"/>
            <p:cNvSpPr/>
            <p:nvPr/>
          </p:nvSpPr>
          <p:spPr>
            <a:xfrm>
              <a:off x="19796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69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22576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13885" y="2178022"/>
            <a:ext cx="95948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69545" marR="5080" indent="-157480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9876" y="2067814"/>
            <a:ext cx="1490980" cy="698500"/>
            <a:chOff x="3579876" y="2067814"/>
            <a:chExt cx="1490980" cy="698500"/>
          </a:xfrm>
        </p:grpSpPr>
        <p:sp>
          <p:nvSpPr>
            <p:cNvPr id="20" name="object 20"/>
            <p:cNvSpPr/>
            <p:nvPr/>
          </p:nvSpPr>
          <p:spPr>
            <a:xfrm>
              <a:off x="3579876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4C3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2776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24185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0960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Traitement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78552" y="2067814"/>
            <a:ext cx="1492250" cy="698500"/>
            <a:chOff x="5178552" y="2067814"/>
            <a:chExt cx="1492250" cy="698500"/>
          </a:xfrm>
        </p:grpSpPr>
        <p:sp>
          <p:nvSpPr>
            <p:cNvPr id="25" name="object 25"/>
            <p:cNvSpPr/>
            <p:nvPr/>
          </p:nvSpPr>
          <p:spPr>
            <a:xfrm>
              <a:off x="51785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50C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214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54375" y="2178022"/>
            <a:ext cx="87566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8270" marR="5080" indent="-116205">
              <a:lnSpc>
                <a:spcPts val="1540"/>
              </a:lnSpc>
              <a:spcBef>
                <a:spcPts val="27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 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8752" y="2067814"/>
            <a:ext cx="1492250" cy="698500"/>
            <a:chOff x="6778752" y="2067814"/>
            <a:chExt cx="1492250" cy="698500"/>
          </a:xfrm>
        </p:grpSpPr>
        <p:sp>
          <p:nvSpPr>
            <p:cNvPr id="30" name="object 30"/>
            <p:cNvSpPr/>
            <p:nvPr/>
          </p:nvSpPr>
          <p:spPr>
            <a:xfrm>
              <a:off x="67787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AC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1652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3459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38100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Sauvegarde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8952" y="2067814"/>
            <a:ext cx="1490980" cy="698500"/>
            <a:chOff x="8378952" y="2067814"/>
            <a:chExt cx="1490980" cy="698500"/>
          </a:xfrm>
        </p:grpSpPr>
        <p:sp>
          <p:nvSpPr>
            <p:cNvPr id="35" name="object 35"/>
            <p:cNvSpPr/>
            <p:nvPr/>
          </p:nvSpPr>
          <p:spPr>
            <a:xfrm>
              <a:off x="8378952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49B9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1072896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2896" y="685799"/>
                  </a:lnTo>
                  <a:lnTo>
                    <a:pt x="1099588" y="680410"/>
                  </a:lnTo>
                  <a:lnTo>
                    <a:pt x="1121387" y="665711"/>
                  </a:lnTo>
                  <a:lnTo>
                    <a:pt x="1136086" y="643912"/>
                  </a:lnTo>
                  <a:lnTo>
                    <a:pt x="1141476" y="617219"/>
                  </a:lnTo>
                  <a:lnTo>
                    <a:pt x="1141476" y="68579"/>
                  </a:lnTo>
                  <a:lnTo>
                    <a:pt x="1136086" y="41887"/>
                  </a:lnTo>
                  <a:lnTo>
                    <a:pt x="1121387" y="20088"/>
                  </a:lnTo>
                  <a:lnTo>
                    <a:pt x="1099588" y="5389"/>
                  </a:lnTo>
                  <a:lnTo>
                    <a:pt x="1072896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21852" y="2074164"/>
              <a:ext cx="1141730" cy="685800"/>
            </a:xfrm>
            <a:custGeom>
              <a:avLst/>
              <a:gdLst/>
              <a:ahLst/>
              <a:cxnLst/>
              <a:rect l="l" t="t" r="r" b="b"/>
              <a:pathLst>
                <a:path w="1141729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2896" y="0"/>
                  </a:lnTo>
                  <a:lnTo>
                    <a:pt x="1099588" y="5389"/>
                  </a:lnTo>
                  <a:lnTo>
                    <a:pt x="1121387" y="20088"/>
                  </a:lnTo>
                  <a:lnTo>
                    <a:pt x="1136086" y="41887"/>
                  </a:lnTo>
                  <a:lnTo>
                    <a:pt x="1141476" y="68579"/>
                  </a:lnTo>
                  <a:lnTo>
                    <a:pt x="1141476" y="617219"/>
                  </a:lnTo>
                  <a:lnTo>
                    <a:pt x="1136086" y="643912"/>
                  </a:lnTo>
                  <a:lnTo>
                    <a:pt x="1121387" y="665711"/>
                  </a:lnTo>
                  <a:lnTo>
                    <a:pt x="1099588" y="680410"/>
                  </a:lnTo>
                  <a:lnTo>
                    <a:pt x="1072896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823206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1540"/>
              </a:lnSpc>
              <a:spcBef>
                <a:spcPts val="270"/>
              </a:spcBef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ilis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ion 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977628" y="2067814"/>
            <a:ext cx="1492250" cy="698500"/>
            <a:chOff x="9977628" y="2067814"/>
            <a:chExt cx="1492250" cy="698500"/>
          </a:xfrm>
        </p:grpSpPr>
        <p:sp>
          <p:nvSpPr>
            <p:cNvPr id="40" name="object 40"/>
            <p:cNvSpPr/>
            <p:nvPr/>
          </p:nvSpPr>
          <p:spPr>
            <a:xfrm>
              <a:off x="9977628" y="2275332"/>
              <a:ext cx="242570" cy="283845"/>
            </a:xfrm>
            <a:custGeom>
              <a:avLst/>
              <a:gdLst/>
              <a:ahLst/>
              <a:cxnLst/>
              <a:rect l="l" t="t" r="r" b="b"/>
              <a:pathLst>
                <a:path w="242570" h="283844">
                  <a:moveTo>
                    <a:pt x="121157" y="0"/>
                  </a:moveTo>
                  <a:lnTo>
                    <a:pt x="121157" y="56692"/>
                  </a:lnTo>
                  <a:lnTo>
                    <a:pt x="0" y="56692"/>
                  </a:lnTo>
                  <a:lnTo>
                    <a:pt x="0" y="226771"/>
                  </a:lnTo>
                  <a:lnTo>
                    <a:pt x="121157" y="226771"/>
                  </a:lnTo>
                  <a:lnTo>
                    <a:pt x="121157" y="283464"/>
                  </a:lnTo>
                  <a:lnTo>
                    <a:pt x="242315" y="141731"/>
                  </a:lnTo>
                  <a:lnTo>
                    <a:pt x="12115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1074420" y="0"/>
                  </a:moveTo>
                  <a:lnTo>
                    <a:pt x="68580" y="0"/>
                  </a:lnTo>
                  <a:lnTo>
                    <a:pt x="41887" y="5389"/>
                  </a:lnTo>
                  <a:lnTo>
                    <a:pt x="20088" y="20088"/>
                  </a:lnTo>
                  <a:lnTo>
                    <a:pt x="5389" y="41887"/>
                  </a:lnTo>
                  <a:lnTo>
                    <a:pt x="0" y="68579"/>
                  </a:lnTo>
                  <a:lnTo>
                    <a:pt x="0" y="617219"/>
                  </a:lnTo>
                  <a:lnTo>
                    <a:pt x="5389" y="643912"/>
                  </a:lnTo>
                  <a:lnTo>
                    <a:pt x="20088" y="665711"/>
                  </a:lnTo>
                  <a:lnTo>
                    <a:pt x="41887" y="680410"/>
                  </a:lnTo>
                  <a:lnTo>
                    <a:pt x="68580" y="685799"/>
                  </a:lnTo>
                  <a:lnTo>
                    <a:pt x="1074420" y="685799"/>
                  </a:lnTo>
                  <a:lnTo>
                    <a:pt x="1101112" y="680410"/>
                  </a:lnTo>
                  <a:lnTo>
                    <a:pt x="1122911" y="665711"/>
                  </a:lnTo>
                  <a:lnTo>
                    <a:pt x="1137610" y="643912"/>
                  </a:lnTo>
                  <a:lnTo>
                    <a:pt x="1143000" y="617219"/>
                  </a:lnTo>
                  <a:lnTo>
                    <a:pt x="1143000" y="68579"/>
                  </a:lnTo>
                  <a:lnTo>
                    <a:pt x="1137610" y="41887"/>
                  </a:lnTo>
                  <a:lnTo>
                    <a:pt x="1122911" y="20088"/>
                  </a:lnTo>
                  <a:lnTo>
                    <a:pt x="1101112" y="5389"/>
                  </a:lnTo>
                  <a:lnTo>
                    <a:pt x="10744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320528" y="2074164"/>
              <a:ext cx="1143000" cy="685800"/>
            </a:xfrm>
            <a:custGeom>
              <a:avLst/>
              <a:gdLst/>
              <a:ahLst/>
              <a:cxnLst/>
              <a:rect l="l" t="t" r="r" b="b"/>
              <a:pathLst>
                <a:path w="1143000" h="685800">
                  <a:moveTo>
                    <a:pt x="0" y="68579"/>
                  </a:moveTo>
                  <a:lnTo>
                    <a:pt x="5389" y="41887"/>
                  </a:lnTo>
                  <a:lnTo>
                    <a:pt x="20088" y="20088"/>
                  </a:lnTo>
                  <a:lnTo>
                    <a:pt x="41887" y="5389"/>
                  </a:lnTo>
                  <a:lnTo>
                    <a:pt x="68580" y="0"/>
                  </a:lnTo>
                  <a:lnTo>
                    <a:pt x="1074420" y="0"/>
                  </a:lnTo>
                  <a:lnTo>
                    <a:pt x="1101112" y="5389"/>
                  </a:lnTo>
                  <a:lnTo>
                    <a:pt x="1122911" y="20088"/>
                  </a:lnTo>
                  <a:lnTo>
                    <a:pt x="1137610" y="41887"/>
                  </a:lnTo>
                  <a:lnTo>
                    <a:pt x="1143000" y="68579"/>
                  </a:lnTo>
                  <a:lnTo>
                    <a:pt x="1143000" y="617219"/>
                  </a:lnTo>
                  <a:lnTo>
                    <a:pt x="1137610" y="643912"/>
                  </a:lnTo>
                  <a:lnTo>
                    <a:pt x="1122911" y="665711"/>
                  </a:lnTo>
                  <a:lnTo>
                    <a:pt x="1101112" y="680410"/>
                  </a:lnTo>
                  <a:lnTo>
                    <a:pt x="1074420" y="685799"/>
                  </a:lnTo>
                  <a:lnTo>
                    <a:pt x="68580" y="685799"/>
                  </a:lnTo>
                  <a:lnTo>
                    <a:pt x="41887" y="680410"/>
                  </a:lnTo>
                  <a:lnTo>
                    <a:pt x="20088" y="665711"/>
                  </a:lnTo>
                  <a:lnTo>
                    <a:pt x="5389" y="643912"/>
                  </a:lnTo>
                  <a:lnTo>
                    <a:pt x="0" y="617219"/>
                  </a:lnTo>
                  <a:lnTo>
                    <a:pt x="0" y="685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0422830" y="2178022"/>
            <a:ext cx="935990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6510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Suppression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ée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24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45" name="object 45"/>
          <p:cNvSpPr txBox="1"/>
          <p:nvPr/>
        </p:nvSpPr>
        <p:spPr>
          <a:xfrm>
            <a:off x="258739" y="830413"/>
            <a:ext cx="3822700" cy="103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 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étapes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du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cycle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vie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8739" y="2937029"/>
            <a:ext cx="10590530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 autres interprétations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possibles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mais celui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voir est 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excellent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aperçu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du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enjeux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auxquels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répondre.</a:t>
            </a:r>
            <a:endParaRPr sz="1400">
              <a:latin typeface="Calibri"/>
              <a:cs typeface="Calibri"/>
            </a:endParaRPr>
          </a:p>
          <a:p>
            <a:pPr marL="300990" marR="5080" indent="-288925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Aujourd’hui,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vrai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richesse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organisations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repose 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détention de données. Il est donc primordial 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récolter,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exploiter,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analyser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 rapide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correcte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 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soit vis-à-vis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l’obtention</a:t>
            </a:r>
            <a:r>
              <a:rPr sz="1400" spc="2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durée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conservation.</a:t>
            </a:r>
            <a:endParaRPr sz="1400">
              <a:latin typeface="Calibri"/>
              <a:cs typeface="Calibri"/>
            </a:endParaRPr>
          </a:p>
          <a:p>
            <a:pPr marL="299085" marR="5715" indent="-287020" algn="just">
              <a:lnSpc>
                <a:spcPct val="150000"/>
              </a:lnSpc>
              <a:buFont typeface="Arial MT"/>
              <a:buChar char="•"/>
              <a:tabLst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vie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devenu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réel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focus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entreprises,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grâce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DLM,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désormais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s’assurer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risques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d’être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conformité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permanente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règles 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vigueur.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655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Introduction</a:t>
            </a:r>
            <a:r>
              <a:rPr spc="-15" dirty="0"/>
              <a:t> </a:t>
            </a:r>
            <a:r>
              <a:rPr spc="-5" dirty="0"/>
              <a:t>à</a:t>
            </a:r>
            <a:r>
              <a:rPr spc="-1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Intelligence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Prérequis</a:t>
            </a:r>
            <a:r>
              <a:rPr spc="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spc="-5" dirty="0"/>
              <a:t>chaine</a:t>
            </a:r>
            <a:r>
              <a:rPr dirty="0"/>
              <a:t> </a:t>
            </a:r>
            <a:r>
              <a:rPr spc="-5" dirty="0"/>
              <a:t>décisionnelle</a:t>
            </a:r>
            <a:r>
              <a:rPr spc="-20" dirty="0"/>
              <a:t> 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10" dirty="0"/>
              <a:t>relation</a:t>
            </a:r>
            <a:r>
              <a:rPr dirty="0"/>
              <a:t> </a:t>
            </a:r>
            <a:r>
              <a:rPr spc="-15" dirty="0"/>
              <a:t>avec</a:t>
            </a:r>
            <a:r>
              <a:rPr spc="10" dirty="0"/>
              <a:t> </a:t>
            </a:r>
            <a:r>
              <a:rPr spc="-5" dirty="0"/>
              <a:t>l’ETL</a:t>
            </a:r>
          </a:p>
          <a:p>
            <a:pPr marL="5709920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Cycle </a:t>
            </a:r>
            <a:r>
              <a:rPr spc="-5" dirty="0"/>
              <a:t>de vie</a:t>
            </a:r>
            <a:r>
              <a:rPr spc="-15" dirty="0"/>
              <a:t> </a:t>
            </a:r>
            <a:r>
              <a:rPr spc="-5" dirty="0"/>
              <a:t>des données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Architecture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l'ETL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129010" cy="371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endParaRPr sz="1600">
              <a:latin typeface="Calibri"/>
              <a:cs typeface="Calibri"/>
            </a:endParaRPr>
          </a:p>
          <a:p>
            <a:pPr marL="840105" marR="5080" indent="-288290" algn="just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jouent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aujourd’hui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que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jamais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rôle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plupart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activités.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Pourtant,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n’exploitent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correctement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différentes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cause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architectures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rendent très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souvent des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potentiellement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inaccessibles.</a:t>
            </a:r>
            <a:endParaRPr sz="1400">
              <a:latin typeface="Calibri"/>
              <a:cs typeface="Calibri"/>
            </a:endParaRPr>
          </a:p>
          <a:p>
            <a:pPr marL="839469" marR="5080" indent="-287655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conséquent,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 n’utilisent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qu’une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infime partie des 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récoltées. Elles en tirent peu,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aucun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avantage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concret.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accessibles,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manipulables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exploitables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facilement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apporter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exigent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terme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Extract,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Transform,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Load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désigne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série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d’opérations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Extraction,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Transformation,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3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29714" y="4829302"/>
            <a:ext cx="2148205" cy="1294765"/>
            <a:chOff x="2029714" y="4829302"/>
            <a:chExt cx="2148205" cy="1294765"/>
          </a:xfrm>
        </p:grpSpPr>
        <p:sp>
          <p:nvSpPr>
            <p:cNvPr id="13" name="object 13"/>
            <p:cNvSpPr/>
            <p:nvPr/>
          </p:nvSpPr>
          <p:spPr>
            <a:xfrm>
              <a:off x="2036064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2006955" y="0"/>
                  </a:moveTo>
                  <a:lnTo>
                    <a:pt x="128168" y="0"/>
                  </a:lnTo>
                  <a:lnTo>
                    <a:pt x="78277" y="10071"/>
                  </a:lnTo>
                  <a:lnTo>
                    <a:pt x="37538" y="37538"/>
                  </a:lnTo>
                  <a:lnTo>
                    <a:pt x="10071" y="78277"/>
                  </a:lnTo>
                  <a:lnTo>
                    <a:pt x="0" y="128168"/>
                  </a:lnTo>
                  <a:lnTo>
                    <a:pt x="0" y="1153515"/>
                  </a:lnTo>
                  <a:lnTo>
                    <a:pt x="10071" y="1203406"/>
                  </a:lnTo>
                  <a:lnTo>
                    <a:pt x="37538" y="1244145"/>
                  </a:lnTo>
                  <a:lnTo>
                    <a:pt x="78277" y="1271612"/>
                  </a:lnTo>
                  <a:lnTo>
                    <a:pt x="128168" y="1281684"/>
                  </a:lnTo>
                  <a:lnTo>
                    <a:pt x="2006955" y="1281684"/>
                  </a:lnTo>
                  <a:lnTo>
                    <a:pt x="2056846" y="1271612"/>
                  </a:lnTo>
                  <a:lnTo>
                    <a:pt x="2097585" y="1244145"/>
                  </a:lnTo>
                  <a:lnTo>
                    <a:pt x="2125052" y="1203406"/>
                  </a:lnTo>
                  <a:lnTo>
                    <a:pt x="2135124" y="1153515"/>
                  </a:lnTo>
                  <a:lnTo>
                    <a:pt x="2135124" y="128168"/>
                  </a:lnTo>
                  <a:lnTo>
                    <a:pt x="2125052" y="78277"/>
                  </a:lnTo>
                  <a:lnTo>
                    <a:pt x="2097585" y="37538"/>
                  </a:lnTo>
                  <a:lnTo>
                    <a:pt x="2056846" y="10071"/>
                  </a:lnTo>
                  <a:lnTo>
                    <a:pt x="200695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6064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0" y="128168"/>
                  </a:moveTo>
                  <a:lnTo>
                    <a:pt x="10071" y="78277"/>
                  </a:lnTo>
                  <a:lnTo>
                    <a:pt x="37538" y="37538"/>
                  </a:lnTo>
                  <a:lnTo>
                    <a:pt x="78277" y="10071"/>
                  </a:lnTo>
                  <a:lnTo>
                    <a:pt x="128168" y="0"/>
                  </a:lnTo>
                  <a:lnTo>
                    <a:pt x="2006955" y="0"/>
                  </a:lnTo>
                  <a:lnTo>
                    <a:pt x="2056846" y="10071"/>
                  </a:lnTo>
                  <a:lnTo>
                    <a:pt x="2097585" y="37538"/>
                  </a:lnTo>
                  <a:lnTo>
                    <a:pt x="2125052" y="78277"/>
                  </a:lnTo>
                  <a:lnTo>
                    <a:pt x="2135124" y="128168"/>
                  </a:lnTo>
                  <a:lnTo>
                    <a:pt x="2135124" y="1153515"/>
                  </a:lnTo>
                  <a:lnTo>
                    <a:pt x="2125052" y="1203406"/>
                  </a:lnTo>
                  <a:lnTo>
                    <a:pt x="2097585" y="1244145"/>
                  </a:lnTo>
                  <a:lnTo>
                    <a:pt x="2056846" y="1271612"/>
                  </a:lnTo>
                  <a:lnTo>
                    <a:pt x="2006955" y="1281684"/>
                  </a:lnTo>
                  <a:lnTo>
                    <a:pt x="128168" y="1281684"/>
                  </a:lnTo>
                  <a:lnTo>
                    <a:pt x="78277" y="1271612"/>
                  </a:lnTo>
                  <a:lnTo>
                    <a:pt x="37538" y="1244145"/>
                  </a:lnTo>
                  <a:lnTo>
                    <a:pt x="10071" y="1203406"/>
                  </a:lnTo>
                  <a:lnTo>
                    <a:pt x="0" y="1153515"/>
                  </a:lnTo>
                  <a:lnTo>
                    <a:pt x="0" y="128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37102" y="5140699"/>
            <a:ext cx="153416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1540"/>
              </a:lnSpc>
              <a:spcBef>
                <a:spcPts val="27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Extraire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 données </a:t>
            </a:r>
            <a:r>
              <a:rPr sz="1400" spc="-3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brutes de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sources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multiples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84547" y="4829302"/>
            <a:ext cx="2783205" cy="1294765"/>
            <a:chOff x="4384547" y="4829302"/>
            <a:chExt cx="2783205" cy="1294765"/>
          </a:xfrm>
        </p:grpSpPr>
        <p:sp>
          <p:nvSpPr>
            <p:cNvPr id="17" name="object 17"/>
            <p:cNvSpPr/>
            <p:nvPr/>
          </p:nvSpPr>
          <p:spPr>
            <a:xfrm>
              <a:off x="4384547" y="5212080"/>
              <a:ext cx="452755" cy="528955"/>
            </a:xfrm>
            <a:custGeom>
              <a:avLst/>
              <a:gdLst/>
              <a:ahLst/>
              <a:cxnLst/>
              <a:rect l="l" t="t" r="r" b="b"/>
              <a:pathLst>
                <a:path w="452754" h="528954">
                  <a:moveTo>
                    <a:pt x="226314" y="0"/>
                  </a:moveTo>
                  <a:lnTo>
                    <a:pt x="226314" y="105765"/>
                  </a:lnTo>
                  <a:lnTo>
                    <a:pt x="0" y="105765"/>
                  </a:lnTo>
                  <a:lnTo>
                    <a:pt x="0" y="423062"/>
                  </a:lnTo>
                  <a:lnTo>
                    <a:pt x="226314" y="423062"/>
                  </a:lnTo>
                  <a:lnTo>
                    <a:pt x="226314" y="528828"/>
                  </a:lnTo>
                  <a:lnTo>
                    <a:pt x="452628" y="264414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26151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2006955" y="0"/>
                  </a:moveTo>
                  <a:lnTo>
                    <a:pt x="128168" y="0"/>
                  </a:lnTo>
                  <a:lnTo>
                    <a:pt x="78277" y="10071"/>
                  </a:lnTo>
                  <a:lnTo>
                    <a:pt x="37538" y="37538"/>
                  </a:lnTo>
                  <a:lnTo>
                    <a:pt x="10071" y="78277"/>
                  </a:lnTo>
                  <a:lnTo>
                    <a:pt x="0" y="128168"/>
                  </a:lnTo>
                  <a:lnTo>
                    <a:pt x="0" y="1153515"/>
                  </a:lnTo>
                  <a:lnTo>
                    <a:pt x="10071" y="1203406"/>
                  </a:lnTo>
                  <a:lnTo>
                    <a:pt x="37538" y="1244145"/>
                  </a:lnTo>
                  <a:lnTo>
                    <a:pt x="78277" y="1271612"/>
                  </a:lnTo>
                  <a:lnTo>
                    <a:pt x="128168" y="1281684"/>
                  </a:lnTo>
                  <a:lnTo>
                    <a:pt x="2006955" y="1281684"/>
                  </a:lnTo>
                  <a:lnTo>
                    <a:pt x="2056846" y="1271612"/>
                  </a:lnTo>
                  <a:lnTo>
                    <a:pt x="2097585" y="1244145"/>
                  </a:lnTo>
                  <a:lnTo>
                    <a:pt x="2125052" y="1203406"/>
                  </a:lnTo>
                  <a:lnTo>
                    <a:pt x="2135124" y="1153515"/>
                  </a:lnTo>
                  <a:lnTo>
                    <a:pt x="2135124" y="128168"/>
                  </a:lnTo>
                  <a:lnTo>
                    <a:pt x="2125052" y="78277"/>
                  </a:lnTo>
                  <a:lnTo>
                    <a:pt x="2097585" y="37538"/>
                  </a:lnTo>
                  <a:lnTo>
                    <a:pt x="2056846" y="10071"/>
                  </a:lnTo>
                  <a:lnTo>
                    <a:pt x="2006955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26151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0" y="128168"/>
                  </a:moveTo>
                  <a:lnTo>
                    <a:pt x="10071" y="78277"/>
                  </a:lnTo>
                  <a:lnTo>
                    <a:pt x="37538" y="37538"/>
                  </a:lnTo>
                  <a:lnTo>
                    <a:pt x="78277" y="10071"/>
                  </a:lnTo>
                  <a:lnTo>
                    <a:pt x="128168" y="0"/>
                  </a:lnTo>
                  <a:lnTo>
                    <a:pt x="2006955" y="0"/>
                  </a:lnTo>
                  <a:lnTo>
                    <a:pt x="2056846" y="10071"/>
                  </a:lnTo>
                  <a:lnTo>
                    <a:pt x="2097585" y="37538"/>
                  </a:lnTo>
                  <a:lnTo>
                    <a:pt x="2125052" y="78277"/>
                  </a:lnTo>
                  <a:lnTo>
                    <a:pt x="2135124" y="128168"/>
                  </a:lnTo>
                  <a:lnTo>
                    <a:pt x="2135124" y="1153515"/>
                  </a:lnTo>
                  <a:lnTo>
                    <a:pt x="2125052" y="1203406"/>
                  </a:lnTo>
                  <a:lnTo>
                    <a:pt x="2097585" y="1244145"/>
                  </a:lnTo>
                  <a:lnTo>
                    <a:pt x="2056846" y="1271612"/>
                  </a:lnTo>
                  <a:lnTo>
                    <a:pt x="2006955" y="1281684"/>
                  </a:lnTo>
                  <a:lnTo>
                    <a:pt x="128168" y="1281684"/>
                  </a:lnTo>
                  <a:lnTo>
                    <a:pt x="78277" y="1271612"/>
                  </a:lnTo>
                  <a:lnTo>
                    <a:pt x="37538" y="1244145"/>
                  </a:lnTo>
                  <a:lnTo>
                    <a:pt x="10071" y="1203406"/>
                  </a:lnTo>
                  <a:lnTo>
                    <a:pt x="0" y="1153515"/>
                  </a:lnTo>
                  <a:lnTo>
                    <a:pt x="0" y="128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98024" y="5140699"/>
            <a:ext cx="1391285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ctr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préparer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 les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transformant pour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utilisation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74635" y="4829302"/>
            <a:ext cx="2781935" cy="1294765"/>
            <a:chOff x="7374635" y="4829302"/>
            <a:chExt cx="2781935" cy="1294765"/>
          </a:xfrm>
        </p:grpSpPr>
        <p:sp>
          <p:nvSpPr>
            <p:cNvPr id="22" name="object 22"/>
            <p:cNvSpPr/>
            <p:nvPr/>
          </p:nvSpPr>
          <p:spPr>
            <a:xfrm>
              <a:off x="7374635" y="5212080"/>
              <a:ext cx="452755" cy="528955"/>
            </a:xfrm>
            <a:custGeom>
              <a:avLst/>
              <a:gdLst/>
              <a:ahLst/>
              <a:cxnLst/>
              <a:rect l="l" t="t" r="r" b="b"/>
              <a:pathLst>
                <a:path w="452754" h="528954">
                  <a:moveTo>
                    <a:pt x="226314" y="0"/>
                  </a:moveTo>
                  <a:lnTo>
                    <a:pt x="226314" y="105765"/>
                  </a:lnTo>
                  <a:lnTo>
                    <a:pt x="0" y="105765"/>
                  </a:lnTo>
                  <a:lnTo>
                    <a:pt x="0" y="423062"/>
                  </a:lnTo>
                  <a:lnTo>
                    <a:pt x="226314" y="423062"/>
                  </a:lnTo>
                  <a:lnTo>
                    <a:pt x="226314" y="528828"/>
                  </a:lnTo>
                  <a:lnTo>
                    <a:pt x="452628" y="264414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14715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2006955" y="0"/>
                  </a:moveTo>
                  <a:lnTo>
                    <a:pt x="128168" y="0"/>
                  </a:lnTo>
                  <a:lnTo>
                    <a:pt x="78277" y="10071"/>
                  </a:lnTo>
                  <a:lnTo>
                    <a:pt x="37538" y="37538"/>
                  </a:lnTo>
                  <a:lnTo>
                    <a:pt x="10071" y="78277"/>
                  </a:lnTo>
                  <a:lnTo>
                    <a:pt x="0" y="128168"/>
                  </a:lnTo>
                  <a:lnTo>
                    <a:pt x="0" y="1153515"/>
                  </a:lnTo>
                  <a:lnTo>
                    <a:pt x="10071" y="1203406"/>
                  </a:lnTo>
                  <a:lnTo>
                    <a:pt x="37538" y="1244145"/>
                  </a:lnTo>
                  <a:lnTo>
                    <a:pt x="78277" y="1271612"/>
                  </a:lnTo>
                  <a:lnTo>
                    <a:pt x="128168" y="1281684"/>
                  </a:lnTo>
                  <a:lnTo>
                    <a:pt x="2006955" y="1281684"/>
                  </a:lnTo>
                  <a:lnTo>
                    <a:pt x="2056846" y="1271612"/>
                  </a:lnTo>
                  <a:lnTo>
                    <a:pt x="2097585" y="1244145"/>
                  </a:lnTo>
                  <a:lnTo>
                    <a:pt x="2125052" y="1203406"/>
                  </a:lnTo>
                  <a:lnTo>
                    <a:pt x="2135124" y="1153515"/>
                  </a:lnTo>
                  <a:lnTo>
                    <a:pt x="2135124" y="128168"/>
                  </a:lnTo>
                  <a:lnTo>
                    <a:pt x="2125052" y="78277"/>
                  </a:lnTo>
                  <a:lnTo>
                    <a:pt x="2097585" y="37538"/>
                  </a:lnTo>
                  <a:lnTo>
                    <a:pt x="2056846" y="10071"/>
                  </a:lnTo>
                  <a:lnTo>
                    <a:pt x="200695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14715" y="4835652"/>
              <a:ext cx="2135505" cy="1282065"/>
            </a:xfrm>
            <a:custGeom>
              <a:avLst/>
              <a:gdLst/>
              <a:ahLst/>
              <a:cxnLst/>
              <a:rect l="l" t="t" r="r" b="b"/>
              <a:pathLst>
                <a:path w="2135504" h="1282064">
                  <a:moveTo>
                    <a:pt x="0" y="128168"/>
                  </a:moveTo>
                  <a:lnTo>
                    <a:pt x="10071" y="78277"/>
                  </a:lnTo>
                  <a:lnTo>
                    <a:pt x="37538" y="37538"/>
                  </a:lnTo>
                  <a:lnTo>
                    <a:pt x="78277" y="10071"/>
                  </a:lnTo>
                  <a:lnTo>
                    <a:pt x="128168" y="0"/>
                  </a:lnTo>
                  <a:lnTo>
                    <a:pt x="2006955" y="0"/>
                  </a:lnTo>
                  <a:lnTo>
                    <a:pt x="2056846" y="10071"/>
                  </a:lnTo>
                  <a:lnTo>
                    <a:pt x="2097585" y="37538"/>
                  </a:lnTo>
                  <a:lnTo>
                    <a:pt x="2125052" y="78277"/>
                  </a:lnTo>
                  <a:lnTo>
                    <a:pt x="2135124" y="128168"/>
                  </a:lnTo>
                  <a:lnTo>
                    <a:pt x="2135124" y="1153515"/>
                  </a:lnTo>
                  <a:lnTo>
                    <a:pt x="2125052" y="1203406"/>
                  </a:lnTo>
                  <a:lnTo>
                    <a:pt x="2097585" y="1244145"/>
                  </a:lnTo>
                  <a:lnTo>
                    <a:pt x="2056846" y="1271612"/>
                  </a:lnTo>
                  <a:lnTo>
                    <a:pt x="2006955" y="1281684"/>
                  </a:lnTo>
                  <a:lnTo>
                    <a:pt x="128168" y="1281684"/>
                  </a:lnTo>
                  <a:lnTo>
                    <a:pt x="78277" y="1271612"/>
                  </a:lnTo>
                  <a:lnTo>
                    <a:pt x="37538" y="1244145"/>
                  </a:lnTo>
                  <a:lnTo>
                    <a:pt x="10071" y="1203406"/>
                  </a:lnTo>
                  <a:lnTo>
                    <a:pt x="0" y="1153515"/>
                  </a:lnTo>
                  <a:lnTo>
                    <a:pt x="0" y="12816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10418" y="5140699"/>
            <a:ext cx="1743710" cy="6299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905" algn="ctr">
              <a:lnSpc>
                <a:spcPts val="1540"/>
              </a:lnSpc>
              <a:spcBef>
                <a:spcPts val="27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envoyer vers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serveur,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 base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 </a:t>
            </a:r>
            <a:r>
              <a:rPr sz="1400" spc="-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entrepôt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26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grpSp>
        <p:nvGrpSpPr>
          <p:cNvPr id="11" name="object 11"/>
          <p:cNvGrpSpPr/>
          <p:nvPr/>
        </p:nvGrpSpPr>
        <p:grpSpPr>
          <a:xfrm>
            <a:off x="1369822" y="2913637"/>
            <a:ext cx="9448165" cy="3542665"/>
            <a:chOff x="1369822" y="2913637"/>
            <a:chExt cx="9448165" cy="3542665"/>
          </a:xfrm>
        </p:grpSpPr>
        <p:sp>
          <p:nvSpPr>
            <p:cNvPr id="12" name="object 12"/>
            <p:cNvSpPr/>
            <p:nvPr/>
          </p:nvSpPr>
          <p:spPr>
            <a:xfrm>
              <a:off x="1376172" y="2919987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6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6"/>
                  </a:lnTo>
                  <a:lnTo>
                    <a:pt x="9352788" y="493776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6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6172" y="2919987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6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6"/>
                  </a:lnTo>
                  <a:lnTo>
                    <a:pt x="82296" y="493776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6172" y="3425955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6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6"/>
                  </a:lnTo>
                  <a:lnTo>
                    <a:pt x="9352788" y="493776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6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55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6172" y="3425955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6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6"/>
                  </a:lnTo>
                  <a:lnTo>
                    <a:pt x="82296" y="493776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6172" y="3931923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5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5"/>
                  </a:lnTo>
                  <a:lnTo>
                    <a:pt x="9352788" y="493775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5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6172" y="3931923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5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5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5"/>
                  </a:lnTo>
                  <a:lnTo>
                    <a:pt x="82296" y="493775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6172" y="4437891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6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6"/>
                  </a:lnTo>
                  <a:lnTo>
                    <a:pt x="9352788" y="493776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6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6172" y="4437891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6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6"/>
                  </a:lnTo>
                  <a:lnTo>
                    <a:pt x="82296" y="493776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76172" y="4943859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5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5"/>
                  </a:lnTo>
                  <a:lnTo>
                    <a:pt x="9352788" y="493775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5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76172" y="4943859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5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5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5"/>
                  </a:lnTo>
                  <a:lnTo>
                    <a:pt x="82296" y="493775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6172" y="5449827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6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6"/>
                  </a:lnTo>
                  <a:lnTo>
                    <a:pt x="9352788" y="493776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6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50B8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6172" y="5449827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6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6"/>
                  </a:lnTo>
                  <a:lnTo>
                    <a:pt x="82296" y="493776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76172" y="5955795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9352788" y="0"/>
                  </a:moveTo>
                  <a:lnTo>
                    <a:pt x="82296" y="0"/>
                  </a:lnTo>
                  <a:lnTo>
                    <a:pt x="50261" y="6466"/>
                  </a:lnTo>
                  <a:lnTo>
                    <a:pt x="24103" y="24103"/>
                  </a:lnTo>
                  <a:lnTo>
                    <a:pt x="6466" y="50261"/>
                  </a:lnTo>
                  <a:lnTo>
                    <a:pt x="0" y="82296"/>
                  </a:lnTo>
                  <a:lnTo>
                    <a:pt x="0" y="411467"/>
                  </a:lnTo>
                  <a:lnTo>
                    <a:pt x="6466" y="443503"/>
                  </a:lnTo>
                  <a:lnTo>
                    <a:pt x="24103" y="469666"/>
                  </a:lnTo>
                  <a:lnTo>
                    <a:pt x="50261" y="487307"/>
                  </a:lnTo>
                  <a:lnTo>
                    <a:pt x="82296" y="493776"/>
                  </a:lnTo>
                  <a:lnTo>
                    <a:pt x="9352788" y="493776"/>
                  </a:lnTo>
                  <a:lnTo>
                    <a:pt x="9384822" y="487307"/>
                  </a:lnTo>
                  <a:lnTo>
                    <a:pt x="9410980" y="469666"/>
                  </a:lnTo>
                  <a:lnTo>
                    <a:pt x="9428617" y="443503"/>
                  </a:lnTo>
                  <a:lnTo>
                    <a:pt x="9435084" y="411467"/>
                  </a:lnTo>
                  <a:lnTo>
                    <a:pt x="9435084" y="82296"/>
                  </a:lnTo>
                  <a:lnTo>
                    <a:pt x="9428617" y="50261"/>
                  </a:lnTo>
                  <a:lnTo>
                    <a:pt x="9410980" y="24103"/>
                  </a:lnTo>
                  <a:lnTo>
                    <a:pt x="9384822" y="6466"/>
                  </a:lnTo>
                  <a:lnTo>
                    <a:pt x="9352788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6172" y="5955795"/>
              <a:ext cx="9435465" cy="494030"/>
            </a:xfrm>
            <a:custGeom>
              <a:avLst/>
              <a:gdLst/>
              <a:ahLst/>
              <a:cxnLst/>
              <a:rect l="l" t="t" r="r" b="b"/>
              <a:pathLst>
                <a:path w="9435465" h="494029">
                  <a:moveTo>
                    <a:pt x="0" y="82296"/>
                  </a:moveTo>
                  <a:lnTo>
                    <a:pt x="6466" y="50261"/>
                  </a:lnTo>
                  <a:lnTo>
                    <a:pt x="24103" y="24103"/>
                  </a:lnTo>
                  <a:lnTo>
                    <a:pt x="50261" y="6466"/>
                  </a:lnTo>
                  <a:lnTo>
                    <a:pt x="82296" y="0"/>
                  </a:lnTo>
                  <a:lnTo>
                    <a:pt x="9352788" y="0"/>
                  </a:lnTo>
                  <a:lnTo>
                    <a:pt x="9384822" y="6466"/>
                  </a:lnTo>
                  <a:lnTo>
                    <a:pt x="9410980" y="24103"/>
                  </a:lnTo>
                  <a:lnTo>
                    <a:pt x="9428617" y="50261"/>
                  </a:lnTo>
                  <a:lnTo>
                    <a:pt x="9435084" y="82296"/>
                  </a:lnTo>
                  <a:lnTo>
                    <a:pt x="9435084" y="411467"/>
                  </a:lnTo>
                  <a:lnTo>
                    <a:pt x="9428617" y="443503"/>
                  </a:lnTo>
                  <a:lnTo>
                    <a:pt x="9410980" y="469666"/>
                  </a:lnTo>
                  <a:lnTo>
                    <a:pt x="9384822" y="487307"/>
                  </a:lnTo>
                  <a:lnTo>
                    <a:pt x="9352788" y="493776"/>
                  </a:lnTo>
                  <a:lnTo>
                    <a:pt x="82296" y="493776"/>
                  </a:lnTo>
                  <a:lnTo>
                    <a:pt x="50261" y="487307"/>
                  </a:lnTo>
                  <a:lnTo>
                    <a:pt x="24103" y="469666"/>
                  </a:lnTo>
                  <a:lnTo>
                    <a:pt x="6466" y="443503"/>
                  </a:lnTo>
                  <a:lnTo>
                    <a:pt x="0" y="411467"/>
                  </a:lnTo>
                  <a:lnTo>
                    <a:pt x="0" y="8229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58739" y="830413"/>
            <a:ext cx="11130280" cy="5471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Définition</a:t>
            </a:r>
            <a:r>
              <a:rPr sz="16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Rôle</a:t>
            </a:r>
            <a:r>
              <a:rPr sz="16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 marL="840740" marR="5080" indent="-288290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l'intégration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injection</a:t>
            </a:r>
            <a:r>
              <a:rPr sz="14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Intelligence.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quelques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d’usage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concrets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solution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194435" marR="764540">
              <a:lnSpc>
                <a:spcPct val="237200"/>
              </a:lnSpc>
              <a:spcBef>
                <a:spcPts val="1019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Migrer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facilement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d'une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une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autre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par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exemple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lors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d’un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changement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CRM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logiciel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métier.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Interconnecter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plusieurs applications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systèmes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cadre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d’échange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Traiter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vastes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ensembles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hétérogènes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améliorer,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enrichir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puis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replacer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bon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endroit.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1194435" marR="864869">
              <a:lnSpc>
                <a:spcPts val="154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Sécuriser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contrôler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qualité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système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d’information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supprimer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incohérences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données,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dédoublonner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y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instaurer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règles 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gestion.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Mettre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place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cartographie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au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sein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organisation.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un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référentiel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d’entreprise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unique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homogène.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Calibri"/>
              <a:cs typeface="Calibri"/>
            </a:endParaRPr>
          </a:p>
          <a:p>
            <a:pPr marL="1194435">
              <a:lnSpc>
                <a:spcPct val="100000"/>
              </a:lnSpc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Stocker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 Warehouse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pour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exploiter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ensuite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environnement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de Business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intelligence.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27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655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Introduction</a:t>
            </a:r>
            <a:r>
              <a:rPr spc="-15" dirty="0"/>
              <a:t> </a:t>
            </a:r>
            <a:r>
              <a:rPr spc="-5" dirty="0"/>
              <a:t>à</a:t>
            </a:r>
            <a:r>
              <a:rPr spc="-15" dirty="0"/>
              <a:t> </a:t>
            </a:r>
            <a:r>
              <a:rPr dirty="0"/>
              <a:t>la</a:t>
            </a:r>
            <a:r>
              <a:rPr spc="-30" dirty="0"/>
              <a:t> </a:t>
            </a:r>
            <a:r>
              <a:rPr spc="-5" dirty="0"/>
              <a:t>Business</a:t>
            </a:r>
            <a:r>
              <a:rPr spc="-20" dirty="0"/>
              <a:t> </a:t>
            </a:r>
            <a:r>
              <a:rPr spc="-5" dirty="0"/>
              <a:t>Intelligence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Prérequis</a:t>
            </a:r>
            <a:r>
              <a:rPr spc="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spc="-5" dirty="0"/>
              <a:t>chaine</a:t>
            </a:r>
            <a:r>
              <a:rPr dirty="0"/>
              <a:t> </a:t>
            </a:r>
            <a:r>
              <a:rPr spc="-5" dirty="0"/>
              <a:t>décisionnelle</a:t>
            </a:r>
            <a:r>
              <a:rPr spc="-20" dirty="0"/>
              <a:t> 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10" dirty="0"/>
              <a:t>relation</a:t>
            </a:r>
            <a:r>
              <a:rPr dirty="0"/>
              <a:t> </a:t>
            </a:r>
            <a:r>
              <a:rPr spc="-15" dirty="0"/>
              <a:t>avec</a:t>
            </a:r>
            <a:r>
              <a:rPr spc="10" dirty="0"/>
              <a:t> </a:t>
            </a:r>
            <a:r>
              <a:rPr spc="-5" dirty="0"/>
              <a:t>l’ETL</a:t>
            </a:r>
          </a:p>
          <a:p>
            <a:pPr marL="5709920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Cycle </a:t>
            </a:r>
            <a:r>
              <a:rPr spc="-5" dirty="0"/>
              <a:t>de vie</a:t>
            </a:r>
            <a:r>
              <a:rPr spc="-15" dirty="0"/>
              <a:t> </a:t>
            </a:r>
            <a:r>
              <a:rPr spc="-5" dirty="0"/>
              <a:t>des données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Définition</a:t>
            </a:r>
            <a:r>
              <a:rPr spc="-45" dirty="0"/>
              <a:t> </a:t>
            </a:r>
            <a:r>
              <a:rPr spc="-5" dirty="0"/>
              <a:t>de l'ETL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98739" y="5484293"/>
            <a:ext cx="105918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opération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migration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ajoutée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l’information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rendre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aisément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consommable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Intelligence.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58739" y="830413"/>
            <a:ext cx="11129010" cy="307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Processus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l’ETL</a:t>
            </a:r>
            <a:endParaRPr sz="1600">
              <a:latin typeface="Calibri"/>
              <a:cs typeface="Calibri"/>
            </a:endParaRPr>
          </a:p>
          <a:p>
            <a:pPr marL="837565" marR="6985" indent="-285750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d’ETL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(Extraction,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Chargement)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gèrent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transfert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d’information hétérogènes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Extraction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(ERP,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CRM,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SGBDR,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fichiers,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etc.).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consolider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concordance.</a:t>
            </a:r>
            <a:endParaRPr sz="1400">
              <a:latin typeface="Calibri"/>
              <a:cs typeface="Calibri"/>
            </a:endParaRPr>
          </a:p>
          <a:p>
            <a:pPr marL="1296035" marR="5080" lvl="1" indent="-287020">
              <a:lnSpc>
                <a:spcPct val="150000"/>
              </a:lnSpc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distribution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auprès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décisionnels</a:t>
            </a:r>
            <a:r>
              <a:rPr sz="14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(Data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Warehouse,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Marts,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OLAP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“cubes”…).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30882" y="4222750"/>
            <a:ext cx="2148205" cy="553720"/>
            <a:chOff x="2230882" y="4222750"/>
            <a:chExt cx="2148205" cy="553720"/>
          </a:xfrm>
        </p:grpSpPr>
        <p:sp>
          <p:nvSpPr>
            <p:cNvPr id="14" name="object 14"/>
            <p:cNvSpPr/>
            <p:nvPr/>
          </p:nvSpPr>
          <p:spPr>
            <a:xfrm>
              <a:off x="2237232" y="4229100"/>
              <a:ext cx="2135505" cy="541020"/>
            </a:xfrm>
            <a:custGeom>
              <a:avLst/>
              <a:gdLst/>
              <a:ahLst/>
              <a:cxnLst/>
              <a:rect l="l" t="t" r="r" b="b"/>
              <a:pathLst>
                <a:path w="2135504" h="541020">
                  <a:moveTo>
                    <a:pt x="2081022" y="0"/>
                  </a:moveTo>
                  <a:lnTo>
                    <a:pt x="54102" y="0"/>
                  </a:lnTo>
                  <a:lnTo>
                    <a:pt x="33041" y="4251"/>
                  </a:lnTo>
                  <a:lnTo>
                    <a:pt x="15844" y="15844"/>
                  </a:lnTo>
                  <a:lnTo>
                    <a:pt x="4251" y="33041"/>
                  </a:lnTo>
                  <a:lnTo>
                    <a:pt x="0" y="54101"/>
                  </a:lnTo>
                  <a:lnTo>
                    <a:pt x="0" y="486917"/>
                  </a:lnTo>
                  <a:lnTo>
                    <a:pt x="4251" y="507978"/>
                  </a:lnTo>
                  <a:lnTo>
                    <a:pt x="15844" y="525175"/>
                  </a:lnTo>
                  <a:lnTo>
                    <a:pt x="33041" y="536768"/>
                  </a:lnTo>
                  <a:lnTo>
                    <a:pt x="54102" y="541019"/>
                  </a:lnTo>
                  <a:lnTo>
                    <a:pt x="2081022" y="541019"/>
                  </a:lnTo>
                  <a:lnTo>
                    <a:pt x="2102082" y="536768"/>
                  </a:lnTo>
                  <a:lnTo>
                    <a:pt x="2119279" y="525175"/>
                  </a:lnTo>
                  <a:lnTo>
                    <a:pt x="2130872" y="507978"/>
                  </a:lnTo>
                  <a:lnTo>
                    <a:pt x="2135124" y="486917"/>
                  </a:lnTo>
                  <a:lnTo>
                    <a:pt x="2135124" y="54101"/>
                  </a:lnTo>
                  <a:lnTo>
                    <a:pt x="2130872" y="33041"/>
                  </a:lnTo>
                  <a:lnTo>
                    <a:pt x="2119279" y="15844"/>
                  </a:lnTo>
                  <a:lnTo>
                    <a:pt x="2102082" y="4251"/>
                  </a:lnTo>
                  <a:lnTo>
                    <a:pt x="20810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37232" y="4229100"/>
              <a:ext cx="2135505" cy="541020"/>
            </a:xfrm>
            <a:custGeom>
              <a:avLst/>
              <a:gdLst/>
              <a:ahLst/>
              <a:cxnLst/>
              <a:rect l="l" t="t" r="r" b="b"/>
              <a:pathLst>
                <a:path w="2135504" h="541020">
                  <a:moveTo>
                    <a:pt x="0" y="54101"/>
                  </a:moveTo>
                  <a:lnTo>
                    <a:pt x="4251" y="33041"/>
                  </a:lnTo>
                  <a:lnTo>
                    <a:pt x="15844" y="15844"/>
                  </a:lnTo>
                  <a:lnTo>
                    <a:pt x="33041" y="4251"/>
                  </a:lnTo>
                  <a:lnTo>
                    <a:pt x="54102" y="0"/>
                  </a:lnTo>
                  <a:lnTo>
                    <a:pt x="2081022" y="0"/>
                  </a:lnTo>
                  <a:lnTo>
                    <a:pt x="2102082" y="4251"/>
                  </a:lnTo>
                  <a:lnTo>
                    <a:pt x="2119279" y="15844"/>
                  </a:lnTo>
                  <a:lnTo>
                    <a:pt x="2130872" y="33041"/>
                  </a:lnTo>
                  <a:lnTo>
                    <a:pt x="2135124" y="54101"/>
                  </a:lnTo>
                  <a:lnTo>
                    <a:pt x="2135124" y="486917"/>
                  </a:lnTo>
                  <a:lnTo>
                    <a:pt x="2130872" y="507978"/>
                  </a:lnTo>
                  <a:lnTo>
                    <a:pt x="2119279" y="525175"/>
                  </a:lnTo>
                  <a:lnTo>
                    <a:pt x="2102082" y="536768"/>
                  </a:lnTo>
                  <a:lnTo>
                    <a:pt x="2081022" y="541019"/>
                  </a:lnTo>
                  <a:lnTo>
                    <a:pt x="54102" y="541019"/>
                  </a:lnTo>
                  <a:lnTo>
                    <a:pt x="33041" y="536768"/>
                  </a:lnTo>
                  <a:lnTo>
                    <a:pt x="15844" y="525175"/>
                  </a:lnTo>
                  <a:lnTo>
                    <a:pt x="4251" y="507978"/>
                  </a:lnTo>
                  <a:lnTo>
                    <a:pt x="0" y="486917"/>
                  </a:lnTo>
                  <a:lnTo>
                    <a:pt x="0" y="541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24235" y="4284835"/>
            <a:ext cx="7581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Extraction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09873" y="4136567"/>
            <a:ext cx="4060825" cy="1106805"/>
            <a:chOff x="3309873" y="4136567"/>
            <a:chExt cx="4060825" cy="110680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6223" y="4634483"/>
              <a:ext cx="850391" cy="6019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16223" y="4634483"/>
              <a:ext cx="850900" cy="601980"/>
            </a:xfrm>
            <a:custGeom>
              <a:avLst/>
              <a:gdLst/>
              <a:ahLst/>
              <a:cxnLst/>
              <a:rect l="l" t="t" r="r" b="b"/>
              <a:pathLst>
                <a:path w="850900" h="601979">
                  <a:moveTo>
                    <a:pt x="0" y="60198"/>
                  </a:moveTo>
                  <a:lnTo>
                    <a:pt x="4730" y="36765"/>
                  </a:lnTo>
                  <a:lnTo>
                    <a:pt x="17630" y="17630"/>
                  </a:lnTo>
                  <a:lnTo>
                    <a:pt x="36765" y="4730"/>
                  </a:lnTo>
                  <a:lnTo>
                    <a:pt x="60198" y="0"/>
                  </a:lnTo>
                  <a:lnTo>
                    <a:pt x="790194" y="0"/>
                  </a:lnTo>
                  <a:lnTo>
                    <a:pt x="813626" y="4730"/>
                  </a:lnTo>
                  <a:lnTo>
                    <a:pt x="832761" y="17630"/>
                  </a:lnTo>
                  <a:lnTo>
                    <a:pt x="845661" y="36765"/>
                  </a:lnTo>
                  <a:lnTo>
                    <a:pt x="850391" y="60198"/>
                  </a:lnTo>
                  <a:lnTo>
                    <a:pt x="850391" y="541782"/>
                  </a:lnTo>
                  <a:lnTo>
                    <a:pt x="845661" y="565214"/>
                  </a:lnTo>
                  <a:lnTo>
                    <a:pt x="832761" y="584349"/>
                  </a:lnTo>
                  <a:lnTo>
                    <a:pt x="813626" y="597249"/>
                  </a:lnTo>
                  <a:lnTo>
                    <a:pt x="790194" y="601980"/>
                  </a:lnTo>
                  <a:lnTo>
                    <a:pt x="60198" y="601980"/>
                  </a:lnTo>
                  <a:lnTo>
                    <a:pt x="36765" y="597249"/>
                  </a:lnTo>
                  <a:lnTo>
                    <a:pt x="17630" y="584349"/>
                  </a:lnTo>
                  <a:lnTo>
                    <a:pt x="4730" y="565214"/>
                  </a:lnTo>
                  <a:lnTo>
                    <a:pt x="0" y="541782"/>
                  </a:lnTo>
                  <a:lnTo>
                    <a:pt x="0" y="60198"/>
                  </a:lnTo>
                  <a:close/>
                </a:path>
              </a:pathLst>
            </a:custGeom>
            <a:ln w="12699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5482" y="4136567"/>
              <a:ext cx="455295" cy="531495"/>
            </a:xfrm>
            <a:custGeom>
              <a:avLst/>
              <a:gdLst/>
              <a:ahLst/>
              <a:cxnLst/>
              <a:rect l="l" t="t" r="r" b="b"/>
              <a:pathLst>
                <a:path w="455295" h="531495">
                  <a:moveTo>
                    <a:pt x="226656" y="0"/>
                  </a:moveTo>
                  <a:lnTo>
                    <a:pt x="227152" y="106286"/>
                  </a:lnTo>
                  <a:lnTo>
                    <a:pt x="0" y="107327"/>
                  </a:lnTo>
                  <a:lnTo>
                    <a:pt x="1460" y="426186"/>
                  </a:lnTo>
                  <a:lnTo>
                    <a:pt x="228612" y="425145"/>
                  </a:lnTo>
                  <a:lnTo>
                    <a:pt x="229095" y="531431"/>
                  </a:lnTo>
                  <a:lnTo>
                    <a:pt x="455028" y="264680"/>
                  </a:lnTo>
                  <a:lnTo>
                    <a:pt x="22665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28844" y="4215383"/>
              <a:ext cx="2135505" cy="541020"/>
            </a:xfrm>
            <a:custGeom>
              <a:avLst/>
              <a:gdLst/>
              <a:ahLst/>
              <a:cxnLst/>
              <a:rect l="l" t="t" r="r" b="b"/>
              <a:pathLst>
                <a:path w="2135504" h="541020">
                  <a:moveTo>
                    <a:pt x="2081022" y="0"/>
                  </a:moveTo>
                  <a:lnTo>
                    <a:pt x="54102" y="0"/>
                  </a:lnTo>
                  <a:lnTo>
                    <a:pt x="33041" y="4251"/>
                  </a:lnTo>
                  <a:lnTo>
                    <a:pt x="15844" y="15844"/>
                  </a:lnTo>
                  <a:lnTo>
                    <a:pt x="4251" y="33041"/>
                  </a:lnTo>
                  <a:lnTo>
                    <a:pt x="0" y="54101"/>
                  </a:lnTo>
                  <a:lnTo>
                    <a:pt x="0" y="486917"/>
                  </a:lnTo>
                  <a:lnTo>
                    <a:pt x="4251" y="507978"/>
                  </a:lnTo>
                  <a:lnTo>
                    <a:pt x="15844" y="525175"/>
                  </a:lnTo>
                  <a:lnTo>
                    <a:pt x="33041" y="536768"/>
                  </a:lnTo>
                  <a:lnTo>
                    <a:pt x="54102" y="541019"/>
                  </a:lnTo>
                  <a:lnTo>
                    <a:pt x="2081022" y="541019"/>
                  </a:lnTo>
                  <a:lnTo>
                    <a:pt x="2102082" y="536768"/>
                  </a:lnTo>
                  <a:lnTo>
                    <a:pt x="2119279" y="525175"/>
                  </a:lnTo>
                  <a:lnTo>
                    <a:pt x="2130872" y="507978"/>
                  </a:lnTo>
                  <a:lnTo>
                    <a:pt x="2135124" y="486917"/>
                  </a:lnTo>
                  <a:lnTo>
                    <a:pt x="2135124" y="54101"/>
                  </a:lnTo>
                  <a:lnTo>
                    <a:pt x="2130872" y="33041"/>
                  </a:lnTo>
                  <a:lnTo>
                    <a:pt x="2119279" y="15844"/>
                  </a:lnTo>
                  <a:lnTo>
                    <a:pt x="2102082" y="4251"/>
                  </a:lnTo>
                  <a:lnTo>
                    <a:pt x="2081022" y="0"/>
                  </a:lnTo>
                  <a:close/>
                </a:path>
              </a:pathLst>
            </a:custGeom>
            <a:solidFill>
              <a:srgbClr val="2FE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8844" y="4215383"/>
              <a:ext cx="2135505" cy="541020"/>
            </a:xfrm>
            <a:custGeom>
              <a:avLst/>
              <a:gdLst/>
              <a:ahLst/>
              <a:cxnLst/>
              <a:rect l="l" t="t" r="r" b="b"/>
              <a:pathLst>
                <a:path w="2135504" h="541020">
                  <a:moveTo>
                    <a:pt x="0" y="54101"/>
                  </a:moveTo>
                  <a:lnTo>
                    <a:pt x="4251" y="33041"/>
                  </a:lnTo>
                  <a:lnTo>
                    <a:pt x="15844" y="15844"/>
                  </a:lnTo>
                  <a:lnTo>
                    <a:pt x="33041" y="4251"/>
                  </a:lnTo>
                  <a:lnTo>
                    <a:pt x="54102" y="0"/>
                  </a:lnTo>
                  <a:lnTo>
                    <a:pt x="2081022" y="0"/>
                  </a:lnTo>
                  <a:lnTo>
                    <a:pt x="2102082" y="4251"/>
                  </a:lnTo>
                  <a:lnTo>
                    <a:pt x="2119279" y="15844"/>
                  </a:lnTo>
                  <a:lnTo>
                    <a:pt x="2130872" y="33041"/>
                  </a:lnTo>
                  <a:lnTo>
                    <a:pt x="2135124" y="54101"/>
                  </a:lnTo>
                  <a:lnTo>
                    <a:pt x="2135124" y="486917"/>
                  </a:lnTo>
                  <a:lnTo>
                    <a:pt x="2130872" y="507978"/>
                  </a:lnTo>
                  <a:lnTo>
                    <a:pt x="2119279" y="525175"/>
                  </a:lnTo>
                  <a:lnTo>
                    <a:pt x="2102082" y="536768"/>
                  </a:lnTo>
                  <a:lnTo>
                    <a:pt x="2081022" y="541019"/>
                  </a:lnTo>
                  <a:lnTo>
                    <a:pt x="54102" y="541019"/>
                  </a:lnTo>
                  <a:lnTo>
                    <a:pt x="33041" y="536768"/>
                  </a:lnTo>
                  <a:lnTo>
                    <a:pt x="15844" y="525175"/>
                  </a:lnTo>
                  <a:lnTo>
                    <a:pt x="4251" y="507978"/>
                  </a:lnTo>
                  <a:lnTo>
                    <a:pt x="0" y="486917"/>
                  </a:lnTo>
                  <a:lnTo>
                    <a:pt x="0" y="541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15953" y="4271148"/>
            <a:ext cx="11296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01485" y="4129175"/>
            <a:ext cx="4060825" cy="1127760"/>
            <a:chOff x="6301485" y="4129175"/>
            <a:chExt cx="4060825" cy="112776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07835" y="4593335"/>
              <a:ext cx="850390" cy="65684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07835" y="4593335"/>
              <a:ext cx="850900" cy="657225"/>
            </a:xfrm>
            <a:custGeom>
              <a:avLst/>
              <a:gdLst/>
              <a:ahLst/>
              <a:cxnLst/>
              <a:rect l="l" t="t" r="r" b="b"/>
              <a:pathLst>
                <a:path w="850900" h="657225">
                  <a:moveTo>
                    <a:pt x="0" y="65684"/>
                  </a:moveTo>
                  <a:lnTo>
                    <a:pt x="5162" y="40119"/>
                  </a:lnTo>
                  <a:lnTo>
                    <a:pt x="19240" y="19240"/>
                  </a:lnTo>
                  <a:lnTo>
                    <a:pt x="40119" y="5162"/>
                  </a:lnTo>
                  <a:lnTo>
                    <a:pt x="65684" y="0"/>
                  </a:lnTo>
                  <a:lnTo>
                    <a:pt x="784707" y="0"/>
                  </a:lnTo>
                  <a:lnTo>
                    <a:pt x="810272" y="5162"/>
                  </a:lnTo>
                  <a:lnTo>
                    <a:pt x="831151" y="19240"/>
                  </a:lnTo>
                  <a:lnTo>
                    <a:pt x="845229" y="40119"/>
                  </a:lnTo>
                  <a:lnTo>
                    <a:pt x="850391" y="65684"/>
                  </a:lnTo>
                  <a:lnTo>
                    <a:pt x="850391" y="591159"/>
                  </a:lnTo>
                  <a:lnTo>
                    <a:pt x="845229" y="616724"/>
                  </a:lnTo>
                  <a:lnTo>
                    <a:pt x="831151" y="637603"/>
                  </a:lnTo>
                  <a:lnTo>
                    <a:pt x="810272" y="651681"/>
                  </a:lnTo>
                  <a:lnTo>
                    <a:pt x="784707" y="656844"/>
                  </a:lnTo>
                  <a:lnTo>
                    <a:pt x="65684" y="656844"/>
                  </a:lnTo>
                  <a:lnTo>
                    <a:pt x="40119" y="651681"/>
                  </a:lnTo>
                  <a:lnTo>
                    <a:pt x="19240" y="637603"/>
                  </a:lnTo>
                  <a:lnTo>
                    <a:pt x="5162" y="616724"/>
                  </a:lnTo>
                  <a:lnTo>
                    <a:pt x="0" y="591159"/>
                  </a:lnTo>
                  <a:lnTo>
                    <a:pt x="0" y="65684"/>
                  </a:lnTo>
                  <a:close/>
                </a:path>
              </a:pathLst>
            </a:custGeom>
            <a:ln w="12700">
              <a:solidFill>
                <a:srgbClr val="2FE8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77861" y="4129176"/>
              <a:ext cx="2778125" cy="627380"/>
            </a:xfrm>
            <a:custGeom>
              <a:avLst/>
              <a:gdLst/>
              <a:ahLst/>
              <a:cxnLst/>
              <a:rect l="l" t="t" r="r" b="b"/>
              <a:pathLst>
                <a:path w="2778125" h="627379">
                  <a:moveTo>
                    <a:pt x="454367" y="265620"/>
                  </a:moveTo>
                  <a:lnTo>
                    <a:pt x="227101" y="0"/>
                  </a:lnTo>
                  <a:lnTo>
                    <a:pt x="227152" y="106286"/>
                  </a:lnTo>
                  <a:lnTo>
                    <a:pt x="0" y="106375"/>
                  </a:lnTo>
                  <a:lnTo>
                    <a:pt x="127" y="425234"/>
                  </a:lnTo>
                  <a:lnTo>
                    <a:pt x="227279" y="425145"/>
                  </a:lnTo>
                  <a:lnTo>
                    <a:pt x="227317" y="531431"/>
                  </a:lnTo>
                  <a:lnTo>
                    <a:pt x="454367" y="265620"/>
                  </a:lnTo>
                  <a:close/>
                </a:path>
                <a:path w="2778125" h="627379">
                  <a:moveTo>
                    <a:pt x="2777718" y="138938"/>
                  </a:moveTo>
                  <a:lnTo>
                    <a:pt x="2773451" y="117830"/>
                  </a:lnTo>
                  <a:lnTo>
                    <a:pt x="2761818" y="100584"/>
                  </a:lnTo>
                  <a:lnTo>
                    <a:pt x="2744571" y="88950"/>
                  </a:lnTo>
                  <a:lnTo>
                    <a:pt x="2723464" y="84683"/>
                  </a:lnTo>
                  <a:lnTo>
                    <a:pt x="696849" y="84683"/>
                  </a:lnTo>
                  <a:lnTo>
                    <a:pt x="675728" y="88950"/>
                  </a:lnTo>
                  <a:lnTo>
                    <a:pt x="658482" y="100584"/>
                  </a:lnTo>
                  <a:lnTo>
                    <a:pt x="646849" y="117830"/>
                  </a:lnTo>
                  <a:lnTo>
                    <a:pt x="642594" y="138938"/>
                  </a:lnTo>
                  <a:lnTo>
                    <a:pt x="642594" y="572973"/>
                  </a:lnTo>
                  <a:lnTo>
                    <a:pt x="646849" y="594093"/>
                  </a:lnTo>
                  <a:lnTo>
                    <a:pt x="658482" y="611339"/>
                  </a:lnTo>
                  <a:lnTo>
                    <a:pt x="675728" y="622973"/>
                  </a:lnTo>
                  <a:lnTo>
                    <a:pt x="696849" y="627227"/>
                  </a:lnTo>
                  <a:lnTo>
                    <a:pt x="2723464" y="627227"/>
                  </a:lnTo>
                  <a:lnTo>
                    <a:pt x="2744571" y="622973"/>
                  </a:lnTo>
                  <a:lnTo>
                    <a:pt x="2761818" y="611339"/>
                  </a:lnTo>
                  <a:lnTo>
                    <a:pt x="2773451" y="594093"/>
                  </a:lnTo>
                  <a:lnTo>
                    <a:pt x="2777718" y="572973"/>
                  </a:lnTo>
                  <a:lnTo>
                    <a:pt x="2777718" y="1389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20455" y="4213858"/>
              <a:ext cx="2135505" cy="542925"/>
            </a:xfrm>
            <a:custGeom>
              <a:avLst/>
              <a:gdLst/>
              <a:ahLst/>
              <a:cxnLst/>
              <a:rect l="l" t="t" r="r" b="b"/>
              <a:pathLst>
                <a:path w="2135504" h="542925">
                  <a:moveTo>
                    <a:pt x="0" y="54254"/>
                  </a:moveTo>
                  <a:lnTo>
                    <a:pt x="4264" y="33138"/>
                  </a:lnTo>
                  <a:lnTo>
                    <a:pt x="15892" y="15892"/>
                  </a:lnTo>
                  <a:lnTo>
                    <a:pt x="33138" y="4264"/>
                  </a:lnTo>
                  <a:lnTo>
                    <a:pt x="54254" y="0"/>
                  </a:lnTo>
                  <a:lnTo>
                    <a:pt x="2080869" y="0"/>
                  </a:lnTo>
                  <a:lnTo>
                    <a:pt x="2101985" y="4264"/>
                  </a:lnTo>
                  <a:lnTo>
                    <a:pt x="2119231" y="15892"/>
                  </a:lnTo>
                  <a:lnTo>
                    <a:pt x="2130859" y="33138"/>
                  </a:lnTo>
                  <a:lnTo>
                    <a:pt x="2135124" y="54254"/>
                  </a:lnTo>
                  <a:lnTo>
                    <a:pt x="2135124" y="488289"/>
                  </a:lnTo>
                  <a:lnTo>
                    <a:pt x="2130859" y="509405"/>
                  </a:lnTo>
                  <a:lnTo>
                    <a:pt x="2119231" y="526651"/>
                  </a:lnTo>
                  <a:lnTo>
                    <a:pt x="2101985" y="538279"/>
                  </a:lnTo>
                  <a:lnTo>
                    <a:pt x="2080869" y="542544"/>
                  </a:lnTo>
                  <a:lnTo>
                    <a:pt x="54254" y="542544"/>
                  </a:lnTo>
                  <a:lnTo>
                    <a:pt x="33138" y="538279"/>
                  </a:lnTo>
                  <a:lnTo>
                    <a:pt x="15892" y="526651"/>
                  </a:lnTo>
                  <a:lnTo>
                    <a:pt x="4264" y="509405"/>
                  </a:lnTo>
                  <a:lnTo>
                    <a:pt x="0" y="488289"/>
                  </a:lnTo>
                  <a:lnTo>
                    <a:pt x="0" y="542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307670" y="4269935"/>
            <a:ext cx="9099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Chargement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32721" y="4583938"/>
            <a:ext cx="785495" cy="674370"/>
            <a:chOff x="9332721" y="4583938"/>
            <a:chExt cx="785495" cy="67437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9071" y="4590288"/>
              <a:ext cx="772666" cy="66141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339071" y="4590288"/>
              <a:ext cx="772795" cy="661670"/>
            </a:xfrm>
            <a:custGeom>
              <a:avLst/>
              <a:gdLst/>
              <a:ahLst/>
              <a:cxnLst/>
              <a:rect l="l" t="t" r="r" b="b"/>
              <a:pathLst>
                <a:path w="772795" h="661670">
                  <a:moveTo>
                    <a:pt x="0" y="66141"/>
                  </a:moveTo>
                  <a:lnTo>
                    <a:pt x="5198" y="40397"/>
                  </a:lnTo>
                  <a:lnTo>
                    <a:pt x="19373" y="19373"/>
                  </a:lnTo>
                  <a:lnTo>
                    <a:pt x="40397" y="5198"/>
                  </a:lnTo>
                  <a:lnTo>
                    <a:pt x="66141" y="0"/>
                  </a:lnTo>
                  <a:lnTo>
                    <a:pt x="706526" y="0"/>
                  </a:lnTo>
                  <a:lnTo>
                    <a:pt x="732270" y="5198"/>
                  </a:lnTo>
                  <a:lnTo>
                    <a:pt x="753294" y="19373"/>
                  </a:lnTo>
                  <a:lnTo>
                    <a:pt x="767469" y="40397"/>
                  </a:lnTo>
                  <a:lnTo>
                    <a:pt x="772668" y="66141"/>
                  </a:lnTo>
                  <a:lnTo>
                    <a:pt x="772668" y="595274"/>
                  </a:lnTo>
                  <a:lnTo>
                    <a:pt x="767469" y="621018"/>
                  </a:lnTo>
                  <a:lnTo>
                    <a:pt x="753294" y="642042"/>
                  </a:lnTo>
                  <a:lnTo>
                    <a:pt x="732270" y="656217"/>
                  </a:lnTo>
                  <a:lnTo>
                    <a:pt x="706526" y="661416"/>
                  </a:lnTo>
                  <a:lnTo>
                    <a:pt x="66141" y="661416"/>
                  </a:lnTo>
                  <a:lnTo>
                    <a:pt x="40397" y="656217"/>
                  </a:lnTo>
                  <a:lnTo>
                    <a:pt x="19373" y="642042"/>
                  </a:lnTo>
                  <a:lnTo>
                    <a:pt x="5198" y="621018"/>
                  </a:lnTo>
                  <a:lnTo>
                    <a:pt x="0" y="595274"/>
                  </a:lnTo>
                  <a:lnTo>
                    <a:pt x="0" y="66141"/>
                  </a:lnTo>
                  <a:close/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29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7937" y="662867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904" y="6634116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49361" y="1613725"/>
            <a:ext cx="8693785" cy="4473575"/>
            <a:chOff x="1749361" y="1613725"/>
            <a:chExt cx="8693785" cy="4473575"/>
          </a:xfrm>
        </p:grpSpPr>
        <p:sp>
          <p:nvSpPr>
            <p:cNvPr id="6" name="object 6"/>
            <p:cNvSpPr/>
            <p:nvPr/>
          </p:nvSpPr>
          <p:spPr>
            <a:xfrm>
              <a:off x="1754123" y="1618488"/>
              <a:ext cx="8684260" cy="4464050"/>
            </a:xfrm>
            <a:custGeom>
              <a:avLst/>
              <a:gdLst/>
              <a:ahLst/>
              <a:cxnLst/>
              <a:rect l="l" t="t" r="r" b="b"/>
              <a:pathLst>
                <a:path w="8684260" h="4464050">
                  <a:moveTo>
                    <a:pt x="8683752" y="0"/>
                  </a:moveTo>
                  <a:lnTo>
                    <a:pt x="0" y="0"/>
                  </a:lnTo>
                  <a:lnTo>
                    <a:pt x="0" y="4463796"/>
                  </a:lnTo>
                  <a:lnTo>
                    <a:pt x="8683752" y="4463796"/>
                  </a:lnTo>
                  <a:lnTo>
                    <a:pt x="8683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4123" y="1618488"/>
              <a:ext cx="8684260" cy="4464050"/>
            </a:xfrm>
            <a:custGeom>
              <a:avLst/>
              <a:gdLst/>
              <a:ahLst/>
              <a:cxnLst/>
              <a:rect l="l" t="t" r="r" b="b"/>
              <a:pathLst>
                <a:path w="8684260" h="4464050">
                  <a:moveTo>
                    <a:pt x="0" y="0"/>
                  </a:moveTo>
                  <a:lnTo>
                    <a:pt x="8683752" y="0"/>
                  </a:lnTo>
                  <a:lnTo>
                    <a:pt x="8683752" y="4463796"/>
                  </a:lnTo>
                  <a:lnTo>
                    <a:pt x="0" y="44637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8775" y="2028447"/>
              <a:ext cx="640080" cy="599440"/>
            </a:xfrm>
            <a:custGeom>
              <a:avLst/>
              <a:gdLst/>
              <a:ahLst/>
              <a:cxnLst/>
              <a:rect l="l" t="t" r="r" b="b"/>
              <a:pathLst>
                <a:path w="640080" h="599439">
                  <a:moveTo>
                    <a:pt x="475335" y="0"/>
                  </a:moveTo>
                  <a:lnTo>
                    <a:pt x="434693" y="5565"/>
                  </a:lnTo>
                  <a:lnTo>
                    <a:pt x="397735" y="21153"/>
                  </a:lnTo>
                  <a:lnTo>
                    <a:pt x="362896" y="46011"/>
                  </a:lnTo>
                  <a:lnTo>
                    <a:pt x="328612" y="79387"/>
                  </a:lnTo>
                  <a:lnTo>
                    <a:pt x="328612" y="546074"/>
                  </a:lnTo>
                  <a:lnTo>
                    <a:pt x="375580" y="512433"/>
                  </a:lnTo>
                  <a:lnTo>
                    <a:pt x="423644" y="489149"/>
                  </a:lnTo>
                  <a:lnTo>
                    <a:pt x="471890" y="476898"/>
                  </a:lnTo>
                  <a:lnTo>
                    <a:pt x="519405" y="476353"/>
                  </a:lnTo>
                  <a:lnTo>
                    <a:pt x="565277" y="488188"/>
                  </a:lnTo>
                  <a:lnTo>
                    <a:pt x="564032" y="104063"/>
                  </a:lnTo>
                  <a:lnTo>
                    <a:pt x="592836" y="104063"/>
                  </a:lnTo>
                  <a:lnTo>
                    <a:pt x="590956" y="535114"/>
                  </a:lnTo>
                  <a:lnTo>
                    <a:pt x="532084" y="517381"/>
                  </a:lnTo>
                  <a:lnTo>
                    <a:pt x="481625" y="512187"/>
                  </a:lnTo>
                  <a:lnTo>
                    <a:pt x="434368" y="517175"/>
                  </a:lnTo>
                  <a:lnTo>
                    <a:pt x="385100" y="529989"/>
                  </a:lnTo>
                  <a:lnTo>
                    <a:pt x="328612" y="548271"/>
                  </a:lnTo>
                  <a:lnTo>
                    <a:pt x="328612" y="551484"/>
                  </a:lnTo>
                  <a:lnTo>
                    <a:pt x="311467" y="548627"/>
                  </a:lnTo>
                  <a:lnTo>
                    <a:pt x="311467" y="548271"/>
                  </a:lnTo>
                  <a:lnTo>
                    <a:pt x="265267" y="533634"/>
                  </a:lnTo>
                  <a:lnTo>
                    <a:pt x="222891" y="520842"/>
                  </a:lnTo>
                  <a:lnTo>
                    <a:pt x="182025" y="512056"/>
                  </a:lnTo>
                  <a:lnTo>
                    <a:pt x="140358" y="509436"/>
                  </a:lnTo>
                  <a:lnTo>
                    <a:pt x="95575" y="515145"/>
                  </a:lnTo>
                  <a:lnTo>
                    <a:pt x="45364" y="531342"/>
                  </a:lnTo>
                  <a:lnTo>
                    <a:pt x="47244" y="104063"/>
                  </a:lnTo>
                  <a:lnTo>
                    <a:pt x="76047" y="104063"/>
                  </a:lnTo>
                  <a:lnTo>
                    <a:pt x="74803" y="488188"/>
                  </a:lnTo>
                  <a:lnTo>
                    <a:pt x="120674" y="476353"/>
                  </a:lnTo>
                  <a:lnTo>
                    <a:pt x="168189" y="476898"/>
                  </a:lnTo>
                  <a:lnTo>
                    <a:pt x="216435" y="489149"/>
                  </a:lnTo>
                  <a:lnTo>
                    <a:pt x="264499" y="512433"/>
                  </a:lnTo>
                  <a:lnTo>
                    <a:pt x="311467" y="546074"/>
                  </a:lnTo>
                  <a:lnTo>
                    <a:pt x="311467" y="79387"/>
                  </a:lnTo>
                  <a:lnTo>
                    <a:pt x="277183" y="46011"/>
                  </a:lnTo>
                  <a:lnTo>
                    <a:pt x="242344" y="21153"/>
                  </a:lnTo>
                  <a:lnTo>
                    <a:pt x="205386" y="5565"/>
                  </a:lnTo>
                  <a:lnTo>
                    <a:pt x="164744" y="0"/>
                  </a:lnTo>
                  <a:lnTo>
                    <a:pt x="144631" y="982"/>
                  </a:lnTo>
                  <a:lnTo>
                    <a:pt x="123288" y="4262"/>
                  </a:lnTo>
                  <a:lnTo>
                    <a:pt x="100568" y="9906"/>
                  </a:lnTo>
                  <a:lnTo>
                    <a:pt x="76327" y="17983"/>
                  </a:lnTo>
                  <a:lnTo>
                    <a:pt x="76098" y="85001"/>
                  </a:lnTo>
                  <a:lnTo>
                    <a:pt x="20243" y="84620"/>
                  </a:lnTo>
                  <a:lnTo>
                    <a:pt x="20243" y="145808"/>
                  </a:lnTo>
                  <a:lnTo>
                    <a:pt x="0" y="145808"/>
                  </a:lnTo>
                  <a:lnTo>
                    <a:pt x="0" y="598932"/>
                  </a:lnTo>
                  <a:lnTo>
                    <a:pt x="640080" y="598932"/>
                  </a:lnTo>
                  <a:lnTo>
                    <a:pt x="640080" y="145808"/>
                  </a:lnTo>
                  <a:lnTo>
                    <a:pt x="616508" y="145808"/>
                  </a:lnTo>
                  <a:lnTo>
                    <a:pt x="616508" y="84620"/>
                  </a:lnTo>
                  <a:lnTo>
                    <a:pt x="563981" y="85001"/>
                  </a:lnTo>
                  <a:lnTo>
                    <a:pt x="563753" y="17983"/>
                  </a:lnTo>
                  <a:lnTo>
                    <a:pt x="539511" y="9906"/>
                  </a:lnTo>
                  <a:lnTo>
                    <a:pt x="516791" y="4262"/>
                  </a:lnTo>
                  <a:lnTo>
                    <a:pt x="495448" y="982"/>
                  </a:lnTo>
                  <a:lnTo>
                    <a:pt x="475335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10311" y="546173"/>
            <a:ext cx="4237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8245"/>
                </a:solidFill>
              </a:rPr>
              <a:t>MODALITÉS</a:t>
            </a:r>
            <a:r>
              <a:rPr spc="-60" dirty="0">
                <a:solidFill>
                  <a:srgbClr val="008245"/>
                </a:solidFill>
              </a:rPr>
              <a:t> </a:t>
            </a:r>
            <a:r>
              <a:rPr spc="-15" dirty="0">
                <a:solidFill>
                  <a:srgbClr val="008245"/>
                </a:solidFill>
              </a:rPr>
              <a:t>PÉDAGOGIQUES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28622" y="3733038"/>
            <a:ext cx="158369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30835" marR="327025" algn="ctr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14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GUIDE</a:t>
            </a:r>
            <a:r>
              <a:rPr sz="1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1400" b="1" spc="-30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SOUTIEN</a:t>
            </a:r>
            <a:endParaRPr sz="1400">
              <a:latin typeface="Calibri"/>
              <a:cs typeface="Calibri"/>
            </a:endParaRPr>
          </a:p>
          <a:p>
            <a:pPr marL="141605" marR="139065" indent="127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Il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contient</a:t>
            </a:r>
            <a:r>
              <a:rPr sz="14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résumé</a:t>
            </a:r>
            <a:r>
              <a:rPr sz="1400" spc="-6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théorique </a:t>
            </a:r>
            <a:r>
              <a:rPr sz="1400" spc="-3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manuel des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travaux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pratiques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4485" y="2954273"/>
            <a:ext cx="638810" cy="597535"/>
          </a:xfrm>
          <a:custGeom>
            <a:avLst/>
            <a:gdLst/>
            <a:ahLst/>
            <a:cxnLst/>
            <a:rect l="l" t="t" r="r" b="b"/>
            <a:pathLst>
              <a:path w="638810" h="597535">
                <a:moveTo>
                  <a:pt x="0" y="298703"/>
                </a:moveTo>
                <a:lnTo>
                  <a:pt x="3461" y="254562"/>
                </a:lnTo>
                <a:lnTo>
                  <a:pt x="13518" y="212433"/>
                </a:lnTo>
                <a:lnTo>
                  <a:pt x="29675" y="172776"/>
                </a:lnTo>
                <a:lnTo>
                  <a:pt x="51439" y="136055"/>
                </a:lnTo>
                <a:lnTo>
                  <a:pt x="78315" y="102730"/>
                </a:lnTo>
                <a:lnTo>
                  <a:pt x="109810" y="73265"/>
                </a:lnTo>
                <a:lnTo>
                  <a:pt x="145430" y="48122"/>
                </a:lnTo>
                <a:lnTo>
                  <a:pt x="184680" y="27761"/>
                </a:lnTo>
                <a:lnTo>
                  <a:pt x="227068" y="12646"/>
                </a:lnTo>
                <a:lnTo>
                  <a:pt x="272098" y="3238"/>
                </a:lnTo>
                <a:lnTo>
                  <a:pt x="319278" y="0"/>
                </a:lnTo>
                <a:lnTo>
                  <a:pt x="366457" y="3238"/>
                </a:lnTo>
                <a:lnTo>
                  <a:pt x="411487" y="12646"/>
                </a:lnTo>
                <a:lnTo>
                  <a:pt x="453875" y="27761"/>
                </a:lnTo>
                <a:lnTo>
                  <a:pt x="493125" y="48122"/>
                </a:lnTo>
                <a:lnTo>
                  <a:pt x="528745" y="73265"/>
                </a:lnTo>
                <a:lnTo>
                  <a:pt x="560240" y="102730"/>
                </a:lnTo>
                <a:lnTo>
                  <a:pt x="587116" y="136055"/>
                </a:lnTo>
                <a:lnTo>
                  <a:pt x="608880" y="172776"/>
                </a:lnTo>
                <a:lnTo>
                  <a:pt x="625037" y="212433"/>
                </a:lnTo>
                <a:lnTo>
                  <a:pt x="635094" y="254562"/>
                </a:lnTo>
                <a:lnTo>
                  <a:pt x="638556" y="298703"/>
                </a:lnTo>
                <a:lnTo>
                  <a:pt x="635094" y="342845"/>
                </a:lnTo>
                <a:lnTo>
                  <a:pt x="625037" y="384974"/>
                </a:lnTo>
                <a:lnTo>
                  <a:pt x="608880" y="424631"/>
                </a:lnTo>
                <a:lnTo>
                  <a:pt x="587116" y="461352"/>
                </a:lnTo>
                <a:lnTo>
                  <a:pt x="560240" y="494677"/>
                </a:lnTo>
                <a:lnTo>
                  <a:pt x="528745" y="524142"/>
                </a:lnTo>
                <a:lnTo>
                  <a:pt x="493125" y="549285"/>
                </a:lnTo>
                <a:lnTo>
                  <a:pt x="453875" y="569646"/>
                </a:lnTo>
                <a:lnTo>
                  <a:pt x="411487" y="584761"/>
                </a:lnTo>
                <a:lnTo>
                  <a:pt x="366457" y="594169"/>
                </a:lnTo>
                <a:lnTo>
                  <a:pt x="319278" y="597407"/>
                </a:lnTo>
                <a:lnTo>
                  <a:pt x="272098" y="594169"/>
                </a:lnTo>
                <a:lnTo>
                  <a:pt x="227068" y="584761"/>
                </a:lnTo>
                <a:lnTo>
                  <a:pt x="184680" y="569646"/>
                </a:lnTo>
                <a:lnTo>
                  <a:pt x="145430" y="549285"/>
                </a:lnTo>
                <a:lnTo>
                  <a:pt x="109810" y="524142"/>
                </a:lnTo>
                <a:lnTo>
                  <a:pt x="78315" y="494677"/>
                </a:lnTo>
                <a:lnTo>
                  <a:pt x="51439" y="461352"/>
                </a:lnTo>
                <a:lnTo>
                  <a:pt x="29675" y="424631"/>
                </a:lnTo>
                <a:lnTo>
                  <a:pt x="13518" y="384974"/>
                </a:lnTo>
                <a:lnTo>
                  <a:pt x="3461" y="342845"/>
                </a:lnTo>
                <a:lnTo>
                  <a:pt x="0" y="298703"/>
                </a:lnTo>
                <a:close/>
              </a:path>
            </a:pathLst>
          </a:custGeom>
          <a:ln w="28574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04521" y="3034817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98978" y="1988816"/>
            <a:ext cx="835660" cy="1577340"/>
            <a:chOff x="3998978" y="1988816"/>
            <a:chExt cx="835660" cy="1577340"/>
          </a:xfrm>
        </p:grpSpPr>
        <p:sp>
          <p:nvSpPr>
            <p:cNvPr id="14" name="object 14"/>
            <p:cNvSpPr/>
            <p:nvPr/>
          </p:nvSpPr>
          <p:spPr>
            <a:xfrm>
              <a:off x="3998976" y="1988819"/>
              <a:ext cx="835660" cy="662940"/>
            </a:xfrm>
            <a:custGeom>
              <a:avLst/>
              <a:gdLst/>
              <a:ahLst/>
              <a:cxnLst/>
              <a:rect l="l" t="t" r="r" b="b"/>
              <a:pathLst>
                <a:path w="835660" h="662939">
                  <a:moveTo>
                    <a:pt x="201002" y="195084"/>
                  </a:moveTo>
                  <a:lnTo>
                    <a:pt x="114300" y="195084"/>
                  </a:lnTo>
                  <a:lnTo>
                    <a:pt x="114300" y="213601"/>
                  </a:lnTo>
                  <a:lnTo>
                    <a:pt x="146672" y="213601"/>
                  </a:lnTo>
                  <a:lnTo>
                    <a:pt x="146672" y="304546"/>
                  </a:lnTo>
                  <a:lnTo>
                    <a:pt x="168694" y="304546"/>
                  </a:lnTo>
                  <a:lnTo>
                    <a:pt x="168694" y="213601"/>
                  </a:lnTo>
                  <a:lnTo>
                    <a:pt x="201002" y="213601"/>
                  </a:lnTo>
                  <a:lnTo>
                    <a:pt x="201002" y="195084"/>
                  </a:lnTo>
                  <a:close/>
                </a:path>
                <a:path w="835660" h="662939">
                  <a:moveTo>
                    <a:pt x="275412" y="270941"/>
                  </a:moveTo>
                  <a:lnTo>
                    <a:pt x="260108" y="230022"/>
                  </a:lnTo>
                  <a:lnTo>
                    <a:pt x="254647" y="226961"/>
                  </a:lnTo>
                  <a:lnTo>
                    <a:pt x="254647" y="258102"/>
                  </a:lnTo>
                  <a:lnTo>
                    <a:pt x="223393" y="258102"/>
                  </a:lnTo>
                  <a:lnTo>
                    <a:pt x="223443" y="252031"/>
                  </a:lnTo>
                  <a:lnTo>
                    <a:pt x="224815" y="247853"/>
                  </a:lnTo>
                  <a:lnTo>
                    <a:pt x="230759" y="241173"/>
                  </a:lnTo>
                  <a:lnTo>
                    <a:pt x="234530" y="239509"/>
                  </a:lnTo>
                  <a:lnTo>
                    <a:pt x="243370" y="239509"/>
                  </a:lnTo>
                  <a:lnTo>
                    <a:pt x="246989" y="241096"/>
                  </a:lnTo>
                  <a:lnTo>
                    <a:pt x="252945" y="247408"/>
                  </a:lnTo>
                  <a:lnTo>
                    <a:pt x="254508" y="252031"/>
                  </a:lnTo>
                  <a:lnTo>
                    <a:pt x="254647" y="258102"/>
                  </a:lnTo>
                  <a:lnTo>
                    <a:pt x="254647" y="226961"/>
                  </a:lnTo>
                  <a:lnTo>
                    <a:pt x="253606" y="226377"/>
                  </a:lnTo>
                  <a:lnTo>
                    <a:pt x="246176" y="224180"/>
                  </a:lnTo>
                  <a:lnTo>
                    <a:pt x="237832" y="223456"/>
                  </a:lnTo>
                  <a:lnTo>
                    <a:pt x="230314" y="224155"/>
                  </a:lnTo>
                  <a:lnTo>
                    <a:pt x="202222" y="256171"/>
                  </a:lnTo>
                  <a:lnTo>
                    <a:pt x="201587" y="265493"/>
                  </a:lnTo>
                  <a:lnTo>
                    <a:pt x="202069" y="273380"/>
                  </a:lnTo>
                  <a:lnTo>
                    <a:pt x="230276" y="305485"/>
                  </a:lnTo>
                  <a:lnTo>
                    <a:pt x="239915" y="306336"/>
                  </a:lnTo>
                  <a:lnTo>
                    <a:pt x="248602" y="306336"/>
                  </a:lnTo>
                  <a:lnTo>
                    <a:pt x="255828" y="304330"/>
                  </a:lnTo>
                  <a:lnTo>
                    <a:pt x="267385" y="296316"/>
                  </a:lnTo>
                  <a:lnTo>
                    <a:pt x="271487" y="290652"/>
                  </a:lnTo>
                  <a:lnTo>
                    <a:pt x="271614" y="290487"/>
                  </a:lnTo>
                  <a:lnTo>
                    <a:pt x="274294" y="282816"/>
                  </a:lnTo>
                  <a:lnTo>
                    <a:pt x="253466" y="279311"/>
                  </a:lnTo>
                  <a:lnTo>
                    <a:pt x="252323" y="283286"/>
                  </a:lnTo>
                  <a:lnTo>
                    <a:pt x="250634" y="286181"/>
                  </a:lnTo>
                  <a:lnTo>
                    <a:pt x="246164" y="289763"/>
                  </a:lnTo>
                  <a:lnTo>
                    <a:pt x="243420" y="290652"/>
                  </a:lnTo>
                  <a:lnTo>
                    <a:pt x="235331" y="290652"/>
                  </a:lnTo>
                  <a:lnTo>
                    <a:pt x="231305" y="288925"/>
                  </a:lnTo>
                  <a:lnTo>
                    <a:pt x="224866" y="282003"/>
                  </a:lnTo>
                  <a:lnTo>
                    <a:pt x="223177" y="277164"/>
                  </a:lnTo>
                  <a:lnTo>
                    <a:pt x="223024" y="270941"/>
                  </a:lnTo>
                  <a:lnTo>
                    <a:pt x="275412" y="270941"/>
                  </a:lnTo>
                  <a:close/>
                </a:path>
                <a:path w="835660" h="662939">
                  <a:moveTo>
                    <a:pt x="365836" y="304546"/>
                  </a:moveTo>
                  <a:lnTo>
                    <a:pt x="348615" y="279984"/>
                  </a:lnTo>
                  <a:lnTo>
                    <a:pt x="336588" y="262801"/>
                  </a:lnTo>
                  <a:lnTo>
                    <a:pt x="347814" y="247053"/>
                  </a:lnTo>
                  <a:lnTo>
                    <a:pt x="363385" y="225247"/>
                  </a:lnTo>
                  <a:lnTo>
                    <a:pt x="338823" y="225247"/>
                  </a:lnTo>
                  <a:lnTo>
                    <a:pt x="324091" y="247053"/>
                  </a:lnTo>
                  <a:lnTo>
                    <a:pt x="310095" y="225247"/>
                  </a:lnTo>
                  <a:lnTo>
                    <a:pt x="284568" y="225247"/>
                  </a:lnTo>
                  <a:lnTo>
                    <a:pt x="311886" y="263702"/>
                  </a:lnTo>
                  <a:lnTo>
                    <a:pt x="283375" y="304546"/>
                  </a:lnTo>
                  <a:lnTo>
                    <a:pt x="307860" y="304546"/>
                  </a:lnTo>
                  <a:lnTo>
                    <a:pt x="324091" y="279984"/>
                  </a:lnTo>
                  <a:lnTo>
                    <a:pt x="340156" y="304546"/>
                  </a:lnTo>
                  <a:lnTo>
                    <a:pt x="365836" y="304546"/>
                  </a:lnTo>
                  <a:close/>
                </a:path>
                <a:path w="835660" h="662939">
                  <a:moveTo>
                    <a:pt x="417106" y="303199"/>
                  </a:moveTo>
                  <a:lnTo>
                    <a:pt x="415544" y="288937"/>
                  </a:lnTo>
                  <a:lnTo>
                    <a:pt x="415328" y="286918"/>
                  </a:lnTo>
                  <a:lnTo>
                    <a:pt x="411657" y="288264"/>
                  </a:lnTo>
                  <a:lnTo>
                    <a:pt x="408851" y="288937"/>
                  </a:lnTo>
                  <a:lnTo>
                    <a:pt x="405523" y="288937"/>
                  </a:lnTo>
                  <a:lnTo>
                    <a:pt x="401116" y="241973"/>
                  </a:lnTo>
                  <a:lnTo>
                    <a:pt x="415404" y="241973"/>
                  </a:lnTo>
                  <a:lnTo>
                    <a:pt x="415404" y="225247"/>
                  </a:lnTo>
                  <a:lnTo>
                    <a:pt x="401116" y="225247"/>
                  </a:lnTo>
                  <a:lnTo>
                    <a:pt x="401116" y="197243"/>
                  </a:lnTo>
                  <a:lnTo>
                    <a:pt x="380123" y="209499"/>
                  </a:lnTo>
                  <a:lnTo>
                    <a:pt x="380123" y="225247"/>
                  </a:lnTo>
                  <a:lnTo>
                    <a:pt x="370522" y="225247"/>
                  </a:lnTo>
                  <a:lnTo>
                    <a:pt x="370522" y="241973"/>
                  </a:lnTo>
                  <a:lnTo>
                    <a:pt x="380123" y="241973"/>
                  </a:lnTo>
                  <a:lnTo>
                    <a:pt x="380225" y="286308"/>
                  </a:lnTo>
                  <a:lnTo>
                    <a:pt x="380352" y="288937"/>
                  </a:lnTo>
                  <a:lnTo>
                    <a:pt x="380796" y="291325"/>
                  </a:lnTo>
                  <a:lnTo>
                    <a:pt x="381342" y="294767"/>
                  </a:lnTo>
                  <a:lnTo>
                    <a:pt x="382320" y="297484"/>
                  </a:lnTo>
                  <a:lnTo>
                    <a:pt x="385152" y="301523"/>
                  </a:lnTo>
                  <a:lnTo>
                    <a:pt x="387362" y="303161"/>
                  </a:lnTo>
                  <a:lnTo>
                    <a:pt x="393420" y="305701"/>
                  </a:lnTo>
                  <a:lnTo>
                    <a:pt x="396824" y="306336"/>
                  </a:lnTo>
                  <a:lnTo>
                    <a:pt x="406742" y="306336"/>
                  </a:lnTo>
                  <a:lnTo>
                    <a:pt x="412254" y="305295"/>
                  </a:lnTo>
                  <a:lnTo>
                    <a:pt x="417106" y="303199"/>
                  </a:lnTo>
                  <a:close/>
                </a:path>
                <a:path w="835660" h="662939">
                  <a:moveTo>
                    <a:pt x="539978" y="195084"/>
                  </a:moveTo>
                  <a:lnTo>
                    <a:pt x="465188" y="195084"/>
                  </a:lnTo>
                  <a:lnTo>
                    <a:pt x="465188" y="304546"/>
                  </a:lnTo>
                  <a:lnTo>
                    <a:pt x="487210" y="304546"/>
                  </a:lnTo>
                  <a:lnTo>
                    <a:pt x="487210" y="258025"/>
                  </a:lnTo>
                  <a:lnTo>
                    <a:pt x="532752" y="258025"/>
                  </a:lnTo>
                  <a:lnTo>
                    <a:pt x="532752" y="239509"/>
                  </a:lnTo>
                  <a:lnTo>
                    <a:pt x="487210" y="239509"/>
                  </a:lnTo>
                  <a:lnTo>
                    <a:pt x="487210" y="213601"/>
                  </a:lnTo>
                  <a:lnTo>
                    <a:pt x="539978" y="213601"/>
                  </a:lnTo>
                  <a:lnTo>
                    <a:pt x="539978" y="195084"/>
                  </a:lnTo>
                  <a:close/>
                </a:path>
                <a:path w="835660" h="662939">
                  <a:moveTo>
                    <a:pt x="581063" y="225247"/>
                  </a:moveTo>
                  <a:lnTo>
                    <a:pt x="560146" y="225247"/>
                  </a:lnTo>
                  <a:lnTo>
                    <a:pt x="560146" y="304546"/>
                  </a:lnTo>
                  <a:lnTo>
                    <a:pt x="581063" y="304546"/>
                  </a:lnTo>
                  <a:lnTo>
                    <a:pt x="581063" y="225247"/>
                  </a:lnTo>
                  <a:close/>
                </a:path>
                <a:path w="835660" h="662939">
                  <a:moveTo>
                    <a:pt x="581063" y="195084"/>
                  </a:moveTo>
                  <a:lnTo>
                    <a:pt x="560146" y="195084"/>
                  </a:lnTo>
                  <a:lnTo>
                    <a:pt x="560146" y="214503"/>
                  </a:lnTo>
                  <a:lnTo>
                    <a:pt x="581063" y="214503"/>
                  </a:lnTo>
                  <a:lnTo>
                    <a:pt x="581063" y="195084"/>
                  </a:lnTo>
                  <a:close/>
                </a:path>
                <a:path w="835660" h="662939">
                  <a:moveTo>
                    <a:pt x="619163" y="195084"/>
                  </a:moveTo>
                  <a:lnTo>
                    <a:pt x="598246" y="195084"/>
                  </a:lnTo>
                  <a:lnTo>
                    <a:pt x="598246" y="304546"/>
                  </a:lnTo>
                  <a:lnTo>
                    <a:pt x="619163" y="304546"/>
                  </a:lnTo>
                  <a:lnTo>
                    <a:pt x="619163" y="195084"/>
                  </a:lnTo>
                  <a:close/>
                </a:path>
                <a:path w="835660" h="662939">
                  <a:moveTo>
                    <a:pt x="704075" y="270941"/>
                  </a:moveTo>
                  <a:lnTo>
                    <a:pt x="688759" y="230022"/>
                  </a:lnTo>
                  <a:lnTo>
                    <a:pt x="683310" y="226974"/>
                  </a:lnTo>
                  <a:lnTo>
                    <a:pt x="683310" y="258102"/>
                  </a:lnTo>
                  <a:lnTo>
                    <a:pt x="652056" y="258102"/>
                  </a:lnTo>
                  <a:lnTo>
                    <a:pt x="652106" y="252031"/>
                  </a:lnTo>
                  <a:lnTo>
                    <a:pt x="653465" y="247853"/>
                  </a:lnTo>
                  <a:lnTo>
                    <a:pt x="659422" y="241173"/>
                  </a:lnTo>
                  <a:lnTo>
                    <a:pt x="663194" y="239509"/>
                  </a:lnTo>
                  <a:lnTo>
                    <a:pt x="672020" y="239509"/>
                  </a:lnTo>
                  <a:lnTo>
                    <a:pt x="675640" y="241096"/>
                  </a:lnTo>
                  <a:lnTo>
                    <a:pt x="681596" y="247408"/>
                  </a:lnTo>
                  <a:lnTo>
                    <a:pt x="683158" y="252031"/>
                  </a:lnTo>
                  <a:lnTo>
                    <a:pt x="683310" y="258102"/>
                  </a:lnTo>
                  <a:lnTo>
                    <a:pt x="683310" y="226974"/>
                  </a:lnTo>
                  <a:lnTo>
                    <a:pt x="682256" y="226377"/>
                  </a:lnTo>
                  <a:lnTo>
                    <a:pt x="674827" y="224180"/>
                  </a:lnTo>
                  <a:lnTo>
                    <a:pt x="666483" y="223456"/>
                  </a:lnTo>
                  <a:lnTo>
                    <a:pt x="658964" y="224155"/>
                  </a:lnTo>
                  <a:lnTo>
                    <a:pt x="630885" y="256171"/>
                  </a:lnTo>
                  <a:lnTo>
                    <a:pt x="630250" y="265493"/>
                  </a:lnTo>
                  <a:lnTo>
                    <a:pt x="630732" y="273380"/>
                  </a:lnTo>
                  <a:lnTo>
                    <a:pt x="658926" y="305485"/>
                  </a:lnTo>
                  <a:lnTo>
                    <a:pt x="668566" y="306336"/>
                  </a:lnTo>
                  <a:lnTo>
                    <a:pt x="677252" y="306336"/>
                  </a:lnTo>
                  <a:lnTo>
                    <a:pt x="684479" y="304330"/>
                  </a:lnTo>
                  <a:lnTo>
                    <a:pt x="696048" y="296316"/>
                  </a:lnTo>
                  <a:lnTo>
                    <a:pt x="700151" y="290652"/>
                  </a:lnTo>
                  <a:lnTo>
                    <a:pt x="700278" y="290487"/>
                  </a:lnTo>
                  <a:lnTo>
                    <a:pt x="702957" y="282816"/>
                  </a:lnTo>
                  <a:lnTo>
                    <a:pt x="682117" y="279311"/>
                  </a:lnTo>
                  <a:lnTo>
                    <a:pt x="680974" y="283286"/>
                  </a:lnTo>
                  <a:lnTo>
                    <a:pt x="679284" y="286181"/>
                  </a:lnTo>
                  <a:lnTo>
                    <a:pt x="674827" y="289763"/>
                  </a:lnTo>
                  <a:lnTo>
                    <a:pt x="672071" y="290652"/>
                  </a:lnTo>
                  <a:lnTo>
                    <a:pt x="663981" y="290652"/>
                  </a:lnTo>
                  <a:lnTo>
                    <a:pt x="659968" y="288925"/>
                  </a:lnTo>
                  <a:lnTo>
                    <a:pt x="653516" y="282003"/>
                  </a:lnTo>
                  <a:lnTo>
                    <a:pt x="651827" y="277164"/>
                  </a:lnTo>
                  <a:lnTo>
                    <a:pt x="651675" y="270941"/>
                  </a:lnTo>
                  <a:lnTo>
                    <a:pt x="704075" y="270941"/>
                  </a:lnTo>
                  <a:close/>
                </a:path>
                <a:path w="835660" h="662939">
                  <a:moveTo>
                    <a:pt x="835152" y="0"/>
                  </a:moveTo>
                  <a:lnTo>
                    <a:pt x="804392" y="0"/>
                  </a:lnTo>
                  <a:lnTo>
                    <a:pt x="804392" y="31635"/>
                  </a:lnTo>
                  <a:lnTo>
                    <a:pt x="804392" y="445058"/>
                  </a:lnTo>
                  <a:lnTo>
                    <a:pt x="774700" y="445058"/>
                  </a:lnTo>
                  <a:lnTo>
                    <a:pt x="774700" y="481088"/>
                  </a:lnTo>
                  <a:lnTo>
                    <a:pt x="773239" y="488302"/>
                  </a:lnTo>
                  <a:lnTo>
                    <a:pt x="769264" y="494195"/>
                  </a:lnTo>
                  <a:lnTo>
                    <a:pt x="763358" y="498170"/>
                  </a:lnTo>
                  <a:lnTo>
                    <a:pt x="756145" y="499630"/>
                  </a:lnTo>
                  <a:lnTo>
                    <a:pt x="748919" y="498170"/>
                  </a:lnTo>
                  <a:lnTo>
                    <a:pt x="744194" y="494995"/>
                  </a:lnTo>
                  <a:lnTo>
                    <a:pt x="743013" y="494195"/>
                  </a:lnTo>
                  <a:lnTo>
                    <a:pt x="739038" y="488302"/>
                  </a:lnTo>
                  <a:lnTo>
                    <a:pt x="737577" y="481088"/>
                  </a:lnTo>
                  <a:lnTo>
                    <a:pt x="739038" y="473875"/>
                  </a:lnTo>
                  <a:lnTo>
                    <a:pt x="743013" y="467982"/>
                  </a:lnTo>
                  <a:lnTo>
                    <a:pt x="744194" y="467182"/>
                  </a:lnTo>
                  <a:lnTo>
                    <a:pt x="748919" y="464007"/>
                  </a:lnTo>
                  <a:lnTo>
                    <a:pt x="756145" y="462546"/>
                  </a:lnTo>
                  <a:lnTo>
                    <a:pt x="763358" y="464007"/>
                  </a:lnTo>
                  <a:lnTo>
                    <a:pt x="769264" y="467982"/>
                  </a:lnTo>
                  <a:lnTo>
                    <a:pt x="773239" y="473875"/>
                  </a:lnTo>
                  <a:lnTo>
                    <a:pt x="774700" y="481088"/>
                  </a:lnTo>
                  <a:lnTo>
                    <a:pt x="774700" y="445058"/>
                  </a:lnTo>
                  <a:lnTo>
                    <a:pt x="677240" y="445058"/>
                  </a:lnTo>
                  <a:lnTo>
                    <a:pt x="677240" y="473405"/>
                  </a:lnTo>
                  <a:lnTo>
                    <a:pt x="677240" y="488772"/>
                  </a:lnTo>
                  <a:lnTo>
                    <a:pt x="671017" y="494995"/>
                  </a:lnTo>
                  <a:lnTo>
                    <a:pt x="609244" y="494995"/>
                  </a:lnTo>
                  <a:lnTo>
                    <a:pt x="603008" y="488772"/>
                  </a:lnTo>
                  <a:lnTo>
                    <a:pt x="603008" y="473405"/>
                  </a:lnTo>
                  <a:lnTo>
                    <a:pt x="609244" y="467182"/>
                  </a:lnTo>
                  <a:lnTo>
                    <a:pt x="671017" y="467182"/>
                  </a:lnTo>
                  <a:lnTo>
                    <a:pt x="677240" y="473405"/>
                  </a:lnTo>
                  <a:lnTo>
                    <a:pt x="677240" y="445058"/>
                  </a:lnTo>
                  <a:lnTo>
                    <a:pt x="104990" y="445058"/>
                  </a:lnTo>
                  <a:lnTo>
                    <a:pt x="104990" y="473405"/>
                  </a:lnTo>
                  <a:lnTo>
                    <a:pt x="104990" y="488772"/>
                  </a:lnTo>
                  <a:lnTo>
                    <a:pt x="98767" y="494995"/>
                  </a:lnTo>
                  <a:lnTo>
                    <a:pt x="36995" y="494995"/>
                  </a:lnTo>
                  <a:lnTo>
                    <a:pt x="30759" y="488772"/>
                  </a:lnTo>
                  <a:lnTo>
                    <a:pt x="30759" y="473405"/>
                  </a:lnTo>
                  <a:lnTo>
                    <a:pt x="36995" y="467182"/>
                  </a:lnTo>
                  <a:lnTo>
                    <a:pt x="98767" y="467182"/>
                  </a:lnTo>
                  <a:lnTo>
                    <a:pt x="104990" y="473405"/>
                  </a:lnTo>
                  <a:lnTo>
                    <a:pt x="104990" y="445058"/>
                  </a:lnTo>
                  <a:lnTo>
                    <a:pt x="30759" y="445058"/>
                  </a:lnTo>
                  <a:lnTo>
                    <a:pt x="30759" y="31635"/>
                  </a:lnTo>
                  <a:lnTo>
                    <a:pt x="804392" y="31635"/>
                  </a:lnTo>
                  <a:lnTo>
                    <a:pt x="804392" y="0"/>
                  </a:lnTo>
                  <a:lnTo>
                    <a:pt x="0" y="0"/>
                  </a:lnTo>
                  <a:lnTo>
                    <a:pt x="0" y="519239"/>
                  </a:lnTo>
                  <a:lnTo>
                    <a:pt x="368058" y="519239"/>
                  </a:lnTo>
                  <a:lnTo>
                    <a:pt x="356450" y="597509"/>
                  </a:lnTo>
                  <a:lnTo>
                    <a:pt x="227609" y="597509"/>
                  </a:lnTo>
                  <a:lnTo>
                    <a:pt x="214858" y="600087"/>
                  </a:lnTo>
                  <a:lnTo>
                    <a:pt x="204457" y="607098"/>
                  </a:lnTo>
                  <a:lnTo>
                    <a:pt x="197434" y="617486"/>
                  </a:lnTo>
                  <a:lnTo>
                    <a:pt x="194868" y="630224"/>
                  </a:lnTo>
                  <a:lnTo>
                    <a:pt x="194868" y="662940"/>
                  </a:lnTo>
                  <a:lnTo>
                    <a:pt x="640334" y="662940"/>
                  </a:lnTo>
                  <a:lnTo>
                    <a:pt x="640334" y="630224"/>
                  </a:lnTo>
                  <a:lnTo>
                    <a:pt x="637755" y="617486"/>
                  </a:lnTo>
                  <a:lnTo>
                    <a:pt x="630732" y="607098"/>
                  </a:lnTo>
                  <a:lnTo>
                    <a:pt x="620318" y="600087"/>
                  </a:lnTo>
                  <a:lnTo>
                    <a:pt x="607580" y="597509"/>
                  </a:lnTo>
                  <a:lnTo>
                    <a:pt x="478688" y="597509"/>
                  </a:lnTo>
                  <a:lnTo>
                    <a:pt x="467080" y="519239"/>
                  </a:lnTo>
                  <a:lnTo>
                    <a:pt x="835152" y="519239"/>
                  </a:lnTo>
                  <a:lnTo>
                    <a:pt x="835152" y="499630"/>
                  </a:lnTo>
                  <a:lnTo>
                    <a:pt x="835152" y="462546"/>
                  </a:lnTo>
                  <a:lnTo>
                    <a:pt x="835152" y="445058"/>
                  </a:lnTo>
                  <a:lnTo>
                    <a:pt x="835152" y="31635"/>
                  </a:lnTo>
                  <a:lnTo>
                    <a:pt x="835152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98797" y="2954274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39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5" y="212433"/>
                  </a:lnTo>
                  <a:lnTo>
                    <a:pt x="29604" y="172776"/>
                  </a:lnTo>
                  <a:lnTo>
                    <a:pt x="51315" y="136055"/>
                  </a:lnTo>
                  <a:lnTo>
                    <a:pt x="78127" y="102730"/>
                  </a:lnTo>
                  <a:lnTo>
                    <a:pt x="109547" y="73265"/>
                  </a:lnTo>
                  <a:lnTo>
                    <a:pt x="145082" y="48122"/>
                  </a:lnTo>
                  <a:lnTo>
                    <a:pt x="184239" y="27761"/>
                  </a:lnTo>
                  <a:lnTo>
                    <a:pt x="226525" y="12646"/>
                  </a:lnTo>
                  <a:lnTo>
                    <a:pt x="271448" y="3238"/>
                  </a:lnTo>
                  <a:lnTo>
                    <a:pt x="318516" y="0"/>
                  </a:lnTo>
                  <a:lnTo>
                    <a:pt x="365583" y="3238"/>
                  </a:lnTo>
                  <a:lnTo>
                    <a:pt x="410506" y="12646"/>
                  </a:lnTo>
                  <a:lnTo>
                    <a:pt x="452792" y="27761"/>
                  </a:lnTo>
                  <a:lnTo>
                    <a:pt x="491949" y="48122"/>
                  </a:lnTo>
                  <a:lnTo>
                    <a:pt x="527484" y="73265"/>
                  </a:lnTo>
                  <a:lnTo>
                    <a:pt x="558904" y="102730"/>
                  </a:lnTo>
                  <a:lnTo>
                    <a:pt x="585716" y="136055"/>
                  </a:lnTo>
                  <a:lnTo>
                    <a:pt x="607427" y="172776"/>
                  </a:lnTo>
                  <a:lnTo>
                    <a:pt x="623546" y="212433"/>
                  </a:lnTo>
                  <a:lnTo>
                    <a:pt x="633578" y="254562"/>
                  </a:lnTo>
                  <a:lnTo>
                    <a:pt x="637032" y="298703"/>
                  </a:lnTo>
                  <a:lnTo>
                    <a:pt x="633578" y="342845"/>
                  </a:lnTo>
                  <a:lnTo>
                    <a:pt x="623546" y="384974"/>
                  </a:lnTo>
                  <a:lnTo>
                    <a:pt x="607427" y="424631"/>
                  </a:lnTo>
                  <a:lnTo>
                    <a:pt x="585716" y="461352"/>
                  </a:lnTo>
                  <a:lnTo>
                    <a:pt x="558904" y="494677"/>
                  </a:lnTo>
                  <a:lnTo>
                    <a:pt x="527484" y="524142"/>
                  </a:lnTo>
                  <a:lnTo>
                    <a:pt x="491949" y="549285"/>
                  </a:lnTo>
                  <a:lnTo>
                    <a:pt x="452792" y="569646"/>
                  </a:lnTo>
                  <a:lnTo>
                    <a:pt x="410506" y="584761"/>
                  </a:lnTo>
                  <a:lnTo>
                    <a:pt x="365583" y="594169"/>
                  </a:lnTo>
                  <a:lnTo>
                    <a:pt x="318516" y="597407"/>
                  </a:lnTo>
                  <a:lnTo>
                    <a:pt x="271448" y="594169"/>
                  </a:lnTo>
                  <a:lnTo>
                    <a:pt x="226525" y="584761"/>
                  </a:lnTo>
                  <a:lnTo>
                    <a:pt x="184239" y="569646"/>
                  </a:lnTo>
                  <a:lnTo>
                    <a:pt x="145082" y="549285"/>
                  </a:lnTo>
                  <a:lnTo>
                    <a:pt x="109547" y="524142"/>
                  </a:lnTo>
                  <a:lnTo>
                    <a:pt x="78127" y="494677"/>
                  </a:lnTo>
                  <a:lnTo>
                    <a:pt x="51315" y="461352"/>
                  </a:lnTo>
                  <a:lnTo>
                    <a:pt x="29604" y="424631"/>
                  </a:lnTo>
                  <a:lnTo>
                    <a:pt x="13485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24834" y="3733038"/>
            <a:ext cx="158496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VERSION</a:t>
            </a:r>
            <a:r>
              <a:rPr sz="14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PDF</a:t>
            </a:r>
            <a:endParaRPr sz="1400">
              <a:latin typeface="Calibri"/>
              <a:cs typeface="Calibri"/>
            </a:endParaRPr>
          </a:p>
          <a:p>
            <a:pPr marL="187325" marR="181610" indent="-1270" algn="ctr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Une version PDF </a:t>
            </a:r>
            <a:r>
              <a:rPr sz="1400" spc="-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mise</a:t>
            </a:r>
            <a:r>
              <a:rPr sz="14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ligne </a:t>
            </a:r>
            <a:r>
              <a:rPr sz="1400" spc="-3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sur l'espace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apprenant</a:t>
            </a:r>
            <a:r>
              <a:rPr sz="1400" spc="1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et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formateur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la </a:t>
            </a:r>
            <a:r>
              <a:rPr sz="1400" spc="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plateforme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WebForce</a:t>
            </a:r>
            <a:r>
              <a:rPr sz="1400" spc="-2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8141" y="3034818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0054" y="1918709"/>
            <a:ext cx="666115" cy="1647825"/>
            <a:chOff x="5770054" y="1918709"/>
            <a:chExt cx="666115" cy="1647825"/>
          </a:xfrm>
        </p:grpSpPr>
        <p:sp>
          <p:nvSpPr>
            <p:cNvPr id="19" name="object 19"/>
            <p:cNvSpPr/>
            <p:nvPr/>
          </p:nvSpPr>
          <p:spPr>
            <a:xfrm>
              <a:off x="5803379" y="1918715"/>
              <a:ext cx="597535" cy="710565"/>
            </a:xfrm>
            <a:custGeom>
              <a:avLst/>
              <a:gdLst/>
              <a:ahLst/>
              <a:cxnLst/>
              <a:rect l="l" t="t" r="r" b="b"/>
              <a:pathLst>
                <a:path w="597535" h="710564">
                  <a:moveTo>
                    <a:pt x="345211" y="353301"/>
                  </a:moveTo>
                  <a:lnTo>
                    <a:pt x="319468" y="353301"/>
                  </a:lnTo>
                  <a:lnTo>
                    <a:pt x="319468" y="195072"/>
                  </a:lnTo>
                  <a:lnTo>
                    <a:pt x="252056" y="195072"/>
                  </a:lnTo>
                  <a:lnTo>
                    <a:pt x="252056" y="353301"/>
                  </a:lnTo>
                  <a:lnTo>
                    <a:pt x="226314" y="353301"/>
                  </a:lnTo>
                  <a:lnTo>
                    <a:pt x="285762" y="435089"/>
                  </a:lnTo>
                  <a:lnTo>
                    <a:pt x="345211" y="353301"/>
                  </a:lnTo>
                  <a:close/>
                </a:path>
                <a:path w="597535" h="710564">
                  <a:moveTo>
                    <a:pt x="480872" y="47650"/>
                  </a:moveTo>
                  <a:lnTo>
                    <a:pt x="479577" y="41275"/>
                  </a:lnTo>
                  <a:lnTo>
                    <a:pt x="477113" y="29108"/>
                  </a:lnTo>
                  <a:lnTo>
                    <a:pt x="476592" y="28321"/>
                  </a:lnTo>
                  <a:lnTo>
                    <a:pt x="466890" y="13957"/>
                  </a:lnTo>
                  <a:lnTo>
                    <a:pt x="451700" y="3746"/>
                  </a:lnTo>
                  <a:lnTo>
                    <a:pt x="433120" y="0"/>
                  </a:lnTo>
                  <a:lnTo>
                    <a:pt x="305422" y="0"/>
                  </a:lnTo>
                  <a:lnTo>
                    <a:pt x="305422" y="31026"/>
                  </a:lnTo>
                  <a:lnTo>
                    <a:pt x="305422" y="38569"/>
                  </a:lnTo>
                  <a:lnTo>
                    <a:pt x="302717" y="41275"/>
                  </a:lnTo>
                  <a:lnTo>
                    <a:pt x="178168" y="41275"/>
                  </a:lnTo>
                  <a:lnTo>
                    <a:pt x="175463" y="38569"/>
                  </a:lnTo>
                  <a:lnTo>
                    <a:pt x="175463" y="31026"/>
                  </a:lnTo>
                  <a:lnTo>
                    <a:pt x="178168" y="28321"/>
                  </a:lnTo>
                  <a:lnTo>
                    <a:pt x="302717" y="28321"/>
                  </a:lnTo>
                  <a:lnTo>
                    <a:pt x="305422" y="31026"/>
                  </a:lnTo>
                  <a:lnTo>
                    <a:pt x="305422" y="0"/>
                  </a:lnTo>
                  <a:lnTo>
                    <a:pt x="47764" y="0"/>
                  </a:lnTo>
                  <a:lnTo>
                    <a:pt x="29171" y="3746"/>
                  </a:lnTo>
                  <a:lnTo>
                    <a:pt x="13995" y="13957"/>
                  </a:lnTo>
                  <a:lnTo>
                    <a:pt x="3759" y="29108"/>
                  </a:lnTo>
                  <a:lnTo>
                    <a:pt x="0" y="47650"/>
                  </a:lnTo>
                  <a:lnTo>
                    <a:pt x="0" y="632167"/>
                  </a:lnTo>
                  <a:lnTo>
                    <a:pt x="3759" y="650709"/>
                  </a:lnTo>
                  <a:lnTo>
                    <a:pt x="13995" y="665848"/>
                  </a:lnTo>
                  <a:lnTo>
                    <a:pt x="29171" y="676059"/>
                  </a:lnTo>
                  <a:lnTo>
                    <a:pt x="47764" y="679805"/>
                  </a:lnTo>
                  <a:lnTo>
                    <a:pt x="336829" y="679805"/>
                  </a:lnTo>
                  <a:lnTo>
                    <a:pt x="336829" y="641426"/>
                  </a:lnTo>
                  <a:lnTo>
                    <a:pt x="336829" y="613270"/>
                  </a:lnTo>
                  <a:lnTo>
                    <a:pt x="336829" y="579310"/>
                  </a:lnTo>
                  <a:lnTo>
                    <a:pt x="289179" y="579310"/>
                  </a:lnTo>
                  <a:lnTo>
                    <a:pt x="289179" y="619569"/>
                  </a:lnTo>
                  <a:lnTo>
                    <a:pt x="289179" y="635127"/>
                  </a:lnTo>
                  <a:lnTo>
                    <a:pt x="282854" y="641426"/>
                  </a:lnTo>
                  <a:lnTo>
                    <a:pt x="198018" y="641426"/>
                  </a:lnTo>
                  <a:lnTo>
                    <a:pt x="191706" y="635127"/>
                  </a:lnTo>
                  <a:lnTo>
                    <a:pt x="191706" y="619569"/>
                  </a:lnTo>
                  <a:lnTo>
                    <a:pt x="198018" y="613270"/>
                  </a:lnTo>
                  <a:lnTo>
                    <a:pt x="282854" y="613270"/>
                  </a:lnTo>
                  <a:lnTo>
                    <a:pt x="289179" y="619569"/>
                  </a:lnTo>
                  <a:lnTo>
                    <a:pt x="289179" y="579310"/>
                  </a:lnTo>
                  <a:lnTo>
                    <a:pt x="53517" y="579310"/>
                  </a:lnTo>
                  <a:lnTo>
                    <a:pt x="53517" y="66001"/>
                  </a:lnTo>
                  <a:lnTo>
                    <a:pt x="427367" y="66001"/>
                  </a:lnTo>
                  <a:lnTo>
                    <a:pt x="427367" y="242062"/>
                  </a:lnTo>
                  <a:lnTo>
                    <a:pt x="480872" y="242062"/>
                  </a:lnTo>
                  <a:lnTo>
                    <a:pt x="480872" y="66001"/>
                  </a:lnTo>
                  <a:lnTo>
                    <a:pt x="480872" y="47650"/>
                  </a:lnTo>
                  <a:close/>
                </a:path>
                <a:path w="597535" h="710564">
                  <a:moveTo>
                    <a:pt x="597420" y="285826"/>
                  </a:moveTo>
                  <a:lnTo>
                    <a:pt x="566712" y="255193"/>
                  </a:lnTo>
                  <a:lnTo>
                    <a:pt x="563841" y="255193"/>
                  </a:lnTo>
                  <a:lnTo>
                    <a:pt x="563841" y="306844"/>
                  </a:lnTo>
                  <a:lnTo>
                    <a:pt x="563841" y="644144"/>
                  </a:lnTo>
                  <a:lnTo>
                    <a:pt x="506437" y="644144"/>
                  </a:lnTo>
                  <a:lnTo>
                    <a:pt x="506437" y="670445"/>
                  </a:lnTo>
                  <a:lnTo>
                    <a:pt x="506412" y="679564"/>
                  </a:lnTo>
                  <a:lnTo>
                    <a:pt x="502742" y="683221"/>
                  </a:lnTo>
                  <a:lnTo>
                    <a:pt x="453123" y="683221"/>
                  </a:lnTo>
                  <a:lnTo>
                    <a:pt x="449453" y="679564"/>
                  </a:lnTo>
                  <a:lnTo>
                    <a:pt x="449427" y="670445"/>
                  </a:lnTo>
                  <a:lnTo>
                    <a:pt x="453123" y="666762"/>
                  </a:lnTo>
                  <a:lnTo>
                    <a:pt x="502742" y="666762"/>
                  </a:lnTo>
                  <a:lnTo>
                    <a:pt x="506437" y="670445"/>
                  </a:lnTo>
                  <a:lnTo>
                    <a:pt x="506437" y="644144"/>
                  </a:lnTo>
                  <a:lnTo>
                    <a:pt x="384060" y="644144"/>
                  </a:lnTo>
                  <a:lnTo>
                    <a:pt x="384060" y="492252"/>
                  </a:lnTo>
                  <a:lnTo>
                    <a:pt x="434352" y="492252"/>
                  </a:lnTo>
                  <a:lnTo>
                    <a:pt x="434352" y="449516"/>
                  </a:lnTo>
                  <a:lnTo>
                    <a:pt x="434352" y="397700"/>
                  </a:lnTo>
                  <a:lnTo>
                    <a:pt x="391617" y="397700"/>
                  </a:lnTo>
                  <a:lnTo>
                    <a:pt x="391617" y="449516"/>
                  </a:lnTo>
                  <a:lnTo>
                    <a:pt x="384060" y="449516"/>
                  </a:lnTo>
                  <a:lnTo>
                    <a:pt x="384060" y="306844"/>
                  </a:lnTo>
                  <a:lnTo>
                    <a:pt x="563841" y="306844"/>
                  </a:lnTo>
                  <a:lnTo>
                    <a:pt x="563841" y="255193"/>
                  </a:lnTo>
                  <a:lnTo>
                    <a:pt x="506437" y="255193"/>
                  </a:lnTo>
                  <a:lnTo>
                    <a:pt x="506437" y="278663"/>
                  </a:lnTo>
                  <a:lnTo>
                    <a:pt x="506437" y="286207"/>
                  </a:lnTo>
                  <a:lnTo>
                    <a:pt x="503732" y="288912"/>
                  </a:lnTo>
                  <a:lnTo>
                    <a:pt x="444169" y="288912"/>
                  </a:lnTo>
                  <a:lnTo>
                    <a:pt x="441464" y="286207"/>
                  </a:lnTo>
                  <a:lnTo>
                    <a:pt x="441464" y="278663"/>
                  </a:lnTo>
                  <a:lnTo>
                    <a:pt x="444169" y="275958"/>
                  </a:lnTo>
                  <a:lnTo>
                    <a:pt x="503732" y="275958"/>
                  </a:lnTo>
                  <a:lnTo>
                    <a:pt x="506437" y="278663"/>
                  </a:lnTo>
                  <a:lnTo>
                    <a:pt x="506437" y="255193"/>
                  </a:lnTo>
                  <a:lnTo>
                    <a:pt x="381190" y="255193"/>
                  </a:lnTo>
                  <a:lnTo>
                    <a:pt x="369239" y="257606"/>
                  </a:lnTo>
                  <a:lnTo>
                    <a:pt x="359473" y="264160"/>
                  </a:lnTo>
                  <a:lnTo>
                    <a:pt x="352894" y="273900"/>
                  </a:lnTo>
                  <a:lnTo>
                    <a:pt x="350481" y="285826"/>
                  </a:lnTo>
                  <a:lnTo>
                    <a:pt x="350494" y="449516"/>
                  </a:lnTo>
                  <a:lnTo>
                    <a:pt x="179908" y="449516"/>
                  </a:lnTo>
                  <a:lnTo>
                    <a:pt x="179908" y="397700"/>
                  </a:lnTo>
                  <a:lnTo>
                    <a:pt x="137172" y="397700"/>
                  </a:lnTo>
                  <a:lnTo>
                    <a:pt x="137172" y="492252"/>
                  </a:lnTo>
                  <a:lnTo>
                    <a:pt x="350507" y="492252"/>
                  </a:lnTo>
                  <a:lnTo>
                    <a:pt x="350532" y="679805"/>
                  </a:lnTo>
                  <a:lnTo>
                    <a:pt x="352894" y="691489"/>
                  </a:lnTo>
                  <a:lnTo>
                    <a:pt x="359473" y="701217"/>
                  </a:lnTo>
                  <a:lnTo>
                    <a:pt x="369239" y="707783"/>
                  </a:lnTo>
                  <a:lnTo>
                    <a:pt x="381190" y="710184"/>
                  </a:lnTo>
                  <a:lnTo>
                    <a:pt x="566712" y="710184"/>
                  </a:lnTo>
                  <a:lnTo>
                    <a:pt x="596684" y="683221"/>
                  </a:lnTo>
                  <a:lnTo>
                    <a:pt x="597420" y="666762"/>
                  </a:lnTo>
                  <a:lnTo>
                    <a:pt x="597420" y="644144"/>
                  </a:lnTo>
                  <a:lnTo>
                    <a:pt x="597420" y="306844"/>
                  </a:lnTo>
                  <a:lnTo>
                    <a:pt x="597420" y="288912"/>
                  </a:lnTo>
                  <a:lnTo>
                    <a:pt x="597420" y="285826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4341" y="2954273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39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5" y="212433"/>
                  </a:lnTo>
                  <a:lnTo>
                    <a:pt x="29604" y="172776"/>
                  </a:lnTo>
                  <a:lnTo>
                    <a:pt x="51315" y="136055"/>
                  </a:lnTo>
                  <a:lnTo>
                    <a:pt x="78127" y="102730"/>
                  </a:lnTo>
                  <a:lnTo>
                    <a:pt x="109547" y="73265"/>
                  </a:lnTo>
                  <a:lnTo>
                    <a:pt x="145082" y="48122"/>
                  </a:lnTo>
                  <a:lnTo>
                    <a:pt x="184239" y="27761"/>
                  </a:lnTo>
                  <a:lnTo>
                    <a:pt x="226525" y="12646"/>
                  </a:lnTo>
                  <a:lnTo>
                    <a:pt x="271448" y="3238"/>
                  </a:lnTo>
                  <a:lnTo>
                    <a:pt x="318516" y="0"/>
                  </a:lnTo>
                  <a:lnTo>
                    <a:pt x="365583" y="3238"/>
                  </a:lnTo>
                  <a:lnTo>
                    <a:pt x="410506" y="12646"/>
                  </a:lnTo>
                  <a:lnTo>
                    <a:pt x="452792" y="27761"/>
                  </a:lnTo>
                  <a:lnTo>
                    <a:pt x="491949" y="48122"/>
                  </a:lnTo>
                  <a:lnTo>
                    <a:pt x="527484" y="73265"/>
                  </a:lnTo>
                  <a:lnTo>
                    <a:pt x="558904" y="102730"/>
                  </a:lnTo>
                  <a:lnTo>
                    <a:pt x="585716" y="136055"/>
                  </a:lnTo>
                  <a:lnTo>
                    <a:pt x="607427" y="172776"/>
                  </a:lnTo>
                  <a:lnTo>
                    <a:pt x="623546" y="212433"/>
                  </a:lnTo>
                  <a:lnTo>
                    <a:pt x="633578" y="254562"/>
                  </a:lnTo>
                  <a:lnTo>
                    <a:pt x="637032" y="298703"/>
                  </a:lnTo>
                  <a:lnTo>
                    <a:pt x="633578" y="342845"/>
                  </a:lnTo>
                  <a:lnTo>
                    <a:pt x="623546" y="384974"/>
                  </a:lnTo>
                  <a:lnTo>
                    <a:pt x="607427" y="424631"/>
                  </a:lnTo>
                  <a:lnTo>
                    <a:pt x="585716" y="461352"/>
                  </a:lnTo>
                  <a:lnTo>
                    <a:pt x="558904" y="494677"/>
                  </a:lnTo>
                  <a:lnTo>
                    <a:pt x="527484" y="524142"/>
                  </a:lnTo>
                  <a:lnTo>
                    <a:pt x="491949" y="549285"/>
                  </a:lnTo>
                  <a:lnTo>
                    <a:pt x="452792" y="569646"/>
                  </a:lnTo>
                  <a:lnTo>
                    <a:pt x="410506" y="584761"/>
                  </a:lnTo>
                  <a:lnTo>
                    <a:pt x="365583" y="594169"/>
                  </a:lnTo>
                  <a:lnTo>
                    <a:pt x="318516" y="597407"/>
                  </a:lnTo>
                  <a:lnTo>
                    <a:pt x="271448" y="594169"/>
                  </a:lnTo>
                  <a:lnTo>
                    <a:pt x="226525" y="584761"/>
                  </a:lnTo>
                  <a:lnTo>
                    <a:pt x="184239" y="569646"/>
                  </a:lnTo>
                  <a:lnTo>
                    <a:pt x="145082" y="549285"/>
                  </a:lnTo>
                  <a:lnTo>
                    <a:pt x="109547" y="524142"/>
                  </a:lnTo>
                  <a:lnTo>
                    <a:pt x="78127" y="494677"/>
                  </a:lnTo>
                  <a:lnTo>
                    <a:pt x="51315" y="461352"/>
                  </a:lnTo>
                  <a:lnTo>
                    <a:pt x="29604" y="424631"/>
                  </a:lnTo>
                  <a:lnTo>
                    <a:pt x="13485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10378" y="3733038"/>
            <a:ext cx="158496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 marR="84455" algn="ctr">
              <a:lnSpc>
                <a:spcPct val="100000"/>
              </a:lnSpc>
              <a:spcBef>
                <a:spcPts val="254"/>
              </a:spcBef>
            </a:pP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DES CONTENUS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 T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É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L</a:t>
            </a:r>
            <a:r>
              <a:rPr sz="1400" b="1" spc="-25" dirty="0">
                <a:solidFill>
                  <a:srgbClr val="0058A0"/>
                </a:solidFill>
                <a:latin typeface="Calibri"/>
                <a:cs typeface="Calibri"/>
              </a:rPr>
              <a:t>É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CHA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R</a:t>
            </a:r>
            <a:r>
              <a:rPr sz="1400" b="1" spc="5" dirty="0">
                <a:solidFill>
                  <a:srgbClr val="0058A0"/>
                </a:solidFill>
                <a:latin typeface="Calibri"/>
                <a:cs typeface="Calibri"/>
              </a:rPr>
              <a:t>G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AB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L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 marL="146050" marR="144780" indent="444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Les fiches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résumés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ou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exercices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sont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téléchargeables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sur</a:t>
            </a:r>
            <a:r>
              <a:rPr sz="14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3E3E3E"/>
                </a:solidFill>
                <a:latin typeface="Calibri"/>
                <a:cs typeface="Calibri"/>
              </a:rPr>
              <a:t>WebForce</a:t>
            </a:r>
            <a:r>
              <a:rPr sz="1400" spc="-4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3E3E3E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23475" y="3034818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57122" y="1932527"/>
            <a:ext cx="666115" cy="1633855"/>
            <a:chOff x="7457122" y="1932527"/>
            <a:chExt cx="666115" cy="1633855"/>
          </a:xfrm>
        </p:grpSpPr>
        <p:sp>
          <p:nvSpPr>
            <p:cNvPr id="24" name="object 24"/>
            <p:cNvSpPr/>
            <p:nvPr/>
          </p:nvSpPr>
          <p:spPr>
            <a:xfrm>
              <a:off x="7491797" y="1932527"/>
              <a:ext cx="594995" cy="668020"/>
            </a:xfrm>
            <a:custGeom>
              <a:avLst/>
              <a:gdLst/>
              <a:ahLst/>
              <a:cxnLst/>
              <a:rect l="l" t="t" r="r" b="b"/>
              <a:pathLst>
                <a:path w="594995" h="668019">
                  <a:moveTo>
                    <a:pt x="406407" y="572135"/>
                  </a:moveTo>
                  <a:lnTo>
                    <a:pt x="199358" y="572135"/>
                  </a:lnTo>
                  <a:lnTo>
                    <a:pt x="302889" y="667423"/>
                  </a:lnTo>
                  <a:lnTo>
                    <a:pt x="406407" y="572135"/>
                  </a:lnTo>
                  <a:close/>
                </a:path>
                <a:path w="594995" h="668019">
                  <a:moveTo>
                    <a:pt x="354641" y="364413"/>
                  </a:moveTo>
                  <a:lnTo>
                    <a:pt x="251124" y="364413"/>
                  </a:lnTo>
                  <a:lnTo>
                    <a:pt x="251124" y="572135"/>
                  </a:lnTo>
                  <a:lnTo>
                    <a:pt x="354641" y="572135"/>
                  </a:lnTo>
                  <a:lnTo>
                    <a:pt x="354641" y="364413"/>
                  </a:lnTo>
                  <a:close/>
                </a:path>
                <a:path w="594995" h="668019">
                  <a:moveTo>
                    <a:pt x="527095" y="358698"/>
                  </a:moveTo>
                  <a:lnTo>
                    <a:pt x="423577" y="358698"/>
                  </a:lnTo>
                  <a:lnTo>
                    <a:pt x="423577" y="566420"/>
                  </a:lnTo>
                  <a:lnTo>
                    <a:pt x="527095" y="566420"/>
                  </a:lnTo>
                  <a:lnTo>
                    <a:pt x="527095" y="358698"/>
                  </a:lnTo>
                  <a:close/>
                </a:path>
                <a:path w="594995" h="668019">
                  <a:moveTo>
                    <a:pt x="475329" y="263410"/>
                  </a:moveTo>
                  <a:lnTo>
                    <a:pt x="371812" y="358698"/>
                  </a:lnTo>
                  <a:lnTo>
                    <a:pt x="578860" y="358698"/>
                  </a:lnTo>
                  <a:lnTo>
                    <a:pt x="475329" y="263410"/>
                  </a:lnTo>
                  <a:close/>
                </a:path>
                <a:path w="594995" h="668019">
                  <a:moveTo>
                    <a:pt x="445561" y="265087"/>
                  </a:moveTo>
                  <a:lnTo>
                    <a:pt x="320864" y="265087"/>
                  </a:lnTo>
                  <a:lnTo>
                    <a:pt x="370069" y="275650"/>
                  </a:lnTo>
                  <a:lnTo>
                    <a:pt x="403892" y="292760"/>
                  </a:lnTo>
                  <a:lnTo>
                    <a:pt x="419313" y="297046"/>
                  </a:lnTo>
                  <a:lnTo>
                    <a:pt x="430975" y="295098"/>
                  </a:lnTo>
                  <a:lnTo>
                    <a:pt x="439293" y="288629"/>
                  </a:lnTo>
                  <a:lnTo>
                    <a:pt x="444684" y="279349"/>
                  </a:lnTo>
                  <a:lnTo>
                    <a:pt x="446619" y="269883"/>
                  </a:lnTo>
                  <a:lnTo>
                    <a:pt x="445561" y="265087"/>
                  </a:lnTo>
                  <a:close/>
                </a:path>
                <a:path w="594995" h="668019">
                  <a:moveTo>
                    <a:pt x="295739" y="207619"/>
                  </a:moveTo>
                  <a:lnTo>
                    <a:pt x="248579" y="213067"/>
                  </a:lnTo>
                  <a:lnTo>
                    <a:pt x="193770" y="229793"/>
                  </a:lnTo>
                  <a:lnTo>
                    <a:pt x="157357" y="254668"/>
                  </a:lnTo>
                  <a:lnTo>
                    <a:pt x="153359" y="270167"/>
                  </a:lnTo>
                  <a:lnTo>
                    <a:pt x="154172" y="276047"/>
                  </a:lnTo>
                  <a:lnTo>
                    <a:pt x="156382" y="283083"/>
                  </a:lnTo>
                  <a:lnTo>
                    <a:pt x="167010" y="293747"/>
                  </a:lnTo>
                  <a:lnTo>
                    <a:pt x="183036" y="295486"/>
                  </a:lnTo>
                  <a:lnTo>
                    <a:pt x="200505" y="290950"/>
                  </a:lnTo>
                  <a:lnTo>
                    <a:pt x="215462" y="282790"/>
                  </a:lnTo>
                  <a:lnTo>
                    <a:pt x="266066" y="265867"/>
                  </a:lnTo>
                  <a:lnTo>
                    <a:pt x="320864" y="265087"/>
                  </a:lnTo>
                  <a:lnTo>
                    <a:pt x="445561" y="265087"/>
                  </a:lnTo>
                  <a:lnTo>
                    <a:pt x="444467" y="260124"/>
                  </a:lnTo>
                  <a:lnTo>
                    <a:pt x="392017" y="227063"/>
                  </a:lnTo>
                  <a:lnTo>
                    <a:pt x="330505" y="209895"/>
                  </a:lnTo>
                  <a:lnTo>
                    <a:pt x="295739" y="207619"/>
                  </a:lnTo>
                  <a:close/>
                </a:path>
                <a:path w="594995" h="668019">
                  <a:moveTo>
                    <a:pt x="485914" y="155537"/>
                  </a:moveTo>
                  <a:lnTo>
                    <a:pt x="305795" y="155537"/>
                  </a:lnTo>
                  <a:lnTo>
                    <a:pt x="351373" y="160169"/>
                  </a:lnTo>
                  <a:lnTo>
                    <a:pt x="389833" y="170907"/>
                  </a:lnTo>
                  <a:lnTo>
                    <a:pt x="421653" y="184512"/>
                  </a:lnTo>
                  <a:lnTo>
                    <a:pt x="447309" y="197745"/>
                  </a:lnTo>
                  <a:lnTo>
                    <a:pt x="467278" y="207365"/>
                  </a:lnTo>
                  <a:lnTo>
                    <a:pt x="480497" y="216250"/>
                  </a:lnTo>
                  <a:lnTo>
                    <a:pt x="492508" y="220714"/>
                  </a:lnTo>
                  <a:lnTo>
                    <a:pt x="504645" y="219075"/>
                  </a:lnTo>
                  <a:lnTo>
                    <a:pt x="518243" y="209651"/>
                  </a:lnTo>
                  <a:lnTo>
                    <a:pt x="522930" y="193547"/>
                  </a:lnTo>
                  <a:lnTo>
                    <a:pt x="518590" y="180190"/>
                  </a:lnTo>
                  <a:lnTo>
                    <a:pt x="508115" y="169239"/>
                  </a:lnTo>
                  <a:lnTo>
                    <a:pt x="494392" y="160350"/>
                  </a:lnTo>
                  <a:lnTo>
                    <a:pt x="485914" y="155537"/>
                  </a:lnTo>
                  <a:close/>
                </a:path>
                <a:path w="594995" h="668019">
                  <a:moveTo>
                    <a:pt x="290862" y="103276"/>
                  </a:moveTo>
                  <a:lnTo>
                    <a:pt x="245423" y="106398"/>
                  </a:lnTo>
                  <a:lnTo>
                    <a:pt x="197919" y="116130"/>
                  </a:lnTo>
                  <a:lnTo>
                    <a:pt x="148978" y="133703"/>
                  </a:lnTo>
                  <a:lnTo>
                    <a:pt x="99232" y="160350"/>
                  </a:lnTo>
                  <a:lnTo>
                    <a:pt x="71812" y="191185"/>
                  </a:lnTo>
                  <a:lnTo>
                    <a:pt x="71431" y="195046"/>
                  </a:lnTo>
                  <a:lnTo>
                    <a:pt x="72117" y="199072"/>
                  </a:lnTo>
                  <a:lnTo>
                    <a:pt x="74022" y="203250"/>
                  </a:lnTo>
                  <a:lnTo>
                    <a:pt x="81432" y="213185"/>
                  </a:lnTo>
                  <a:lnTo>
                    <a:pt x="92147" y="218752"/>
                  </a:lnTo>
                  <a:lnTo>
                    <a:pt x="105692" y="218425"/>
                  </a:lnTo>
                  <a:lnTo>
                    <a:pt x="121596" y="210680"/>
                  </a:lnTo>
                  <a:lnTo>
                    <a:pt x="191383" y="177553"/>
                  </a:lnTo>
                  <a:lnTo>
                    <a:pt x="252624" y="160252"/>
                  </a:lnTo>
                  <a:lnTo>
                    <a:pt x="305795" y="155537"/>
                  </a:lnTo>
                  <a:lnTo>
                    <a:pt x="485914" y="155537"/>
                  </a:lnTo>
                  <a:lnTo>
                    <a:pt x="464960" y="143643"/>
                  </a:lnTo>
                  <a:lnTo>
                    <a:pt x="419283" y="124760"/>
                  </a:lnTo>
                  <a:lnTo>
                    <a:pt x="360277" y="109402"/>
                  </a:lnTo>
                  <a:lnTo>
                    <a:pt x="290862" y="103276"/>
                  </a:lnTo>
                  <a:close/>
                </a:path>
                <a:path w="594995" h="668019">
                  <a:moveTo>
                    <a:pt x="280715" y="0"/>
                  </a:moveTo>
                  <a:lnTo>
                    <a:pt x="230831" y="3946"/>
                  </a:lnTo>
                  <a:lnTo>
                    <a:pt x="180301" y="14083"/>
                  </a:lnTo>
                  <a:lnTo>
                    <a:pt x="129417" y="30937"/>
                  </a:lnTo>
                  <a:lnTo>
                    <a:pt x="78475" y="55039"/>
                  </a:lnTo>
                  <a:lnTo>
                    <a:pt x="17132" y="93570"/>
                  </a:lnTo>
                  <a:lnTo>
                    <a:pt x="0" y="124760"/>
                  </a:lnTo>
                  <a:lnTo>
                    <a:pt x="56" y="125724"/>
                  </a:lnTo>
                  <a:lnTo>
                    <a:pt x="35867" y="148619"/>
                  </a:lnTo>
                  <a:lnTo>
                    <a:pt x="50819" y="140576"/>
                  </a:lnTo>
                  <a:lnTo>
                    <a:pt x="113336" y="102669"/>
                  </a:lnTo>
                  <a:lnTo>
                    <a:pt x="173252" y="76934"/>
                  </a:lnTo>
                  <a:lnTo>
                    <a:pt x="230142" y="61750"/>
                  </a:lnTo>
                  <a:lnTo>
                    <a:pt x="283579" y="55498"/>
                  </a:lnTo>
                  <a:lnTo>
                    <a:pt x="510890" y="55498"/>
                  </a:lnTo>
                  <a:lnTo>
                    <a:pt x="480177" y="40626"/>
                  </a:lnTo>
                  <a:lnTo>
                    <a:pt x="433199" y="22999"/>
                  </a:lnTo>
                  <a:lnTo>
                    <a:pt x="384054" y="9919"/>
                  </a:lnTo>
                  <a:lnTo>
                    <a:pt x="333105" y="2035"/>
                  </a:lnTo>
                  <a:lnTo>
                    <a:pt x="280715" y="0"/>
                  </a:lnTo>
                  <a:close/>
                </a:path>
                <a:path w="594995" h="668019">
                  <a:moveTo>
                    <a:pt x="510890" y="55498"/>
                  </a:moveTo>
                  <a:lnTo>
                    <a:pt x="283579" y="55498"/>
                  </a:lnTo>
                  <a:lnTo>
                    <a:pt x="333138" y="56557"/>
                  </a:lnTo>
                  <a:lnTo>
                    <a:pt x="378393" y="63307"/>
                  </a:lnTo>
                  <a:lnTo>
                    <a:pt x="418918" y="74129"/>
                  </a:lnTo>
                  <a:lnTo>
                    <a:pt x="484073" y="101505"/>
                  </a:lnTo>
                  <a:lnTo>
                    <a:pt x="525196" y="125724"/>
                  </a:lnTo>
                  <a:lnTo>
                    <a:pt x="547041" y="140983"/>
                  </a:lnTo>
                  <a:lnTo>
                    <a:pt x="560818" y="146872"/>
                  </a:lnTo>
                  <a:lnTo>
                    <a:pt x="575612" y="147527"/>
                  </a:lnTo>
                  <a:lnTo>
                    <a:pt x="590023" y="140208"/>
                  </a:lnTo>
                  <a:lnTo>
                    <a:pt x="594526" y="124789"/>
                  </a:lnTo>
                  <a:lnTo>
                    <a:pt x="589872" y="109253"/>
                  </a:lnTo>
                  <a:lnTo>
                    <a:pt x="579334" y="95872"/>
                  </a:lnTo>
                  <a:lnTo>
                    <a:pt x="566185" y="86918"/>
                  </a:lnTo>
                  <a:lnTo>
                    <a:pt x="524627" y="62150"/>
                  </a:lnTo>
                  <a:lnTo>
                    <a:pt x="510890" y="55498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1409" y="2954273"/>
              <a:ext cx="637540" cy="597535"/>
            </a:xfrm>
            <a:custGeom>
              <a:avLst/>
              <a:gdLst/>
              <a:ahLst/>
              <a:cxnLst/>
              <a:rect l="l" t="t" r="r" b="b"/>
              <a:pathLst>
                <a:path w="637540" h="597535">
                  <a:moveTo>
                    <a:pt x="0" y="298703"/>
                  </a:moveTo>
                  <a:lnTo>
                    <a:pt x="3453" y="254562"/>
                  </a:lnTo>
                  <a:lnTo>
                    <a:pt x="13485" y="212433"/>
                  </a:lnTo>
                  <a:lnTo>
                    <a:pt x="29604" y="172776"/>
                  </a:lnTo>
                  <a:lnTo>
                    <a:pt x="51315" y="136055"/>
                  </a:lnTo>
                  <a:lnTo>
                    <a:pt x="78127" y="102730"/>
                  </a:lnTo>
                  <a:lnTo>
                    <a:pt x="109547" y="73265"/>
                  </a:lnTo>
                  <a:lnTo>
                    <a:pt x="145082" y="48122"/>
                  </a:lnTo>
                  <a:lnTo>
                    <a:pt x="184239" y="27761"/>
                  </a:lnTo>
                  <a:lnTo>
                    <a:pt x="226525" y="12646"/>
                  </a:lnTo>
                  <a:lnTo>
                    <a:pt x="271448" y="3238"/>
                  </a:lnTo>
                  <a:lnTo>
                    <a:pt x="318516" y="0"/>
                  </a:lnTo>
                  <a:lnTo>
                    <a:pt x="365583" y="3238"/>
                  </a:lnTo>
                  <a:lnTo>
                    <a:pt x="410506" y="12646"/>
                  </a:lnTo>
                  <a:lnTo>
                    <a:pt x="452792" y="27761"/>
                  </a:lnTo>
                  <a:lnTo>
                    <a:pt x="491949" y="48122"/>
                  </a:lnTo>
                  <a:lnTo>
                    <a:pt x="527484" y="73265"/>
                  </a:lnTo>
                  <a:lnTo>
                    <a:pt x="558904" y="102730"/>
                  </a:lnTo>
                  <a:lnTo>
                    <a:pt x="585716" y="136055"/>
                  </a:lnTo>
                  <a:lnTo>
                    <a:pt x="607427" y="172776"/>
                  </a:lnTo>
                  <a:lnTo>
                    <a:pt x="623546" y="212433"/>
                  </a:lnTo>
                  <a:lnTo>
                    <a:pt x="633578" y="254562"/>
                  </a:lnTo>
                  <a:lnTo>
                    <a:pt x="637032" y="298703"/>
                  </a:lnTo>
                  <a:lnTo>
                    <a:pt x="633578" y="342845"/>
                  </a:lnTo>
                  <a:lnTo>
                    <a:pt x="623546" y="384974"/>
                  </a:lnTo>
                  <a:lnTo>
                    <a:pt x="607427" y="424631"/>
                  </a:lnTo>
                  <a:lnTo>
                    <a:pt x="585716" y="461352"/>
                  </a:lnTo>
                  <a:lnTo>
                    <a:pt x="558904" y="494677"/>
                  </a:lnTo>
                  <a:lnTo>
                    <a:pt x="527484" y="524142"/>
                  </a:lnTo>
                  <a:lnTo>
                    <a:pt x="491949" y="549285"/>
                  </a:lnTo>
                  <a:lnTo>
                    <a:pt x="452792" y="569646"/>
                  </a:lnTo>
                  <a:lnTo>
                    <a:pt x="410506" y="584761"/>
                  </a:lnTo>
                  <a:lnTo>
                    <a:pt x="365583" y="594169"/>
                  </a:lnTo>
                  <a:lnTo>
                    <a:pt x="318516" y="597407"/>
                  </a:lnTo>
                  <a:lnTo>
                    <a:pt x="271448" y="594169"/>
                  </a:lnTo>
                  <a:lnTo>
                    <a:pt x="226525" y="584761"/>
                  </a:lnTo>
                  <a:lnTo>
                    <a:pt x="184239" y="569646"/>
                  </a:lnTo>
                  <a:lnTo>
                    <a:pt x="145082" y="549285"/>
                  </a:lnTo>
                  <a:lnTo>
                    <a:pt x="109547" y="524142"/>
                  </a:lnTo>
                  <a:lnTo>
                    <a:pt x="78127" y="494677"/>
                  </a:lnTo>
                  <a:lnTo>
                    <a:pt x="51315" y="461352"/>
                  </a:lnTo>
                  <a:lnTo>
                    <a:pt x="29604" y="424631"/>
                  </a:lnTo>
                  <a:lnTo>
                    <a:pt x="13485" y="384974"/>
                  </a:lnTo>
                  <a:lnTo>
                    <a:pt x="3453" y="342845"/>
                  </a:lnTo>
                  <a:lnTo>
                    <a:pt x="0" y="298703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97445" y="3733038"/>
            <a:ext cx="1583690" cy="2057400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87655" marR="280035" algn="ctr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DU</a:t>
            </a:r>
            <a:r>
              <a:rPr sz="1400" b="1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2E5496"/>
                </a:solidFill>
                <a:latin typeface="Calibri"/>
                <a:cs typeface="Calibri"/>
              </a:rPr>
              <a:t>C</a:t>
            </a:r>
            <a:r>
              <a:rPr sz="1400" b="1" spc="-5" dirty="0">
                <a:solidFill>
                  <a:srgbClr val="2E5496"/>
                </a:solidFill>
                <a:latin typeface="Calibri"/>
                <a:cs typeface="Calibri"/>
              </a:rPr>
              <a:t>ON</a:t>
            </a:r>
            <a:r>
              <a:rPr sz="1400" b="1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1400" b="1" spc="-5" dirty="0">
                <a:solidFill>
                  <a:srgbClr val="2E5496"/>
                </a:solidFill>
                <a:latin typeface="Calibri"/>
                <a:cs typeface="Calibri"/>
              </a:rPr>
              <a:t>ENU  INTERACTIF</a:t>
            </a:r>
            <a:endParaRPr sz="1400">
              <a:latin typeface="Calibri"/>
              <a:cs typeface="Calibri"/>
            </a:endParaRPr>
          </a:p>
          <a:p>
            <a:pPr marL="159385" marR="153035" indent="-1905" algn="ctr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Vous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disposez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contenus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interactifs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sous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forme</a:t>
            </a:r>
            <a:r>
              <a:rPr sz="1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d'exercices </a:t>
            </a:r>
            <a:r>
              <a:rPr sz="1400" spc="-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de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cours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à 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utiliser</a:t>
            </a:r>
            <a:r>
              <a:rPr sz="1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404040"/>
                </a:solidFill>
                <a:latin typeface="Calibri"/>
                <a:cs typeface="Calibri"/>
              </a:rPr>
              <a:t>WebForce</a:t>
            </a:r>
            <a:r>
              <a:rPr sz="1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Calibri"/>
                <a:cs typeface="Calibri"/>
              </a:rPr>
              <a:t>Life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0149" y="3034818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097620" y="1915017"/>
            <a:ext cx="751205" cy="1671320"/>
            <a:chOff x="9097620" y="1915017"/>
            <a:chExt cx="751205" cy="167132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8161" y="2475925"/>
              <a:ext cx="71088" cy="9704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09084" y="2475925"/>
              <a:ext cx="71088" cy="970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97620" y="1915017"/>
              <a:ext cx="751205" cy="520700"/>
            </a:xfrm>
            <a:custGeom>
              <a:avLst/>
              <a:gdLst/>
              <a:ahLst/>
              <a:cxnLst/>
              <a:rect l="l" t="t" r="r" b="b"/>
              <a:pathLst>
                <a:path w="751204" h="520700">
                  <a:moveTo>
                    <a:pt x="375589" y="0"/>
                  </a:moveTo>
                  <a:lnTo>
                    <a:pt x="328487" y="2925"/>
                  </a:lnTo>
                  <a:lnTo>
                    <a:pt x="283127" y="11467"/>
                  </a:lnTo>
                  <a:lnTo>
                    <a:pt x="239863" y="25272"/>
                  </a:lnTo>
                  <a:lnTo>
                    <a:pt x="199047" y="43990"/>
                  </a:lnTo>
                  <a:lnTo>
                    <a:pt x="161030" y="67267"/>
                  </a:lnTo>
                  <a:lnTo>
                    <a:pt x="126167" y="94752"/>
                  </a:lnTo>
                  <a:lnTo>
                    <a:pt x="94808" y="126092"/>
                  </a:lnTo>
                  <a:lnTo>
                    <a:pt x="67307" y="160936"/>
                  </a:lnTo>
                  <a:lnTo>
                    <a:pt x="44016" y="198930"/>
                  </a:lnTo>
                  <a:lnTo>
                    <a:pt x="25288" y="239723"/>
                  </a:lnTo>
                  <a:lnTo>
                    <a:pt x="11474" y="282963"/>
                  </a:lnTo>
                  <a:lnTo>
                    <a:pt x="2927" y="328297"/>
                  </a:lnTo>
                  <a:lnTo>
                    <a:pt x="0" y="375373"/>
                  </a:lnTo>
                  <a:lnTo>
                    <a:pt x="1845" y="413026"/>
                  </a:lnTo>
                  <a:lnTo>
                    <a:pt x="7316" y="449899"/>
                  </a:lnTo>
                  <a:lnTo>
                    <a:pt x="16314" y="485793"/>
                  </a:lnTo>
                  <a:lnTo>
                    <a:pt x="28740" y="520509"/>
                  </a:lnTo>
                  <a:lnTo>
                    <a:pt x="32397" y="516851"/>
                  </a:lnTo>
                  <a:lnTo>
                    <a:pt x="35001" y="515289"/>
                  </a:lnTo>
                  <a:lnTo>
                    <a:pt x="38210" y="506224"/>
                  </a:lnTo>
                  <a:lnTo>
                    <a:pt x="43035" y="497993"/>
                  </a:lnTo>
                  <a:lnTo>
                    <a:pt x="49329" y="490842"/>
                  </a:lnTo>
                  <a:lnTo>
                    <a:pt x="56946" y="485013"/>
                  </a:lnTo>
                  <a:lnTo>
                    <a:pt x="49020" y="458407"/>
                  </a:lnTo>
                  <a:lnTo>
                    <a:pt x="43297" y="431169"/>
                  </a:lnTo>
                  <a:lnTo>
                    <a:pt x="39826" y="403443"/>
                  </a:lnTo>
                  <a:lnTo>
                    <a:pt x="38658" y="375373"/>
                  </a:lnTo>
                  <a:lnTo>
                    <a:pt x="41736" y="329813"/>
                  </a:lnTo>
                  <a:lnTo>
                    <a:pt x="50702" y="286074"/>
                  </a:lnTo>
                  <a:lnTo>
                    <a:pt x="65152" y="244566"/>
                  </a:lnTo>
                  <a:lnTo>
                    <a:pt x="84685" y="205695"/>
                  </a:lnTo>
                  <a:lnTo>
                    <a:pt x="108897" y="169870"/>
                  </a:lnTo>
                  <a:lnTo>
                    <a:pt x="137387" y="137499"/>
                  </a:lnTo>
                  <a:lnTo>
                    <a:pt x="169750" y="108989"/>
                  </a:lnTo>
                  <a:lnTo>
                    <a:pt x="205585" y="84748"/>
                  </a:lnTo>
                  <a:lnTo>
                    <a:pt x="244489" y="65185"/>
                  </a:lnTo>
                  <a:lnTo>
                    <a:pt x="286060" y="50706"/>
                  </a:lnTo>
                  <a:lnTo>
                    <a:pt x="329894" y="41719"/>
                  </a:lnTo>
                  <a:lnTo>
                    <a:pt x="375589" y="38633"/>
                  </a:lnTo>
                  <a:lnTo>
                    <a:pt x="421172" y="41709"/>
                  </a:lnTo>
                  <a:lnTo>
                    <a:pt x="464933" y="50669"/>
                  </a:lnTo>
                  <a:lnTo>
                    <a:pt x="506462" y="65111"/>
                  </a:lnTo>
                  <a:lnTo>
                    <a:pt x="545353" y="84633"/>
                  </a:lnTo>
                  <a:lnTo>
                    <a:pt x="581197" y="108831"/>
                  </a:lnTo>
                  <a:lnTo>
                    <a:pt x="613586" y="137304"/>
                  </a:lnTo>
                  <a:lnTo>
                    <a:pt x="642111" y="169649"/>
                  </a:lnTo>
                  <a:lnTo>
                    <a:pt x="666366" y="205464"/>
                  </a:lnTo>
                  <a:lnTo>
                    <a:pt x="685941" y="244346"/>
                  </a:lnTo>
                  <a:lnTo>
                    <a:pt x="700428" y="285893"/>
                  </a:lnTo>
                  <a:lnTo>
                    <a:pt x="709420" y="329703"/>
                  </a:lnTo>
                  <a:lnTo>
                    <a:pt x="712508" y="375373"/>
                  </a:lnTo>
                  <a:lnTo>
                    <a:pt x="711342" y="403744"/>
                  </a:lnTo>
                  <a:lnTo>
                    <a:pt x="707875" y="431625"/>
                  </a:lnTo>
                  <a:lnTo>
                    <a:pt x="702156" y="458920"/>
                  </a:lnTo>
                  <a:lnTo>
                    <a:pt x="694232" y="485533"/>
                  </a:lnTo>
                  <a:lnTo>
                    <a:pt x="701842" y="491356"/>
                  </a:lnTo>
                  <a:lnTo>
                    <a:pt x="708132" y="498454"/>
                  </a:lnTo>
                  <a:lnTo>
                    <a:pt x="712956" y="506530"/>
                  </a:lnTo>
                  <a:lnTo>
                    <a:pt x="716165" y="515289"/>
                  </a:lnTo>
                  <a:lnTo>
                    <a:pt x="720343" y="518426"/>
                  </a:lnTo>
                  <a:lnTo>
                    <a:pt x="743786" y="449178"/>
                  </a:lnTo>
                  <a:lnTo>
                    <a:pt x="751166" y="374853"/>
                  </a:lnTo>
                  <a:lnTo>
                    <a:pt x="748231" y="327887"/>
                  </a:lnTo>
                  <a:lnTo>
                    <a:pt x="739661" y="282647"/>
                  </a:lnTo>
                  <a:lnTo>
                    <a:pt x="725814" y="239486"/>
                  </a:lnTo>
                  <a:lnTo>
                    <a:pt x="707047" y="198757"/>
                  </a:lnTo>
                  <a:lnTo>
                    <a:pt x="683717" y="160814"/>
                  </a:lnTo>
                  <a:lnTo>
                    <a:pt x="656180" y="126011"/>
                  </a:lnTo>
                  <a:lnTo>
                    <a:pt x="624792" y="94701"/>
                  </a:lnTo>
                  <a:lnTo>
                    <a:pt x="589911" y="67238"/>
                  </a:lnTo>
                  <a:lnTo>
                    <a:pt x="551893" y="43975"/>
                  </a:lnTo>
                  <a:lnTo>
                    <a:pt x="511095" y="25266"/>
                  </a:lnTo>
                  <a:lnTo>
                    <a:pt x="467874" y="11465"/>
                  </a:lnTo>
                  <a:lnTo>
                    <a:pt x="422587" y="2925"/>
                  </a:lnTo>
                  <a:lnTo>
                    <a:pt x="375589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9612" y="2390522"/>
              <a:ext cx="131794" cy="2186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14526" y="2390513"/>
              <a:ext cx="133954" cy="2181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72321" y="2332850"/>
              <a:ext cx="603250" cy="292100"/>
            </a:xfrm>
            <a:custGeom>
              <a:avLst/>
              <a:gdLst/>
              <a:ahLst/>
              <a:cxnLst/>
              <a:rect l="l" t="t" r="r" b="b"/>
              <a:pathLst>
                <a:path w="603250" h="292100">
                  <a:moveTo>
                    <a:pt x="216623" y="214388"/>
                  </a:moveTo>
                  <a:lnTo>
                    <a:pt x="156819" y="45275"/>
                  </a:lnTo>
                  <a:lnTo>
                    <a:pt x="120891" y="7404"/>
                  </a:lnTo>
                  <a:lnTo>
                    <a:pt x="95529" y="25"/>
                  </a:lnTo>
                  <a:lnTo>
                    <a:pt x="70078" y="3340"/>
                  </a:lnTo>
                  <a:lnTo>
                    <a:pt x="24384" y="23495"/>
                  </a:lnTo>
                  <a:lnTo>
                    <a:pt x="4762" y="57327"/>
                  </a:lnTo>
                  <a:lnTo>
                    <a:pt x="0" y="80251"/>
                  </a:lnTo>
                  <a:lnTo>
                    <a:pt x="863" y="92113"/>
                  </a:lnTo>
                  <a:lnTo>
                    <a:pt x="58585" y="247027"/>
                  </a:lnTo>
                  <a:lnTo>
                    <a:pt x="90805" y="281952"/>
                  </a:lnTo>
                  <a:lnTo>
                    <a:pt x="127622" y="291922"/>
                  </a:lnTo>
                  <a:lnTo>
                    <a:pt x="145846" y="288950"/>
                  </a:lnTo>
                  <a:lnTo>
                    <a:pt x="180327" y="275844"/>
                  </a:lnTo>
                  <a:lnTo>
                    <a:pt x="200660" y="261518"/>
                  </a:lnTo>
                  <a:lnTo>
                    <a:pt x="212852" y="239826"/>
                  </a:lnTo>
                  <a:lnTo>
                    <a:pt x="216623" y="214388"/>
                  </a:lnTo>
                  <a:close/>
                </a:path>
                <a:path w="603250" h="292100">
                  <a:moveTo>
                    <a:pt x="603084" y="79844"/>
                  </a:moveTo>
                  <a:lnTo>
                    <a:pt x="587209" y="33401"/>
                  </a:lnTo>
                  <a:lnTo>
                    <a:pt x="533196" y="3403"/>
                  </a:lnTo>
                  <a:lnTo>
                    <a:pt x="507517" y="0"/>
                  </a:lnTo>
                  <a:lnTo>
                    <a:pt x="482193" y="7264"/>
                  </a:lnTo>
                  <a:lnTo>
                    <a:pt x="460679" y="23075"/>
                  </a:lnTo>
                  <a:lnTo>
                    <a:pt x="446455" y="45326"/>
                  </a:lnTo>
                  <a:lnTo>
                    <a:pt x="392112" y="188391"/>
                  </a:lnTo>
                  <a:lnTo>
                    <a:pt x="387096" y="213918"/>
                  </a:lnTo>
                  <a:lnTo>
                    <a:pt x="390740" y="239344"/>
                  </a:lnTo>
                  <a:lnTo>
                    <a:pt x="402920" y="261048"/>
                  </a:lnTo>
                  <a:lnTo>
                    <a:pt x="423468" y="275374"/>
                  </a:lnTo>
                  <a:lnTo>
                    <a:pt x="457949" y="288480"/>
                  </a:lnTo>
                  <a:lnTo>
                    <a:pt x="476173" y="291668"/>
                  </a:lnTo>
                  <a:lnTo>
                    <a:pt x="495122" y="288874"/>
                  </a:lnTo>
                  <a:lnTo>
                    <a:pt x="532853" y="266077"/>
                  </a:lnTo>
                  <a:lnTo>
                    <a:pt x="599033" y="103492"/>
                  </a:lnTo>
                  <a:lnTo>
                    <a:pt x="603084" y="79844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52787" y="1991861"/>
              <a:ext cx="243840" cy="422275"/>
            </a:xfrm>
            <a:custGeom>
              <a:avLst/>
              <a:gdLst/>
              <a:ahLst/>
              <a:cxnLst/>
              <a:rect l="l" t="t" r="r" b="b"/>
              <a:pathLst>
                <a:path w="243840" h="422275">
                  <a:moveTo>
                    <a:pt x="203200" y="0"/>
                  </a:moveTo>
                  <a:lnTo>
                    <a:pt x="40640" y="0"/>
                  </a:lnTo>
                  <a:lnTo>
                    <a:pt x="24822" y="3196"/>
                  </a:lnTo>
                  <a:lnTo>
                    <a:pt x="11904" y="11912"/>
                  </a:lnTo>
                  <a:lnTo>
                    <a:pt x="3194" y="24838"/>
                  </a:lnTo>
                  <a:lnTo>
                    <a:pt x="0" y="40665"/>
                  </a:lnTo>
                  <a:lnTo>
                    <a:pt x="0" y="381495"/>
                  </a:lnTo>
                  <a:lnTo>
                    <a:pt x="3194" y="397319"/>
                  </a:lnTo>
                  <a:lnTo>
                    <a:pt x="11904" y="410241"/>
                  </a:lnTo>
                  <a:lnTo>
                    <a:pt x="24822" y="418953"/>
                  </a:lnTo>
                  <a:lnTo>
                    <a:pt x="40640" y="422147"/>
                  </a:lnTo>
                  <a:lnTo>
                    <a:pt x="203200" y="422147"/>
                  </a:lnTo>
                  <a:lnTo>
                    <a:pt x="219017" y="418953"/>
                  </a:lnTo>
                  <a:lnTo>
                    <a:pt x="231935" y="410241"/>
                  </a:lnTo>
                  <a:lnTo>
                    <a:pt x="234242" y="406819"/>
                  </a:lnTo>
                  <a:lnTo>
                    <a:pt x="112217" y="406819"/>
                  </a:lnTo>
                  <a:lnTo>
                    <a:pt x="104355" y="398945"/>
                  </a:lnTo>
                  <a:lnTo>
                    <a:pt x="104355" y="379539"/>
                  </a:lnTo>
                  <a:lnTo>
                    <a:pt x="112217" y="371665"/>
                  </a:lnTo>
                  <a:lnTo>
                    <a:pt x="243840" y="371665"/>
                  </a:lnTo>
                  <a:lnTo>
                    <a:pt x="243840" y="351713"/>
                  </a:lnTo>
                  <a:lnTo>
                    <a:pt x="18757" y="351713"/>
                  </a:lnTo>
                  <a:lnTo>
                    <a:pt x="18757" y="42100"/>
                  </a:lnTo>
                  <a:lnTo>
                    <a:pt x="243840" y="42100"/>
                  </a:lnTo>
                  <a:lnTo>
                    <a:pt x="243840" y="40665"/>
                  </a:lnTo>
                  <a:lnTo>
                    <a:pt x="241289" y="28028"/>
                  </a:lnTo>
                  <a:lnTo>
                    <a:pt x="89903" y="28028"/>
                  </a:lnTo>
                  <a:lnTo>
                    <a:pt x="86753" y="24879"/>
                  </a:lnTo>
                  <a:lnTo>
                    <a:pt x="86753" y="17106"/>
                  </a:lnTo>
                  <a:lnTo>
                    <a:pt x="89903" y="13957"/>
                  </a:lnTo>
                  <a:lnTo>
                    <a:pt x="233313" y="13957"/>
                  </a:lnTo>
                  <a:lnTo>
                    <a:pt x="231935" y="11912"/>
                  </a:lnTo>
                  <a:lnTo>
                    <a:pt x="219017" y="3196"/>
                  </a:lnTo>
                  <a:lnTo>
                    <a:pt x="203200" y="0"/>
                  </a:lnTo>
                  <a:close/>
                </a:path>
                <a:path w="243840" h="422275">
                  <a:moveTo>
                    <a:pt x="243840" y="371665"/>
                  </a:moveTo>
                  <a:lnTo>
                    <a:pt x="131622" y="371665"/>
                  </a:lnTo>
                  <a:lnTo>
                    <a:pt x="139484" y="379539"/>
                  </a:lnTo>
                  <a:lnTo>
                    <a:pt x="139484" y="398945"/>
                  </a:lnTo>
                  <a:lnTo>
                    <a:pt x="131622" y="406819"/>
                  </a:lnTo>
                  <a:lnTo>
                    <a:pt x="234242" y="406819"/>
                  </a:lnTo>
                  <a:lnTo>
                    <a:pt x="240645" y="397319"/>
                  </a:lnTo>
                  <a:lnTo>
                    <a:pt x="243840" y="381495"/>
                  </a:lnTo>
                  <a:lnTo>
                    <a:pt x="243840" y="371665"/>
                  </a:lnTo>
                  <a:close/>
                </a:path>
                <a:path w="243840" h="422275">
                  <a:moveTo>
                    <a:pt x="243840" y="42100"/>
                  </a:moveTo>
                  <a:lnTo>
                    <a:pt x="225082" y="42100"/>
                  </a:lnTo>
                  <a:lnTo>
                    <a:pt x="225082" y="351713"/>
                  </a:lnTo>
                  <a:lnTo>
                    <a:pt x="243840" y="351713"/>
                  </a:lnTo>
                  <a:lnTo>
                    <a:pt x="243840" y="42100"/>
                  </a:lnTo>
                  <a:close/>
                </a:path>
                <a:path w="243840" h="422275">
                  <a:moveTo>
                    <a:pt x="233313" y="13957"/>
                  </a:moveTo>
                  <a:lnTo>
                    <a:pt x="153936" y="13957"/>
                  </a:lnTo>
                  <a:lnTo>
                    <a:pt x="157086" y="17106"/>
                  </a:lnTo>
                  <a:lnTo>
                    <a:pt x="157086" y="24879"/>
                  </a:lnTo>
                  <a:lnTo>
                    <a:pt x="153936" y="28028"/>
                  </a:lnTo>
                  <a:lnTo>
                    <a:pt x="241289" y="28028"/>
                  </a:lnTo>
                  <a:lnTo>
                    <a:pt x="240645" y="24838"/>
                  </a:lnTo>
                  <a:lnTo>
                    <a:pt x="233313" y="13957"/>
                  </a:lnTo>
                  <a:close/>
                </a:path>
              </a:pathLst>
            </a:custGeom>
            <a:solidFill>
              <a:srgbClr val="1E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55429" y="2975610"/>
              <a:ext cx="637540" cy="596265"/>
            </a:xfrm>
            <a:custGeom>
              <a:avLst/>
              <a:gdLst/>
              <a:ahLst/>
              <a:cxnLst/>
              <a:rect l="l" t="t" r="r" b="b"/>
              <a:pathLst>
                <a:path w="637540" h="596264">
                  <a:moveTo>
                    <a:pt x="0" y="297941"/>
                  </a:moveTo>
                  <a:lnTo>
                    <a:pt x="3453" y="253913"/>
                  </a:lnTo>
                  <a:lnTo>
                    <a:pt x="13485" y="211890"/>
                  </a:lnTo>
                  <a:lnTo>
                    <a:pt x="29604" y="172334"/>
                  </a:lnTo>
                  <a:lnTo>
                    <a:pt x="51315" y="135707"/>
                  </a:lnTo>
                  <a:lnTo>
                    <a:pt x="78127" y="102468"/>
                  </a:lnTo>
                  <a:lnTo>
                    <a:pt x="109547" y="73078"/>
                  </a:lnTo>
                  <a:lnTo>
                    <a:pt x="145082" y="47999"/>
                  </a:lnTo>
                  <a:lnTo>
                    <a:pt x="184239" y="27690"/>
                  </a:lnTo>
                  <a:lnTo>
                    <a:pt x="226525" y="12614"/>
                  </a:lnTo>
                  <a:lnTo>
                    <a:pt x="271448" y="3230"/>
                  </a:lnTo>
                  <a:lnTo>
                    <a:pt x="318516" y="0"/>
                  </a:lnTo>
                  <a:lnTo>
                    <a:pt x="365583" y="3230"/>
                  </a:lnTo>
                  <a:lnTo>
                    <a:pt x="410506" y="12614"/>
                  </a:lnTo>
                  <a:lnTo>
                    <a:pt x="452792" y="27690"/>
                  </a:lnTo>
                  <a:lnTo>
                    <a:pt x="491949" y="47999"/>
                  </a:lnTo>
                  <a:lnTo>
                    <a:pt x="527484" y="73078"/>
                  </a:lnTo>
                  <a:lnTo>
                    <a:pt x="558904" y="102468"/>
                  </a:lnTo>
                  <a:lnTo>
                    <a:pt x="585716" y="135707"/>
                  </a:lnTo>
                  <a:lnTo>
                    <a:pt x="607427" y="172334"/>
                  </a:lnTo>
                  <a:lnTo>
                    <a:pt x="623546" y="211890"/>
                  </a:lnTo>
                  <a:lnTo>
                    <a:pt x="633578" y="253913"/>
                  </a:lnTo>
                  <a:lnTo>
                    <a:pt x="637032" y="297941"/>
                  </a:lnTo>
                  <a:lnTo>
                    <a:pt x="633578" y="341970"/>
                  </a:lnTo>
                  <a:lnTo>
                    <a:pt x="623546" y="383993"/>
                  </a:lnTo>
                  <a:lnTo>
                    <a:pt x="607427" y="423549"/>
                  </a:lnTo>
                  <a:lnTo>
                    <a:pt x="585716" y="460176"/>
                  </a:lnTo>
                  <a:lnTo>
                    <a:pt x="558904" y="493415"/>
                  </a:lnTo>
                  <a:lnTo>
                    <a:pt x="527484" y="522805"/>
                  </a:lnTo>
                  <a:lnTo>
                    <a:pt x="491949" y="547884"/>
                  </a:lnTo>
                  <a:lnTo>
                    <a:pt x="452792" y="568193"/>
                  </a:lnTo>
                  <a:lnTo>
                    <a:pt x="410506" y="583269"/>
                  </a:lnTo>
                  <a:lnTo>
                    <a:pt x="365583" y="592653"/>
                  </a:lnTo>
                  <a:lnTo>
                    <a:pt x="318516" y="595883"/>
                  </a:lnTo>
                  <a:lnTo>
                    <a:pt x="271448" y="592653"/>
                  </a:lnTo>
                  <a:lnTo>
                    <a:pt x="226525" y="583269"/>
                  </a:lnTo>
                  <a:lnTo>
                    <a:pt x="184239" y="568193"/>
                  </a:lnTo>
                  <a:lnTo>
                    <a:pt x="145082" y="547884"/>
                  </a:lnTo>
                  <a:lnTo>
                    <a:pt x="109547" y="522805"/>
                  </a:lnTo>
                  <a:lnTo>
                    <a:pt x="78127" y="493415"/>
                  </a:lnTo>
                  <a:lnTo>
                    <a:pt x="51315" y="460176"/>
                  </a:lnTo>
                  <a:lnTo>
                    <a:pt x="29604" y="423549"/>
                  </a:lnTo>
                  <a:lnTo>
                    <a:pt x="13485" y="383993"/>
                  </a:lnTo>
                  <a:lnTo>
                    <a:pt x="3453" y="341970"/>
                  </a:lnTo>
                  <a:lnTo>
                    <a:pt x="0" y="297941"/>
                  </a:lnTo>
                  <a:close/>
                </a:path>
              </a:pathLst>
            </a:custGeom>
            <a:ln w="28575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681466" y="3739134"/>
            <a:ext cx="1583690" cy="2051685"/>
          </a:xfrm>
          <a:prstGeom prst="rect">
            <a:avLst/>
          </a:prstGeom>
          <a:ln w="28575">
            <a:solidFill>
              <a:srgbClr val="FF78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53670" marR="147320" algn="ctr">
              <a:lnSpc>
                <a:spcPct val="100000"/>
              </a:lnSpc>
              <a:spcBef>
                <a:spcPts val="254"/>
              </a:spcBef>
            </a:pP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D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</a:t>
            </a:r>
            <a:r>
              <a:rPr sz="1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R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SSOU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C</a:t>
            </a:r>
            <a:r>
              <a:rPr sz="1400" b="1" spc="-15" dirty="0">
                <a:solidFill>
                  <a:srgbClr val="0058A0"/>
                </a:solidFill>
                <a:latin typeface="Calibri"/>
                <a:cs typeface="Calibri"/>
              </a:rPr>
              <a:t>E</a:t>
            </a:r>
            <a:r>
              <a:rPr sz="1400" b="1" dirty="0">
                <a:solidFill>
                  <a:srgbClr val="0058A0"/>
                </a:solidFill>
                <a:latin typeface="Calibri"/>
                <a:cs typeface="Calibri"/>
              </a:rPr>
              <a:t>S 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EN</a:t>
            </a:r>
            <a:r>
              <a:rPr sz="1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58A0"/>
                </a:solidFill>
                <a:latin typeface="Calibri"/>
                <a:cs typeface="Calibri"/>
              </a:rPr>
              <a:t>LIGNES</a:t>
            </a:r>
            <a:endParaRPr sz="1400">
              <a:latin typeface="Calibri"/>
              <a:cs typeface="Calibri"/>
            </a:endParaRPr>
          </a:p>
          <a:p>
            <a:pPr marL="92710" marR="86360" algn="ctr">
              <a:lnSpc>
                <a:spcPct val="100000"/>
              </a:lnSpc>
            </a:pP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ressources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sont </a:t>
            </a:r>
            <a:r>
              <a:rPr sz="1400" spc="-305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consultables en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synchrone et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en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asynchrone pour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s'adapter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au </a:t>
            </a:r>
            <a:r>
              <a:rPr sz="1400" dirty="0">
                <a:solidFill>
                  <a:srgbClr val="3E3E3E"/>
                </a:solidFill>
                <a:latin typeface="Calibri"/>
                <a:cs typeface="Calibri"/>
              </a:rPr>
              <a:t> rythme </a:t>
            </a:r>
            <a:r>
              <a:rPr sz="1400" spc="-10" dirty="0">
                <a:solidFill>
                  <a:srgbClr val="3E3E3E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3E3E3E"/>
                </a:solidFill>
                <a:latin typeface="Calibri"/>
                <a:cs typeface="Calibri"/>
              </a:rPr>
              <a:t> l'apprentissage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394201" y="3055365"/>
            <a:ext cx="167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30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130280" cy="499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Composants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 l’ETL</a:t>
            </a:r>
            <a:endParaRPr sz="1600">
              <a:latin typeface="Calibri"/>
              <a:cs typeface="Calibri"/>
            </a:endParaRPr>
          </a:p>
          <a:p>
            <a:pPr marL="838835" marR="7620" indent="-287020" algn="just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processus ETL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composantes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clés dans l’Intégration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l’alimentation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 surtout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 Intelligence,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support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data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warehousing.</a:t>
            </a:r>
            <a:endParaRPr sz="1400">
              <a:latin typeface="Calibri"/>
              <a:cs typeface="Calibri"/>
            </a:endParaRPr>
          </a:p>
          <a:p>
            <a:pPr marL="840105" marR="5080" indent="-28829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outils ETL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gèrent toutes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étapes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sein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hétérogènes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SGBD, 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ERP,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spécifiques, fichiers plats, bases hiérarchiques… depuis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nettoyage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collectées,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consolidation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concordance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jusqu’à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distribution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auprès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applications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(analyse,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bord…).</a:t>
            </a:r>
            <a:endParaRPr sz="1400">
              <a:latin typeface="Calibri"/>
              <a:cs typeface="Calibri"/>
            </a:endParaRPr>
          </a:p>
          <a:p>
            <a:pPr marL="839469" marR="5715" indent="-287020" algn="just">
              <a:lnSpc>
                <a:spcPct val="150000"/>
              </a:lnSpc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 processus ETL est une opération de migration de données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consiste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 à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rendre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aisément consommable. Ce processus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une part majeure 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traitements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nécessite 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attention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régulière tout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cycle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vie du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mesure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 il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qualité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838835" indent="-287020" algn="just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 ETL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décompose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phases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L’extraction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préparation/transformation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128375" cy="3719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Extraction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838200" marR="6350" indent="-286385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l’étape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l’extraction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d’aller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chercher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trouvent.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capacité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connecter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fichiers.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cela,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utilisables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passerelles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fournies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éditeurs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logiciels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>
              <a:latin typeface="Calibri"/>
              <a:cs typeface="Calibri"/>
            </a:endParaRPr>
          </a:p>
          <a:p>
            <a:pPr marL="1296035" lvl="1" indent="-2870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utilitaires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réplication,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utilisables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cibles,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homogènes.</a:t>
            </a:r>
            <a:endParaRPr sz="1400">
              <a:latin typeface="Calibri"/>
              <a:cs typeface="Calibri"/>
            </a:endParaRPr>
          </a:p>
          <a:p>
            <a:pPr marL="1295400" marR="5080" lvl="1" indent="-286385">
              <a:lnSpc>
                <a:spcPct val="150000"/>
              </a:lnSpc>
              <a:buFont typeface="Arial MT"/>
              <a:buChar char="•"/>
              <a:tabLst>
                <a:tab pos="1296035" algn="l"/>
                <a:tab pos="129667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d’extraction.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lire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sélectivement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sources,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lecture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n’extraire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l’information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pertinente.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62694" y="3990186"/>
            <a:ext cx="88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258739" y="830413"/>
            <a:ext cx="11231245" cy="307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 algn="just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Composants</a:t>
            </a:r>
            <a:r>
              <a:rPr sz="1600" b="1" spc="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3A3838"/>
                </a:solidFill>
                <a:latin typeface="Calibri"/>
                <a:cs typeface="Calibri"/>
              </a:rPr>
              <a:t>Transformation</a:t>
            </a:r>
            <a:r>
              <a:rPr sz="1600" b="1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790575" marR="5080" indent="-286385" algn="just">
              <a:lnSpc>
                <a:spcPct val="150000"/>
              </a:lnSpc>
              <a:spcBef>
                <a:spcPts val="955"/>
              </a:spcBef>
              <a:buFont typeface="Arial MT"/>
              <a:buChar char="•"/>
              <a:tabLst>
                <a:tab pos="7912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L'étape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essentielles.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L'opération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importante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l'étape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consiste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brutes les règles internes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l'entreprise de manière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répondre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 exigences en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matière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reporting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 brutes sont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nettoyées et converties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conviennent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(si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données ne sont pas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devient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difficile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d'appliquer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règles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reporting).</a:t>
            </a:r>
            <a:endParaRPr sz="1400">
              <a:latin typeface="Calibri"/>
              <a:cs typeface="Calibri"/>
            </a:endParaRPr>
          </a:p>
          <a:p>
            <a:pPr marL="790575" marR="8255" indent="-287020" algn="just">
              <a:lnSpc>
                <a:spcPct val="150000"/>
              </a:lnSpc>
              <a:buFont typeface="Arial MT"/>
              <a:buChar char="•"/>
              <a:tabLst>
                <a:tab pos="7912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applique les règles définies en interne. Les normes qui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garantissent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qualité des 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accessibilité doivent tenir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4730" y="4004824"/>
            <a:ext cx="10458450" cy="262890"/>
            <a:chOff x="1014730" y="4004824"/>
            <a:chExt cx="10458450" cy="262890"/>
          </a:xfrm>
        </p:grpSpPr>
        <p:sp>
          <p:nvSpPr>
            <p:cNvPr id="14" name="object 14"/>
            <p:cNvSpPr/>
            <p:nvPr/>
          </p:nvSpPr>
          <p:spPr>
            <a:xfrm>
              <a:off x="1021080" y="4011174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10403840" y="0"/>
                  </a:moveTo>
                  <a:lnTo>
                    <a:pt x="41656" y="0"/>
                  </a:lnTo>
                  <a:lnTo>
                    <a:pt x="25444" y="3272"/>
                  </a:lnTo>
                  <a:lnTo>
                    <a:pt x="12203" y="12198"/>
                  </a:lnTo>
                  <a:lnTo>
                    <a:pt x="3274" y="25438"/>
                  </a:lnTo>
                  <a:lnTo>
                    <a:pt x="0" y="41655"/>
                  </a:lnTo>
                  <a:lnTo>
                    <a:pt x="0" y="208267"/>
                  </a:lnTo>
                  <a:lnTo>
                    <a:pt x="3274" y="224486"/>
                  </a:lnTo>
                  <a:lnTo>
                    <a:pt x="12203" y="237731"/>
                  </a:lnTo>
                  <a:lnTo>
                    <a:pt x="25444" y="246661"/>
                  </a:lnTo>
                  <a:lnTo>
                    <a:pt x="41656" y="249935"/>
                  </a:lnTo>
                  <a:lnTo>
                    <a:pt x="10403840" y="249935"/>
                  </a:lnTo>
                  <a:lnTo>
                    <a:pt x="10420051" y="246661"/>
                  </a:lnTo>
                  <a:lnTo>
                    <a:pt x="10433292" y="237731"/>
                  </a:lnTo>
                  <a:lnTo>
                    <a:pt x="10442221" y="224486"/>
                  </a:lnTo>
                  <a:lnTo>
                    <a:pt x="10445496" y="208267"/>
                  </a:lnTo>
                  <a:lnTo>
                    <a:pt x="10445496" y="41655"/>
                  </a:lnTo>
                  <a:lnTo>
                    <a:pt x="10442221" y="25438"/>
                  </a:lnTo>
                  <a:lnTo>
                    <a:pt x="10433292" y="12198"/>
                  </a:lnTo>
                  <a:lnTo>
                    <a:pt x="10420051" y="3272"/>
                  </a:lnTo>
                  <a:lnTo>
                    <a:pt x="104038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080" y="4011174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0" y="41655"/>
                  </a:moveTo>
                  <a:lnTo>
                    <a:pt x="3274" y="25438"/>
                  </a:lnTo>
                  <a:lnTo>
                    <a:pt x="12203" y="12198"/>
                  </a:lnTo>
                  <a:lnTo>
                    <a:pt x="25444" y="3272"/>
                  </a:lnTo>
                  <a:lnTo>
                    <a:pt x="41656" y="0"/>
                  </a:lnTo>
                  <a:lnTo>
                    <a:pt x="10403840" y="0"/>
                  </a:lnTo>
                  <a:lnTo>
                    <a:pt x="10420051" y="3272"/>
                  </a:lnTo>
                  <a:lnTo>
                    <a:pt x="10433292" y="12198"/>
                  </a:lnTo>
                  <a:lnTo>
                    <a:pt x="10442221" y="25438"/>
                  </a:lnTo>
                  <a:lnTo>
                    <a:pt x="10445496" y="41655"/>
                  </a:lnTo>
                  <a:lnTo>
                    <a:pt x="10445496" y="208267"/>
                  </a:lnTo>
                  <a:lnTo>
                    <a:pt x="10442221" y="224486"/>
                  </a:lnTo>
                  <a:lnTo>
                    <a:pt x="10433292" y="237731"/>
                  </a:lnTo>
                  <a:lnTo>
                    <a:pt x="10420051" y="246661"/>
                  </a:lnTo>
                  <a:lnTo>
                    <a:pt x="10403840" y="249935"/>
                  </a:lnTo>
                  <a:lnTo>
                    <a:pt x="41656" y="249935"/>
                  </a:lnTo>
                  <a:lnTo>
                    <a:pt x="25444" y="246661"/>
                  </a:lnTo>
                  <a:lnTo>
                    <a:pt x="12203" y="237731"/>
                  </a:lnTo>
                  <a:lnTo>
                    <a:pt x="3274" y="224486"/>
                  </a:lnTo>
                  <a:lnTo>
                    <a:pt x="0" y="208267"/>
                  </a:lnTo>
                  <a:lnTo>
                    <a:pt x="0" y="4165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66477" y="4013568"/>
            <a:ext cx="1099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nd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4730" y="4426972"/>
            <a:ext cx="10458450" cy="1252220"/>
            <a:chOff x="1014730" y="4426972"/>
            <a:chExt cx="10458450" cy="1252220"/>
          </a:xfrm>
        </p:grpSpPr>
        <p:sp>
          <p:nvSpPr>
            <p:cNvPr id="18" name="object 18"/>
            <p:cNvSpPr/>
            <p:nvPr/>
          </p:nvSpPr>
          <p:spPr>
            <a:xfrm>
              <a:off x="1021080" y="4433321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10403840" y="0"/>
                  </a:moveTo>
                  <a:lnTo>
                    <a:pt x="41656" y="0"/>
                  </a:lnTo>
                  <a:lnTo>
                    <a:pt x="25444" y="3272"/>
                  </a:lnTo>
                  <a:lnTo>
                    <a:pt x="12203" y="12198"/>
                  </a:lnTo>
                  <a:lnTo>
                    <a:pt x="3274" y="25438"/>
                  </a:lnTo>
                  <a:lnTo>
                    <a:pt x="0" y="41656"/>
                  </a:lnTo>
                  <a:lnTo>
                    <a:pt x="0" y="208267"/>
                  </a:lnTo>
                  <a:lnTo>
                    <a:pt x="3274" y="224486"/>
                  </a:lnTo>
                  <a:lnTo>
                    <a:pt x="12203" y="237731"/>
                  </a:lnTo>
                  <a:lnTo>
                    <a:pt x="25444" y="246661"/>
                  </a:lnTo>
                  <a:lnTo>
                    <a:pt x="41656" y="249936"/>
                  </a:lnTo>
                  <a:lnTo>
                    <a:pt x="10403840" y="249936"/>
                  </a:lnTo>
                  <a:lnTo>
                    <a:pt x="10420051" y="246661"/>
                  </a:lnTo>
                  <a:lnTo>
                    <a:pt x="10433292" y="237731"/>
                  </a:lnTo>
                  <a:lnTo>
                    <a:pt x="10442221" y="224486"/>
                  </a:lnTo>
                  <a:lnTo>
                    <a:pt x="10445496" y="208267"/>
                  </a:lnTo>
                  <a:lnTo>
                    <a:pt x="10445496" y="41656"/>
                  </a:lnTo>
                  <a:lnTo>
                    <a:pt x="10442221" y="25438"/>
                  </a:lnTo>
                  <a:lnTo>
                    <a:pt x="10433292" y="12198"/>
                  </a:lnTo>
                  <a:lnTo>
                    <a:pt x="10420051" y="3272"/>
                  </a:lnTo>
                  <a:lnTo>
                    <a:pt x="10403840" y="0"/>
                  </a:lnTo>
                  <a:close/>
                </a:path>
              </a:pathLst>
            </a:custGeom>
            <a:solidFill>
              <a:srgbClr val="52C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080" y="4433322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0" y="41655"/>
                  </a:moveTo>
                  <a:lnTo>
                    <a:pt x="3274" y="25438"/>
                  </a:lnTo>
                  <a:lnTo>
                    <a:pt x="12203" y="12198"/>
                  </a:lnTo>
                  <a:lnTo>
                    <a:pt x="25444" y="3272"/>
                  </a:lnTo>
                  <a:lnTo>
                    <a:pt x="41656" y="0"/>
                  </a:lnTo>
                  <a:lnTo>
                    <a:pt x="10403840" y="0"/>
                  </a:lnTo>
                  <a:lnTo>
                    <a:pt x="10420051" y="3272"/>
                  </a:lnTo>
                  <a:lnTo>
                    <a:pt x="10433292" y="12198"/>
                  </a:lnTo>
                  <a:lnTo>
                    <a:pt x="10442221" y="25438"/>
                  </a:lnTo>
                  <a:lnTo>
                    <a:pt x="10445496" y="41655"/>
                  </a:lnTo>
                  <a:lnTo>
                    <a:pt x="10445496" y="208267"/>
                  </a:lnTo>
                  <a:lnTo>
                    <a:pt x="10442221" y="224486"/>
                  </a:lnTo>
                  <a:lnTo>
                    <a:pt x="10433292" y="237731"/>
                  </a:lnTo>
                  <a:lnTo>
                    <a:pt x="10420051" y="246661"/>
                  </a:lnTo>
                  <a:lnTo>
                    <a:pt x="10403840" y="249935"/>
                  </a:lnTo>
                  <a:lnTo>
                    <a:pt x="41656" y="249935"/>
                  </a:lnTo>
                  <a:lnTo>
                    <a:pt x="25444" y="246661"/>
                  </a:lnTo>
                  <a:lnTo>
                    <a:pt x="12203" y="237731"/>
                  </a:lnTo>
                  <a:lnTo>
                    <a:pt x="3274" y="224486"/>
                  </a:lnTo>
                  <a:lnTo>
                    <a:pt x="0" y="208267"/>
                  </a:lnTo>
                  <a:lnTo>
                    <a:pt x="0" y="41655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1080" y="4855460"/>
              <a:ext cx="10445750" cy="248920"/>
            </a:xfrm>
            <a:custGeom>
              <a:avLst/>
              <a:gdLst/>
              <a:ahLst/>
              <a:cxnLst/>
              <a:rect l="l" t="t" r="r" b="b"/>
              <a:pathLst>
                <a:path w="10445750" h="248920">
                  <a:moveTo>
                    <a:pt x="10404094" y="0"/>
                  </a:moveTo>
                  <a:lnTo>
                    <a:pt x="41402" y="0"/>
                  </a:lnTo>
                  <a:lnTo>
                    <a:pt x="25283" y="3254"/>
                  </a:lnTo>
                  <a:lnTo>
                    <a:pt x="12123" y="12128"/>
                  </a:lnTo>
                  <a:lnTo>
                    <a:pt x="3252" y="25288"/>
                  </a:lnTo>
                  <a:lnTo>
                    <a:pt x="0" y="41401"/>
                  </a:lnTo>
                  <a:lnTo>
                    <a:pt x="0" y="207022"/>
                  </a:lnTo>
                  <a:lnTo>
                    <a:pt x="3252" y="223133"/>
                  </a:lnTo>
                  <a:lnTo>
                    <a:pt x="12123" y="236289"/>
                  </a:lnTo>
                  <a:lnTo>
                    <a:pt x="25283" y="245159"/>
                  </a:lnTo>
                  <a:lnTo>
                    <a:pt x="41402" y="248411"/>
                  </a:lnTo>
                  <a:lnTo>
                    <a:pt x="10404094" y="248411"/>
                  </a:lnTo>
                  <a:lnTo>
                    <a:pt x="10420212" y="245159"/>
                  </a:lnTo>
                  <a:lnTo>
                    <a:pt x="10433372" y="236289"/>
                  </a:lnTo>
                  <a:lnTo>
                    <a:pt x="10442243" y="223133"/>
                  </a:lnTo>
                  <a:lnTo>
                    <a:pt x="10445496" y="207022"/>
                  </a:lnTo>
                  <a:lnTo>
                    <a:pt x="10445496" y="41401"/>
                  </a:lnTo>
                  <a:lnTo>
                    <a:pt x="10442243" y="25288"/>
                  </a:lnTo>
                  <a:lnTo>
                    <a:pt x="10433372" y="12128"/>
                  </a:lnTo>
                  <a:lnTo>
                    <a:pt x="10420212" y="3254"/>
                  </a:lnTo>
                  <a:lnTo>
                    <a:pt x="10404094" y="0"/>
                  </a:lnTo>
                  <a:close/>
                </a:path>
              </a:pathLst>
            </a:custGeom>
            <a:solidFill>
              <a:srgbClr val="48BE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1080" y="4855460"/>
              <a:ext cx="10445750" cy="248920"/>
            </a:xfrm>
            <a:custGeom>
              <a:avLst/>
              <a:gdLst/>
              <a:ahLst/>
              <a:cxnLst/>
              <a:rect l="l" t="t" r="r" b="b"/>
              <a:pathLst>
                <a:path w="10445750" h="248920">
                  <a:moveTo>
                    <a:pt x="0" y="41401"/>
                  </a:moveTo>
                  <a:lnTo>
                    <a:pt x="3252" y="25288"/>
                  </a:lnTo>
                  <a:lnTo>
                    <a:pt x="12123" y="12128"/>
                  </a:lnTo>
                  <a:lnTo>
                    <a:pt x="25283" y="3254"/>
                  </a:lnTo>
                  <a:lnTo>
                    <a:pt x="41402" y="0"/>
                  </a:lnTo>
                  <a:lnTo>
                    <a:pt x="10404094" y="0"/>
                  </a:lnTo>
                  <a:lnTo>
                    <a:pt x="10420212" y="3254"/>
                  </a:lnTo>
                  <a:lnTo>
                    <a:pt x="10433372" y="12128"/>
                  </a:lnTo>
                  <a:lnTo>
                    <a:pt x="10442243" y="25288"/>
                  </a:lnTo>
                  <a:lnTo>
                    <a:pt x="10445496" y="41401"/>
                  </a:lnTo>
                  <a:lnTo>
                    <a:pt x="10445496" y="207022"/>
                  </a:lnTo>
                  <a:lnTo>
                    <a:pt x="10442243" y="223133"/>
                  </a:lnTo>
                  <a:lnTo>
                    <a:pt x="10433372" y="236289"/>
                  </a:lnTo>
                  <a:lnTo>
                    <a:pt x="10420212" y="245159"/>
                  </a:lnTo>
                  <a:lnTo>
                    <a:pt x="10404094" y="248411"/>
                  </a:lnTo>
                  <a:lnTo>
                    <a:pt x="41402" y="248411"/>
                  </a:lnTo>
                  <a:lnTo>
                    <a:pt x="25283" y="245159"/>
                  </a:lnTo>
                  <a:lnTo>
                    <a:pt x="12123" y="236289"/>
                  </a:lnTo>
                  <a:lnTo>
                    <a:pt x="3252" y="223133"/>
                  </a:lnTo>
                  <a:lnTo>
                    <a:pt x="0" y="207022"/>
                  </a:lnTo>
                  <a:lnTo>
                    <a:pt x="0" y="414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1080" y="5422397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10403840" y="0"/>
                  </a:moveTo>
                  <a:lnTo>
                    <a:pt x="41656" y="0"/>
                  </a:lnTo>
                  <a:lnTo>
                    <a:pt x="25444" y="3272"/>
                  </a:lnTo>
                  <a:lnTo>
                    <a:pt x="12203" y="12198"/>
                  </a:lnTo>
                  <a:lnTo>
                    <a:pt x="3274" y="25438"/>
                  </a:lnTo>
                  <a:lnTo>
                    <a:pt x="0" y="41656"/>
                  </a:lnTo>
                  <a:lnTo>
                    <a:pt x="0" y="208267"/>
                  </a:lnTo>
                  <a:lnTo>
                    <a:pt x="3274" y="224486"/>
                  </a:lnTo>
                  <a:lnTo>
                    <a:pt x="12203" y="237731"/>
                  </a:lnTo>
                  <a:lnTo>
                    <a:pt x="25444" y="246661"/>
                  </a:lnTo>
                  <a:lnTo>
                    <a:pt x="41656" y="249936"/>
                  </a:lnTo>
                  <a:lnTo>
                    <a:pt x="10403840" y="249936"/>
                  </a:lnTo>
                  <a:lnTo>
                    <a:pt x="10420051" y="246661"/>
                  </a:lnTo>
                  <a:lnTo>
                    <a:pt x="10433292" y="237731"/>
                  </a:lnTo>
                  <a:lnTo>
                    <a:pt x="10442221" y="224486"/>
                  </a:lnTo>
                  <a:lnTo>
                    <a:pt x="10445496" y="208267"/>
                  </a:lnTo>
                  <a:lnTo>
                    <a:pt x="10445496" y="41656"/>
                  </a:lnTo>
                  <a:lnTo>
                    <a:pt x="10442221" y="25438"/>
                  </a:lnTo>
                  <a:lnTo>
                    <a:pt x="10433292" y="12198"/>
                  </a:lnTo>
                  <a:lnTo>
                    <a:pt x="10420051" y="3272"/>
                  </a:lnTo>
                  <a:lnTo>
                    <a:pt x="1040384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1080" y="5422397"/>
              <a:ext cx="10445750" cy="250190"/>
            </a:xfrm>
            <a:custGeom>
              <a:avLst/>
              <a:gdLst/>
              <a:ahLst/>
              <a:cxnLst/>
              <a:rect l="l" t="t" r="r" b="b"/>
              <a:pathLst>
                <a:path w="10445750" h="250189">
                  <a:moveTo>
                    <a:pt x="0" y="41656"/>
                  </a:moveTo>
                  <a:lnTo>
                    <a:pt x="3274" y="25438"/>
                  </a:lnTo>
                  <a:lnTo>
                    <a:pt x="12203" y="12198"/>
                  </a:lnTo>
                  <a:lnTo>
                    <a:pt x="25444" y="3272"/>
                  </a:lnTo>
                  <a:lnTo>
                    <a:pt x="41656" y="0"/>
                  </a:lnTo>
                  <a:lnTo>
                    <a:pt x="10403840" y="0"/>
                  </a:lnTo>
                  <a:lnTo>
                    <a:pt x="10420051" y="3272"/>
                  </a:lnTo>
                  <a:lnTo>
                    <a:pt x="10433292" y="12198"/>
                  </a:lnTo>
                  <a:lnTo>
                    <a:pt x="10442221" y="25438"/>
                  </a:lnTo>
                  <a:lnTo>
                    <a:pt x="10445496" y="41656"/>
                  </a:lnTo>
                  <a:lnTo>
                    <a:pt x="10445496" y="208267"/>
                  </a:lnTo>
                  <a:lnTo>
                    <a:pt x="10442221" y="224486"/>
                  </a:lnTo>
                  <a:lnTo>
                    <a:pt x="10433292" y="237731"/>
                  </a:lnTo>
                  <a:lnTo>
                    <a:pt x="10420051" y="246661"/>
                  </a:lnTo>
                  <a:lnTo>
                    <a:pt x="10403840" y="249936"/>
                  </a:lnTo>
                  <a:lnTo>
                    <a:pt x="41656" y="249936"/>
                  </a:lnTo>
                  <a:lnTo>
                    <a:pt x="25444" y="246661"/>
                  </a:lnTo>
                  <a:lnTo>
                    <a:pt x="12203" y="237731"/>
                  </a:lnTo>
                  <a:lnTo>
                    <a:pt x="3274" y="224486"/>
                  </a:lnTo>
                  <a:lnTo>
                    <a:pt x="0" y="208267"/>
                  </a:lnTo>
                  <a:lnTo>
                    <a:pt x="0" y="41656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5173" y="4221980"/>
            <a:ext cx="10708640" cy="22479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741680" indent="-114935" algn="just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42315" algn="l"/>
              </a:tabLst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Définir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à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traiter,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leur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format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leur mode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stockage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ainsi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que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d'autres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considérations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base qui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définiront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étapes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qui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suivent.</a:t>
            </a:r>
            <a:endParaRPr sz="1200">
              <a:latin typeface="Calibri"/>
              <a:cs typeface="Calibri"/>
            </a:endParaRPr>
          </a:p>
          <a:p>
            <a:pPr marL="353695" algn="just">
              <a:lnSpc>
                <a:spcPct val="100000"/>
              </a:lnSpc>
              <a:spcBef>
                <a:spcPts val="120"/>
              </a:spcBef>
            </a:pP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Déduplication</a:t>
            </a: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741680" indent="-114935" algn="just">
              <a:lnSpc>
                <a:spcPct val="100000"/>
              </a:lnSpc>
              <a:spcBef>
                <a:spcPts val="320"/>
              </a:spcBef>
              <a:buChar char="•"/>
              <a:tabLst>
                <a:tab pos="742315" algn="l"/>
              </a:tabLst>
            </a:pP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Transmettre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un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rapport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sur les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doublons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aux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personnes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charge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de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gouvernance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des données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;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exclure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et/ou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supprimer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données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redondantes.</a:t>
            </a:r>
            <a:endParaRPr sz="1200">
              <a:latin typeface="Calibri"/>
              <a:cs typeface="Calibri"/>
            </a:endParaRPr>
          </a:p>
          <a:p>
            <a:pPr marL="353695" algn="just">
              <a:lnSpc>
                <a:spcPct val="100000"/>
              </a:lnSpc>
              <a:spcBef>
                <a:spcPts val="120"/>
              </a:spcBef>
            </a:pP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Vérification</a:t>
            </a:r>
            <a:r>
              <a:rPr sz="1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741680" marR="43815" indent="-114300" algn="just">
              <a:lnSpc>
                <a:spcPts val="1320"/>
              </a:lnSpc>
              <a:spcBef>
                <a:spcPts val="465"/>
              </a:spcBef>
              <a:buChar char="•"/>
              <a:tabLst>
                <a:tab pos="742315" algn="l"/>
              </a:tabLst>
            </a:pP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Effectuer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vérifications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automatisées pour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comparer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des données similaires telles que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durée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transaction ou suivi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accès. Les tâches de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vérification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permettent</a:t>
            </a:r>
            <a:r>
              <a:rPr sz="1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d'éliminer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données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inutilisables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de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signaler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anomalies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systèmes,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applications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ou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données.</a:t>
            </a:r>
            <a:endParaRPr sz="1200">
              <a:latin typeface="Calibri"/>
              <a:cs typeface="Calibri"/>
            </a:endParaRPr>
          </a:p>
          <a:p>
            <a:pPr marL="353695" algn="just">
              <a:lnSpc>
                <a:spcPts val="1365"/>
              </a:lnSpc>
            </a:pPr>
            <a:r>
              <a:rPr sz="1200" b="1" spc="-5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741680" marR="43180" indent="-114300" algn="just">
              <a:lnSpc>
                <a:spcPct val="90400"/>
              </a:lnSpc>
              <a:spcBef>
                <a:spcPts val="285"/>
              </a:spcBef>
              <a:buChar char="•"/>
              <a:tabLst>
                <a:tab pos="742315" algn="l"/>
              </a:tabLst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Maximiser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l'efficacité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des Data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Warehouses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en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regroupant 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et stockant</a:t>
            </a:r>
            <a:r>
              <a:rPr sz="2100" spc="-22" baseline="9920" dirty="0">
                <a:solidFill>
                  <a:srgbClr val="555555"/>
                </a:solidFill>
                <a:latin typeface="Arial MT"/>
                <a:cs typeface="Arial MT"/>
              </a:rPr>
              <a:t>•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les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objets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par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catégorie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(données brutes, données audio, mails,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etc.).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Les règles 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transformation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ETL conditionnent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la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catégorisation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chaque objet et sa prochaine destination. Le processus ETL est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parfois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utilisé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pour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générer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des tables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d'agrégation</a:t>
            </a:r>
            <a:r>
              <a:rPr sz="1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qui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sont ensuite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proposées</a:t>
            </a:r>
            <a:r>
              <a:rPr sz="1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des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rapports</a:t>
            </a:r>
            <a:r>
              <a:rPr sz="1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base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;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dans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ce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cas,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doit</a:t>
            </a:r>
            <a:r>
              <a:rPr sz="1200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trier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puis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 agréger</a:t>
            </a:r>
            <a:r>
              <a:rPr sz="1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les données.</a:t>
            </a:r>
            <a:endParaRPr sz="1200">
              <a:latin typeface="Calibri"/>
              <a:cs typeface="Calibri"/>
            </a:endParaRPr>
          </a:p>
          <a:p>
            <a:pPr marL="324485" indent="-287020" algn="just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3251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volumes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considérables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inutilisables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 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nettoyées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phase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32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33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227435" cy="3559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Composants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Chargement</a:t>
            </a:r>
            <a:r>
              <a:rPr sz="1600" b="1" spc="35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A3838"/>
                </a:solidFill>
                <a:latin typeface="Calibri"/>
                <a:cs typeface="Calibri"/>
              </a:rPr>
              <a:t>et</a:t>
            </a:r>
            <a:r>
              <a:rPr sz="1600" b="1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3A3838"/>
                </a:solidFill>
                <a:latin typeface="Calibri"/>
                <a:cs typeface="Calibri"/>
              </a:rPr>
              <a:t>transfert</a:t>
            </a:r>
            <a:r>
              <a:rPr sz="1600" b="1" spc="2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des</a:t>
            </a:r>
            <a:r>
              <a:rPr sz="1600" b="1" spc="10" dirty="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790575" marR="5715" indent="-287020">
              <a:lnSpc>
                <a:spcPct val="150000"/>
              </a:lnSpc>
              <a:buFont typeface="Arial MT"/>
              <a:buChar char="•"/>
              <a:tabLst>
                <a:tab pos="790575" algn="l"/>
                <a:tab pos="7912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chargement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final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œuvre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transfert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distingue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approches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possibles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55555"/>
              </a:buClr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1247775" lvl="1" indent="-287020" algn="just">
              <a:lnSpc>
                <a:spcPct val="100000"/>
              </a:lnSpc>
              <a:buFont typeface="Arial MT"/>
              <a:buChar char="•"/>
              <a:tabLst>
                <a:tab pos="1248410" algn="l"/>
              </a:tabLst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Le</a:t>
            </a:r>
            <a:r>
              <a:rPr sz="1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transfert</a:t>
            </a:r>
            <a:r>
              <a:rPr sz="1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fichiers</a:t>
            </a:r>
            <a:r>
              <a:rPr sz="1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transporte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cible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moteur.</a:t>
            </a:r>
            <a:endParaRPr sz="1400">
              <a:latin typeface="Calibri"/>
              <a:cs typeface="Calibri"/>
            </a:endParaRPr>
          </a:p>
          <a:p>
            <a:pPr marL="1247140" marR="5080" lvl="1" indent="-285750" algn="just">
              <a:lnSpc>
                <a:spcPct val="150000"/>
              </a:lnSpc>
              <a:buFont typeface="Arial MT"/>
              <a:buChar char="•"/>
              <a:tabLst>
                <a:tab pos="1248410" algn="l"/>
              </a:tabLst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Le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transfert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de base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à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. Dans ce cas,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travaillent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mode connecté,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d’une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une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cible. Les données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 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puis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transférées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 y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appliquant éventuellement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volée.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 seul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processus,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l’avantage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pouvoir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effectuer,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rupture,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transferts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d’alimentation.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9" y="830413"/>
            <a:ext cx="11129010" cy="1761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Architecture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Différence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entre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et </a:t>
            </a:r>
            <a:r>
              <a:rPr sz="1600" b="1" spc="-30" dirty="0">
                <a:solidFill>
                  <a:srgbClr val="007842"/>
                </a:solidFill>
                <a:latin typeface="Calibri"/>
                <a:cs typeface="Calibri"/>
              </a:rPr>
              <a:t>l’ELT</a:t>
            </a:r>
            <a:endParaRPr sz="1600">
              <a:latin typeface="Calibri"/>
              <a:cs typeface="Calibri"/>
            </a:endParaRPr>
          </a:p>
          <a:p>
            <a:pPr marL="740410" marR="5080" indent="-287655">
              <a:lnSpc>
                <a:spcPct val="150000"/>
              </a:lnSpc>
              <a:spcBef>
                <a:spcPts val="655"/>
              </a:spcBef>
              <a:buFont typeface="Arial MT"/>
              <a:buChar char="•"/>
              <a:tabLst>
                <a:tab pos="739775" algn="l"/>
                <a:tab pos="74041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différence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l’ELT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réside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décisionnelles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conservée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entrepôts.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819" y="2594137"/>
            <a:ext cx="442214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(Extract/Transform/Load)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approche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d’intégration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recueille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auprès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distantes,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styles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entrepôts.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9715" y="2594137"/>
            <a:ext cx="577532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L’ELT</a:t>
            </a:r>
            <a:r>
              <a:rPr sz="1400" b="1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(Extract/Load/Tansform)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extrait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également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3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partir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distantes,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4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ensuite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</a:t>
            </a:r>
            <a:r>
              <a:rPr sz="1400" spc="-3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l’entrepôt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 cible sans changement 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format.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 un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processus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ELT,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transformation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données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s’effectue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 sein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base de données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cible.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L’ELT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nécessite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moins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sources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distantes,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uniquement</a:t>
            </a:r>
            <a:r>
              <a:rPr sz="14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brutes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préparées.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46377" y="4705168"/>
            <a:ext cx="9154160" cy="1002665"/>
            <a:chOff x="1246377" y="4705168"/>
            <a:chExt cx="9154160" cy="1002665"/>
          </a:xfrm>
        </p:grpSpPr>
        <p:sp>
          <p:nvSpPr>
            <p:cNvPr id="15" name="object 15"/>
            <p:cNvSpPr/>
            <p:nvPr/>
          </p:nvSpPr>
          <p:spPr>
            <a:xfrm>
              <a:off x="6544056" y="5269992"/>
              <a:ext cx="1012190" cy="431800"/>
            </a:xfrm>
            <a:custGeom>
              <a:avLst/>
              <a:gdLst/>
              <a:ahLst/>
              <a:cxnLst/>
              <a:rect l="l" t="t" r="r" b="b"/>
              <a:pathLst>
                <a:path w="1012190" h="431800">
                  <a:moveTo>
                    <a:pt x="968806" y="0"/>
                  </a:moveTo>
                  <a:lnTo>
                    <a:pt x="43129" y="0"/>
                  </a:lnTo>
                  <a:lnTo>
                    <a:pt x="26339" y="3388"/>
                  </a:lnTo>
                  <a:lnTo>
                    <a:pt x="12630" y="12630"/>
                  </a:lnTo>
                  <a:lnTo>
                    <a:pt x="3388" y="26339"/>
                  </a:lnTo>
                  <a:lnTo>
                    <a:pt x="0" y="43129"/>
                  </a:lnTo>
                  <a:lnTo>
                    <a:pt x="0" y="388162"/>
                  </a:lnTo>
                  <a:lnTo>
                    <a:pt x="3388" y="404952"/>
                  </a:lnTo>
                  <a:lnTo>
                    <a:pt x="12630" y="418661"/>
                  </a:lnTo>
                  <a:lnTo>
                    <a:pt x="26339" y="427903"/>
                  </a:lnTo>
                  <a:lnTo>
                    <a:pt x="43129" y="431292"/>
                  </a:lnTo>
                  <a:lnTo>
                    <a:pt x="968806" y="431292"/>
                  </a:lnTo>
                  <a:lnTo>
                    <a:pt x="985596" y="427903"/>
                  </a:lnTo>
                  <a:lnTo>
                    <a:pt x="999305" y="418661"/>
                  </a:lnTo>
                  <a:lnTo>
                    <a:pt x="1008547" y="404952"/>
                  </a:lnTo>
                  <a:lnTo>
                    <a:pt x="1011936" y="388162"/>
                  </a:lnTo>
                  <a:lnTo>
                    <a:pt x="1011936" y="43129"/>
                  </a:lnTo>
                  <a:lnTo>
                    <a:pt x="1008547" y="26339"/>
                  </a:lnTo>
                  <a:lnTo>
                    <a:pt x="999305" y="12630"/>
                  </a:lnTo>
                  <a:lnTo>
                    <a:pt x="985596" y="3388"/>
                  </a:lnTo>
                  <a:lnTo>
                    <a:pt x="96880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4056" y="5269992"/>
              <a:ext cx="1012190" cy="431800"/>
            </a:xfrm>
            <a:custGeom>
              <a:avLst/>
              <a:gdLst/>
              <a:ahLst/>
              <a:cxnLst/>
              <a:rect l="l" t="t" r="r" b="b"/>
              <a:pathLst>
                <a:path w="1012190" h="431800">
                  <a:moveTo>
                    <a:pt x="0" y="43129"/>
                  </a:moveTo>
                  <a:lnTo>
                    <a:pt x="3388" y="26339"/>
                  </a:lnTo>
                  <a:lnTo>
                    <a:pt x="12630" y="12630"/>
                  </a:lnTo>
                  <a:lnTo>
                    <a:pt x="26339" y="3388"/>
                  </a:lnTo>
                  <a:lnTo>
                    <a:pt x="43129" y="0"/>
                  </a:lnTo>
                  <a:lnTo>
                    <a:pt x="968806" y="0"/>
                  </a:lnTo>
                  <a:lnTo>
                    <a:pt x="985596" y="3388"/>
                  </a:lnTo>
                  <a:lnTo>
                    <a:pt x="999305" y="12630"/>
                  </a:lnTo>
                  <a:lnTo>
                    <a:pt x="1008547" y="26339"/>
                  </a:lnTo>
                  <a:lnTo>
                    <a:pt x="1011936" y="43129"/>
                  </a:lnTo>
                  <a:lnTo>
                    <a:pt x="1011936" y="388162"/>
                  </a:lnTo>
                  <a:lnTo>
                    <a:pt x="1008547" y="404952"/>
                  </a:lnTo>
                  <a:lnTo>
                    <a:pt x="999305" y="418661"/>
                  </a:lnTo>
                  <a:lnTo>
                    <a:pt x="985596" y="427903"/>
                  </a:lnTo>
                  <a:lnTo>
                    <a:pt x="968806" y="431292"/>
                  </a:lnTo>
                  <a:lnTo>
                    <a:pt x="43129" y="431292"/>
                  </a:lnTo>
                  <a:lnTo>
                    <a:pt x="26339" y="427903"/>
                  </a:lnTo>
                  <a:lnTo>
                    <a:pt x="12630" y="418661"/>
                  </a:lnTo>
                  <a:lnTo>
                    <a:pt x="3388" y="404952"/>
                  </a:lnTo>
                  <a:lnTo>
                    <a:pt x="0" y="388162"/>
                  </a:lnTo>
                  <a:lnTo>
                    <a:pt x="0" y="43129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8099" y="5359908"/>
              <a:ext cx="214883" cy="25145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961375" y="5269992"/>
              <a:ext cx="1013460" cy="431800"/>
            </a:xfrm>
            <a:custGeom>
              <a:avLst/>
              <a:gdLst/>
              <a:ahLst/>
              <a:cxnLst/>
              <a:rect l="l" t="t" r="r" b="b"/>
              <a:pathLst>
                <a:path w="1013459" h="431800">
                  <a:moveTo>
                    <a:pt x="970330" y="0"/>
                  </a:moveTo>
                  <a:lnTo>
                    <a:pt x="43129" y="0"/>
                  </a:lnTo>
                  <a:lnTo>
                    <a:pt x="26339" y="3388"/>
                  </a:lnTo>
                  <a:lnTo>
                    <a:pt x="12630" y="12630"/>
                  </a:lnTo>
                  <a:lnTo>
                    <a:pt x="3388" y="26339"/>
                  </a:lnTo>
                  <a:lnTo>
                    <a:pt x="0" y="43129"/>
                  </a:lnTo>
                  <a:lnTo>
                    <a:pt x="0" y="388162"/>
                  </a:lnTo>
                  <a:lnTo>
                    <a:pt x="3388" y="404947"/>
                  </a:lnTo>
                  <a:lnTo>
                    <a:pt x="12630" y="418657"/>
                  </a:lnTo>
                  <a:lnTo>
                    <a:pt x="26339" y="427901"/>
                  </a:lnTo>
                  <a:lnTo>
                    <a:pt x="43129" y="431292"/>
                  </a:lnTo>
                  <a:lnTo>
                    <a:pt x="970330" y="431292"/>
                  </a:lnTo>
                  <a:lnTo>
                    <a:pt x="987120" y="427903"/>
                  </a:lnTo>
                  <a:lnTo>
                    <a:pt x="1000829" y="418661"/>
                  </a:lnTo>
                  <a:lnTo>
                    <a:pt x="1010071" y="404952"/>
                  </a:lnTo>
                  <a:lnTo>
                    <a:pt x="1013460" y="388162"/>
                  </a:lnTo>
                  <a:lnTo>
                    <a:pt x="1013460" y="43129"/>
                  </a:lnTo>
                  <a:lnTo>
                    <a:pt x="1010071" y="26339"/>
                  </a:lnTo>
                  <a:lnTo>
                    <a:pt x="1000829" y="12630"/>
                  </a:lnTo>
                  <a:lnTo>
                    <a:pt x="987120" y="3388"/>
                  </a:lnTo>
                  <a:lnTo>
                    <a:pt x="9703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1375" y="5269992"/>
              <a:ext cx="1013460" cy="431800"/>
            </a:xfrm>
            <a:custGeom>
              <a:avLst/>
              <a:gdLst/>
              <a:ahLst/>
              <a:cxnLst/>
              <a:rect l="l" t="t" r="r" b="b"/>
              <a:pathLst>
                <a:path w="1013459" h="431800">
                  <a:moveTo>
                    <a:pt x="0" y="43129"/>
                  </a:moveTo>
                  <a:lnTo>
                    <a:pt x="3388" y="26339"/>
                  </a:lnTo>
                  <a:lnTo>
                    <a:pt x="12630" y="12630"/>
                  </a:lnTo>
                  <a:lnTo>
                    <a:pt x="26339" y="3388"/>
                  </a:lnTo>
                  <a:lnTo>
                    <a:pt x="43129" y="0"/>
                  </a:lnTo>
                  <a:lnTo>
                    <a:pt x="970330" y="0"/>
                  </a:lnTo>
                  <a:lnTo>
                    <a:pt x="987120" y="3388"/>
                  </a:lnTo>
                  <a:lnTo>
                    <a:pt x="1000829" y="12630"/>
                  </a:lnTo>
                  <a:lnTo>
                    <a:pt x="1010071" y="26339"/>
                  </a:lnTo>
                  <a:lnTo>
                    <a:pt x="1013460" y="43129"/>
                  </a:lnTo>
                  <a:lnTo>
                    <a:pt x="1013460" y="388162"/>
                  </a:lnTo>
                  <a:lnTo>
                    <a:pt x="1010071" y="404952"/>
                  </a:lnTo>
                  <a:lnTo>
                    <a:pt x="1000829" y="418661"/>
                  </a:lnTo>
                  <a:lnTo>
                    <a:pt x="987120" y="427903"/>
                  </a:lnTo>
                  <a:lnTo>
                    <a:pt x="970330" y="431292"/>
                  </a:lnTo>
                  <a:lnTo>
                    <a:pt x="43129" y="431292"/>
                  </a:lnTo>
                  <a:lnTo>
                    <a:pt x="26339" y="427901"/>
                  </a:lnTo>
                  <a:lnTo>
                    <a:pt x="12630" y="418657"/>
                  </a:lnTo>
                  <a:lnTo>
                    <a:pt x="3388" y="404947"/>
                  </a:lnTo>
                  <a:lnTo>
                    <a:pt x="0" y="388162"/>
                  </a:lnTo>
                  <a:lnTo>
                    <a:pt x="0" y="43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76944" y="5359908"/>
              <a:ext cx="214883" cy="25145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380220" y="5269992"/>
              <a:ext cx="1013460" cy="431800"/>
            </a:xfrm>
            <a:custGeom>
              <a:avLst/>
              <a:gdLst/>
              <a:ahLst/>
              <a:cxnLst/>
              <a:rect l="l" t="t" r="r" b="b"/>
              <a:pathLst>
                <a:path w="1013459" h="431800">
                  <a:moveTo>
                    <a:pt x="970330" y="0"/>
                  </a:moveTo>
                  <a:lnTo>
                    <a:pt x="43129" y="0"/>
                  </a:lnTo>
                  <a:lnTo>
                    <a:pt x="26339" y="3388"/>
                  </a:lnTo>
                  <a:lnTo>
                    <a:pt x="12630" y="12630"/>
                  </a:lnTo>
                  <a:lnTo>
                    <a:pt x="3388" y="26339"/>
                  </a:lnTo>
                  <a:lnTo>
                    <a:pt x="0" y="43129"/>
                  </a:lnTo>
                  <a:lnTo>
                    <a:pt x="0" y="388162"/>
                  </a:lnTo>
                  <a:lnTo>
                    <a:pt x="3388" y="404947"/>
                  </a:lnTo>
                  <a:lnTo>
                    <a:pt x="12630" y="418657"/>
                  </a:lnTo>
                  <a:lnTo>
                    <a:pt x="26339" y="427901"/>
                  </a:lnTo>
                  <a:lnTo>
                    <a:pt x="43129" y="431292"/>
                  </a:lnTo>
                  <a:lnTo>
                    <a:pt x="970330" y="431292"/>
                  </a:lnTo>
                  <a:lnTo>
                    <a:pt x="987120" y="427903"/>
                  </a:lnTo>
                  <a:lnTo>
                    <a:pt x="1000829" y="418661"/>
                  </a:lnTo>
                  <a:lnTo>
                    <a:pt x="1010071" y="404952"/>
                  </a:lnTo>
                  <a:lnTo>
                    <a:pt x="1013460" y="388162"/>
                  </a:lnTo>
                  <a:lnTo>
                    <a:pt x="1013460" y="43129"/>
                  </a:lnTo>
                  <a:lnTo>
                    <a:pt x="1010071" y="26339"/>
                  </a:lnTo>
                  <a:lnTo>
                    <a:pt x="1000829" y="12630"/>
                  </a:lnTo>
                  <a:lnTo>
                    <a:pt x="987120" y="3388"/>
                  </a:lnTo>
                  <a:lnTo>
                    <a:pt x="970330" y="0"/>
                  </a:lnTo>
                  <a:close/>
                </a:path>
              </a:pathLst>
            </a:custGeom>
            <a:solidFill>
              <a:srgbClr val="2FE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80218" y="5269992"/>
              <a:ext cx="1013460" cy="431800"/>
            </a:xfrm>
            <a:custGeom>
              <a:avLst/>
              <a:gdLst/>
              <a:ahLst/>
              <a:cxnLst/>
              <a:rect l="l" t="t" r="r" b="b"/>
              <a:pathLst>
                <a:path w="1013459" h="431800">
                  <a:moveTo>
                    <a:pt x="0" y="43129"/>
                  </a:moveTo>
                  <a:lnTo>
                    <a:pt x="3388" y="26339"/>
                  </a:lnTo>
                  <a:lnTo>
                    <a:pt x="12630" y="12630"/>
                  </a:lnTo>
                  <a:lnTo>
                    <a:pt x="26339" y="3388"/>
                  </a:lnTo>
                  <a:lnTo>
                    <a:pt x="43129" y="0"/>
                  </a:lnTo>
                  <a:lnTo>
                    <a:pt x="970330" y="0"/>
                  </a:lnTo>
                  <a:lnTo>
                    <a:pt x="987120" y="3388"/>
                  </a:lnTo>
                  <a:lnTo>
                    <a:pt x="1000829" y="12630"/>
                  </a:lnTo>
                  <a:lnTo>
                    <a:pt x="1010071" y="26339"/>
                  </a:lnTo>
                  <a:lnTo>
                    <a:pt x="1013460" y="43129"/>
                  </a:lnTo>
                  <a:lnTo>
                    <a:pt x="1013460" y="388162"/>
                  </a:lnTo>
                  <a:lnTo>
                    <a:pt x="1010071" y="404952"/>
                  </a:lnTo>
                  <a:lnTo>
                    <a:pt x="1000829" y="418661"/>
                  </a:lnTo>
                  <a:lnTo>
                    <a:pt x="987120" y="427903"/>
                  </a:lnTo>
                  <a:lnTo>
                    <a:pt x="970330" y="431292"/>
                  </a:lnTo>
                  <a:lnTo>
                    <a:pt x="43129" y="431292"/>
                  </a:lnTo>
                  <a:lnTo>
                    <a:pt x="26339" y="427901"/>
                  </a:lnTo>
                  <a:lnTo>
                    <a:pt x="12630" y="418657"/>
                  </a:lnTo>
                  <a:lnTo>
                    <a:pt x="3388" y="404947"/>
                  </a:lnTo>
                  <a:lnTo>
                    <a:pt x="0" y="388162"/>
                  </a:lnTo>
                  <a:lnTo>
                    <a:pt x="0" y="4312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3116" y="4706112"/>
              <a:ext cx="743711" cy="5212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08820" y="4713732"/>
              <a:ext cx="541018" cy="51358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293188" y="4705172"/>
              <a:ext cx="417830" cy="499109"/>
            </a:xfrm>
            <a:custGeom>
              <a:avLst/>
              <a:gdLst/>
              <a:ahLst/>
              <a:cxnLst/>
              <a:rect l="l" t="t" r="r" b="b"/>
              <a:pathLst>
                <a:path w="417829" h="499110">
                  <a:moveTo>
                    <a:pt x="417499" y="341350"/>
                  </a:moveTo>
                  <a:lnTo>
                    <a:pt x="406819" y="357911"/>
                  </a:lnTo>
                  <a:lnTo>
                    <a:pt x="377088" y="372313"/>
                  </a:lnTo>
                  <a:lnTo>
                    <a:pt x="372770" y="373405"/>
                  </a:lnTo>
                  <a:lnTo>
                    <a:pt x="372770" y="425373"/>
                  </a:lnTo>
                  <a:lnTo>
                    <a:pt x="372770" y="441134"/>
                  </a:lnTo>
                  <a:lnTo>
                    <a:pt x="366801" y="446379"/>
                  </a:lnTo>
                  <a:lnTo>
                    <a:pt x="348907" y="446379"/>
                  </a:lnTo>
                  <a:lnTo>
                    <a:pt x="342950" y="441134"/>
                  </a:lnTo>
                  <a:lnTo>
                    <a:pt x="342950" y="425373"/>
                  </a:lnTo>
                  <a:lnTo>
                    <a:pt x="348907" y="420128"/>
                  </a:lnTo>
                  <a:lnTo>
                    <a:pt x="366801" y="420128"/>
                  </a:lnTo>
                  <a:lnTo>
                    <a:pt x="372770" y="425373"/>
                  </a:lnTo>
                  <a:lnTo>
                    <a:pt x="372770" y="373405"/>
                  </a:lnTo>
                  <a:lnTo>
                    <a:pt x="331825" y="383705"/>
                  </a:lnTo>
                  <a:lnTo>
                    <a:pt x="274548" y="391185"/>
                  </a:lnTo>
                  <a:lnTo>
                    <a:pt x="208749" y="393865"/>
                  </a:lnTo>
                  <a:lnTo>
                    <a:pt x="142951" y="391185"/>
                  </a:lnTo>
                  <a:lnTo>
                    <a:pt x="85674" y="383705"/>
                  </a:lnTo>
                  <a:lnTo>
                    <a:pt x="40411" y="372313"/>
                  </a:lnTo>
                  <a:lnTo>
                    <a:pt x="10693" y="357911"/>
                  </a:lnTo>
                  <a:lnTo>
                    <a:pt x="0" y="341350"/>
                  </a:lnTo>
                  <a:lnTo>
                    <a:pt x="0" y="446379"/>
                  </a:lnTo>
                  <a:lnTo>
                    <a:pt x="40411" y="477342"/>
                  </a:lnTo>
                  <a:lnTo>
                    <a:pt x="85674" y="488734"/>
                  </a:lnTo>
                  <a:lnTo>
                    <a:pt x="142951" y="496214"/>
                  </a:lnTo>
                  <a:lnTo>
                    <a:pt x="208749" y="498894"/>
                  </a:lnTo>
                  <a:lnTo>
                    <a:pt x="274548" y="496214"/>
                  </a:lnTo>
                  <a:lnTo>
                    <a:pt x="331825" y="488734"/>
                  </a:lnTo>
                  <a:lnTo>
                    <a:pt x="377088" y="477342"/>
                  </a:lnTo>
                  <a:lnTo>
                    <a:pt x="406819" y="462940"/>
                  </a:lnTo>
                  <a:lnTo>
                    <a:pt x="417499" y="446379"/>
                  </a:lnTo>
                  <a:lnTo>
                    <a:pt x="417499" y="420128"/>
                  </a:lnTo>
                  <a:lnTo>
                    <a:pt x="417499" y="393865"/>
                  </a:lnTo>
                  <a:lnTo>
                    <a:pt x="417499" y="341350"/>
                  </a:lnTo>
                  <a:close/>
                </a:path>
                <a:path w="417829" h="499110">
                  <a:moveTo>
                    <a:pt x="417499" y="210058"/>
                  </a:moveTo>
                  <a:lnTo>
                    <a:pt x="406819" y="226618"/>
                  </a:lnTo>
                  <a:lnTo>
                    <a:pt x="377088" y="241033"/>
                  </a:lnTo>
                  <a:lnTo>
                    <a:pt x="372770" y="242125"/>
                  </a:lnTo>
                  <a:lnTo>
                    <a:pt x="372770" y="294093"/>
                  </a:lnTo>
                  <a:lnTo>
                    <a:pt x="372770" y="309841"/>
                  </a:lnTo>
                  <a:lnTo>
                    <a:pt x="366801" y="315099"/>
                  </a:lnTo>
                  <a:lnTo>
                    <a:pt x="348919" y="315099"/>
                  </a:lnTo>
                  <a:lnTo>
                    <a:pt x="342950" y="309841"/>
                  </a:lnTo>
                  <a:lnTo>
                    <a:pt x="342950" y="294093"/>
                  </a:lnTo>
                  <a:lnTo>
                    <a:pt x="348919" y="288836"/>
                  </a:lnTo>
                  <a:lnTo>
                    <a:pt x="366801" y="288836"/>
                  </a:lnTo>
                  <a:lnTo>
                    <a:pt x="372770" y="294093"/>
                  </a:lnTo>
                  <a:lnTo>
                    <a:pt x="372770" y="242125"/>
                  </a:lnTo>
                  <a:lnTo>
                    <a:pt x="331825" y="252412"/>
                  </a:lnTo>
                  <a:lnTo>
                    <a:pt x="274548" y="259892"/>
                  </a:lnTo>
                  <a:lnTo>
                    <a:pt x="208749" y="262585"/>
                  </a:lnTo>
                  <a:lnTo>
                    <a:pt x="142951" y="259892"/>
                  </a:lnTo>
                  <a:lnTo>
                    <a:pt x="85674" y="252412"/>
                  </a:lnTo>
                  <a:lnTo>
                    <a:pt x="40411" y="241033"/>
                  </a:lnTo>
                  <a:lnTo>
                    <a:pt x="10693" y="226618"/>
                  </a:lnTo>
                  <a:lnTo>
                    <a:pt x="0" y="210058"/>
                  </a:lnTo>
                  <a:lnTo>
                    <a:pt x="0" y="315099"/>
                  </a:lnTo>
                  <a:lnTo>
                    <a:pt x="40411" y="346062"/>
                  </a:lnTo>
                  <a:lnTo>
                    <a:pt x="85674" y="357441"/>
                  </a:lnTo>
                  <a:lnTo>
                    <a:pt x="142951" y="364921"/>
                  </a:lnTo>
                  <a:lnTo>
                    <a:pt x="208749" y="367614"/>
                  </a:lnTo>
                  <a:lnTo>
                    <a:pt x="274548" y="364921"/>
                  </a:lnTo>
                  <a:lnTo>
                    <a:pt x="331825" y="357441"/>
                  </a:lnTo>
                  <a:lnTo>
                    <a:pt x="377088" y="346062"/>
                  </a:lnTo>
                  <a:lnTo>
                    <a:pt x="406819" y="331647"/>
                  </a:lnTo>
                  <a:lnTo>
                    <a:pt x="417499" y="315099"/>
                  </a:lnTo>
                  <a:lnTo>
                    <a:pt x="417499" y="288836"/>
                  </a:lnTo>
                  <a:lnTo>
                    <a:pt x="417499" y="262585"/>
                  </a:lnTo>
                  <a:lnTo>
                    <a:pt x="417499" y="210058"/>
                  </a:lnTo>
                  <a:close/>
                </a:path>
                <a:path w="417829" h="499110">
                  <a:moveTo>
                    <a:pt x="417499" y="78778"/>
                  </a:moveTo>
                  <a:lnTo>
                    <a:pt x="406819" y="95326"/>
                  </a:lnTo>
                  <a:lnTo>
                    <a:pt x="377088" y="109740"/>
                  </a:lnTo>
                  <a:lnTo>
                    <a:pt x="372770" y="110832"/>
                  </a:lnTo>
                  <a:lnTo>
                    <a:pt x="372770" y="162801"/>
                  </a:lnTo>
                  <a:lnTo>
                    <a:pt x="372770" y="178549"/>
                  </a:lnTo>
                  <a:lnTo>
                    <a:pt x="366801" y="183807"/>
                  </a:lnTo>
                  <a:lnTo>
                    <a:pt x="348919" y="183807"/>
                  </a:lnTo>
                  <a:lnTo>
                    <a:pt x="342950" y="178549"/>
                  </a:lnTo>
                  <a:lnTo>
                    <a:pt x="342950" y="162801"/>
                  </a:lnTo>
                  <a:lnTo>
                    <a:pt x="348919" y="157543"/>
                  </a:lnTo>
                  <a:lnTo>
                    <a:pt x="366801" y="157543"/>
                  </a:lnTo>
                  <a:lnTo>
                    <a:pt x="372770" y="162801"/>
                  </a:lnTo>
                  <a:lnTo>
                    <a:pt x="372770" y="110832"/>
                  </a:lnTo>
                  <a:lnTo>
                    <a:pt x="331838" y="121119"/>
                  </a:lnTo>
                  <a:lnTo>
                    <a:pt x="274548" y="128600"/>
                  </a:lnTo>
                  <a:lnTo>
                    <a:pt x="208749" y="131292"/>
                  </a:lnTo>
                  <a:lnTo>
                    <a:pt x="142951" y="128600"/>
                  </a:lnTo>
                  <a:lnTo>
                    <a:pt x="85674" y="121119"/>
                  </a:lnTo>
                  <a:lnTo>
                    <a:pt x="40411" y="109740"/>
                  </a:lnTo>
                  <a:lnTo>
                    <a:pt x="10693" y="95326"/>
                  </a:lnTo>
                  <a:lnTo>
                    <a:pt x="0" y="78778"/>
                  </a:lnTo>
                  <a:lnTo>
                    <a:pt x="0" y="183807"/>
                  </a:lnTo>
                  <a:lnTo>
                    <a:pt x="40411" y="214769"/>
                  </a:lnTo>
                  <a:lnTo>
                    <a:pt x="85674" y="226148"/>
                  </a:lnTo>
                  <a:lnTo>
                    <a:pt x="142951" y="233629"/>
                  </a:lnTo>
                  <a:lnTo>
                    <a:pt x="208749" y="236321"/>
                  </a:lnTo>
                  <a:lnTo>
                    <a:pt x="274548" y="233629"/>
                  </a:lnTo>
                  <a:lnTo>
                    <a:pt x="331838" y="226148"/>
                  </a:lnTo>
                  <a:lnTo>
                    <a:pt x="377088" y="214769"/>
                  </a:lnTo>
                  <a:lnTo>
                    <a:pt x="406819" y="200355"/>
                  </a:lnTo>
                  <a:lnTo>
                    <a:pt x="417499" y="183807"/>
                  </a:lnTo>
                  <a:lnTo>
                    <a:pt x="417499" y="157543"/>
                  </a:lnTo>
                  <a:lnTo>
                    <a:pt x="417499" y="131292"/>
                  </a:lnTo>
                  <a:lnTo>
                    <a:pt x="417499" y="78778"/>
                  </a:lnTo>
                  <a:close/>
                </a:path>
                <a:path w="417829" h="499110">
                  <a:moveTo>
                    <a:pt x="417499" y="52514"/>
                  </a:moveTo>
                  <a:lnTo>
                    <a:pt x="377228" y="21501"/>
                  </a:lnTo>
                  <a:lnTo>
                    <a:pt x="332041" y="10134"/>
                  </a:lnTo>
                  <a:lnTo>
                    <a:pt x="274739" y="2679"/>
                  </a:lnTo>
                  <a:lnTo>
                    <a:pt x="208749" y="0"/>
                  </a:lnTo>
                  <a:lnTo>
                    <a:pt x="142773" y="2679"/>
                  </a:lnTo>
                  <a:lnTo>
                    <a:pt x="85471" y="10134"/>
                  </a:lnTo>
                  <a:lnTo>
                    <a:pt x="40284" y="21501"/>
                  </a:lnTo>
                  <a:lnTo>
                    <a:pt x="10642" y="35915"/>
                  </a:lnTo>
                  <a:lnTo>
                    <a:pt x="0" y="52514"/>
                  </a:lnTo>
                  <a:lnTo>
                    <a:pt x="10642" y="69113"/>
                  </a:lnTo>
                  <a:lnTo>
                    <a:pt x="40284" y="83527"/>
                  </a:lnTo>
                  <a:lnTo>
                    <a:pt x="85471" y="94894"/>
                  </a:lnTo>
                  <a:lnTo>
                    <a:pt x="142773" y="102349"/>
                  </a:lnTo>
                  <a:lnTo>
                    <a:pt x="208749" y="105029"/>
                  </a:lnTo>
                  <a:lnTo>
                    <a:pt x="274739" y="102349"/>
                  </a:lnTo>
                  <a:lnTo>
                    <a:pt x="332041" y="94894"/>
                  </a:lnTo>
                  <a:lnTo>
                    <a:pt x="377228" y="83527"/>
                  </a:lnTo>
                  <a:lnTo>
                    <a:pt x="406857" y="69113"/>
                  </a:lnTo>
                  <a:lnTo>
                    <a:pt x="417499" y="525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2727" y="5279136"/>
              <a:ext cx="1013460" cy="417830"/>
            </a:xfrm>
            <a:custGeom>
              <a:avLst/>
              <a:gdLst/>
              <a:ahLst/>
              <a:cxnLst/>
              <a:rect l="l" t="t" r="r" b="b"/>
              <a:pathLst>
                <a:path w="1013460" h="417829">
                  <a:moveTo>
                    <a:pt x="971702" y="0"/>
                  </a:moveTo>
                  <a:lnTo>
                    <a:pt x="41757" y="0"/>
                  </a:lnTo>
                  <a:lnTo>
                    <a:pt x="25503" y="3281"/>
                  </a:lnTo>
                  <a:lnTo>
                    <a:pt x="12230" y="12230"/>
                  </a:lnTo>
                  <a:lnTo>
                    <a:pt x="3281" y="25503"/>
                  </a:lnTo>
                  <a:lnTo>
                    <a:pt x="0" y="41757"/>
                  </a:lnTo>
                  <a:lnTo>
                    <a:pt x="0" y="375818"/>
                  </a:lnTo>
                  <a:lnTo>
                    <a:pt x="3281" y="392072"/>
                  </a:lnTo>
                  <a:lnTo>
                    <a:pt x="12230" y="405345"/>
                  </a:lnTo>
                  <a:lnTo>
                    <a:pt x="25503" y="414294"/>
                  </a:lnTo>
                  <a:lnTo>
                    <a:pt x="41757" y="417575"/>
                  </a:lnTo>
                  <a:lnTo>
                    <a:pt x="971702" y="417575"/>
                  </a:lnTo>
                  <a:lnTo>
                    <a:pt x="987956" y="414294"/>
                  </a:lnTo>
                  <a:lnTo>
                    <a:pt x="1001229" y="405345"/>
                  </a:lnTo>
                  <a:lnTo>
                    <a:pt x="1010178" y="392072"/>
                  </a:lnTo>
                  <a:lnTo>
                    <a:pt x="1013460" y="375818"/>
                  </a:lnTo>
                  <a:lnTo>
                    <a:pt x="1013460" y="41757"/>
                  </a:lnTo>
                  <a:lnTo>
                    <a:pt x="1010178" y="25503"/>
                  </a:lnTo>
                  <a:lnTo>
                    <a:pt x="1001229" y="12230"/>
                  </a:lnTo>
                  <a:lnTo>
                    <a:pt x="987956" y="3281"/>
                  </a:lnTo>
                  <a:lnTo>
                    <a:pt x="97170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52727" y="5279136"/>
              <a:ext cx="1013460" cy="417830"/>
            </a:xfrm>
            <a:custGeom>
              <a:avLst/>
              <a:gdLst/>
              <a:ahLst/>
              <a:cxnLst/>
              <a:rect l="l" t="t" r="r" b="b"/>
              <a:pathLst>
                <a:path w="1013460" h="417829">
                  <a:moveTo>
                    <a:pt x="0" y="41757"/>
                  </a:moveTo>
                  <a:lnTo>
                    <a:pt x="3281" y="25503"/>
                  </a:lnTo>
                  <a:lnTo>
                    <a:pt x="12230" y="12230"/>
                  </a:lnTo>
                  <a:lnTo>
                    <a:pt x="25503" y="3281"/>
                  </a:lnTo>
                  <a:lnTo>
                    <a:pt x="41757" y="0"/>
                  </a:lnTo>
                  <a:lnTo>
                    <a:pt x="971702" y="0"/>
                  </a:lnTo>
                  <a:lnTo>
                    <a:pt x="987956" y="3281"/>
                  </a:lnTo>
                  <a:lnTo>
                    <a:pt x="1001229" y="12230"/>
                  </a:lnTo>
                  <a:lnTo>
                    <a:pt x="1010178" y="25503"/>
                  </a:lnTo>
                  <a:lnTo>
                    <a:pt x="1013460" y="41757"/>
                  </a:lnTo>
                  <a:lnTo>
                    <a:pt x="1013460" y="375818"/>
                  </a:lnTo>
                  <a:lnTo>
                    <a:pt x="1010178" y="392072"/>
                  </a:lnTo>
                  <a:lnTo>
                    <a:pt x="1001229" y="405345"/>
                  </a:lnTo>
                  <a:lnTo>
                    <a:pt x="987956" y="414294"/>
                  </a:lnTo>
                  <a:lnTo>
                    <a:pt x="971702" y="417575"/>
                  </a:lnTo>
                  <a:lnTo>
                    <a:pt x="41757" y="417575"/>
                  </a:lnTo>
                  <a:lnTo>
                    <a:pt x="25503" y="414294"/>
                  </a:lnTo>
                  <a:lnTo>
                    <a:pt x="12230" y="405345"/>
                  </a:lnTo>
                  <a:lnTo>
                    <a:pt x="3281" y="392072"/>
                  </a:lnTo>
                  <a:lnTo>
                    <a:pt x="0" y="375818"/>
                  </a:lnTo>
                  <a:lnTo>
                    <a:pt x="0" y="417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772" y="5362956"/>
              <a:ext cx="214884" cy="25145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671572" y="5279136"/>
              <a:ext cx="1012190" cy="417830"/>
            </a:xfrm>
            <a:custGeom>
              <a:avLst/>
              <a:gdLst/>
              <a:ahLst/>
              <a:cxnLst/>
              <a:rect l="l" t="t" r="r" b="b"/>
              <a:pathLst>
                <a:path w="1012189" h="417829">
                  <a:moveTo>
                    <a:pt x="970178" y="0"/>
                  </a:moveTo>
                  <a:lnTo>
                    <a:pt x="41757" y="0"/>
                  </a:lnTo>
                  <a:lnTo>
                    <a:pt x="25503" y="3281"/>
                  </a:lnTo>
                  <a:lnTo>
                    <a:pt x="12230" y="12230"/>
                  </a:lnTo>
                  <a:lnTo>
                    <a:pt x="3281" y="25503"/>
                  </a:lnTo>
                  <a:lnTo>
                    <a:pt x="0" y="41757"/>
                  </a:lnTo>
                  <a:lnTo>
                    <a:pt x="0" y="375818"/>
                  </a:lnTo>
                  <a:lnTo>
                    <a:pt x="3281" y="392072"/>
                  </a:lnTo>
                  <a:lnTo>
                    <a:pt x="12230" y="405345"/>
                  </a:lnTo>
                  <a:lnTo>
                    <a:pt x="25503" y="414294"/>
                  </a:lnTo>
                  <a:lnTo>
                    <a:pt x="41757" y="417575"/>
                  </a:lnTo>
                  <a:lnTo>
                    <a:pt x="970178" y="417575"/>
                  </a:lnTo>
                  <a:lnTo>
                    <a:pt x="986432" y="414294"/>
                  </a:lnTo>
                  <a:lnTo>
                    <a:pt x="999705" y="405345"/>
                  </a:lnTo>
                  <a:lnTo>
                    <a:pt x="1008654" y="392072"/>
                  </a:lnTo>
                  <a:lnTo>
                    <a:pt x="1011936" y="375818"/>
                  </a:lnTo>
                  <a:lnTo>
                    <a:pt x="1011936" y="41757"/>
                  </a:lnTo>
                  <a:lnTo>
                    <a:pt x="1008654" y="25503"/>
                  </a:lnTo>
                  <a:lnTo>
                    <a:pt x="999705" y="12230"/>
                  </a:lnTo>
                  <a:lnTo>
                    <a:pt x="986432" y="3281"/>
                  </a:lnTo>
                  <a:lnTo>
                    <a:pt x="970178" y="0"/>
                  </a:lnTo>
                  <a:close/>
                </a:path>
              </a:pathLst>
            </a:custGeom>
            <a:solidFill>
              <a:srgbClr val="2FE8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71572" y="5279136"/>
              <a:ext cx="1012190" cy="417830"/>
            </a:xfrm>
            <a:custGeom>
              <a:avLst/>
              <a:gdLst/>
              <a:ahLst/>
              <a:cxnLst/>
              <a:rect l="l" t="t" r="r" b="b"/>
              <a:pathLst>
                <a:path w="1012189" h="417829">
                  <a:moveTo>
                    <a:pt x="0" y="41757"/>
                  </a:moveTo>
                  <a:lnTo>
                    <a:pt x="3281" y="25503"/>
                  </a:lnTo>
                  <a:lnTo>
                    <a:pt x="12230" y="12230"/>
                  </a:lnTo>
                  <a:lnTo>
                    <a:pt x="25503" y="3281"/>
                  </a:lnTo>
                  <a:lnTo>
                    <a:pt x="41757" y="0"/>
                  </a:lnTo>
                  <a:lnTo>
                    <a:pt x="970178" y="0"/>
                  </a:lnTo>
                  <a:lnTo>
                    <a:pt x="986432" y="3281"/>
                  </a:lnTo>
                  <a:lnTo>
                    <a:pt x="999705" y="12230"/>
                  </a:lnTo>
                  <a:lnTo>
                    <a:pt x="1008654" y="25503"/>
                  </a:lnTo>
                  <a:lnTo>
                    <a:pt x="1011936" y="41757"/>
                  </a:lnTo>
                  <a:lnTo>
                    <a:pt x="1011936" y="375818"/>
                  </a:lnTo>
                  <a:lnTo>
                    <a:pt x="1008654" y="392072"/>
                  </a:lnTo>
                  <a:lnTo>
                    <a:pt x="999705" y="405345"/>
                  </a:lnTo>
                  <a:lnTo>
                    <a:pt x="986432" y="414294"/>
                  </a:lnTo>
                  <a:lnTo>
                    <a:pt x="970178" y="417575"/>
                  </a:lnTo>
                  <a:lnTo>
                    <a:pt x="41757" y="417575"/>
                  </a:lnTo>
                  <a:lnTo>
                    <a:pt x="25503" y="414294"/>
                  </a:lnTo>
                  <a:lnTo>
                    <a:pt x="12230" y="405345"/>
                  </a:lnTo>
                  <a:lnTo>
                    <a:pt x="3281" y="392072"/>
                  </a:lnTo>
                  <a:lnTo>
                    <a:pt x="0" y="375818"/>
                  </a:lnTo>
                  <a:lnTo>
                    <a:pt x="0" y="4175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5616" y="5362956"/>
              <a:ext cx="214884" cy="2514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88892" y="5279136"/>
              <a:ext cx="1013460" cy="417830"/>
            </a:xfrm>
            <a:custGeom>
              <a:avLst/>
              <a:gdLst/>
              <a:ahLst/>
              <a:cxnLst/>
              <a:rect l="l" t="t" r="r" b="b"/>
              <a:pathLst>
                <a:path w="1013460" h="417829">
                  <a:moveTo>
                    <a:pt x="971702" y="0"/>
                  </a:moveTo>
                  <a:lnTo>
                    <a:pt x="41757" y="0"/>
                  </a:lnTo>
                  <a:lnTo>
                    <a:pt x="25503" y="3281"/>
                  </a:lnTo>
                  <a:lnTo>
                    <a:pt x="12230" y="12230"/>
                  </a:lnTo>
                  <a:lnTo>
                    <a:pt x="3281" y="25503"/>
                  </a:lnTo>
                  <a:lnTo>
                    <a:pt x="0" y="41757"/>
                  </a:lnTo>
                  <a:lnTo>
                    <a:pt x="0" y="375818"/>
                  </a:lnTo>
                  <a:lnTo>
                    <a:pt x="3281" y="392072"/>
                  </a:lnTo>
                  <a:lnTo>
                    <a:pt x="12230" y="405345"/>
                  </a:lnTo>
                  <a:lnTo>
                    <a:pt x="25503" y="414294"/>
                  </a:lnTo>
                  <a:lnTo>
                    <a:pt x="41757" y="417575"/>
                  </a:lnTo>
                  <a:lnTo>
                    <a:pt x="971702" y="417575"/>
                  </a:lnTo>
                  <a:lnTo>
                    <a:pt x="987956" y="414294"/>
                  </a:lnTo>
                  <a:lnTo>
                    <a:pt x="1001229" y="405345"/>
                  </a:lnTo>
                  <a:lnTo>
                    <a:pt x="1010178" y="392072"/>
                  </a:lnTo>
                  <a:lnTo>
                    <a:pt x="1013460" y="375818"/>
                  </a:lnTo>
                  <a:lnTo>
                    <a:pt x="1013460" y="41757"/>
                  </a:lnTo>
                  <a:lnTo>
                    <a:pt x="1010178" y="25503"/>
                  </a:lnTo>
                  <a:lnTo>
                    <a:pt x="1001229" y="12230"/>
                  </a:lnTo>
                  <a:lnTo>
                    <a:pt x="987956" y="3281"/>
                  </a:lnTo>
                  <a:lnTo>
                    <a:pt x="9717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88892" y="5279136"/>
              <a:ext cx="1013460" cy="417830"/>
            </a:xfrm>
            <a:custGeom>
              <a:avLst/>
              <a:gdLst/>
              <a:ahLst/>
              <a:cxnLst/>
              <a:rect l="l" t="t" r="r" b="b"/>
              <a:pathLst>
                <a:path w="1013460" h="417829">
                  <a:moveTo>
                    <a:pt x="0" y="41757"/>
                  </a:moveTo>
                  <a:lnTo>
                    <a:pt x="3281" y="25503"/>
                  </a:lnTo>
                  <a:lnTo>
                    <a:pt x="12230" y="12230"/>
                  </a:lnTo>
                  <a:lnTo>
                    <a:pt x="25503" y="3281"/>
                  </a:lnTo>
                  <a:lnTo>
                    <a:pt x="41757" y="0"/>
                  </a:lnTo>
                  <a:lnTo>
                    <a:pt x="971702" y="0"/>
                  </a:lnTo>
                  <a:lnTo>
                    <a:pt x="987956" y="3281"/>
                  </a:lnTo>
                  <a:lnTo>
                    <a:pt x="1001229" y="12230"/>
                  </a:lnTo>
                  <a:lnTo>
                    <a:pt x="1010178" y="25503"/>
                  </a:lnTo>
                  <a:lnTo>
                    <a:pt x="1013460" y="41757"/>
                  </a:lnTo>
                  <a:lnTo>
                    <a:pt x="1013460" y="375818"/>
                  </a:lnTo>
                  <a:lnTo>
                    <a:pt x="1010178" y="392072"/>
                  </a:lnTo>
                  <a:lnTo>
                    <a:pt x="1001229" y="405345"/>
                  </a:lnTo>
                  <a:lnTo>
                    <a:pt x="987956" y="414294"/>
                  </a:lnTo>
                  <a:lnTo>
                    <a:pt x="971702" y="417575"/>
                  </a:lnTo>
                  <a:lnTo>
                    <a:pt x="41757" y="417575"/>
                  </a:lnTo>
                  <a:lnTo>
                    <a:pt x="25503" y="414294"/>
                  </a:lnTo>
                  <a:lnTo>
                    <a:pt x="12230" y="405345"/>
                  </a:lnTo>
                  <a:lnTo>
                    <a:pt x="3281" y="392072"/>
                  </a:lnTo>
                  <a:lnTo>
                    <a:pt x="0" y="375818"/>
                  </a:lnTo>
                  <a:lnTo>
                    <a:pt x="0" y="4175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9819" y="5374273"/>
            <a:ext cx="10687685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100"/>
              </a:spcBef>
              <a:tabLst>
                <a:tab pos="2033905" algn="l"/>
                <a:tab pos="3543935" algn="l"/>
                <a:tab pos="6059170" algn="l"/>
                <a:tab pos="7416165" algn="l"/>
                <a:tab pos="8743315" algn="l"/>
              </a:tabLst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Extraction	Transformation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Chargement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Extraction	</a:t>
            </a:r>
            <a:r>
              <a:rPr sz="1100" spc="-5" dirty="0">
                <a:solidFill>
                  <a:srgbClr val="FFFFFF"/>
                </a:solidFill>
                <a:latin typeface="Calibri"/>
                <a:cs typeface="Calibri"/>
              </a:rPr>
              <a:t>Chargement	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Transformation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Calibri"/>
              <a:cs typeface="Calibri"/>
            </a:endParaRPr>
          </a:p>
          <a:p>
            <a:pPr marL="298450" marR="5080" indent="-286385">
              <a:lnSpc>
                <a:spcPct val="15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approches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viables,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décideurs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informatiques,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lorsqu’ils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créent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architecture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compte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capacités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l’impact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croissant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technologies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Cloud.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351788" y="4713732"/>
            <a:ext cx="3463925" cy="552450"/>
            <a:chOff x="1351788" y="4713732"/>
            <a:chExt cx="3463925" cy="55245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51788" y="4713732"/>
              <a:ext cx="723900" cy="51511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8920" y="4780788"/>
              <a:ext cx="723899" cy="469391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397845" y="4783531"/>
              <a:ext cx="417830" cy="482600"/>
            </a:xfrm>
            <a:custGeom>
              <a:avLst/>
              <a:gdLst/>
              <a:ahLst/>
              <a:cxnLst/>
              <a:rect l="l" t="t" r="r" b="b"/>
              <a:pathLst>
                <a:path w="417829" h="482600">
                  <a:moveTo>
                    <a:pt x="417512" y="329920"/>
                  </a:moveTo>
                  <a:lnTo>
                    <a:pt x="406819" y="345909"/>
                  </a:lnTo>
                  <a:lnTo>
                    <a:pt x="377088" y="359841"/>
                  </a:lnTo>
                  <a:lnTo>
                    <a:pt x="372770" y="360895"/>
                  </a:lnTo>
                  <a:lnTo>
                    <a:pt x="372770" y="411124"/>
                  </a:lnTo>
                  <a:lnTo>
                    <a:pt x="372770" y="426351"/>
                  </a:lnTo>
                  <a:lnTo>
                    <a:pt x="366814" y="431431"/>
                  </a:lnTo>
                  <a:lnTo>
                    <a:pt x="348919" y="431431"/>
                  </a:lnTo>
                  <a:lnTo>
                    <a:pt x="342950" y="426351"/>
                  </a:lnTo>
                  <a:lnTo>
                    <a:pt x="342950" y="411124"/>
                  </a:lnTo>
                  <a:lnTo>
                    <a:pt x="348919" y="406044"/>
                  </a:lnTo>
                  <a:lnTo>
                    <a:pt x="366814" y="406044"/>
                  </a:lnTo>
                  <a:lnTo>
                    <a:pt x="372770" y="411124"/>
                  </a:lnTo>
                  <a:lnTo>
                    <a:pt x="372770" y="360895"/>
                  </a:lnTo>
                  <a:lnTo>
                    <a:pt x="331838" y="370840"/>
                  </a:lnTo>
                  <a:lnTo>
                    <a:pt x="274548" y="378079"/>
                  </a:lnTo>
                  <a:lnTo>
                    <a:pt x="208749" y="380669"/>
                  </a:lnTo>
                  <a:lnTo>
                    <a:pt x="142951" y="378079"/>
                  </a:lnTo>
                  <a:lnTo>
                    <a:pt x="85674" y="370840"/>
                  </a:lnTo>
                  <a:lnTo>
                    <a:pt x="40424" y="359841"/>
                  </a:lnTo>
                  <a:lnTo>
                    <a:pt x="10693" y="345909"/>
                  </a:lnTo>
                  <a:lnTo>
                    <a:pt x="0" y="329920"/>
                  </a:lnTo>
                  <a:lnTo>
                    <a:pt x="0" y="431431"/>
                  </a:lnTo>
                  <a:lnTo>
                    <a:pt x="40424" y="461352"/>
                  </a:lnTo>
                  <a:lnTo>
                    <a:pt x="85674" y="472363"/>
                  </a:lnTo>
                  <a:lnTo>
                    <a:pt x="142951" y="479590"/>
                  </a:lnTo>
                  <a:lnTo>
                    <a:pt x="208749" y="482180"/>
                  </a:lnTo>
                  <a:lnTo>
                    <a:pt x="274548" y="479590"/>
                  </a:lnTo>
                  <a:lnTo>
                    <a:pt x="331838" y="472363"/>
                  </a:lnTo>
                  <a:lnTo>
                    <a:pt x="377088" y="461352"/>
                  </a:lnTo>
                  <a:lnTo>
                    <a:pt x="406819" y="447421"/>
                  </a:lnTo>
                  <a:lnTo>
                    <a:pt x="417512" y="431431"/>
                  </a:lnTo>
                  <a:lnTo>
                    <a:pt x="417512" y="406044"/>
                  </a:lnTo>
                  <a:lnTo>
                    <a:pt x="417512" y="380669"/>
                  </a:lnTo>
                  <a:lnTo>
                    <a:pt x="417512" y="329920"/>
                  </a:lnTo>
                  <a:close/>
                </a:path>
                <a:path w="417829" h="482600">
                  <a:moveTo>
                    <a:pt x="417512" y="203022"/>
                  </a:moveTo>
                  <a:lnTo>
                    <a:pt x="406819" y="219024"/>
                  </a:lnTo>
                  <a:lnTo>
                    <a:pt x="377088" y="232956"/>
                  </a:lnTo>
                  <a:lnTo>
                    <a:pt x="372770" y="234010"/>
                  </a:lnTo>
                  <a:lnTo>
                    <a:pt x="372770" y="284238"/>
                  </a:lnTo>
                  <a:lnTo>
                    <a:pt x="372770" y="299466"/>
                  </a:lnTo>
                  <a:lnTo>
                    <a:pt x="366814" y="304533"/>
                  </a:lnTo>
                  <a:lnTo>
                    <a:pt x="348919" y="304533"/>
                  </a:lnTo>
                  <a:lnTo>
                    <a:pt x="342950" y="299466"/>
                  </a:lnTo>
                  <a:lnTo>
                    <a:pt x="342950" y="284238"/>
                  </a:lnTo>
                  <a:lnTo>
                    <a:pt x="348919" y="279158"/>
                  </a:lnTo>
                  <a:lnTo>
                    <a:pt x="366814" y="279158"/>
                  </a:lnTo>
                  <a:lnTo>
                    <a:pt x="372770" y="284238"/>
                  </a:lnTo>
                  <a:lnTo>
                    <a:pt x="372770" y="234010"/>
                  </a:lnTo>
                  <a:lnTo>
                    <a:pt x="331838" y="243954"/>
                  </a:lnTo>
                  <a:lnTo>
                    <a:pt x="274548" y="251180"/>
                  </a:lnTo>
                  <a:lnTo>
                    <a:pt x="208749" y="253784"/>
                  </a:lnTo>
                  <a:lnTo>
                    <a:pt x="142951" y="251180"/>
                  </a:lnTo>
                  <a:lnTo>
                    <a:pt x="85674" y="243954"/>
                  </a:lnTo>
                  <a:lnTo>
                    <a:pt x="40424" y="232956"/>
                  </a:lnTo>
                  <a:lnTo>
                    <a:pt x="10693" y="219024"/>
                  </a:lnTo>
                  <a:lnTo>
                    <a:pt x="0" y="203022"/>
                  </a:lnTo>
                  <a:lnTo>
                    <a:pt x="0" y="304533"/>
                  </a:lnTo>
                  <a:lnTo>
                    <a:pt x="40424" y="334467"/>
                  </a:lnTo>
                  <a:lnTo>
                    <a:pt x="85674" y="345465"/>
                  </a:lnTo>
                  <a:lnTo>
                    <a:pt x="142951" y="352691"/>
                  </a:lnTo>
                  <a:lnTo>
                    <a:pt x="208749" y="355295"/>
                  </a:lnTo>
                  <a:lnTo>
                    <a:pt x="274548" y="352691"/>
                  </a:lnTo>
                  <a:lnTo>
                    <a:pt x="331838" y="345465"/>
                  </a:lnTo>
                  <a:lnTo>
                    <a:pt x="377088" y="334467"/>
                  </a:lnTo>
                  <a:lnTo>
                    <a:pt x="406819" y="320535"/>
                  </a:lnTo>
                  <a:lnTo>
                    <a:pt x="417512" y="304533"/>
                  </a:lnTo>
                  <a:lnTo>
                    <a:pt x="417512" y="279158"/>
                  </a:lnTo>
                  <a:lnTo>
                    <a:pt x="417512" y="253784"/>
                  </a:lnTo>
                  <a:lnTo>
                    <a:pt x="417512" y="203022"/>
                  </a:lnTo>
                  <a:close/>
                </a:path>
                <a:path w="417829" h="482600">
                  <a:moveTo>
                    <a:pt x="417512" y="76136"/>
                  </a:moveTo>
                  <a:lnTo>
                    <a:pt x="406819" y="92125"/>
                  </a:lnTo>
                  <a:lnTo>
                    <a:pt x="377088" y="106057"/>
                  </a:lnTo>
                  <a:lnTo>
                    <a:pt x="372770" y="107111"/>
                  </a:lnTo>
                  <a:lnTo>
                    <a:pt x="372770" y="157340"/>
                  </a:lnTo>
                  <a:lnTo>
                    <a:pt x="372770" y="172567"/>
                  </a:lnTo>
                  <a:lnTo>
                    <a:pt x="366814" y="177647"/>
                  </a:lnTo>
                  <a:lnTo>
                    <a:pt x="348919" y="177647"/>
                  </a:lnTo>
                  <a:lnTo>
                    <a:pt x="342950" y="172567"/>
                  </a:lnTo>
                  <a:lnTo>
                    <a:pt x="342950" y="157340"/>
                  </a:lnTo>
                  <a:lnTo>
                    <a:pt x="348919" y="152273"/>
                  </a:lnTo>
                  <a:lnTo>
                    <a:pt x="366814" y="152273"/>
                  </a:lnTo>
                  <a:lnTo>
                    <a:pt x="372770" y="157340"/>
                  </a:lnTo>
                  <a:lnTo>
                    <a:pt x="372770" y="107111"/>
                  </a:lnTo>
                  <a:lnTo>
                    <a:pt x="331838" y="117068"/>
                  </a:lnTo>
                  <a:lnTo>
                    <a:pt x="274548" y="124294"/>
                  </a:lnTo>
                  <a:lnTo>
                    <a:pt x="208749" y="126885"/>
                  </a:lnTo>
                  <a:lnTo>
                    <a:pt x="142951" y="124294"/>
                  </a:lnTo>
                  <a:lnTo>
                    <a:pt x="85674" y="117068"/>
                  </a:lnTo>
                  <a:lnTo>
                    <a:pt x="40424" y="106057"/>
                  </a:lnTo>
                  <a:lnTo>
                    <a:pt x="10693" y="92125"/>
                  </a:lnTo>
                  <a:lnTo>
                    <a:pt x="0" y="76136"/>
                  </a:lnTo>
                  <a:lnTo>
                    <a:pt x="0" y="177647"/>
                  </a:lnTo>
                  <a:lnTo>
                    <a:pt x="40424" y="207568"/>
                  </a:lnTo>
                  <a:lnTo>
                    <a:pt x="85674" y="218579"/>
                  </a:lnTo>
                  <a:lnTo>
                    <a:pt x="142951" y="225806"/>
                  </a:lnTo>
                  <a:lnTo>
                    <a:pt x="208749" y="228396"/>
                  </a:lnTo>
                  <a:lnTo>
                    <a:pt x="274548" y="225806"/>
                  </a:lnTo>
                  <a:lnTo>
                    <a:pt x="331838" y="218579"/>
                  </a:lnTo>
                  <a:lnTo>
                    <a:pt x="377088" y="207568"/>
                  </a:lnTo>
                  <a:lnTo>
                    <a:pt x="406819" y="193649"/>
                  </a:lnTo>
                  <a:lnTo>
                    <a:pt x="417512" y="177647"/>
                  </a:lnTo>
                  <a:lnTo>
                    <a:pt x="417512" y="152273"/>
                  </a:lnTo>
                  <a:lnTo>
                    <a:pt x="417512" y="126885"/>
                  </a:lnTo>
                  <a:lnTo>
                    <a:pt x="417512" y="76136"/>
                  </a:lnTo>
                  <a:close/>
                </a:path>
                <a:path w="417829" h="482600">
                  <a:moveTo>
                    <a:pt x="417512" y="50749"/>
                  </a:moveTo>
                  <a:lnTo>
                    <a:pt x="377228" y="20777"/>
                  </a:lnTo>
                  <a:lnTo>
                    <a:pt x="332041" y="9791"/>
                  </a:lnTo>
                  <a:lnTo>
                    <a:pt x="274739" y="2590"/>
                  </a:lnTo>
                  <a:lnTo>
                    <a:pt x="208749" y="0"/>
                  </a:lnTo>
                  <a:lnTo>
                    <a:pt x="142773" y="2590"/>
                  </a:lnTo>
                  <a:lnTo>
                    <a:pt x="85471" y="9791"/>
                  </a:lnTo>
                  <a:lnTo>
                    <a:pt x="40284" y="20777"/>
                  </a:lnTo>
                  <a:lnTo>
                    <a:pt x="10642" y="34709"/>
                  </a:lnTo>
                  <a:lnTo>
                    <a:pt x="0" y="50749"/>
                  </a:lnTo>
                  <a:lnTo>
                    <a:pt x="10642" y="66802"/>
                  </a:lnTo>
                  <a:lnTo>
                    <a:pt x="40284" y="80733"/>
                  </a:lnTo>
                  <a:lnTo>
                    <a:pt x="85471" y="91719"/>
                  </a:lnTo>
                  <a:lnTo>
                    <a:pt x="142773" y="98920"/>
                  </a:lnTo>
                  <a:lnTo>
                    <a:pt x="208749" y="101511"/>
                  </a:lnTo>
                  <a:lnTo>
                    <a:pt x="274739" y="98920"/>
                  </a:lnTo>
                  <a:lnTo>
                    <a:pt x="332041" y="91719"/>
                  </a:lnTo>
                  <a:lnTo>
                    <a:pt x="377228" y="80733"/>
                  </a:lnTo>
                  <a:lnTo>
                    <a:pt x="406869" y="66802"/>
                  </a:lnTo>
                  <a:lnTo>
                    <a:pt x="417512" y="50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34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9657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8740" y="1103100"/>
            <a:ext cx="5393690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5220" marR="212090" indent="-21463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IDENTIFIER</a:t>
            </a:r>
            <a:r>
              <a:rPr sz="2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POPULAIRES</a:t>
            </a:r>
            <a:r>
              <a:rPr sz="2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 </a:t>
            </a:r>
            <a:r>
              <a:rPr sz="2400" b="1" spc="-5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chapitre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 types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d’outils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Connaitre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existants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Saisir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positionnement des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populaires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marché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70509" y="6259305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" y="0"/>
            <a:ext cx="649575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57842" y="4543044"/>
            <a:ext cx="864107" cy="86410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435219" y="571818"/>
            <a:ext cx="1308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>
                <a:solidFill>
                  <a:srgbClr val="007842"/>
                </a:solidFill>
              </a:rPr>
              <a:t>PARTIE</a:t>
            </a:r>
            <a:r>
              <a:rPr spc="-50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378740" y="2357780"/>
            <a:ext cx="3485515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module,</a:t>
            </a:r>
            <a:r>
              <a:rPr sz="1800" b="1" spc="-5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fondamentaux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populaires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 l'ETL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Préparer</a:t>
            </a:r>
            <a:r>
              <a:rPr sz="16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l’environnement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4279" y="6335505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7727" y="1103100"/>
            <a:ext cx="2323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INTRODUIRE</a:t>
            </a:r>
            <a:r>
              <a:rPr sz="2400" b="1" spc="-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L'ETL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" y="0"/>
            <a:ext cx="6496577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010146" y="6132576"/>
            <a:ext cx="2159635" cy="721360"/>
            <a:chOff x="8010146" y="6132576"/>
            <a:chExt cx="2159635" cy="721360"/>
          </a:xfrm>
        </p:grpSpPr>
        <p:sp>
          <p:nvSpPr>
            <p:cNvPr id="4" name="object 4"/>
            <p:cNvSpPr/>
            <p:nvPr/>
          </p:nvSpPr>
          <p:spPr>
            <a:xfrm>
              <a:off x="8010146" y="6132576"/>
              <a:ext cx="2159635" cy="721360"/>
            </a:xfrm>
            <a:custGeom>
              <a:avLst/>
              <a:gdLst/>
              <a:ahLst/>
              <a:cxnLst/>
              <a:rect l="l" t="t" r="r" b="b"/>
              <a:pathLst>
                <a:path w="2159634" h="721359">
                  <a:moveTo>
                    <a:pt x="2039366" y="0"/>
                  </a:moveTo>
                  <a:lnTo>
                    <a:pt x="120142" y="0"/>
                  </a:lnTo>
                  <a:lnTo>
                    <a:pt x="73375" y="9440"/>
                  </a:lnTo>
                  <a:lnTo>
                    <a:pt x="35186" y="35186"/>
                  </a:lnTo>
                  <a:lnTo>
                    <a:pt x="9440" y="73375"/>
                  </a:lnTo>
                  <a:lnTo>
                    <a:pt x="0" y="120142"/>
                  </a:lnTo>
                  <a:lnTo>
                    <a:pt x="0" y="720852"/>
                  </a:lnTo>
                  <a:lnTo>
                    <a:pt x="2159508" y="720852"/>
                  </a:lnTo>
                  <a:lnTo>
                    <a:pt x="2159508" y="120142"/>
                  </a:lnTo>
                  <a:lnTo>
                    <a:pt x="2150065" y="73375"/>
                  </a:lnTo>
                  <a:lnTo>
                    <a:pt x="2124316" y="35186"/>
                  </a:lnTo>
                  <a:lnTo>
                    <a:pt x="2086127" y="9440"/>
                  </a:lnTo>
                  <a:lnTo>
                    <a:pt x="2039366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6928" y="6268212"/>
              <a:ext cx="400799" cy="3962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5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0984" y="381000"/>
            <a:ext cx="2000998" cy="644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78740" y="2357780"/>
            <a:ext cx="5146040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 que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vous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7842"/>
                </a:solidFill>
                <a:latin typeface="Calibri"/>
                <a:cs typeface="Calibri"/>
              </a:rPr>
              <a:t>apprendre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dans</a:t>
            </a:r>
            <a:r>
              <a:rPr sz="18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007842"/>
                </a:solidFill>
                <a:latin typeface="Calibri"/>
                <a:cs typeface="Calibri"/>
              </a:rPr>
              <a:t> chapitre</a:t>
            </a:r>
            <a:r>
              <a:rPr sz="18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Introduire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Business Intelligence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standards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chaîne décisionnelle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relation </a:t>
            </a:r>
            <a:r>
              <a:rPr sz="1600" spc="-3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Identifier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cycle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vie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95"/>
              </a:spcBef>
              <a:buSzPct val="112500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l’architecture</a:t>
            </a:r>
            <a:r>
              <a:rPr sz="16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composants</a:t>
            </a:r>
            <a:r>
              <a:rPr sz="16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555555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94279" y="6335505"/>
            <a:ext cx="12636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24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heures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2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6552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6065520" algn="l"/>
                <a:tab pos="6066155" algn="l"/>
              </a:tabLst>
            </a:pPr>
            <a:r>
              <a:rPr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à la</a:t>
            </a:r>
            <a:r>
              <a:rPr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Prérequis</a:t>
            </a:r>
            <a:r>
              <a:rPr spc="20" dirty="0"/>
              <a:t> </a:t>
            </a:r>
            <a:r>
              <a:rPr spc="-5" dirty="0"/>
              <a:t>sur</a:t>
            </a:r>
            <a:r>
              <a:rPr spc="10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spc="-5" dirty="0"/>
              <a:t>chaine</a:t>
            </a:r>
            <a:r>
              <a:rPr dirty="0"/>
              <a:t> </a:t>
            </a:r>
            <a:r>
              <a:rPr spc="-5" dirty="0"/>
              <a:t>décisionnelle</a:t>
            </a:r>
            <a:r>
              <a:rPr spc="-20" dirty="0"/>
              <a:t> </a:t>
            </a:r>
            <a:r>
              <a:rPr spc="-5" dirty="0"/>
              <a:t>en</a:t>
            </a:r>
            <a:r>
              <a:rPr spc="15" dirty="0"/>
              <a:t> </a:t>
            </a:r>
            <a:r>
              <a:rPr spc="-10" dirty="0"/>
              <a:t>relation</a:t>
            </a:r>
            <a:r>
              <a:rPr dirty="0"/>
              <a:t> </a:t>
            </a:r>
            <a:r>
              <a:rPr spc="-15" dirty="0"/>
              <a:t>avec</a:t>
            </a:r>
            <a:r>
              <a:rPr spc="10" dirty="0"/>
              <a:t> </a:t>
            </a:r>
            <a:r>
              <a:rPr spc="-5" dirty="0"/>
              <a:t>l’ETL</a:t>
            </a:r>
          </a:p>
          <a:p>
            <a:pPr marL="5709920"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Cycle </a:t>
            </a:r>
            <a:r>
              <a:rPr spc="-5" dirty="0"/>
              <a:t>de vie</a:t>
            </a:r>
            <a:r>
              <a:rPr spc="-15" dirty="0"/>
              <a:t> </a:t>
            </a:r>
            <a:r>
              <a:rPr spc="-5" dirty="0"/>
              <a:t>des données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5" dirty="0"/>
              <a:t>Définition</a:t>
            </a:r>
            <a:r>
              <a:rPr spc="-45" dirty="0"/>
              <a:t> </a:t>
            </a:r>
            <a:r>
              <a:rPr spc="-5" dirty="0"/>
              <a:t>de l'ETL</a:t>
            </a:r>
          </a:p>
          <a:p>
            <a:pPr marL="5709920"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/>
          </a:p>
          <a:p>
            <a:pPr marL="6065520" indent="-342900">
              <a:lnSpc>
                <a:spcPct val="100000"/>
              </a:lnSpc>
              <a:buAutoNum type="arabicPeriod"/>
              <a:tabLst>
                <a:tab pos="6065520" algn="l"/>
                <a:tab pos="6066155" algn="l"/>
              </a:tabLst>
            </a:pPr>
            <a:r>
              <a:rPr spc="-10" dirty="0"/>
              <a:t>Architecture</a:t>
            </a:r>
            <a:r>
              <a:rPr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l'ETL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67937" y="6635793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904" y="6637563"/>
            <a:ext cx="1983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- 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6" name="object 6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55939" y="4844235"/>
            <a:ext cx="10133330" cy="9861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Quels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sont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outils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et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les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méthodologies</a:t>
            </a:r>
            <a:r>
              <a:rPr sz="1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utilisés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gérer</a:t>
            </a:r>
            <a:r>
              <a:rPr sz="14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4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transformer</a:t>
            </a:r>
            <a:r>
              <a:rPr sz="1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400" b="1" spc="-3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Comment</a:t>
            </a:r>
            <a:r>
              <a:rPr sz="140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r>
              <a:rPr sz="140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(Extraction,</a:t>
            </a:r>
            <a:r>
              <a:rPr sz="140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5" dirty="0">
                <a:solidFill>
                  <a:srgbClr val="007842"/>
                </a:solidFill>
                <a:latin typeface="Calibri"/>
                <a:cs typeface="Calibri"/>
              </a:rPr>
              <a:t>Transformation</a:t>
            </a:r>
            <a:r>
              <a:rPr sz="140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et</a:t>
            </a:r>
            <a:r>
              <a:rPr sz="140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Chargement)</a:t>
            </a:r>
            <a:r>
              <a:rPr sz="140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est</a:t>
            </a:r>
            <a:r>
              <a:rPr sz="140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essentiel</a:t>
            </a:r>
            <a:r>
              <a:rPr sz="140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pour</a:t>
            </a:r>
            <a:r>
              <a:rPr sz="140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1400" b="1" spc="7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systèmes</a:t>
            </a:r>
            <a:r>
              <a:rPr sz="1400" b="1" spc="8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400" b="1" spc="9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r>
              <a:rPr sz="1400" b="1" spc="9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afin</a:t>
            </a:r>
            <a:r>
              <a:rPr sz="1400" b="1" spc="7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400" b="1" spc="8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007842"/>
                </a:solidFill>
                <a:latin typeface="Calibri"/>
                <a:cs typeface="Calibri"/>
              </a:rPr>
              <a:t>produire </a:t>
            </a:r>
            <a:r>
              <a:rPr sz="1400" b="1" spc="-30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des</a:t>
            </a:r>
            <a:r>
              <a:rPr sz="1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informations</a:t>
            </a:r>
            <a:r>
              <a:rPr sz="1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pertinentes</a:t>
            </a:r>
            <a:r>
              <a:rPr sz="1400" b="1" spc="-4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4" name="object 14"/>
          <p:cNvSpPr txBox="1"/>
          <p:nvPr/>
        </p:nvSpPr>
        <p:spPr>
          <a:xfrm>
            <a:off x="258739" y="830413"/>
            <a:ext cx="11131550" cy="339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Introduction</a:t>
            </a:r>
            <a:r>
              <a:rPr sz="1600" b="1" spc="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à la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Rappel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83883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(BI)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considérablement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augmenté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dernières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années.</a:t>
            </a:r>
            <a:endParaRPr sz="1400">
              <a:latin typeface="Calibri"/>
              <a:cs typeface="Calibri"/>
            </a:endParaRPr>
          </a:p>
          <a:p>
            <a:pPr marL="840740" marR="6985" indent="-288925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nombreuses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utilisent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éclairées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fournir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activités.</a:t>
            </a:r>
            <a:endParaRPr sz="1400">
              <a:latin typeface="Calibri"/>
              <a:cs typeface="Calibri"/>
            </a:endParaRPr>
          </a:p>
          <a:p>
            <a:pPr marL="839469" marR="6985" indent="-287655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Business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Intelligence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(BI)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collecte,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production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soutenir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d’affaires.</a:t>
            </a:r>
            <a:endParaRPr sz="1400">
              <a:latin typeface="Calibri"/>
              <a:cs typeface="Calibri"/>
            </a:endParaRPr>
          </a:p>
          <a:p>
            <a:pPr marL="840740" marR="5080" indent="-288290">
              <a:lnSpc>
                <a:spcPct val="150000"/>
              </a:lnSpc>
              <a:buFont typeface="Arial MT"/>
              <a:buChar char="•"/>
              <a:tabLst>
                <a:tab pos="838835" algn="l"/>
                <a:tab pos="839469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Grace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méthodologies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utilisées,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offre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exploitables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intégrer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 processus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mieux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bons moments.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0" y="0"/>
            <a:ext cx="6496050" cy="6858000"/>
            <a:chOff x="3060" y="0"/>
            <a:chExt cx="64960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0" y="0"/>
              <a:ext cx="6495757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5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984" y="381000"/>
              <a:ext cx="2000998" cy="6446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0011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7842"/>
                </a:solidFill>
              </a:rPr>
              <a:t>CHAPITRE</a:t>
            </a:r>
            <a:r>
              <a:rPr spc="-35" dirty="0">
                <a:solidFill>
                  <a:srgbClr val="007842"/>
                </a:solidFill>
              </a:rPr>
              <a:t> </a:t>
            </a:r>
            <a:r>
              <a:rPr spc="-5" dirty="0">
                <a:solidFill>
                  <a:srgbClr val="007842"/>
                </a:solidFill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2015" y="1103100"/>
            <a:ext cx="5336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PRÉSENTER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LES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7842"/>
                </a:solidFill>
                <a:latin typeface="Calibri"/>
                <a:cs typeface="Calibri"/>
              </a:rPr>
              <a:t>FONDAMENTAUX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 L'ETL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8740" y="2984647"/>
            <a:ext cx="5248275" cy="2291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Introduction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à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la</a:t>
            </a:r>
            <a:r>
              <a:rPr sz="16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Business</a:t>
            </a:r>
            <a:r>
              <a:rPr sz="16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Intelligence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Cycle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 vie</a:t>
            </a:r>
            <a:r>
              <a:rPr sz="16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des données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Définition</a:t>
            </a:r>
            <a:r>
              <a:rPr sz="1600" spc="-4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 l'ETL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Architecture</a:t>
            </a:r>
            <a:r>
              <a:rPr sz="160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de</a:t>
            </a:r>
            <a:r>
              <a:rPr sz="16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AEABAB"/>
                </a:solidFill>
                <a:latin typeface="Calibri"/>
                <a:cs typeface="Calibri"/>
              </a:rPr>
              <a:t>l'ETL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060"/>
            <a:ext cx="12191998" cy="68491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459801"/>
            <a:ext cx="11660505" cy="5160645"/>
            <a:chOff x="0" y="1459801"/>
            <a:chExt cx="11660505" cy="5160645"/>
          </a:xfrm>
        </p:grpSpPr>
        <p:sp>
          <p:nvSpPr>
            <p:cNvPr id="4" name="object 4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11119104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9104" y="5151120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464563"/>
              <a:ext cx="11119485" cy="5151120"/>
            </a:xfrm>
            <a:custGeom>
              <a:avLst/>
              <a:gdLst/>
              <a:ahLst/>
              <a:cxnLst/>
              <a:rect l="l" t="t" r="r" b="b"/>
              <a:pathLst>
                <a:path w="11119485" h="5151120">
                  <a:moveTo>
                    <a:pt x="0" y="0"/>
                  </a:moveTo>
                  <a:lnTo>
                    <a:pt x="11119104" y="0"/>
                  </a:lnTo>
                  <a:lnTo>
                    <a:pt x="11119104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C5DF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6575" cy="1346200"/>
            </a:xfrm>
            <a:custGeom>
              <a:avLst/>
              <a:gdLst/>
              <a:ahLst/>
              <a:cxnLst/>
              <a:rect l="l" t="t" r="r" b="b"/>
              <a:pathLst>
                <a:path w="536575" h="1346200">
                  <a:moveTo>
                    <a:pt x="536448" y="0"/>
                  </a:moveTo>
                  <a:lnTo>
                    <a:pt x="0" y="0"/>
                  </a:lnTo>
                  <a:lnTo>
                    <a:pt x="0" y="1077468"/>
                  </a:lnTo>
                  <a:lnTo>
                    <a:pt x="0" y="1080516"/>
                  </a:lnTo>
                  <a:lnTo>
                    <a:pt x="266" y="1080516"/>
                  </a:lnTo>
                  <a:lnTo>
                    <a:pt x="4318" y="1125689"/>
                  </a:lnTo>
                  <a:lnTo>
                    <a:pt x="16776" y="1171067"/>
                  </a:lnTo>
                  <a:lnTo>
                    <a:pt x="36614" y="1212850"/>
                  </a:lnTo>
                  <a:lnTo>
                    <a:pt x="63080" y="1250289"/>
                  </a:lnTo>
                  <a:lnTo>
                    <a:pt x="95402" y="1282611"/>
                  </a:lnTo>
                  <a:lnTo>
                    <a:pt x="132842" y="1309077"/>
                  </a:lnTo>
                  <a:lnTo>
                    <a:pt x="174625" y="1328915"/>
                  </a:lnTo>
                  <a:lnTo>
                    <a:pt x="220002" y="1341374"/>
                  </a:lnTo>
                  <a:lnTo>
                    <a:pt x="268224" y="1345692"/>
                  </a:lnTo>
                  <a:lnTo>
                    <a:pt x="536448" y="1345692"/>
                  </a:lnTo>
                  <a:lnTo>
                    <a:pt x="536448" y="1080516"/>
                  </a:lnTo>
                  <a:lnTo>
                    <a:pt x="536448" y="107746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78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392" y="5166054"/>
            <a:ext cx="266700" cy="8959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00"/>
              </a:lnSpc>
            </a:pPr>
            <a:r>
              <a:rPr sz="1900" b="1" spc="-3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3911" y="345947"/>
            <a:ext cx="659891" cy="650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907" y="463296"/>
            <a:ext cx="1293874" cy="416051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612" y="425399"/>
            <a:ext cx="49485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7842"/>
                </a:solidFill>
              </a:rPr>
              <a:t>01</a:t>
            </a:r>
            <a:r>
              <a:rPr sz="2000" spc="-20" dirty="0">
                <a:solidFill>
                  <a:srgbClr val="007842"/>
                </a:solidFill>
              </a:rPr>
              <a:t> </a:t>
            </a:r>
            <a:r>
              <a:rPr sz="2000" dirty="0">
                <a:solidFill>
                  <a:srgbClr val="007842"/>
                </a:solidFill>
              </a:rPr>
              <a:t>– </a:t>
            </a:r>
            <a:r>
              <a:rPr sz="2000" spc="-5" dirty="0">
                <a:solidFill>
                  <a:srgbClr val="007842"/>
                </a:solidFill>
              </a:rPr>
              <a:t>PRÉSENTER</a:t>
            </a:r>
            <a:r>
              <a:rPr sz="2000" spc="-10" dirty="0">
                <a:solidFill>
                  <a:srgbClr val="007842"/>
                </a:solidFill>
              </a:rPr>
              <a:t> LES</a:t>
            </a:r>
            <a:r>
              <a:rPr sz="2000" spc="5" dirty="0">
                <a:solidFill>
                  <a:srgbClr val="007842"/>
                </a:solidFill>
              </a:rPr>
              <a:t> </a:t>
            </a:r>
            <a:r>
              <a:rPr sz="2000" spc="-25" dirty="0">
                <a:solidFill>
                  <a:srgbClr val="007842"/>
                </a:solidFill>
              </a:rPr>
              <a:t>FONDAMENTAUX</a:t>
            </a:r>
            <a:r>
              <a:rPr sz="2000" spc="-40" dirty="0">
                <a:solidFill>
                  <a:srgbClr val="007842"/>
                </a:solidFill>
              </a:rPr>
              <a:t> </a:t>
            </a:r>
            <a:r>
              <a:rPr sz="2000" spc="-5" dirty="0">
                <a:solidFill>
                  <a:srgbClr val="007842"/>
                </a:solidFill>
              </a:rPr>
              <a:t>DE L'ETL</a:t>
            </a:r>
            <a:endParaRPr sz="2000"/>
          </a:p>
        </p:txBody>
      </p:sp>
      <p:sp>
        <p:nvSpPr>
          <p:cNvPr id="11" name="object 11"/>
          <p:cNvSpPr txBox="1"/>
          <p:nvPr/>
        </p:nvSpPr>
        <p:spPr>
          <a:xfrm>
            <a:off x="258738" y="830413"/>
            <a:ext cx="11127105" cy="1799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Prérequis</a:t>
            </a:r>
            <a:r>
              <a:rPr sz="1600" b="1" spc="1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sur</a:t>
            </a:r>
            <a:r>
              <a:rPr sz="1600" b="1" spc="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la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chaine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décisionnelle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en </a:t>
            </a:r>
            <a:r>
              <a:rPr sz="1600" b="1" spc="-10" dirty="0">
                <a:solidFill>
                  <a:srgbClr val="007842"/>
                </a:solidFill>
                <a:latin typeface="Calibri"/>
                <a:cs typeface="Calibri"/>
              </a:rPr>
              <a:t>relation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avec</a:t>
            </a:r>
            <a:r>
              <a:rPr sz="1600" b="1" spc="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l’ETL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</a:pP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Notions</a:t>
            </a:r>
            <a:r>
              <a:rPr sz="16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1600" b="1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r>
              <a:rPr sz="1600" b="1" spc="-2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A3838"/>
                </a:solidFill>
                <a:latin typeface="Calibri"/>
                <a:cs typeface="Calibri"/>
              </a:rPr>
              <a:t>Rappels</a:t>
            </a:r>
            <a:endParaRPr sz="1600">
              <a:latin typeface="Calibri"/>
              <a:cs typeface="Calibri"/>
            </a:endParaRPr>
          </a:p>
          <a:p>
            <a:pPr marL="552450" marR="5080">
              <a:lnSpc>
                <a:spcPct val="150000"/>
              </a:lnSpc>
              <a:spcBef>
                <a:spcPts val="955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construire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solide,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comprendre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finalité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cours,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d’abord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notions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répété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tout</a:t>
            </a:r>
            <a:r>
              <a:rPr sz="14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long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savoir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positionnement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d’ETL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rapport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chaine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décisionnelle.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81228" y="3008376"/>
            <a:ext cx="5088890" cy="2350135"/>
            <a:chOff x="681228" y="3008376"/>
            <a:chExt cx="5088890" cy="23501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896" y="3008376"/>
              <a:ext cx="5027675" cy="235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1228" y="3008376"/>
              <a:ext cx="5088635" cy="20528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2376" y="3038856"/>
              <a:ext cx="4912360" cy="2234565"/>
            </a:xfrm>
            <a:custGeom>
              <a:avLst/>
              <a:gdLst/>
              <a:ahLst/>
              <a:cxnLst/>
              <a:rect l="l" t="t" r="r" b="b"/>
              <a:pathLst>
                <a:path w="4912360" h="2234565">
                  <a:moveTo>
                    <a:pt x="4911852" y="0"/>
                  </a:moveTo>
                  <a:lnTo>
                    <a:pt x="0" y="0"/>
                  </a:lnTo>
                  <a:lnTo>
                    <a:pt x="0" y="2234184"/>
                  </a:lnTo>
                  <a:lnTo>
                    <a:pt x="4911852" y="2234184"/>
                  </a:lnTo>
                  <a:lnTo>
                    <a:pt x="49118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376" y="3038856"/>
              <a:ext cx="4912360" cy="2234565"/>
            </a:xfrm>
            <a:custGeom>
              <a:avLst/>
              <a:gdLst/>
              <a:ahLst/>
              <a:cxnLst/>
              <a:rect l="l" t="t" r="r" b="b"/>
              <a:pathLst>
                <a:path w="4912360" h="2234565">
                  <a:moveTo>
                    <a:pt x="0" y="0"/>
                  </a:moveTo>
                  <a:lnTo>
                    <a:pt x="4911852" y="0"/>
                  </a:lnTo>
                  <a:lnTo>
                    <a:pt x="4911852" y="2234184"/>
                  </a:lnTo>
                  <a:lnTo>
                    <a:pt x="0" y="223418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78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2376" y="3038855"/>
            <a:ext cx="4912360" cy="223456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1440" algn="just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Business</a:t>
            </a:r>
            <a:r>
              <a:rPr sz="1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007842"/>
                </a:solidFill>
                <a:latin typeface="Calibri"/>
                <a:cs typeface="Calibri"/>
              </a:rPr>
              <a:t>Intelligence</a:t>
            </a:r>
            <a:r>
              <a:rPr sz="1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90805" marR="85090" algn="just">
              <a:lnSpc>
                <a:spcPct val="107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informatique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décisionnelle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l’analyse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données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structurées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réalisée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outils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technologiques,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fondée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sur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pratiques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techniques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méthodes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fonctionnelles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offrant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l’information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utile 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tous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groupes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travail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prises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décisions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au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profit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de 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entreprise.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54852" y="2967227"/>
            <a:ext cx="5088890" cy="2510155"/>
            <a:chOff x="6054852" y="2967227"/>
            <a:chExt cx="5088890" cy="251015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5519" y="2967227"/>
              <a:ext cx="5026151" cy="247802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4852" y="2967228"/>
              <a:ext cx="5088635" cy="251002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096000" y="2997707"/>
            <a:ext cx="4910455" cy="2362200"/>
          </a:xfrm>
          <a:prstGeom prst="rect">
            <a:avLst/>
          </a:prstGeom>
          <a:solidFill>
            <a:srgbClr val="F1F1F1"/>
          </a:solidFill>
          <a:ln w="9525">
            <a:solidFill>
              <a:srgbClr val="007842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300"/>
              </a:spcBef>
            </a:pP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r>
              <a:rPr sz="1400" b="1" spc="2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007842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90805" marR="83185" algn="just">
              <a:lnSpc>
                <a:spcPct val="107100"/>
              </a:lnSpc>
              <a:spcBef>
                <a:spcPts val="80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 Donnée,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« 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DATA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est un terme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emprunté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aux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anglais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désigner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informatique.</a:t>
            </a:r>
            <a:endParaRPr sz="1400">
              <a:latin typeface="Calibri"/>
              <a:cs typeface="Calibri"/>
            </a:endParaRPr>
          </a:p>
          <a:p>
            <a:pPr marL="90170" marR="83820" indent="635" algn="just">
              <a:lnSpc>
                <a:spcPct val="107000"/>
              </a:lnSpc>
              <a:spcBef>
                <a:spcPts val="795"/>
              </a:spcBef>
            </a:pP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information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d’informations,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sensible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non,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collectée sur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 individu,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une machine, un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outil,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service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application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fins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d’utilisations diverses.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usage,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gestion et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sécurité sont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capitales pour les entreprises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car,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répondant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leurs besoins,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 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d’accroitre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leur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chiffre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d’affaires.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Copyright</a:t>
            </a:r>
            <a:r>
              <a:rPr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spc="-5" dirty="0"/>
              <a:t>Tout</a:t>
            </a:r>
            <a:r>
              <a:rPr dirty="0"/>
              <a:t> </a:t>
            </a:r>
            <a:r>
              <a:rPr spc="-5" dirty="0"/>
              <a:t>droit</a:t>
            </a:r>
            <a:r>
              <a:rPr spc="-15" dirty="0"/>
              <a:t> </a:t>
            </a:r>
            <a:r>
              <a:rPr spc="-10" dirty="0"/>
              <a:t>réservé</a:t>
            </a:r>
            <a:r>
              <a:rPr spc="25" dirty="0"/>
              <a:t> </a:t>
            </a:r>
            <a:r>
              <a:rPr spc="-5" dirty="0"/>
              <a:t>- OFPPT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842537" y="6667416"/>
            <a:ext cx="204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5"/>
              </a:lnSpc>
            </a:pPr>
            <a:fld id="{81D60167-4931-47E6-BA6A-407CBD079E47}" type="slidenum">
              <a:rPr sz="1000" spc="-5" dirty="0">
                <a:solidFill>
                  <a:srgbClr val="AEABAB"/>
                </a:solidFill>
                <a:latin typeface="Calibri"/>
                <a:cs typeface="Calibri"/>
              </a:rPr>
              <a:t>9</a:t>
            </a:fld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4847</Words>
  <Application>Microsoft Office PowerPoint</Application>
  <PresentationFormat>Grand écran</PresentationFormat>
  <Paragraphs>582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 MT</vt:lpstr>
      <vt:lpstr>Calibri</vt:lpstr>
      <vt:lpstr>Courier New</vt:lpstr>
      <vt:lpstr>Times New Roman</vt:lpstr>
      <vt:lpstr>Wingdings</vt:lpstr>
      <vt:lpstr>Office Theme</vt:lpstr>
      <vt:lpstr>Présentation PowerPoint</vt:lpstr>
      <vt:lpstr>01 - INTRODUIRE L'ETL</vt:lpstr>
      <vt:lpstr>MODALITÉS PÉDAGOGIQUES</vt:lpstr>
      <vt:lpstr>PARTIE 1</vt:lpstr>
      <vt:lpstr>CHAPITRE 1</vt:lpstr>
      <vt:lpstr>CHAPITRE 1</vt:lpstr>
      <vt:lpstr>01 – PRÉSENTER LES FONDAMENTAUX DE L'ETL</vt:lpstr>
      <vt:lpstr>CHAPITRE 1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CHAPITRE 1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CHAPITRE 1</vt:lpstr>
      <vt:lpstr>01 – PRÉSENTER LES FONDAMENTAUX DE L'ETL</vt:lpstr>
      <vt:lpstr>01 – PRÉSENTER LES FONDAMENTAUX DE L'ETL</vt:lpstr>
      <vt:lpstr>CHAPITRE 1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01 – PRÉSENTER LES FONDAMENTAUX DE L'ETL</vt:lpstr>
      <vt:lpstr>CHAPITRE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pc</cp:lastModifiedBy>
  <cp:revision>1</cp:revision>
  <dcterms:created xsi:type="dcterms:W3CDTF">2024-03-25T17:39:32Z</dcterms:created>
  <dcterms:modified xsi:type="dcterms:W3CDTF">2024-03-26T09:04:41Z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2024-01-29T00:00:00Z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2024-03-25T00:00:00Z</vt:filetime>
  </property>
</Properties>
</file>