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1516"/>
            <a:ext cx="11119485" cy="5146675"/>
          </a:xfrm>
          <a:custGeom>
            <a:avLst/>
            <a:gdLst/>
            <a:ahLst/>
            <a:cxnLst/>
            <a:rect l="l" t="t" r="r" b="b"/>
            <a:pathLst>
              <a:path w="11119485" h="5146675">
                <a:moveTo>
                  <a:pt x="11119104" y="0"/>
                </a:moveTo>
                <a:lnTo>
                  <a:pt x="0" y="0"/>
                </a:lnTo>
                <a:lnTo>
                  <a:pt x="0" y="5146548"/>
                </a:lnTo>
                <a:lnTo>
                  <a:pt x="11119104" y="5146548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1516"/>
            <a:ext cx="11119485" cy="5146675"/>
          </a:xfrm>
          <a:custGeom>
            <a:avLst/>
            <a:gdLst/>
            <a:ahLst/>
            <a:cxnLst/>
            <a:rect l="l" t="t" r="r" b="b"/>
            <a:pathLst>
              <a:path w="11119485" h="5146675">
                <a:moveTo>
                  <a:pt x="0" y="0"/>
                </a:moveTo>
                <a:lnTo>
                  <a:pt x="11119104" y="0"/>
                </a:lnTo>
                <a:lnTo>
                  <a:pt x="11119104" y="5146548"/>
                </a:lnTo>
                <a:lnTo>
                  <a:pt x="0" y="514654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99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8876" y="5558027"/>
            <a:ext cx="865631" cy="86563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5486" y="6132576"/>
            <a:ext cx="2161540" cy="721360"/>
          </a:xfrm>
          <a:custGeom>
            <a:avLst/>
            <a:gdLst/>
            <a:ahLst/>
            <a:cxnLst/>
            <a:rect l="l" t="t" r="r" b="b"/>
            <a:pathLst>
              <a:path w="2161540" h="721359">
                <a:moveTo>
                  <a:pt x="2040889" y="0"/>
                </a:moveTo>
                <a:lnTo>
                  <a:pt x="120141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720852"/>
                </a:lnTo>
                <a:lnTo>
                  <a:pt x="2161031" y="720852"/>
                </a:lnTo>
                <a:lnTo>
                  <a:pt x="2161031" y="120142"/>
                </a:lnTo>
                <a:lnTo>
                  <a:pt x="2151589" y="73375"/>
                </a:lnTo>
                <a:lnTo>
                  <a:pt x="2125840" y="35186"/>
                </a:lnTo>
                <a:lnTo>
                  <a:pt x="2087651" y="9440"/>
                </a:lnTo>
                <a:lnTo>
                  <a:pt x="2040889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2268" y="6268212"/>
            <a:ext cx="402335" cy="3962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9596" y="213359"/>
            <a:ext cx="1181099" cy="116738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1928" y="475488"/>
            <a:ext cx="2002535" cy="6446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739" y="410517"/>
            <a:ext cx="11674520" cy="58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4310" y="1576613"/>
            <a:ext cx="4972050" cy="3842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906" y="6692393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2537" y="6667416"/>
            <a:ext cx="281304" cy="1944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3.png"/><Relationship Id="rId7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76760" cy="6858000"/>
            <a:chOff x="0" y="0"/>
            <a:chExt cx="121767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7675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1"/>
              <a:ext cx="400799" cy="396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912" y="195084"/>
              <a:ext cx="1027175" cy="10149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627" rIns="0" bIns="0" rtlCol="0">
            <a:spAutoFit/>
          </a:bodyPr>
          <a:lstStyle/>
          <a:p>
            <a:pPr marL="8036559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7842"/>
                </a:solidFill>
              </a:rPr>
              <a:t>ACTIVITÉ</a:t>
            </a:r>
            <a:r>
              <a:rPr spc="-105" dirty="0">
                <a:solidFill>
                  <a:srgbClr val="007842"/>
                </a:solidFill>
              </a:rPr>
              <a:t> </a:t>
            </a:r>
            <a:r>
              <a:rPr spc="-50" dirty="0">
                <a:solidFill>
                  <a:srgbClr val="007842"/>
                </a:solidFill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94279" y="6259305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8740" y="1103100"/>
            <a:ext cx="5344160" cy="4186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PRÉPARER</a:t>
            </a:r>
            <a:r>
              <a:rPr sz="24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8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Compétences</a:t>
            </a:r>
            <a:r>
              <a:rPr sz="18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visées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Présenter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r>
              <a:rPr sz="16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Préparer</a:t>
            </a:r>
            <a:r>
              <a:rPr sz="160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l’environnement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Présenter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l’interface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Recommandations</a:t>
            </a:r>
            <a:r>
              <a:rPr sz="18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clés</a:t>
            </a:r>
            <a:r>
              <a:rPr sz="1800" b="1" spc="-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1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Révision</a:t>
            </a:r>
            <a:r>
              <a:rPr sz="16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générale</a:t>
            </a:r>
            <a:r>
              <a:rPr sz="16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60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résumé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théorique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instructions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TP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organiser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dossier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0"/>
            <a:ext cx="12192000" cy="6849745"/>
            <a:chOff x="0" y="3060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0"/>
              <a:ext cx="12191998" cy="68491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50920" y="403859"/>
            <a:ext cx="8437245" cy="3474720"/>
            <a:chOff x="3550920" y="403859"/>
            <a:chExt cx="8437245" cy="34747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4015" y="403859"/>
              <a:ext cx="659891" cy="6507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907" y="463296"/>
              <a:ext cx="1293874" cy="4160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0920" y="3014471"/>
              <a:ext cx="5283707" cy="8641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5992" y="3209543"/>
              <a:ext cx="4695443" cy="275843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007842"/>
                </a:solidFill>
              </a:rPr>
              <a:t>ACTIVITÉ</a:t>
            </a:r>
            <a:r>
              <a:rPr sz="1800" spc="-30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n°</a:t>
            </a:r>
            <a:r>
              <a:rPr sz="1800" spc="-25" dirty="0">
                <a:solidFill>
                  <a:srgbClr val="007842"/>
                </a:solidFill>
              </a:rPr>
              <a:t> </a:t>
            </a:r>
            <a:r>
              <a:rPr sz="1800" spc="-50" dirty="0">
                <a:solidFill>
                  <a:srgbClr val="007842"/>
                </a:solidFill>
              </a:rPr>
              <a:t>2</a:t>
            </a:r>
            <a:endParaRPr sz="1800"/>
          </a:p>
          <a:p>
            <a:pPr marL="1206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798560" y="1599385"/>
            <a:ext cx="10382885" cy="1141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82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fenêtre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remarquez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Version,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augmenter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version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apportées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job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fois,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traçabilité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(vous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revenir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version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précédente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besoin)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8738" y="4085977"/>
            <a:ext cx="90773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minuscule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petites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modifications,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champ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filtres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majuscule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majeures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traitement, exemple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suppression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0"/>
            <a:ext cx="12192000" cy="6849745"/>
            <a:chOff x="0" y="3060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0"/>
              <a:ext cx="12191998" cy="68491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34016" y="403859"/>
            <a:ext cx="1953895" cy="650875"/>
            <a:chOff x="10034016" y="403859"/>
            <a:chExt cx="1953895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4016" y="403859"/>
              <a:ext cx="659891" cy="6507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908" y="463296"/>
              <a:ext cx="1293874" cy="41605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007842"/>
                </a:solidFill>
              </a:rPr>
              <a:t>ACTIVITÉ</a:t>
            </a:r>
            <a:r>
              <a:rPr sz="1800" spc="-30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n°</a:t>
            </a:r>
            <a:r>
              <a:rPr sz="1800" spc="-25" dirty="0">
                <a:solidFill>
                  <a:srgbClr val="007842"/>
                </a:solidFill>
              </a:rPr>
              <a:t> </a:t>
            </a:r>
            <a:r>
              <a:rPr sz="1800" spc="-50" dirty="0">
                <a:solidFill>
                  <a:srgbClr val="007842"/>
                </a:solidFill>
              </a:rPr>
              <a:t>2</a:t>
            </a:r>
            <a:endParaRPr sz="1800"/>
          </a:p>
          <a:p>
            <a:pPr marL="1206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739" y="1599385"/>
            <a:ext cx="10318115" cy="2633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939"/>
              </a:spcBef>
              <a:buAutoNum type="arabicPeriod" startAt="5"/>
              <a:tabLst>
                <a:tab pos="354965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d'effectuer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actions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spécifiques.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Jobs.</a:t>
            </a:r>
            <a:endParaRPr sz="1400">
              <a:latin typeface="Calibri"/>
              <a:cs typeface="Calibri"/>
            </a:endParaRPr>
          </a:p>
          <a:p>
            <a:pPr marL="756285" marR="5080" lvl="1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nombreux,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classés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Palette,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d'effectuer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actions spécifiques.</a:t>
            </a:r>
            <a:endParaRPr sz="1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tMsgBox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court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message</a:t>
            </a:r>
            <a:endParaRPr sz="1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Palette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développez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famille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Misc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47759" y="2987040"/>
            <a:ext cx="2863850" cy="3773804"/>
            <a:chOff x="8747759" y="2987040"/>
            <a:chExt cx="2863850" cy="3773804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7759" y="2987040"/>
              <a:ext cx="2863583" cy="37734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42831" y="3182112"/>
              <a:ext cx="2275330" cy="318515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0"/>
            <a:ext cx="12192000" cy="6849745"/>
            <a:chOff x="0" y="3060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0"/>
              <a:ext cx="12191998" cy="68491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79307" y="403859"/>
            <a:ext cx="3808729" cy="3218815"/>
            <a:chOff x="8179307" y="403859"/>
            <a:chExt cx="3808729" cy="32188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4015" y="403859"/>
              <a:ext cx="659891" cy="6507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907" y="463296"/>
              <a:ext cx="1293874" cy="4160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9307" y="1862327"/>
              <a:ext cx="3299459" cy="17602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74379" y="2057399"/>
              <a:ext cx="2710903" cy="117058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007842"/>
                </a:solidFill>
              </a:rPr>
              <a:t>ACTIVITÉ</a:t>
            </a:r>
            <a:r>
              <a:rPr sz="1800" spc="-30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n°</a:t>
            </a:r>
            <a:r>
              <a:rPr sz="1800" spc="-25" dirty="0">
                <a:solidFill>
                  <a:srgbClr val="007842"/>
                </a:solidFill>
              </a:rPr>
              <a:t> </a:t>
            </a:r>
            <a:r>
              <a:rPr sz="1800" spc="-50" dirty="0">
                <a:solidFill>
                  <a:srgbClr val="007842"/>
                </a:solidFill>
              </a:rPr>
              <a:t>2</a:t>
            </a:r>
            <a:endParaRPr sz="1800"/>
          </a:p>
          <a:p>
            <a:pPr marL="1206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98739" y="1599385"/>
            <a:ext cx="6964045" cy="161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Glissez-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déposez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tMsgBox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l'espace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graphique (Designer).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Double-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cliquez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tMsgBox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Wingdings"/>
                <a:cs typeface="Wingdings"/>
              </a:rPr>
              <a:t></a:t>
            </a:r>
            <a:r>
              <a:rPr sz="1400" spc="-60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champ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Title,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saisissez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titre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"JobTest"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champ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Message,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saisissez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message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"First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job,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Bravo"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07079" y="3151632"/>
            <a:ext cx="5775960" cy="3706495"/>
            <a:chOff x="3307079" y="3151632"/>
            <a:chExt cx="5775960" cy="370649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07079" y="3151632"/>
              <a:ext cx="5775947" cy="37063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2151" y="3346704"/>
              <a:ext cx="5187695" cy="316229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0"/>
            <a:ext cx="12192000" cy="6849745"/>
            <a:chOff x="0" y="3060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0"/>
              <a:ext cx="12191998" cy="68491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34016" y="403859"/>
            <a:ext cx="1953895" cy="650875"/>
            <a:chOff x="10034016" y="403859"/>
            <a:chExt cx="1953895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4016" y="403859"/>
              <a:ext cx="659891" cy="6507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908" y="463296"/>
              <a:ext cx="1293874" cy="41605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007842"/>
                </a:solidFill>
              </a:rPr>
              <a:t>ACTIVITÉ</a:t>
            </a:r>
            <a:r>
              <a:rPr sz="1800" spc="-30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n°</a:t>
            </a:r>
            <a:r>
              <a:rPr sz="1800" spc="-25" dirty="0">
                <a:solidFill>
                  <a:srgbClr val="007842"/>
                </a:solidFill>
              </a:rPr>
              <a:t> </a:t>
            </a:r>
            <a:r>
              <a:rPr sz="1800" spc="-50" dirty="0">
                <a:solidFill>
                  <a:srgbClr val="007842"/>
                </a:solidFill>
              </a:rPr>
              <a:t>2</a:t>
            </a:r>
            <a:endParaRPr sz="1800"/>
          </a:p>
          <a:p>
            <a:pPr marL="1206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739" y="1599385"/>
            <a:ext cx="5599430" cy="737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Exécuter,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cliquez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bouton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Exécuter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Job.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739" y="4611757"/>
            <a:ext cx="7740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avez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ajouté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l'avez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message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simple.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20567" y="2436876"/>
            <a:ext cx="6349365" cy="4269105"/>
            <a:chOff x="3020567" y="2436876"/>
            <a:chExt cx="6349365" cy="426910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0567" y="2436876"/>
              <a:ext cx="6348983" cy="21823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5640" y="2631947"/>
              <a:ext cx="5760706" cy="15941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9256" y="4907279"/>
              <a:ext cx="3151619" cy="1798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4316" y="5102351"/>
              <a:ext cx="2563355" cy="1210055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7" y="161544"/>
              <a:ext cx="1278635" cy="1263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34805" y="474507"/>
            <a:ext cx="174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8245"/>
                </a:solidFill>
              </a:rPr>
              <a:t>CONSIGNES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indent="-2381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50825" algn="l"/>
              </a:tabLst>
            </a:pPr>
            <a:r>
              <a:rPr dirty="0"/>
              <a:t>Pour</a:t>
            </a:r>
            <a:r>
              <a:rPr spc="-30" dirty="0"/>
              <a:t> </a:t>
            </a:r>
            <a:r>
              <a:rPr dirty="0"/>
              <a:t>le</a:t>
            </a:r>
            <a:r>
              <a:rPr spc="-30" dirty="0"/>
              <a:t> </a:t>
            </a:r>
            <a:r>
              <a:rPr spc="-10" dirty="0"/>
              <a:t>formateur</a:t>
            </a:r>
          </a:p>
          <a:p>
            <a:pPr marL="299085" lvl="1" indent="-286385">
              <a:lnSpc>
                <a:spcPct val="100000"/>
              </a:lnSpc>
              <a:spcBef>
                <a:spcPts val="115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Demander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directe</a:t>
            </a:r>
            <a:endParaRPr sz="1400">
              <a:latin typeface="Calibri"/>
              <a:cs typeface="Calibri"/>
            </a:endParaRPr>
          </a:p>
          <a:p>
            <a:pPr marL="299085" lvl="1" indent="-286385">
              <a:lnSpc>
                <a:spcPct val="100000"/>
              </a:lnSpc>
              <a:spcBef>
                <a:spcPts val="80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Demander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d’argumenter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00">
              <a:latin typeface="Calibri"/>
              <a:cs typeface="Calibri"/>
            </a:endParaRPr>
          </a:p>
          <a:p>
            <a:pPr marL="299085" lvl="1" indent="-286385">
              <a:lnSpc>
                <a:spcPct val="100000"/>
              </a:lnSpc>
              <a:spcBef>
                <a:spcPts val="79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Demander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revoir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concernée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endParaRPr sz="1400">
              <a:latin typeface="Calibri"/>
              <a:cs typeface="Calibri"/>
            </a:endParaRPr>
          </a:p>
          <a:p>
            <a:pPr marL="299085" marR="100965" lvl="1" indent="-287020">
              <a:lnSpc>
                <a:spcPct val="100000"/>
              </a:lnSpc>
              <a:spcBef>
                <a:spcPts val="80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Demander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/>
              <a:t>2-</a:t>
            </a:r>
            <a:r>
              <a:rPr spc="-25" dirty="0"/>
              <a:t> </a:t>
            </a:r>
            <a:r>
              <a:rPr dirty="0"/>
              <a:t>Pour</a:t>
            </a:r>
            <a:r>
              <a:rPr spc="-35" dirty="0"/>
              <a:t> </a:t>
            </a:r>
            <a:r>
              <a:rPr spc="-10" dirty="0"/>
              <a:t>l’apprenant</a:t>
            </a:r>
          </a:p>
          <a:p>
            <a:pPr marL="299085" indent="-286385">
              <a:lnSpc>
                <a:spcPct val="100000"/>
              </a:lnSpc>
              <a:spcBef>
                <a:spcPts val="116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directe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0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Argumenter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0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Revoir</a:t>
            </a:r>
            <a:r>
              <a:rPr sz="14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4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concernée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7" y="161544"/>
              <a:ext cx="1278635" cy="1263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34805" y="474507"/>
            <a:ext cx="174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8245"/>
                </a:solidFill>
              </a:rPr>
              <a:t>CONSIGNES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35137" y="1644209"/>
            <a:ext cx="4840605" cy="192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3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8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Conditions</a:t>
            </a:r>
            <a:r>
              <a:rPr sz="18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8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réalisation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supports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pédagogiques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formateur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0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instructions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verbales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écrites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formateur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individuel /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groupe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0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0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JDK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5137" y="4117661"/>
            <a:ext cx="3691254" cy="160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4</a:t>
            </a:r>
            <a:r>
              <a:rPr sz="18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Critères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réussite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stagiaire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est-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capable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92480" lvl="1" indent="-286385">
              <a:lnSpc>
                <a:spcPct val="100000"/>
              </a:lnSpc>
              <a:spcBef>
                <a:spcPts val="805"/>
              </a:spcBef>
              <a:buSzPct val="85714"/>
              <a:buFont typeface="Wingdings"/>
              <a:buChar char=""/>
              <a:tabLst>
                <a:tab pos="79248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Présenter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 marL="792480" lvl="1" indent="-286385">
              <a:lnSpc>
                <a:spcPct val="100000"/>
              </a:lnSpc>
              <a:spcBef>
                <a:spcPts val="805"/>
              </a:spcBef>
              <a:buSzPct val="85714"/>
              <a:buFont typeface="Wingdings"/>
              <a:buChar char=""/>
              <a:tabLst>
                <a:tab pos="79248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l’environnement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travail?</a:t>
            </a:r>
            <a:endParaRPr sz="1400">
              <a:latin typeface="Calibri"/>
              <a:cs typeface="Calibri"/>
            </a:endParaRPr>
          </a:p>
          <a:p>
            <a:pPr marL="792480" lvl="1" indent="-286385">
              <a:lnSpc>
                <a:spcPct val="100000"/>
              </a:lnSpc>
              <a:spcBef>
                <a:spcPts val="790"/>
              </a:spcBef>
              <a:buSzPct val="85714"/>
              <a:buFont typeface="Wingdings"/>
              <a:buChar char=""/>
              <a:tabLst>
                <a:tab pos="7924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l’interface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0"/>
            <a:ext cx="12192000" cy="6849745"/>
            <a:chOff x="0" y="3060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0"/>
              <a:ext cx="12191998" cy="68491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34016" y="403859"/>
            <a:ext cx="1953895" cy="650875"/>
            <a:chOff x="10034016" y="403859"/>
            <a:chExt cx="1953895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4016" y="403859"/>
              <a:ext cx="659891" cy="6507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908" y="463296"/>
              <a:ext cx="1293874" cy="41605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ACTIVITÉ</a:t>
            </a:r>
            <a:r>
              <a:rPr sz="1800" spc="-30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n°</a:t>
            </a:r>
            <a:r>
              <a:rPr sz="1800" spc="-25" dirty="0">
                <a:solidFill>
                  <a:srgbClr val="007842"/>
                </a:solidFill>
              </a:rPr>
              <a:t> </a:t>
            </a:r>
            <a:r>
              <a:rPr sz="1800" spc="-50" dirty="0">
                <a:solidFill>
                  <a:srgbClr val="007842"/>
                </a:solidFill>
              </a:rPr>
              <a:t>2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711" y="1599459"/>
            <a:ext cx="6631305" cy="2406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Suivez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téléchargement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d’installation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endParaRPr sz="1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496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Vérifiez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l’existence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JDK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version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supérieure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égale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49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contraire,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suivez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téléchargement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d’installation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JDK11</a:t>
            </a:r>
            <a:endParaRPr sz="1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49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avez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versions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JDK,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JDK11</a:t>
            </a:r>
            <a:endParaRPr sz="1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49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Ouvrez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studio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0"/>
            <a:ext cx="12192000" cy="6849745"/>
            <a:chOff x="0" y="3060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0"/>
              <a:ext cx="12191998" cy="68491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34016" y="403859"/>
            <a:ext cx="1953895" cy="650875"/>
            <a:chOff x="10034016" y="403859"/>
            <a:chExt cx="1953895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4016" y="403859"/>
              <a:ext cx="659891" cy="6507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908" y="463296"/>
              <a:ext cx="1293874" cy="41605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rgbClr val="007842"/>
                </a:solidFill>
              </a:rPr>
              <a:t>ACTIVITÉ</a:t>
            </a:r>
            <a:r>
              <a:rPr sz="1800" spc="-30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n°</a:t>
            </a:r>
            <a:r>
              <a:rPr sz="1800" spc="-25" dirty="0">
                <a:solidFill>
                  <a:srgbClr val="007842"/>
                </a:solidFill>
              </a:rPr>
              <a:t> </a:t>
            </a:r>
            <a:r>
              <a:rPr sz="1800" spc="-50" dirty="0">
                <a:solidFill>
                  <a:srgbClr val="007842"/>
                </a:solidFill>
              </a:rPr>
              <a:t>2</a:t>
            </a:r>
            <a:endParaRPr sz="180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007842"/>
                </a:solidFill>
              </a:rPr>
              <a:t>Exercices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711" y="1599459"/>
            <a:ext cx="10588625" cy="3518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4965" marR="5080" indent="-342900">
              <a:lnSpc>
                <a:spcPct val="150000"/>
              </a:lnSpc>
              <a:spcBef>
                <a:spcPts val="1825"/>
              </a:spcBef>
              <a:buFont typeface="Arial MT"/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deuxième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TP,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enchaine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l’initiation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l’environnement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TOS,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savoir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essentiels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TOS.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but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séance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savoir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raccourci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.bat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bureau</a:t>
            </a:r>
            <a:endParaRPr sz="1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TOS</a:t>
            </a:r>
            <a:endParaRPr sz="1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endParaRPr sz="1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Job</a:t>
            </a:r>
            <a:endParaRPr sz="1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Travailler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palette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composants.</a:t>
            </a:r>
            <a:endParaRPr sz="1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216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Exécuter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job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0"/>
            <a:ext cx="12192000" cy="6849745"/>
            <a:chOff x="0" y="3060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0"/>
              <a:ext cx="12191998" cy="68491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34016" y="403859"/>
            <a:ext cx="1953895" cy="650875"/>
            <a:chOff x="10034016" y="403859"/>
            <a:chExt cx="1953895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4016" y="403859"/>
              <a:ext cx="659891" cy="6507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908" y="463296"/>
              <a:ext cx="1293874" cy="41605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007842"/>
                </a:solidFill>
              </a:rPr>
              <a:t>ACTIVITÉ</a:t>
            </a:r>
            <a:r>
              <a:rPr sz="1800" spc="-30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n°</a:t>
            </a:r>
            <a:r>
              <a:rPr sz="1800" spc="-25" dirty="0">
                <a:solidFill>
                  <a:srgbClr val="007842"/>
                </a:solidFill>
              </a:rPr>
              <a:t> </a:t>
            </a:r>
            <a:r>
              <a:rPr sz="1800" spc="-50" dirty="0">
                <a:solidFill>
                  <a:srgbClr val="007842"/>
                </a:solidFill>
              </a:rPr>
              <a:t>2</a:t>
            </a:r>
            <a:endParaRPr sz="1800"/>
          </a:p>
          <a:p>
            <a:pPr marL="1206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739" y="1599385"/>
            <a:ext cx="9737725" cy="161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raccourci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.bat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bureau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créé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.bat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lancer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TOS,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mieux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raccourci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bureau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faciliter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ouverture</a:t>
            </a:r>
            <a:endParaRPr sz="1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Cliquez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bouton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droite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Wingdings"/>
                <a:cs typeface="Wingdings"/>
              </a:rPr>
              <a:t></a:t>
            </a:r>
            <a:r>
              <a:rPr sz="1400" spc="-75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Wingdings"/>
                <a:cs typeface="Wingdings"/>
              </a:rPr>
              <a:t></a:t>
            </a:r>
            <a:r>
              <a:rPr sz="1400" spc="-80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Raccourci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5939" y="6143378"/>
            <a:ext cx="5809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Cliquez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Parcourir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préciser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chemin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d’accès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Start_Tos.bat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38955" y="3083064"/>
            <a:ext cx="4006850" cy="3342640"/>
            <a:chOff x="3838955" y="3083064"/>
            <a:chExt cx="4006850" cy="334264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8955" y="3083064"/>
              <a:ext cx="4006595" cy="33421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4028" y="3278124"/>
              <a:ext cx="3418331" cy="275386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0"/>
            <a:ext cx="12192000" cy="6849745"/>
            <a:chOff x="0" y="3060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0"/>
              <a:ext cx="12191998" cy="68491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94804" y="403859"/>
            <a:ext cx="4792980" cy="6413500"/>
            <a:chOff x="7194804" y="403859"/>
            <a:chExt cx="4792980" cy="6413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4016" y="403859"/>
              <a:ext cx="659891" cy="6507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908" y="463296"/>
              <a:ext cx="1293874" cy="4160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4804" y="1412748"/>
              <a:ext cx="4137658" cy="2930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9876" y="1607820"/>
              <a:ext cx="3549395" cy="23423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7780" y="3904488"/>
              <a:ext cx="4044683" cy="29123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2840" y="4099559"/>
              <a:ext cx="3456431" cy="23240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007842"/>
                </a:solidFill>
              </a:rPr>
              <a:t>ACTIVITÉ</a:t>
            </a:r>
            <a:r>
              <a:rPr sz="1800" spc="-30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n°</a:t>
            </a:r>
            <a:r>
              <a:rPr sz="1800" spc="-25" dirty="0">
                <a:solidFill>
                  <a:srgbClr val="007842"/>
                </a:solidFill>
              </a:rPr>
              <a:t> </a:t>
            </a:r>
            <a:r>
              <a:rPr sz="1800" spc="-50" dirty="0">
                <a:solidFill>
                  <a:srgbClr val="007842"/>
                </a:solidFill>
              </a:rPr>
              <a:t>2</a:t>
            </a:r>
            <a:endParaRPr sz="1800"/>
          </a:p>
          <a:p>
            <a:pPr marL="1206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798738" y="1599385"/>
            <a:ext cx="6276975" cy="1141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1825"/>
              </a:spcBef>
              <a:buFont typeface="Arial MT"/>
              <a:buChar char="•"/>
              <a:tabLst>
                <a:tab pos="299085" algn="l"/>
                <a:tab pos="841375" algn="l"/>
                <a:tab pos="1421765" algn="l"/>
                <a:tab pos="1880870" algn="l"/>
                <a:tab pos="2395855" algn="l"/>
                <a:tab pos="2710180" algn="l"/>
                <a:tab pos="3429000" algn="l"/>
                <a:tab pos="3660775" algn="l"/>
                <a:tab pos="4744720" algn="l"/>
                <a:tab pos="5252085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chemin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"C:\Program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Files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(x86)\TOS_DI- 8.0.1\studio\Start_TOS.bat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3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Wingdings"/>
                <a:cs typeface="Wingdings"/>
              </a:rPr>
              <a:t></a:t>
            </a:r>
            <a:r>
              <a:rPr sz="1400" spc="-35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8738" y="4085977"/>
            <a:ext cx="3150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Entrez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raccourci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Wingdings"/>
                <a:cs typeface="Wingdings"/>
              </a:rPr>
              <a:t></a:t>
            </a:r>
            <a:r>
              <a:rPr sz="1400" spc="-45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Terminer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0"/>
            <a:ext cx="12192000" cy="6849745"/>
            <a:chOff x="0" y="3060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0"/>
              <a:ext cx="12191998" cy="68491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34016" y="403859"/>
            <a:ext cx="1953895" cy="650875"/>
            <a:chOff x="10034016" y="403859"/>
            <a:chExt cx="1953895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4016" y="403859"/>
              <a:ext cx="659891" cy="6507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908" y="463296"/>
              <a:ext cx="1293874" cy="41605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007842"/>
                </a:solidFill>
              </a:rPr>
              <a:t>ACTIVITÉ</a:t>
            </a:r>
            <a:r>
              <a:rPr sz="1800" spc="-30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n°</a:t>
            </a:r>
            <a:r>
              <a:rPr sz="1800" spc="-25" dirty="0">
                <a:solidFill>
                  <a:srgbClr val="007842"/>
                </a:solidFill>
              </a:rPr>
              <a:t> </a:t>
            </a:r>
            <a:r>
              <a:rPr sz="1800" spc="-50" dirty="0">
                <a:solidFill>
                  <a:srgbClr val="007842"/>
                </a:solidFill>
              </a:rPr>
              <a:t>2</a:t>
            </a:r>
            <a:endParaRPr sz="1800"/>
          </a:p>
          <a:p>
            <a:pPr marL="1206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738" y="1599385"/>
            <a:ext cx="5144135" cy="1217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TOS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Grace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raccourci,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facilement.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738" y="4162177"/>
            <a:ext cx="56959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4965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TOS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Cochez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700" dirty="0">
                <a:solidFill>
                  <a:srgbClr val="555555"/>
                </a:solidFill>
                <a:latin typeface="Calibri"/>
                <a:cs typeface="Calibri"/>
              </a:rPr>
              <a:t>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Tapez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«TP_Initiation»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Wingdings"/>
                <a:cs typeface="Wingdings"/>
              </a:rPr>
              <a:t></a:t>
            </a:r>
            <a:r>
              <a:rPr sz="1400" spc="-70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Wingdings"/>
                <a:cs typeface="Wingdings"/>
              </a:rPr>
              <a:t></a:t>
            </a:r>
            <a:r>
              <a:rPr sz="1400" spc="-55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Terminer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01740" y="2008644"/>
            <a:ext cx="5126990" cy="4849495"/>
            <a:chOff x="6301740" y="2008644"/>
            <a:chExt cx="5126990" cy="484949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2680" y="2008644"/>
              <a:ext cx="1415783" cy="128165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07764" y="2203703"/>
              <a:ext cx="827520" cy="6934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16140" y="2987052"/>
              <a:ext cx="4212335" cy="16459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1212" y="3182111"/>
              <a:ext cx="3624071" cy="10576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01740" y="4247400"/>
              <a:ext cx="5126735" cy="2610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96812" y="4442460"/>
              <a:ext cx="4538471" cy="2116835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60"/>
            <a:ext cx="12192000" cy="6849745"/>
            <a:chOff x="0" y="3060"/>
            <a:chExt cx="12192000" cy="684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60"/>
              <a:ext cx="12191998" cy="684911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4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03335" y="403859"/>
            <a:ext cx="3584575" cy="6454140"/>
            <a:chOff x="8403335" y="403859"/>
            <a:chExt cx="3584575" cy="64541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4015" y="403859"/>
              <a:ext cx="659891" cy="6507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3907" y="463296"/>
              <a:ext cx="1293874" cy="4160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4187" y="1741932"/>
              <a:ext cx="2735567" cy="23896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9259" y="1937004"/>
              <a:ext cx="2147315" cy="18013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03335" y="3808476"/>
              <a:ext cx="3456431" cy="30495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8407" y="4003548"/>
              <a:ext cx="2868167" cy="249783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007842"/>
                </a:solidFill>
              </a:rPr>
              <a:t>ACTIVITÉ</a:t>
            </a:r>
            <a:r>
              <a:rPr sz="1800" spc="-30" dirty="0">
                <a:solidFill>
                  <a:srgbClr val="007842"/>
                </a:solidFill>
              </a:rPr>
              <a:t> </a:t>
            </a:r>
            <a:r>
              <a:rPr sz="1800" dirty="0">
                <a:solidFill>
                  <a:srgbClr val="007842"/>
                </a:solidFill>
              </a:rPr>
              <a:t>n°</a:t>
            </a:r>
            <a:r>
              <a:rPr sz="1800" spc="-25" dirty="0">
                <a:solidFill>
                  <a:srgbClr val="007842"/>
                </a:solidFill>
              </a:rPr>
              <a:t> </a:t>
            </a:r>
            <a:r>
              <a:rPr sz="1800" spc="-50" dirty="0">
                <a:solidFill>
                  <a:srgbClr val="007842"/>
                </a:solidFill>
              </a:rPr>
              <a:t>2</a:t>
            </a:r>
            <a:endParaRPr sz="1800"/>
          </a:p>
          <a:p>
            <a:pPr marL="1206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798738" y="1599385"/>
            <a:ext cx="5617845" cy="1217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Exercice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 startAt="4"/>
              <a:tabLst>
                <a:tab pos="354965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Job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Référentiel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Wingdings"/>
                <a:cs typeface="Wingdings"/>
              </a:rPr>
              <a:t></a:t>
            </a:r>
            <a:r>
              <a:rPr sz="1400" spc="-65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cliquez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bouton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droit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Jobs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Wingdings"/>
                <a:cs typeface="Wingdings"/>
              </a:rPr>
              <a:t></a:t>
            </a:r>
            <a:r>
              <a:rPr sz="1400" spc="-65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Job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5938" y="4162177"/>
            <a:ext cx="3154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renseignez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Wingdings"/>
                <a:cs typeface="Wingdings"/>
              </a:rPr>
              <a:t></a:t>
            </a:r>
            <a:r>
              <a:rPr sz="1400" spc="-45" dirty="0">
                <a:solidFill>
                  <a:srgbClr val="5555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Finish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868</Words>
  <Application>Microsoft Office PowerPoint</Application>
  <PresentationFormat>Grand écran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 MT</vt:lpstr>
      <vt:lpstr>Calibri</vt:lpstr>
      <vt:lpstr>Times New Roman</vt:lpstr>
      <vt:lpstr>Wingdings</vt:lpstr>
      <vt:lpstr>Office Theme</vt:lpstr>
      <vt:lpstr>ACTIVITÉ 2</vt:lpstr>
      <vt:lpstr>CONSIGNES</vt:lpstr>
      <vt:lpstr>CONSIGNES</vt:lpstr>
      <vt:lpstr>ACTIVITÉ n° 2 Exercices</vt:lpstr>
      <vt:lpstr>ACTIVITÉ n° 2 Exercices</vt:lpstr>
      <vt:lpstr>ACTIVITÉ n° 2 Correction</vt:lpstr>
      <vt:lpstr>ACTIVITÉ n° 2 Correction</vt:lpstr>
      <vt:lpstr>ACTIVITÉ n° 2 Correction</vt:lpstr>
      <vt:lpstr>ACTIVITÉ n° 2 Correction</vt:lpstr>
      <vt:lpstr>ACTIVITÉ n° 2 Correction</vt:lpstr>
      <vt:lpstr>ACTIVITÉ n° 2 Correction</vt:lpstr>
      <vt:lpstr>ACTIVITÉ n° 2 Correction</vt:lpstr>
      <vt:lpstr>ACTIVITÉ n° 2 Correction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2</cp:revision>
  <dcterms:created xsi:type="dcterms:W3CDTF">2024-03-25T18:25:42Z</dcterms:created>
  <dcterms:modified xsi:type="dcterms:W3CDTF">2024-03-26T18:46:48Z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2024-03-25T00:00:00Z</vt:filetime>
  </property>
  <property fmtid="{D5CDD505-2E9C-101B-9397-08002B2CF9AE}" pid="5" name="Producer">
    <vt:lpwstr>Adobe PDF Library 20.6.74</vt:lpwstr>
  </property>
</Properties>
</file>