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64" r:id="rId4"/>
    <p:sldId id="269" r:id="rId5"/>
    <p:sldId id="265" r:id="rId6"/>
    <p:sldId id="270" r:id="rId7"/>
    <p:sldId id="266" r:id="rId8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29" autoAdjust="0"/>
    <p:restoredTop sz="94660"/>
  </p:normalViewPr>
  <p:slideViewPr>
    <p:cSldViewPr>
      <p:cViewPr varScale="1">
        <p:scale>
          <a:sx n="108" d="100"/>
          <a:sy n="108" d="100"/>
        </p:scale>
        <p:origin x="1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859134" cy="4832733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185420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relationnelles.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interfaces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utilisateur.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Web.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algorithmes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 smtClean="0">
                <a:solidFill>
                  <a:srgbClr val="555555"/>
                </a:solidFill>
                <a:latin typeface="Calibri"/>
                <a:cs typeface="Calibri"/>
              </a:rPr>
              <a:t>Argumenter la réponse depuis  la présentation PPT </a:t>
            </a:r>
            <a:r>
              <a:rPr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450" spc="-1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9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859134" cy="5104603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 err="1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 smtClean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endParaRPr lang="fr-FR" sz="1600" b="1" dirty="0" smtClean="0">
              <a:solidFill>
                <a:srgbClr val="00784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 startAt="2"/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Qu'est-ce</a:t>
            </a:r>
            <a:r>
              <a:rPr lang="fr-FR" sz="1450" spc="-9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qu'un</a:t>
            </a:r>
            <a:r>
              <a:rPr lang="fr-FR" sz="1450" spc="-13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10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entité-association</a:t>
            </a:r>
            <a:r>
              <a:rPr lang="fr-FR" sz="1450" spc="-114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(ER)?</a:t>
            </a:r>
            <a:endParaRPr lang="fr-FR" sz="1450" dirty="0"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lang="fr-FR" sz="1450" spc="10" dirty="0">
                <a:solidFill>
                  <a:srgbClr val="555555"/>
                </a:solidFill>
                <a:cs typeface="Calibri"/>
              </a:rPr>
              <a:t>Un</a:t>
            </a:r>
            <a:r>
              <a:rPr lang="fr-FR" sz="1450" spc="-13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montre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dépendances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entre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tables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d'une</a:t>
            </a:r>
            <a:r>
              <a:rPr lang="fr-FR" sz="1450" spc="7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base</a:t>
            </a:r>
            <a:r>
              <a:rPr lang="fr-FR" sz="1450" spc="-9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de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données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relationnelle.</a:t>
            </a:r>
            <a:endParaRPr lang="fr-FR" sz="1450" dirty="0"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lang="fr-FR" sz="1450" spc="10" dirty="0">
                <a:solidFill>
                  <a:srgbClr val="555555"/>
                </a:solidFill>
                <a:cs typeface="Calibri"/>
              </a:rPr>
              <a:t>Un</a:t>
            </a:r>
            <a:r>
              <a:rPr lang="fr-FR" sz="1450" spc="-13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montre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relations</a:t>
            </a:r>
            <a:r>
              <a:rPr lang="fr-FR" sz="1450" spc="-9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entre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entités</a:t>
            </a:r>
            <a:r>
              <a:rPr lang="fr-FR" sz="1450" spc="-9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d'un</a:t>
            </a:r>
            <a:r>
              <a:rPr lang="fr-FR" sz="1450" spc="-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modèle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de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données.</a:t>
            </a:r>
            <a:endParaRPr lang="fr-FR" sz="1450" dirty="0"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lang="fr-FR" sz="1450" spc="10" dirty="0">
                <a:solidFill>
                  <a:srgbClr val="555555"/>
                </a:solidFill>
                <a:cs typeface="Calibri"/>
              </a:rPr>
              <a:t>Un</a:t>
            </a:r>
            <a:r>
              <a:rPr lang="fr-FR" sz="1450" spc="-13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montre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opérations</a:t>
            </a:r>
            <a:r>
              <a:rPr lang="fr-FR" sz="1450" spc="-9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9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peuvent</a:t>
            </a:r>
            <a:r>
              <a:rPr lang="fr-FR" sz="1450" spc="-9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être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effectuées</a:t>
            </a:r>
            <a:r>
              <a:rPr lang="fr-FR" sz="1450" spc="-17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sur</a:t>
            </a:r>
            <a:r>
              <a:rPr lang="fr-FR" sz="1450" spc="-11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5" dirty="0">
                <a:solidFill>
                  <a:srgbClr val="555555"/>
                </a:solidFill>
                <a:cs typeface="Calibri"/>
              </a:rPr>
              <a:t>une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base</a:t>
            </a:r>
            <a:r>
              <a:rPr lang="fr-FR" sz="1450" spc="-9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5" dirty="0">
                <a:solidFill>
                  <a:srgbClr val="555555"/>
                </a:solidFill>
                <a:cs typeface="Calibri"/>
              </a:rPr>
              <a:t>de</a:t>
            </a:r>
            <a:r>
              <a:rPr lang="fr-FR" sz="145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données.</a:t>
            </a:r>
            <a:endParaRPr lang="fr-FR" sz="1450" dirty="0"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lang="fr-FR" sz="1450" spc="10" dirty="0">
                <a:solidFill>
                  <a:srgbClr val="555555"/>
                </a:solidFill>
                <a:cs typeface="Calibri"/>
              </a:rPr>
              <a:t>Un</a:t>
            </a:r>
            <a:r>
              <a:rPr lang="fr-FR" sz="1450" spc="-12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diagramme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5" dirty="0">
                <a:solidFill>
                  <a:srgbClr val="555555"/>
                </a:solidFill>
                <a:cs typeface="Calibri"/>
              </a:rPr>
              <a:t>qui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 montre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les</a:t>
            </a:r>
            <a:r>
              <a:rPr lang="fr-FR" sz="1450" spc="-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performances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d'une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10" dirty="0">
                <a:solidFill>
                  <a:srgbClr val="555555"/>
                </a:solidFill>
                <a:cs typeface="Calibri"/>
              </a:rPr>
              <a:t>base</a:t>
            </a:r>
            <a:r>
              <a:rPr lang="fr-FR" sz="1450" spc="-85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30" dirty="0">
                <a:solidFill>
                  <a:srgbClr val="555555"/>
                </a:solidFill>
                <a:cs typeface="Calibri"/>
              </a:rPr>
              <a:t>de</a:t>
            </a:r>
            <a:r>
              <a:rPr lang="fr-FR" sz="1450" spc="-80" dirty="0">
                <a:solidFill>
                  <a:srgbClr val="555555"/>
                </a:solidFill>
                <a:cs typeface="Calibri"/>
              </a:rPr>
              <a:t> </a:t>
            </a:r>
            <a:r>
              <a:rPr lang="fr-FR" sz="1450" spc="-20" dirty="0">
                <a:solidFill>
                  <a:srgbClr val="555555"/>
                </a:solidFill>
                <a:cs typeface="Calibri"/>
              </a:rPr>
              <a:t>données.</a:t>
            </a:r>
            <a:endParaRPr lang="fr-FR" sz="1450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 smtClean="0">
                <a:solidFill>
                  <a:srgbClr val="555555"/>
                </a:solidFill>
                <a:latin typeface="Calibri"/>
                <a:cs typeface="Calibri"/>
              </a:rPr>
              <a:t>Argumenter la réponse depuis  la présentation PPT </a:t>
            </a:r>
            <a:r>
              <a:rPr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lang="fr-FR" sz="1450" spc="-1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84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528935" cy="460959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 startAt="3"/>
              <a:tabLst>
                <a:tab pos="185420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ét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è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enregistrement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enregistrement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numériques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trier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alphanumériques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trier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528935" cy="5184111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 startAt="4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relationnelle?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ts val="1670"/>
              </a:lnSpc>
              <a:spcBef>
                <a:spcPts val="50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lier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ts val="1670"/>
              </a:lnSpc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marR="5080" lvl="1" indent="-285115">
              <a:lnSpc>
                <a:spcPts val="1600"/>
              </a:lnSpc>
              <a:spcBef>
                <a:spcPts val="59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lier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marR="13335" lvl="1" indent="-285115">
              <a:lnSpc>
                <a:spcPts val="1600"/>
              </a:lnSpc>
              <a:spcBef>
                <a:spcPts val="64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n'y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spc="-2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50" spc="-2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395"/>
              </a:spcBef>
              <a:tabLst>
                <a:tab pos="755015" algn="l"/>
              </a:tabLst>
            </a:pPr>
            <a:endParaRPr lang="fr-FR"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 smtClean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  <a:endParaRPr lang="fr-FR" sz="1450" spc="-15" dirty="0">
              <a:solidFill>
                <a:srgbClr val="55555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33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565765" cy="481221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 startAt="5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sont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Amélioration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simplification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conception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optimisation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performances.</a:t>
            </a:r>
            <a:endParaRPr sz="1450" dirty="0">
              <a:latin typeface="Calibri"/>
              <a:cs typeface="Calibri"/>
            </a:endParaRPr>
          </a:p>
          <a:p>
            <a:pPr marL="755015" marR="213995" lvl="1" indent="-285115">
              <a:lnSpc>
                <a:spcPts val="1600"/>
              </a:lnSpc>
              <a:spcBef>
                <a:spcPts val="59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Augmentation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développement,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complexité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accrue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conception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ts val="1670"/>
              </a:lnSpc>
              <a:spcBef>
                <a:spcPts val="47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coûts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développement,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augmentation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simplification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conception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ts val="1670"/>
              </a:lnSpc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Complexité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accrue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conception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diminution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Wingdings"/>
              <a:buChar char=""/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565765" cy="4730141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20" dirty="0" smtClean="0">
                <a:solidFill>
                  <a:srgbClr val="555555"/>
                </a:solidFill>
                <a:latin typeface="Calibri"/>
                <a:cs typeface="Calibri"/>
              </a:rPr>
              <a:t>6. </a:t>
            </a:r>
            <a:r>
              <a:rPr sz="145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principale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graphe?</a:t>
            </a:r>
            <a:endParaRPr sz="145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relationnel.</a:t>
            </a:r>
            <a:endParaRPr sz="145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425"/>
              </a:spcBef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rapide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complexes.</a:t>
            </a:r>
            <a:endParaRPr sz="145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0"/>
              </a:spcBef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pas.</a:t>
            </a:r>
            <a:endParaRPr sz="1450" dirty="0">
              <a:latin typeface="Calibri"/>
              <a:cs typeface="Calibri"/>
            </a:endParaRPr>
          </a:p>
          <a:p>
            <a:pPr marL="469900" marR="315595" lvl="1">
              <a:lnSpc>
                <a:spcPts val="1600"/>
              </a:lnSpc>
              <a:spcBef>
                <a:spcPts val="595"/>
              </a:spcBef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nœuds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arêtes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elles,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tables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 err="1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50" spc="-1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469900" marR="315595" lvl="1">
              <a:lnSpc>
                <a:spcPts val="1600"/>
              </a:lnSpc>
              <a:spcBef>
                <a:spcPts val="595"/>
              </a:spcBef>
              <a:tabLst>
                <a:tab pos="755015" algn="l"/>
              </a:tabLst>
            </a:pP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0" marR="315595" lvl="1">
              <a:lnSpc>
                <a:spcPts val="1600"/>
              </a:lnSpc>
              <a:spcBef>
                <a:spcPts val="595"/>
              </a:spcBef>
              <a:tabLst>
                <a:tab pos="755015" algn="l"/>
              </a:tabLst>
            </a:pP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51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60645"/>
            <a:chOff x="0" y="1463357"/>
            <a:chExt cx="11663680" cy="516064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5151120"/>
                  </a:moveTo>
                  <a:lnTo>
                    <a:pt x="11115040" y="515112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5112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07842"/>
                </a:solidFill>
              </a:rPr>
              <a:t>A</a:t>
            </a:r>
            <a:r>
              <a:rPr sz="2000" spc="-40" dirty="0">
                <a:solidFill>
                  <a:srgbClr val="007842"/>
                </a:solidFill>
              </a:rPr>
              <a:t>c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5" dirty="0">
                <a:solidFill>
                  <a:srgbClr val="007842"/>
                </a:solidFill>
              </a:rPr>
              <a:t>v</a:t>
            </a:r>
            <a:r>
              <a:rPr sz="2000" spc="-15" dirty="0">
                <a:solidFill>
                  <a:srgbClr val="007842"/>
                </a:solidFill>
              </a:rPr>
              <a:t>i</a:t>
            </a:r>
            <a:r>
              <a:rPr sz="2000" spc="20" dirty="0">
                <a:solidFill>
                  <a:srgbClr val="007842"/>
                </a:solidFill>
              </a:rPr>
              <a:t>t</a:t>
            </a:r>
            <a:r>
              <a:rPr sz="2000" dirty="0">
                <a:solidFill>
                  <a:srgbClr val="007842"/>
                </a:solidFill>
              </a:rPr>
              <a:t>é</a:t>
            </a:r>
            <a:r>
              <a:rPr sz="2000" spc="-25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486590"/>
            <a:ext cx="10474325" cy="5030223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1</a:t>
            </a:r>
            <a:endParaRPr sz="1600" dirty="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AutoNum type="arabicPeriod" startAt="7"/>
              <a:tabLst>
                <a:tab pos="18542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principale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dimensionnel?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tables,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basé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50" dirty="0">
              <a:latin typeface="Calibri"/>
              <a:cs typeface="Calibri"/>
            </a:endParaRPr>
          </a:p>
          <a:p>
            <a:pPr marL="755015" marR="59690" lvl="1" indent="-285115">
              <a:lnSpc>
                <a:spcPts val="1600"/>
              </a:lnSpc>
              <a:spcBef>
                <a:spcPts val="59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structurées,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relationnel </a:t>
            </a:r>
            <a:r>
              <a:rPr sz="1450" spc="-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ts val="1670"/>
              </a:lnSpc>
              <a:spcBef>
                <a:spcPts val="47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graphes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endParaRPr sz="1450" dirty="0">
              <a:latin typeface="Calibri"/>
              <a:cs typeface="Calibri"/>
            </a:endParaRPr>
          </a:p>
          <a:p>
            <a:pPr marL="755015">
              <a:lnSpc>
                <a:spcPts val="1670"/>
              </a:lnSpc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endParaRPr sz="145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relationnel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spc="-2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50" spc="-2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755015" algn="l"/>
              </a:tabLst>
            </a:pPr>
            <a:endParaRPr lang="fr-FR" sz="1450" spc="-2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5" dirty="0">
                <a:solidFill>
                  <a:srgbClr val="555555"/>
                </a:solidFill>
                <a:cs typeface="Calibri"/>
              </a:rPr>
              <a:t>Argumenter la réponse depuis  la présentation PPT </a:t>
            </a:r>
            <a:r>
              <a:rPr lang="fr-FR" sz="145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5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spcBef>
                <a:spcPts val="425"/>
              </a:spcBef>
              <a:tabLst>
                <a:tab pos="755015" algn="l"/>
              </a:tabLst>
            </a:pPr>
            <a:endParaRPr sz="1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837</Words>
  <Application>Microsoft Office PowerPoint</Application>
  <PresentationFormat>Grand écran</PresentationFormat>
  <Paragraphs>162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Office Theme</vt:lpstr>
      <vt:lpstr>Activité 1 Exercices</vt:lpstr>
      <vt:lpstr>Activité 1 Exercices</vt:lpstr>
      <vt:lpstr>Activité 1 Exercices</vt:lpstr>
      <vt:lpstr>Activité 1 Exercices</vt:lpstr>
      <vt:lpstr>Activité 1 Exercices</vt:lpstr>
      <vt:lpstr>Activité 1 Exercices</vt:lpstr>
      <vt:lpstr>Activité 1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GM4</cp:lastModifiedBy>
  <cp:revision>6</cp:revision>
  <dcterms:created xsi:type="dcterms:W3CDTF">2024-02-05T21:36:05Z</dcterms:created>
  <dcterms:modified xsi:type="dcterms:W3CDTF">2024-02-07T09:25:59Z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