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4660"/>
  </p:normalViewPr>
  <p:slideViewPr>
    <p:cSldViewPr>
      <p:cViewPr varScale="1">
        <p:scale>
          <a:sx n="108" d="100"/>
          <a:sy n="108" d="100"/>
        </p:scale>
        <p:origin x="612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17"/>
            <a:ext cx="12185903" cy="685520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7"/>
            <a:ext cx="12191999" cy="684910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36448" y="1464563"/>
            <a:ext cx="11119485" cy="5151120"/>
          </a:xfrm>
          <a:custGeom>
            <a:avLst/>
            <a:gdLst/>
            <a:ahLst/>
            <a:cxnLst/>
            <a:rect l="l" t="t" r="r" b="b"/>
            <a:pathLst>
              <a:path w="11119485" h="5151120">
                <a:moveTo>
                  <a:pt x="11119104" y="0"/>
                </a:moveTo>
                <a:lnTo>
                  <a:pt x="0" y="0"/>
                </a:lnTo>
                <a:lnTo>
                  <a:pt x="0" y="5151120"/>
                </a:lnTo>
                <a:lnTo>
                  <a:pt x="11119104" y="5151120"/>
                </a:lnTo>
                <a:lnTo>
                  <a:pt x="11119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36448" y="1464563"/>
            <a:ext cx="11119485" cy="5151120"/>
          </a:xfrm>
          <a:custGeom>
            <a:avLst/>
            <a:gdLst/>
            <a:ahLst/>
            <a:cxnLst/>
            <a:rect l="l" t="t" r="r" b="b"/>
            <a:pathLst>
              <a:path w="11119485" h="5151120">
                <a:moveTo>
                  <a:pt x="0" y="5151120"/>
                </a:moveTo>
                <a:lnTo>
                  <a:pt x="11119104" y="5151120"/>
                </a:lnTo>
                <a:lnTo>
                  <a:pt x="11119104" y="0"/>
                </a:lnTo>
                <a:lnTo>
                  <a:pt x="0" y="0"/>
                </a:lnTo>
                <a:lnTo>
                  <a:pt x="0" y="5151120"/>
                </a:lnTo>
                <a:close/>
              </a:path>
            </a:pathLst>
          </a:custGeom>
          <a:ln w="9525">
            <a:solidFill>
              <a:srgbClr val="C5DF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59679"/>
            <a:ext cx="536575" cy="1346200"/>
          </a:xfrm>
          <a:custGeom>
            <a:avLst/>
            <a:gdLst/>
            <a:ahLst/>
            <a:cxnLst/>
            <a:rect l="l" t="t" r="r" b="b"/>
            <a:pathLst>
              <a:path w="536575" h="1346200">
                <a:moveTo>
                  <a:pt x="536448" y="0"/>
                </a:moveTo>
                <a:lnTo>
                  <a:pt x="0" y="0"/>
                </a:lnTo>
                <a:lnTo>
                  <a:pt x="0" y="1077468"/>
                </a:lnTo>
                <a:lnTo>
                  <a:pt x="0" y="1080516"/>
                </a:lnTo>
                <a:lnTo>
                  <a:pt x="266" y="1080516"/>
                </a:lnTo>
                <a:lnTo>
                  <a:pt x="4318" y="1125689"/>
                </a:lnTo>
                <a:lnTo>
                  <a:pt x="16776" y="1171067"/>
                </a:lnTo>
                <a:lnTo>
                  <a:pt x="36614" y="1212850"/>
                </a:lnTo>
                <a:lnTo>
                  <a:pt x="63080" y="1250289"/>
                </a:lnTo>
                <a:lnTo>
                  <a:pt x="95402" y="1282611"/>
                </a:lnTo>
                <a:lnTo>
                  <a:pt x="132842" y="1309077"/>
                </a:lnTo>
                <a:lnTo>
                  <a:pt x="174625" y="1328915"/>
                </a:lnTo>
                <a:lnTo>
                  <a:pt x="220002" y="1341374"/>
                </a:lnTo>
                <a:lnTo>
                  <a:pt x="268224" y="1345692"/>
                </a:lnTo>
                <a:lnTo>
                  <a:pt x="536448" y="1345692"/>
                </a:lnTo>
                <a:lnTo>
                  <a:pt x="536448" y="1080516"/>
                </a:lnTo>
                <a:lnTo>
                  <a:pt x="536448" y="1077468"/>
                </a:lnTo>
                <a:lnTo>
                  <a:pt x="536448" y="0"/>
                </a:lnTo>
                <a:close/>
              </a:path>
            </a:pathLst>
          </a:custGeom>
          <a:solidFill>
            <a:srgbClr val="0078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8215" y="561212"/>
            <a:ext cx="773556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8982" y="1599692"/>
            <a:ext cx="10591165" cy="2508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04638" y="6672097"/>
            <a:ext cx="198310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44273" y="6668744"/>
            <a:ext cx="20447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mailto:FZTlemsani@gmail.com" TargetMode="External"/><Relationship Id="rId3" Type="http://schemas.openxmlformats.org/officeDocument/2006/relationships/image" Target="../media/image10.png"/><Relationship Id="rId7" Type="http://schemas.openxmlformats.org/officeDocument/2006/relationships/hyperlink" Target="mailto:Chouaib111@gmail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KarimFassi@gmail.com" TargetMode="External"/><Relationship Id="rId5" Type="http://schemas.openxmlformats.org/officeDocument/2006/relationships/hyperlink" Target="mailto:falahiS@gmail.com" TargetMode="External"/><Relationship Id="rId4" Type="http://schemas.openxmlformats.org/officeDocument/2006/relationships/hyperlink" Target="mailto:mgrini@gmail.com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2"/>
            <a:ext cx="12191999" cy="68549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7647" y="1129410"/>
            <a:ext cx="2230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58A0"/>
                </a:solidFill>
              </a:rPr>
              <a:t>SOMMAIRE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747" y="242315"/>
            <a:ext cx="728472" cy="7193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0996" y="327659"/>
            <a:ext cx="1469136" cy="4739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528052" y="1391793"/>
            <a:ext cx="390080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14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912B"/>
                </a:solidFill>
                <a:latin typeface="Calibri"/>
                <a:cs typeface="Calibri"/>
              </a:rPr>
              <a:t>01</a:t>
            </a:r>
            <a:r>
              <a:rPr sz="2000" b="1" spc="-15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912B"/>
                </a:solidFill>
                <a:latin typeface="Calibri"/>
                <a:cs typeface="Calibri"/>
              </a:rPr>
              <a:t>–</a:t>
            </a:r>
            <a:r>
              <a:rPr sz="2000" b="1" spc="105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58A0"/>
                </a:solidFill>
                <a:latin typeface="Calibri"/>
                <a:cs typeface="Calibri"/>
              </a:rPr>
              <a:t>INTRODUIRE</a:t>
            </a:r>
            <a:r>
              <a:rPr sz="20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58A0"/>
                </a:solidFill>
                <a:latin typeface="Calibri"/>
                <a:cs typeface="Calibri"/>
              </a:rPr>
              <a:t>LE</a:t>
            </a:r>
            <a:r>
              <a:rPr sz="20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58A0"/>
                </a:solidFill>
                <a:latin typeface="Calibri"/>
                <a:cs typeface="Calibri"/>
              </a:rPr>
              <a:t>CONTEXTE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20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58A0"/>
                </a:solidFill>
                <a:latin typeface="Calibri"/>
                <a:cs typeface="Calibri"/>
              </a:rPr>
              <a:t>LA</a:t>
            </a:r>
            <a:r>
              <a:rPr sz="20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58A0"/>
                </a:solidFill>
                <a:latin typeface="Calibri"/>
                <a:cs typeface="Calibri"/>
              </a:rPr>
              <a:t>MODÉLISATION</a:t>
            </a:r>
            <a:r>
              <a:rPr sz="20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58A0"/>
                </a:solidFill>
                <a:latin typeface="Calibri"/>
                <a:cs typeface="Calibri"/>
              </a:rPr>
              <a:t>DES</a:t>
            </a:r>
            <a:r>
              <a:rPr sz="2000" b="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28052" y="1974951"/>
            <a:ext cx="3768725" cy="2982868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Introduire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modélisation des données</a:t>
            </a:r>
            <a:endParaRPr sz="1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b="1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Introduire</a:t>
            </a:r>
            <a:r>
              <a:rPr b="1" spc="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le</a:t>
            </a:r>
            <a:r>
              <a:rPr b="1" spc="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domaine</a:t>
            </a:r>
            <a:r>
              <a:rPr b="1" spc="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du business</a:t>
            </a:r>
            <a:r>
              <a:rPr b="1" spc="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intelligence</a:t>
            </a:r>
            <a:endParaRPr b="1" dirty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2000" b="1" dirty="0">
                <a:solidFill>
                  <a:srgbClr val="FF912B"/>
                </a:solidFill>
                <a:latin typeface="Calibri"/>
                <a:cs typeface="Calibri"/>
              </a:rPr>
              <a:t>02</a:t>
            </a:r>
            <a:r>
              <a:rPr sz="2000" b="1" spc="-20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912B"/>
                </a:solidFill>
                <a:latin typeface="Calibri"/>
                <a:cs typeface="Calibri"/>
              </a:rPr>
              <a:t>–</a:t>
            </a:r>
            <a:r>
              <a:rPr sz="2000" b="1" spc="465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58A0"/>
                </a:solidFill>
                <a:latin typeface="Calibri"/>
                <a:cs typeface="Calibri"/>
              </a:rPr>
              <a:t>II.	APPREHENDER</a:t>
            </a:r>
            <a:r>
              <a:rPr sz="20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58A0"/>
                </a:solidFill>
                <a:latin typeface="Calibri"/>
                <a:cs typeface="Calibri"/>
              </a:rPr>
              <a:t>LE</a:t>
            </a:r>
            <a:r>
              <a:rPr sz="20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58A0"/>
                </a:solidFill>
                <a:latin typeface="Calibri"/>
                <a:cs typeface="Calibri"/>
              </a:rPr>
              <a:t>MODELE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58A0"/>
                </a:solidFill>
                <a:latin typeface="Calibri"/>
                <a:cs typeface="Calibri"/>
              </a:rPr>
              <a:t>DIMENSIONNEL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Maitriser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endParaRPr sz="1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Maitriser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dimensions</a:t>
            </a:r>
            <a:endParaRPr sz="1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Appréhender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à évolution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lente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7"/>
            <a:ext cx="12191999" cy="684910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5151120"/>
                  </a:moveTo>
                  <a:lnTo>
                    <a:pt x="11119104" y="5151120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spc="-5" dirty="0">
                <a:solidFill>
                  <a:srgbClr val="007842"/>
                </a:solidFill>
              </a:rPr>
              <a:t>2</a:t>
            </a:r>
            <a:r>
              <a:rPr sz="1600" spc="5" dirty="0">
                <a:solidFill>
                  <a:srgbClr val="007842"/>
                </a:solidFill>
              </a:rPr>
              <a:t> </a:t>
            </a:r>
            <a:r>
              <a:rPr sz="1600" spc="-5" dirty="0">
                <a:solidFill>
                  <a:srgbClr val="007842"/>
                </a:solidFill>
              </a:rPr>
              <a:t>-</a:t>
            </a:r>
            <a:r>
              <a:rPr sz="1600" dirty="0">
                <a:solidFill>
                  <a:srgbClr val="007842"/>
                </a:solidFill>
              </a:rPr>
              <a:t> </a:t>
            </a:r>
            <a:r>
              <a:rPr sz="1600" spc="-10" dirty="0">
                <a:solidFill>
                  <a:srgbClr val="007842"/>
                </a:solidFill>
              </a:rPr>
              <a:t>INTRODUIRE</a:t>
            </a:r>
            <a:r>
              <a:rPr sz="1600" spc="10" dirty="0">
                <a:solidFill>
                  <a:srgbClr val="007842"/>
                </a:solidFill>
              </a:rPr>
              <a:t> </a:t>
            </a:r>
            <a:r>
              <a:rPr sz="1600" spc="-5" dirty="0">
                <a:solidFill>
                  <a:srgbClr val="007842"/>
                </a:solidFill>
              </a:rPr>
              <a:t>LE </a:t>
            </a:r>
            <a:r>
              <a:rPr sz="1600" spc="-10" dirty="0">
                <a:solidFill>
                  <a:srgbClr val="007842"/>
                </a:solidFill>
              </a:rPr>
              <a:t>DOMAINE</a:t>
            </a:r>
            <a:r>
              <a:rPr sz="1600" spc="5" dirty="0">
                <a:solidFill>
                  <a:srgbClr val="007842"/>
                </a:solidFill>
              </a:rPr>
              <a:t> </a:t>
            </a:r>
            <a:r>
              <a:rPr sz="1600" spc="-10" dirty="0">
                <a:solidFill>
                  <a:srgbClr val="007842"/>
                </a:solidFill>
              </a:rPr>
              <a:t>DU</a:t>
            </a:r>
            <a:r>
              <a:rPr sz="1600" spc="10" dirty="0">
                <a:solidFill>
                  <a:srgbClr val="007842"/>
                </a:solidFill>
              </a:rPr>
              <a:t> </a:t>
            </a:r>
            <a:r>
              <a:rPr sz="1600" spc="-5" dirty="0">
                <a:solidFill>
                  <a:srgbClr val="007842"/>
                </a:solidFill>
              </a:rPr>
              <a:t>BUSINESS</a:t>
            </a:r>
            <a:r>
              <a:rPr sz="1600" spc="20" dirty="0">
                <a:solidFill>
                  <a:srgbClr val="007842"/>
                </a:solidFill>
              </a:rPr>
              <a:t> </a:t>
            </a:r>
            <a:r>
              <a:rPr sz="1600" spc="-5" dirty="0">
                <a:solidFill>
                  <a:srgbClr val="007842"/>
                </a:solidFill>
              </a:rPr>
              <a:t>INTELLIGENCE</a:t>
            </a:r>
            <a:endParaRPr sz="1600"/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spc="-10" dirty="0">
                <a:solidFill>
                  <a:srgbClr val="007842"/>
                </a:solidFill>
              </a:rPr>
              <a:t>Présentation</a:t>
            </a:r>
            <a:r>
              <a:rPr sz="1600" spc="-25" dirty="0">
                <a:solidFill>
                  <a:srgbClr val="007842"/>
                </a:solidFill>
              </a:rPr>
              <a:t> </a:t>
            </a:r>
            <a:r>
              <a:rPr sz="1600" spc="-15" dirty="0">
                <a:solidFill>
                  <a:srgbClr val="007842"/>
                </a:solidFill>
              </a:rPr>
              <a:t>générale</a:t>
            </a:r>
            <a:r>
              <a:rPr sz="1600" spc="-5" dirty="0">
                <a:solidFill>
                  <a:srgbClr val="007842"/>
                </a:solidFill>
              </a:rPr>
              <a:t> </a:t>
            </a:r>
            <a:r>
              <a:rPr sz="1600" spc="-15" dirty="0">
                <a:solidFill>
                  <a:srgbClr val="007842"/>
                </a:solidFill>
              </a:rPr>
              <a:t>d’un</a:t>
            </a:r>
            <a:r>
              <a:rPr sz="1600" spc="20" dirty="0">
                <a:solidFill>
                  <a:srgbClr val="007842"/>
                </a:solidFill>
              </a:rPr>
              <a:t> </a:t>
            </a:r>
            <a:r>
              <a:rPr sz="1600" spc="-10" dirty="0">
                <a:solidFill>
                  <a:srgbClr val="007842"/>
                </a:solidFill>
              </a:rPr>
              <a:t>Data</a:t>
            </a:r>
            <a:r>
              <a:rPr sz="1600" dirty="0">
                <a:solidFill>
                  <a:srgbClr val="007842"/>
                </a:solidFill>
              </a:rPr>
              <a:t> </a:t>
            </a:r>
            <a:r>
              <a:rPr sz="1600" spc="-15" dirty="0">
                <a:solidFill>
                  <a:srgbClr val="007842"/>
                </a:solidFill>
              </a:rPr>
              <a:t>Warehouse</a:t>
            </a:r>
            <a:endParaRPr sz="1600"/>
          </a:p>
        </p:txBody>
      </p:sp>
      <p:grpSp>
        <p:nvGrpSpPr>
          <p:cNvPr id="11" name="object 11"/>
          <p:cNvGrpSpPr/>
          <p:nvPr/>
        </p:nvGrpSpPr>
        <p:grpSpPr>
          <a:xfrm>
            <a:off x="3643629" y="3716782"/>
            <a:ext cx="6427470" cy="1782445"/>
            <a:chOff x="3643629" y="3716782"/>
            <a:chExt cx="6427470" cy="1782445"/>
          </a:xfrm>
        </p:grpSpPr>
        <p:sp>
          <p:nvSpPr>
            <p:cNvPr id="12" name="object 12"/>
            <p:cNvSpPr/>
            <p:nvPr/>
          </p:nvSpPr>
          <p:spPr>
            <a:xfrm>
              <a:off x="3649979" y="3723132"/>
              <a:ext cx="6414770" cy="1769745"/>
            </a:xfrm>
            <a:custGeom>
              <a:avLst/>
              <a:gdLst/>
              <a:ahLst/>
              <a:cxnLst/>
              <a:rect l="l" t="t" r="r" b="b"/>
              <a:pathLst>
                <a:path w="6414770" h="1769745">
                  <a:moveTo>
                    <a:pt x="650748" y="62484"/>
                  </a:moveTo>
                  <a:lnTo>
                    <a:pt x="617677" y="89978"/>
                  </a:lnTo>
                  <a:lnTo>
                    <a:pt x="579268" y="101579"/>
                  </a:lnTo>
                  <a:lnTo>
                    <a:pt x="528881" y="111252"/>
                  </a:lnTo>
                  <a:lnTo>
                    <a:pt x="468467" y="118623"/>
                  </a:lnTo>
                  <a:lnTo>
                    <a:pt x="399981" y="123319"/>
                  </a:lnTo>
                  <a:lnTo>
                    <a:pt x="325374" y="124968"/>
                  </a:lnTo>
                  <a:lnTo>
                    <a:pt x="250766" y="123319"/>
                  </a:lnTo>
                  <a:lnTo>
                    <a:pt x="182280" y="118623"/>
                  </a:lnTo>
                  <a:lnTo>
                    <a:pt x="121866" y="111252"/>
                  </a:lnTo>
                  <a:lnTo>
                    <a:pt x="71479" y="101579"/>
                  </a:lnTo>
                  <a:lnTo>
                    <a:pt x="33070" y="89978"/>
                  </a:lnTo>
                  <a:lnTo>
                    <a:pt x="8593" y="76822"/>
                  </a:lnTo>
                  <a:lnTo>
                    <a:pt x="0" y="62484"/>
                  </a:lnTo>
                </a:path>
                <a:path w="6414770" h="1769745">
                  <a:moveTo>
                    <a:pt x="0" y="62484"/>
                  </a:moveTo>
                  <a:lnTo>
                    <a:pt x="33070" y="34989"/>
                  </a:lnTo>
                  <a:lnTo>
                    <a:pt x="71479" y="23388"/>
                  </a:lnTo>
                  <a:lnTo>
                    <a:pt x="121866" y="13716"/>
                  </a:lnTo>
                  <a:lnTo>
                    <a:pt x="182280" y="6344"/>
                  </a:lnTo>
                  <a:lnTo>
                    <a:pt x="250766" y="1648"/>
                  </a:lnTo>
                  <a:lnTo>
                    <a:pt x="325374" y="0"/>
                  </a:lnTo>
                  <a:lnTo>
                    <a:pt x="399981" y="1648"/>
                  </a:lnTo>
                  <a:lnTo>
                    <a:pt x="468467" y="6344"/>
                  </a:lnTo>
                  <a:lnTo>
                    <a:pt x="528881" y="13716"/>
                  </a:lnTo>
                  <a:lnTo>
                    <a:pt x="579268" y="23388"/>
                  </a:lnTo>
                  <a:lnTo>
                    <a:pt x="617677" y="34989"/>
                  </a:lnTo>
                  <a:lnTo>
                    <a:pt x="650748" y="62484"/>
                  </a:lnTo>
                  <a:lnTo>
                    <a:pt x="650748" y="312420"/>
                  </a:lnTo>
                  <a:lnTo>
                    <a:pt x="617677" y="339914"/>
                  </a:lnTo>
                  <a:lnTo>
                    <a:pt x="579268" y="351515"/>
                  </a:lnTo>
                  <a:lnTo>
                    <a:pt x="528881" y="361188"/>
                  </a:lnTo>
                  <a:lnTo>
                    <a:pt x="468467" y="368559"/>
                  </a:lnTo>
                  <a:lnTo>
                    <a:pt x="399981" y="373255"/>
                  </a:lnTo>
                  <a:lnTo>
                    <a:pt x="325374" y="374904"/>
                  </a:lnTo>
                  <a:lnTo>
                    <a:pt x="250766" y="373255"/>
                  </a:lnTo>
                  <a:lnTo>
                    <a:pt x="182280" y="368559"/>
                  </a:lnTo>
                  <a:lnTo>
                    <a:pt x="121866" y="361188"/>
                  </a:lnTo>
                  <a:lnTo>
                    <a:pt x="71479" y="351515"/>
                  </a:lnTo>
                  <a:lnTo>
                    <a:pt x="33070" y="339914"/>
                  </a:lnTo>
                  <a:lnTo>
                    <a:pt x="0" y="312420"/>
                  </a:lnTo>
                  <a:lnTo>
                    <a:pt x="0" y="62484"/>
                  </a:lnTo>
                  <a:close/>
                </a:path>
                <a:path w="6414770" h="1769745">
                  <a:moveTo>
                    <a:pt x="652272" y="729996"/>
                  </a:moveTo>
                  <a:lnTo>
                    <a:pt x="619117" y="757490"/>
                  </a:lnTo>
                  <a:lnTo>
                    <a:pt x="580612" y="769091"/>
                  </a:lnTo>
                  <a:lnTo>
                    <a:pt x="530103" y="778764"/>
                  </a:lnTo>
                  <a:lnTo>
                    <a:pt x="469547" y="786135"/>
                  </a:lnTo>
                  <a:lnTo>
                    <a:pt x="400905" y="790831"/>
                  </a:lnTo>
                  <a:lnTo>
                    <a:pt x="326136" y="792480"/>
                  </a:lnTo>
                  <a:lnTo>
                    <a:pt x="251366" y="790831"/>
                  </a:lnTo>
                  <a:lnTo>
                    <a:pt x="182724" y="786135"/>
                  </a:lnTo>
                  <a:lnTo>
                    <a:pt x="122168" y="778764"/>
                  </a:lnTo>
                  <a:lnTo>
                    <a:pt x="71659" y="769091"/>
                  </a:lnTo>
                  <a:lnTo>
                    <a:pt x="33154" y="757490"/>
                  </a:lnTo>
                  <a:lnTo>
                    <a:pt x="8615" y="744334"/>
                  </a:lnTo>
                  <a:lnTo>
                    <a:pt x="0" y="729996"/>
                  </a:lnTo>
                </a:path>
                <a:path w="6414770" h="1769745">
                  <a:moveTo>
                    <a:pt x="0" y="729996"/>
                  </a:moveTo>
                  <a:lnTo>
                    <a:pt x="33154" y="702501"/>
                  </a:lnTo>
                  <a:lnTo>
                    <a:pt x="71659" y="690900"/>
                  </a:lnTo>
                  <a:lnTo>
                    <a:pt x="122168" y="681228"/>
                  </a:lnTo>
                  <a:lnTo>
                    <a:pt x="182724" y="673856"/>
                  </a:lnTo>
                  <a:lnTo>
                    <a:pt x="251366" y="669160"/>
                  </a:lnTo>
                  <a:lnTo>
                    <a:pt x="326136" y="667512"/>
                  </a:lnTo>
                  <a:lnTo>
                    <a:pt x="400905" y="669160"/>
                  </a:lnTo>
                  <a:lnTo>
                    <a:pt x="469547" y="673856"/>
                  </a:lnTo>
                  <a:lnTo>
                    <a:pt x="530103" y="681228"/>
                  </a:lnTo>
                  <a:lnTo>
                    <a:pt x="580612" y="690900"/>
                  </a:lnTo>
                  <a:lnTo>
                    <a:pt x="619117" y="702501"/>
                  </a:lnTo>
                  <a:lnTo>
                    <a:pt x="652272" y="729996"/>
                  </a:lnTo>
                  <a:lnTo>
                    <a:pt x="652272" y="979932"/>
                  </a:lnTo>
                  <a:lnTo>
                    <a:pt x="619117" y="1007426"/>
                  </a:lnTo>
                  <a:lnTo>
                    <a:pt x="580612" y="1019027"/>
                  </a:lnTo>
                  <a:lnTo>
                    <a:pt x="530103" y="1028700"/>
                  </a:lnTo>
                  <a:lnTo>
                    <a:pt x="469547" y="1036071"/>
                  </a:lnTo>
                  <a:lnTo>
                    <a:pt x="400905" y="1040767"/>
                  </a:lnTo>
                  <a:lnTo>
                    <a:pt x="326136" y="1042416"/>
                  </a:lnTo>
                  <a:lnTo>
                    <a:pt x="251366" y="1040767"/>
                  </a:lnTo>
                  <a:lnTo>
                    <a:pt x="182724" y="1036071"/>
                  </a:lnTo>
                  <a:lnTo>
                    <a:pt x="122168" y="1028700"/>
                  </a:lnTo>
                  <a:lnTo>
                    <a:pt x="71659" y="1019027"/>
                  </a:lnTo>
                  <a:lnTo>
                    <a:pt x="33154" y="1007426"/>
                  </a:lnTo>
                  <a:lnTo>
                    <a:pt x="0" y="979932"/>
                  </a:lnTo>
                  <a:lnTo>
                    <a:pt x="0" y="729996"/>
                  </a:lnTo>
                  <a:close/>
                </a:path>
                <a:path w="6414770" h="1769745">
                  <a:moveTo>
                    <a:pt x="652272" y="1458214"/>
                  </a:moveTo>
                  <a:lnTo>
                    <a:pt x="619117" y="1485602"/>
                  </a:lnTo>
                  <a:lnTo>
                    <a:pt x="580612" y="1497155"/>
                  </a:lnTo>
                  <a:lnTo>
                    <a:pt x="530103" y="1506787"/>
                  </a:lnTo>
                  <a:lnTo>
                    <a:pt x="469547" y="1514127"/>
                  </a:lnTo>
                  <a:lnTo>
                    <a:pt x="400905" y="1518802"/>
                  </a:lnTo>
                  <a:lnTo>
                    <a:pt x="326136" y="1520444"/>
                  </a:lnTo>
                  <a:lnTo>
                    <a:pt x="251366" y="1518802"/>
                  </a:lnTo>
                  <a:lnTo>
                    <a:pt x="182724" y="1514127"/>
                  </a:lnTo>
                  <a:lnTo>
                    <a:pt x="122168" y="1506787"/>
                  </a:lnTo>
                  <a:lnTo>
                    <a:pt x="71659" y="1497155"/>
                  </a:lnTo>
                  <a:lnTo>
                    <a:pt x="33154" y="1485602"/>
                  </a:lnTo>
                  <a:lnTo>
                    <a:pt x="8615" y="1472497"/>
                  </a:lnTo>
                  <a:lnTo>
                    <a:pt x="0" y="1458214"/>
                  </a:lnTo>
                </a:path>
                <a:path w="6414770" h="1769745">
                  <a:moveTo>
                    <a:pt x="0" y="1458214"/>
                  </a:moveTo>
                  <a:lnTo>
                    <a:pt x="33154" y="1430825"/>
                  </a:lnTo>
                  <a:lnTo>
                    <a:pt x="71659" y="1419272"/>
                  </a:lnTo>
                  <a:lnTo>
                    <a:pt x="122168" y="1409640"/>
                  </a:lnTo>
                  <a:lnTo>
                    <a:pt x="182724" y="1402300"/>
                  </a:lnTo>
                  <a:lnTo>
                    <a:pt x="251366" y="1397625"/>
                  </a:lnTo>
                  <a:lnTo>
                    <a:pt x="326136" y="1395984"/>
                  </a:lnTo>
                  <a:lnTo>
                    <a:pt x="400905" y="1397625"/>
                  </a:lnTo>
                  <a:lnTo>
                    <a:pt x="469547" y="1402300"/>
                  </a:lnTo>
                  <a:lnTo>
                    <a:pt x="530103" y="1409640"/>
                  </a:lnTo>
                  <a:lnTo>
                    <a:pt x="580612" y="1419272"/>
                  </a:lnTo>
                  <a:lnTo>
                    <a:pt x="619117" y="1430825"/>
                  </a:lnTo>
                  <a:lnTo>
                    <a:pt x="652272" y="1458214"/>
                  </a:lnTo>
                  <a:lnTo>
                    <a:pt x="652272" y="1707134"/>
                  </a:lnTo>
                  <a:lnTo>
                    <a:pt x="619117" y="1734522"/>
                  </a:lnTo>
                  <a:lnTo>
                    <a:pt x="580612" y="1746075"/>
                  </a:lnTo>
                  <a:lnTo>
                    <a:pt x="530103" y="1755707"/>
                  </a:lnTo>
                  <a:lnTo>
                    <a:pt x="469547" y="1763047"/>
                  </a:lnTo>
                  <a:lnTo>
                    <a:pt x="400905" y="1767722"/>
                  </a:lnTo>
                  <a:lnTo>
                    <a:pt x="326136" y="1769364"/>
                  </a:lnTo>
                  <a:lnTo>
                    <a:pt x="251366" y="1767722"/>
                  </a:lnTo>
                  <a:lnTo>
                    <a:pt x="182724" y="1763047"/>
                  </a:lnTo>
                  <a:lnTo>
                    <a:pt x="122168" y="1755707"/>
                  </a:lnTo>
                  <a:lnTo>
                    <a:pt x="71659" y="1746075"/>
                  </a:lnTo>
                  <a:lnTo>
                    <a:pt x="33154" y="1734522"/>
                  </a:lnTo>
                  <a:lnTo>
                    <a:pt x="0" y="1707134"/>
                  </a:lnTo>
                  <a:lnTo>
                    <a:pt x="0" y="1458214"/>
                  </a:lnTo>
                  <a:close/>
                </a:path>
                <a:path w="6414770" h="1769745">
                  <a:moveTo>
                    <a:pt x="6414516" y="288798"/>
                  </a:moveTo>
                  <a:lnTo>
                    <a:pt x="6401324" y="335327"/>
                  </a:lnTo>
                  <a:lnTo>
                    <a:pt x="6363491" y="378666"/>
                  </a:lnTo>
                  <a:lnTo>
                    <a:pt x="6303629" y="417885"/>
                  </a:lnTo>
                  <a:lnTo>
                    <a:pt x="6266253" y="435660"/>
                  </a:lnTo>
                  <a:lnTo>
                    <a:pt x="6224349" y="452056"/>
                  </a:lnTo>
                  <a:lnTo>
                    <a:pt x="6178244" y="466958"/>
                  </a:lnTo>
                  <a:lnTo>
                    <a:pt x="6128263" y="480250"/>
                  </a:lnTo>
                  <a:lnTo>
                    <a:pt x="6074734" y="491815"/>
                  </a:lnTo>
                  <a:lnTo>
                    <a:pt x="6017984" y="501538"/>
                  </a:lnTo>
                  <a:lnTo>
                    <a:pt x="5958338" y="509303"/>
                  </a:lnTo>
                  <a:lnTo>
                    <a:pt x="5896123" y="514992"/>
                  </a:lnTo>
                  <a:lnTo>
                    <a:pt x="5831665" y="518491"/>
                  </a:lnTo>
                  <a:lnTo>
                    <a:pt x="5765292" y="519684"/>
                  </a:lnTo>
                  <a:lnTo>
                    <a:pt x="5698918" y="518491"/>
                  </a:lnTo>
                  <a:lnTo>
                    <a:pt x="5634460" y="514992"/>
                  </a:lnTo>
                  <a:lnTo>
                    <a:pt x="5572245" y="509303"/>
                  </a:lnTo>
                  <a:lnTo>
                    <a:pt x="5512599" y="501538"/>
                  </a:lnTo>
                  <a:lnTo>
                    <a:pt x="5455849" y="491815"/>
                  </a:lnTo>
                  <a:lnTo>
                    <a:pt x="5402320" y="480250"/>
                  </a:lnTo>
                  <a:lnTo>
                    <a:pt x="5352339" y="466958"/>
                  </a:lnTo>
                  <a:lnTo>
                    <a:pt x="5306234" y="452056"/>
                  </a:lnTo>
                  <a:lnTo>
                    <a:pt x="5264330" y="435660"/>
                  </a:lnTo>
                  <a:lnTo>
                    <a:pt x="5226954" y="417885"/>
                  </a:lnTo>
                  <a:lnTo>
                    <a:pt x="5167092" y="378666"/>
                  </a:lnTo>
                  <a:lnTo>
                    <a:pt x="5129259" y="335327"/>
                  </a:lnTo>
                  <a:lnTo>
                    <a:pt x="5119420" y="312403"/>
                  </a:lnTo>
                  <a:lnTo>
                    <a:pt x="5116068" y="288798"/>
                  </a:lnTo>
                </a:path>
                <a:path w="6414770" h="1769745">
                  <a:moveTo>
                    <a:pt x="5116068" y="288798"/>
                  </a:moveTo>
                  <a:lnTo>
                    <a:pt x="5129259" y="242268"/>
                  </a:lnTo>
                  <a:lnTo>
                    <a:pt x="5167092" y="198929"/>
                  </a:lnTo>
                  <a:lnTo>
                    <a:pt x="5226954" y="159710"/>
                  </a:lnTo>
                  <a:lnTo>
                    <a:pt x="5264330" y="141935"/>
                  </a:lnTo>
                  <a:lnTo>
                    <a:pt x="5306234" y="125539"/>
                  </a:lnTo>
                  <a:lnTo>
                    <a:pt x="5352339" y="110637"/>
                  </a:lnTo>
                  <a:lnTo>
                    <a:pt x="5402320" y="97345"/>
                  </a:lnTo>
                  <a:lnTo>
                    <a:pt x="5455849" y="85780"/>
                  </a:lnTo>
                  <a:lnTo>
                    <a:pt x="5512599" y="76057"/>
                  </a:lnTo>
                  <a:lnTo>
                    <a:pt x="5572245" y="68292"/>
                  </a:lnTo>
                  <a:lnTo>
                    <a:pt x="5634460" y="62603"/>
                  </a:lnTo>
                  <a:lnTo>
                    <a:pt x="5698918" y="59104"/>
                  </a:lnTo>
                  <a:lnTo>
                    <a:pt x="5765292" y="57912"/>
                  </a:lnTo>
                  <a:lnTo>
                    <a:pt x="5831665" y="59104"/>
                  </a:lnTo>
                  <a:lnTo>
                    <a:pt x="5896123" y="62603"/>
                  </a:lnTo>
                  <a:lnTo>
                    <a:pt x="5958338" y="68292"/>
                  </a:lnTo>
                  <a:lnTo>
                    <a:pt x="6017984" y="76057"/>
                  </a:lnTo>
                  <a:lnTo>
                    <a:pt x="6074734" y="85780"/>
                  </a:lnTo>
                  <a:lnTo>
                    <a:pt x="6128263" y="97345"/>
                  </a:lnTo>
                  <a:lnTo>
                    <a:pt x="6178244" y="110637"/>
                  </a:lnTo>
                  <a:lnTo>
                    <a:pt x="6224349" y="125539"/>
                  </a:lnTo>
                  <a:lnTo>
                    <a:pt x="6266253" y="141935"/>
                  </a:lnTo>
                  <a:lnTo>
                    <a:pt x="6303629" y="159710"/>
                  </a:lnTo>
                  <a:lnTo>
                    <a:pt x="6363491" y="198929"/>
                  </a:lnTo>
                  <a:lnTo>
                    <a:pt x="6401324" y="242268"/>
                  </a:lnTo>
                  <a:lnTo>
                    <a:pt x="6414516" y="288798"/>
                  </a:lnTo>
                  <a:lnTo>
                    <a:pt x="6414516" y="1212342"/>
                  </a:lnTo>
                  <a:lnTo>
                    <a:pt x="6401324" y="1258871"/>
                  </a:lnTo>
                  <a:lnTo>
                    <a:pt x="6363491" y="1302210"/>
                  </a:lnTo>
                  <a:lnTo>
                    <a:pt x="6303629" y="1341429"/>
                  </a:lnTo>
                  <a:lnTo>
                    <a:pt x="6266253" y="1359204"/>
                  </a:lnTo>
                  <a:lnTo>
                    <a:pt x="6224349" y="1375600"/>
                  </a:lnTo>
                  <a:lnTo>
                    <a:pt x="6178244" y="1390502"/>
                  </a:lnTo>
                  <a:lnTo>
                    <a:pt x="6128263" y="1403794"/>
                  </a:lnTo>
                  <a:lnTo>
                    <a:pt x="6074734" y="1415359"/>
                  </a:lnTo>
                  <a:lnTo>
                    <a:pt x="6017984" y="1425082"/>
                  </a:lnTo>
                  <a:lnTo>
                    <a:pt x="5958338" y="1432847"/>
                  </a:lnTo>
                  <a:lnTo>
                    <a:pt x="5896123" y="1438536"/>
                  </a:lnTo>
                  <a:lnTo>
                    <a:pt x="5831665" y="1442035"/>
                  </a:lnTo>
                  <a:lnTo>
                    <a:pt x="5765292" y="1443228"/>
                  </a:lnTo>
                  <a:lnTo>
                    <a:pt x="5698918" y="1442035"/>
                  </a:lnTo>
                  <a:lnTo>
                    <a:pt x="5634460" y="1438536"/>
                  </a:lnTo>
                  <a:lnTo>
                    <a:pt x="5572245" y="1432847"/>
                  </a:lnTo>
                  <a:lnTo>
                    <a:pt x="5512599" y="1425082"/>
                  </a:lnTo>
                  <a:lnTo>
                    <a:pt x="5455849" y="1415359"/>
                  </a:lnTo>
                  <a:lnTo>
                    <a:pt x="5402320" y="1403794"/>
                  </a:lnTo>
                  <a:lnTo>
                    <a:pt x="5352339" y="1390502"/>
                  </a:lnTo>
                  <a:lnTo>
                    <a:pt x="5306234" y="1375600"/>
                  </a:lnTo>
                  <a:lnTo>
                    <a:pt x="5264330" y="1359204"/>
                  </a:lnTo>
                  <a:lnTo>
                    <a:pt x="5226954" y="1341429"/>
                  </a:lnTo>
                  <a:lnTo>
                    <a:pt x="5167092" y="1302210"/>
                  </a:lnTo>
                  <a:lnTo>
                    <a:pt x="5129259" y="1258871"/>
                  </a:lnTo>
                  <a:lnTo>
                    <a:pt x="5116068" y="1212342"/>
                  </a:lnTo>
                  <a:lnTo>
                    <a:pt x="5116068" y="288798"/>
                  </a:lnTo>
                  <a:close/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9966" y="3904233"/>
              <a:ext cx="4465955" cy="1407795"/>
            </a:xfrm>
            <a:custGeom>
              <a:avLst/>
              <a:gdLst/>
              <a:ahLst/>
              <a:cxnLst/>
              <a:rect l="l" t="t" r="r" b="b"/>
              <a:pathLst>
                <a:path w="4465955" h="1407795">
                  <a:moveTo>
                    <a:pt x="4465828" y="568706"/>
                  </a:moveTo>
                  <a:lnTo>
                    <a:pt x="4460430" y="566178"/>
                  </a:lnTo>
                  <a:lnTo>
                    <a:pt x="4394454" y="522097"/>
                  </a:lnTo>
                  <a:lnTo>
                    <a:pt x="4392904" y="534352"/>
                  </a:lnTo>
                  <a:lnTo>
                    <a:pt x="4388739" y="532384"/>
                  </a:lnTo>
                  <a:lnTo>
                    <a:pt x="4389056" y="546696"/>
                  </a:lnTo>
                  <a:lnTo>
                    <a:pt x="4383913" y="545211"/>
                  </a:lnTo>
                  <a:lnTo>
                    <a:pt x="4385335" y="552894"/>
                  </a:lnTo>
                  <a:lnTo>
                    <a:pt x="1524" y="0"/>
                  </a:lnTo>
                  <a:lnTo>
                    <a:pt x="0" y="12700"/>
                  </a:lnTo>
                  <a:lnTo>
                    <a:pt x="4375201" y="564527"/>
                  </a:lnTo>
                  <a:lnTo>
                    <a:pt x="2159" y="666877"/>
                  </a:lnTo>
                  <a:lnTo>
                    <a:pt x="2413" y="679577"/>
                  </a:lnTo>
                  <a:lnTo>
                    <a:pt x="4386669" y="576973"/>
                  </a:lnTo>
                  <a:lnTo>
                    <a:pt x="1143" y="1394714"/>
                  </a:lnTo>
                  <a:lnTo>
                    <a:pt x="3429" y="1407287"/>
                  </a:lnTo>
                  <a:lnTo>
                    <a:pt x="4385869" y="590118"/>
                  </a:lnTo>
                  <a:lnTo>
                    <a:pt x="4384929" y="597662"/>
                  </a:lnTo>
                  <a:lnTo>
                    <a:pt x="4390212" y="595807"/>
                  </a:lnTo>
                  <a:lnTo>
                    <a:pt x="4390517" y="608584"/>
                  </a:lnTo>
                  <a:lnTo>
                    <a:pt x="4395254" y="606082"/>
                  </a:lnTo>
                  <a:lnTo>
                    <a:pt x="4397883" y="620141"/>
                  </a:lnTo>
                  <a:lnTo>
                    <a:pt x="4458779" y="574040"/>
                  </a:lnTo>
                  <a:lnTo>
                    <a:pt x="4464812" y="569480"/>
                  </a:lnTo>
                  <a:lnTo>
                    <a:pt x="4465193" y="569341"/>
                  </a:lnTo>
                  <a:lnTo>
                    <a:pt x="4465828" y="568706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93079" y="4432427"/>
              <a:ext cx="772795" cy="720090"/>
            </a:xfrm>
            <a:custGeom>
              <a:avLst/>
              <a:gdLst/>
              <a:ahLst/>
              <a:cxnLst/>
              <a:rect l="l" t="t" r="r" b="b"/>
              <a:pathLst>
                <a:path w="772795" h="720089">
                  <a:moveTo>
                    <a:pt x="0" y="0"/>
                  </a:moveTo>
                  <a:lnTo>
                    <a:pt x="0" y="193167"/>
                  </a:lnTo>
                  <a:lnTo>
                    <a:pt x="2446" y="228626"/>
                  </a:lnTo>
                  <a:lnTo>
                    <a:pt x="21525" y="297457"/>
                  </a:lnTo>
                  <a:lnTo>
                    <a:pt x="58412" y="362680"/>
                  </a:lnTo>
                  <a:lnTo>
                    <a:pt x="83119" y="393632"/>
                  </a:lnTo>
                  <a:lnTo>
                    <a:pt x="111782" y="423314"/>
                  </a:lnTo>
                  <a:lnTo>
                    <a:pt x="144234" y="451602"/>
                  </a:lnTo>
                  <a:lnTo>
                    <a:pt x="180310" y="478373"/>
                  </a:lnTo>
                  <a:lnTo>
                    <a:pt x="219844" y="503505"/>
                  </a:lnTo>
                  <a:lnTo>
                    <a:pt x="262671" y="526874"/>
                  </a:lnTo>
                  <a:lnTo>
                    <a:pt x="308625" y="548358"/>
                  </a:lnTo>
                  <a:lnTo>
                    <a:pt x="357540" y="567833"/>
                  </a:lnTo>
                  <a:lnTo>
                    <a:pt x="409251" y="585177"/>
                  </a:lnTo>
                  <a:lnTo>
                    <a:pt x="463592" y="600266"/>
                  </a:lnTo>
                  <a:lnTo>
                    <a:pt x="520397" y="612977"/>
                  </a:lnTo>
                  <a:lnTo>
                    <a:pt x="579501" y="623189"/>
                  </a:lnTo>
                  <a:lnTo>
                    <a:pt x="579501" y="719836"/>
                  </a:lnTo>
                  <a:lnTo>
                    <a:pt x="772668" y="540766"/>
                  </a:lnTo>
                  <a:lnTo>
                    <a:pt x="579501" y="333502"/>
                  </a:lnTo>
                  <a:lnTo>
                    <a:pt x="579501" y="430022"/>
                  </a:lnTo>
                  <a:lnTo>
                    <a:pt x="520397" y="419810"/>
                  </a:lnTo>
                  <a:lnTo>
                    <a:pt x="463592" y="407099"/>
                  </a:lnTo>
                  <a:lnTo>
                    <a:pt x="409251" y="392010"/>
                  </a:lnTo>
                  <a:lnTo>
                    <a:pt x="357540" y="374666"/>
                  </a:lnTo>
                  <a:lnTo>
                    <a:pt x="308625" y="355191"/>
                  </a:lnTo>
                  <a:lnTo>
                    <a:pt x="262671" y="333707"/>
                  </a:lnTo>
                  <a:lnTo>
                    <a:pt x="219844" y="310338"/>
                  </a:lnTo>
                  <a:lnTo>
                    <a:pt x="180310" y="285206"/>
                  </a:lnTo>
                  <a:lnTo>
                    <a:pt x="144234" y="258435"/>
                  </a:lnTo>
                  <a:lnTo>
                    <a:pt x="111782" y="230147"/>
                  </a:lnTo>
                  <a:lnTo>
                    <a:pt x="83119" y="200465"/>
                  </a:lnTo>
                  <a:lnTo>
                    <a:pt x="58412" y="169513"/>
                  </a:lnTo>
                  <a:lnTo>
                    <a:pt x="37825" y="137414"/>
                  </a:lnTo>
                  <a:lnTo>
                    <a:pt x="9677" y="70264"/>
                  </a:lnTo>
                  <a:lnTo>
                    <a:pt x="2446" y="35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93144" y="3988308"/>
              <a:ext cx="772795" cy="541020"/>
            </a:xfrm>
            <a:custGeom>
              <a:avLst/>
              <a:gdLst/>
              <a:ahLst/>
              <a:cxnLst/>
              <a:rect l="l" t="t" r="r" b="b"/>
              <a:pathLst>
                <a:path w="772795" h="541020">
                  <a:moveTo>
                    <a:pt x="772603" y="0"/>
                  </a:moveTo>
                  <a:lnTo>
                    <a:pt x="730259" y="666"/>
                  </a:lnTo>
                  <a:lnTo>
                    <a:pt x="688069" y="2667"/>
                  </a:lnTo>
                  <a:lnTo>
                    <a:pt x="646141" y="6000"/>
                  </a:lnTo>
                  <a:lnTo>
                    <a:pt x="604582" y="10668"/>
                  </a:lnTo>
                  <a:lnTo>
                    <a:pt x="543280" y="20025"/>
                  </a:lnTo>
                  <a:lnTo>
                    <a:pt x="484441" y="32005"/>
                  </a:lnTo>
                  <a:lnTo>
                    <a:pt x="428216" y="46471"/>
                  </a:lnTo>
                  <a:lnTo>
                    <a:pt x="374756" y="63286"/>
                  </a:lnTo>
                  <a:lnTo>
                    <a:pt x="324212" y="82315"/>
                  </a:lnTo>
                  <a:lnTo>
                    <a:pt x="276735" y="103422"/>
                  </a:lnTo>
                  <a:lnTo>
                    <a:pt x="232474" y="126470"/>
                  </a:lnTo>
                  <a:lnTo>
                    <a:pt x="191582" y="151323"/>
                  </a:lnTo>
                  <a:lnTo>
                    <a:pt x="154209" y="177844"/>
                  </a:lnTo>
                  <a:lnTo>
                    <a:pt x="120506" y="205898"/>
                  </a:lnTo>
                  <a:lnTo>
                    <a:pt x="90623" y="235349"/>
                  </a:lnTo>
                  <a:lnTo>
                    <a:pt x="64711" y="266059"/>
                  </a:lnTo>
                  <a:lnTo>
                    <a:pt x="42922" y="297894"/>
                  </a:lnTo>
                  <a:lnTo>
                    <a:pt x="12312" y="364390"/>
                  </a:lnTo>
                  <a:lnTo>
                    <a:pt x="0" y="433748"/>
                  </a:lnTo>
                  <a:lnTo>
                    <a:pt x="1082" y="469159"/>
                  </a:lnTo>
                  <a:lnTo>
                    <a:pt x="7191" y="504877"/>
                  </a:lnTo>
                  <a:lnTo>
                    <a:pt x="18477" y="540766"/>
                  </a:lnTo>
                  <a:lnTo>
                    <a:pt x="33723" y="507477"/>
                  </a:lnTo>
                  <a:lnTo>
                    <a:pt x="53128" y="475361"/>
                  </a:lnTo>
                  <a:lnTo>
                    <a:pt x="76499" y="444506"/>
                  </a:lnTo>
                  <a:lnTo>
                    <a:pt x="103646" y="415001"/>
                  </a:lnTo>
                  <a:lnTo>
                    <a:pt x="134376" y="386933"/>
                  </a:lnTo>
                  <a:lnTo>
                    <a:pt x="168497" y="360393"/>
                  </a:lnTo>
                  <a:lnTo>
                    <a:pt x="205818" y="335467"/>
                  </a:lnTo>
                  <a:lnTo>
                    <a:pt x="246146" y="312244"/>
                  </a:lnTo>
                  <a:lnTo>
                    <a:pt x="289289" y="290814"/>
                  </a:lnTo>
                  <a:lnTo>
                    <a:pt x="335056" y="271263"/>
                  </a:lnTo>
                  <a:lnTo>
                    <a:pt x="383254" y="253682"/>
                  </a:lnTo>
                  <a:lnTo>
                    <a:pt x="433692" y="238157"/>
                  </a:lnTo>
                  <a:lnTo>
                    <a:pt x="486178" y="224779"/>
                  </a:lnTo>
                  <a:lnTo>
                    <a:pt x="540519" y="213634"/>
                  </a:lnTo>
                  <a:lnTo>
                    <a:pt x="596524" y="204812"/>
                  </a:lnTo>
                  <a:lnTo>
                    <a:pt x="654001" y="198401"/>
                  </a:lnTo>
                  <a:lnTo>
                    <a:pt x="712758" y="194490"/>
                  </a:lnTo>
                  <a:lnTo>
                    <a:pt x="772603" y="193167"/>
                  </a:lnTo>
                  <a:lnTo>
                    <a:pt x="772603" y="0"/>
                  </a:lnTo>
                  <a:close/>
                </a:path>
              </a:pathLst>
            </a:custGeom>
            <a:solidFill>
              <a:srgbClr val="005F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93079" y="3988308"/>
              <a:ext cx="772795" cy="1163955"/>
            </a:xfrm>
            <a:custGeom>
              <a:avLst/>
              <a:gdLst/>
              <a:ahLst/>
              <a:cxnLst/>
              <a:rect l="l" t="t" r="r" b="b"/>
              <a:pathLst>
                <a:path w="772795" h="1163954">
                  <a:moveTo>
                    <a:pt x="0" y="444119"/>
                  </a:moveTo>
                  <a:lnTo>
                    <a:pt x="9677" y="514383"/>
                  </a:lnTo>
                  <a:lnTo>
                    <a:pt x="37825" y="581533"/>
                  </a:lnTo>
                  <a:lnTo>
                    <a:pt x="58412" y="613632"/>
                  </a:lnTo>
                  <a:lnTo>
                    <a:pt x="83119" y="644584"/>
                  </a:lnTo>
                  <a:lnTo>
                    <a:pt x="111782" y="674266"/>
                  </a:lnTo>
                  <a:lnTo>
                    <a:pt x="144234" y="702554"/>
                  </a:lnTo>
                  <a:lnTo>
                    <a:pt x="180310" y="729325"/>
                  </a:lnTo>
                  <a:lnTo>
                    <a:pt x="219844" y="754457"/>
                  </a:lnTo>
                  <a:lnTo>
                    <a:pt x="262671" y="777826"/>
                  </a:lnTo>
                  <a:lnTo>
                    <a:pt x="308625" y="799310"/>
                  </a:lnTo>
                  <a:lnTo>
                    <a:pt x="357540" y="818785"/>
                  </a:lnTo>
                  <a:lnTo>
                    <a:pt x="409251" y="836129"/>
                  </a:lnTo>
                  <a:lnTo>
                    <a:pt x="463592" y="851218"/>
                  </a:lnTo>
                  <a:lnTo>
                    <a:pt x="520397" y="863929"/>
                  </a:lnTo>
                  <a:lnTo>
                    <a:pt x="579501" y="874141"/>
                  </a:lnTo>
                  <a:lnTo>
                    <a:pt x="579501" y="777621"/>
                  </a:lnTo>
                  <a:lnTo>
                    <a:pt x="772668" y="984885"/>
                  </a:lnTo>
                  <a:lnTo>
                    <a:pt x="579501" y="1163955"/>
                  </a:lnTo>
                  <a:lnTo>
                    <a:pt x="579501" y="1067308"/>
                  </a:lnTo>
                  <a:lnTo>
                    <a:pt x="520397" y="1057096"/>
                  </a:lnTo>
                  <a:lnTo>
                    <a:pt x="463592" y="1044385"/>
                  </a:lnTo>
                  <a:lnTo>
                    <a:pt x="409251" y="1029296"/>
                  </a:lnTo>
                  <a:lnTo>
                    <a:pt x="357540" y="1011952"/>
                  </a:lnTo>
                  <a:lnTo>
                    <a:pt x="308625" y="992477"/>
                  </a:lnTo>
                  <a:lnTo>
                    <a:pt x="262671" y="970993"/>
                  </a:lnTo>
                  <a:lnTo>
                    <a:pt x="219844" y="947624"/>
                  </a:lnTo>
                  <a:lnTo>
                    <a:pt x="180310" y="922492"/>
                  </a:lnTo>
                  <a:lnTo>
                    <a:pt x="144234" y="895721"/>
                  </a:lnTo>
                  <a:lnTo>
                    <a:pt x="111782" y="867433"/>
                  </a:lnTo>
                  <a:lnTo>
                    <a:pt x="83119" y="837751"/>
                  </a:lnTo>
                  <a:lnTo>
                    <a:pt x="58412" y="806799"/>
                  </a:lnTo>
                  <a:lnTo>
                    <a:pt x="37825" y="774700"/>
                  </a:lnTo>
                  <a:lnTo>
                    <a:pt x="9677" y="707550"/>
                  </a:lnTo>
                  <a:lnTo>
                    <a:pt x="0" y="637286"/>
                  </a:lnTo>
                  <a:lnTo>
                    <a:pt x="0" y="444119"/>
                  </a:lnTo>
                  <a:lnTo>
                    <a:pt x="9184" y="375444"/>
                  </a:lnTo>
                  <a:lnTo>
                    <a:pt x="35821" y="310083"/>
                  </a:lnTo>
                  <a:lnTo>
                    <a:pt x="78537" y="248825"/>
                  </a:lnTo>
                  <a:lnTo>
                    <a:pt x="105494" y="219982"/>
                  </a:lnTo>
                  <a:lnTo>
                    <a:pt x="135956" y="192462"/>
                  </a:lnTo>
                  <a:lnTo>
                    <a:pt x="169750" y="166363"/>
                  </a:lnTo>
                  <a:lnTo>
                    <a:pt x="206705" y="141784"/>
                  </a:lnTo>
                  <a:lnTo>
                    <a:pt x="246648" y="118824"/>
                  </a:lnTo>
                  <a:lnTo>
                    <a:pt x="289408" y="97581"/>
                  </a:lnTo>
                  <a:lnTo>
                    <a:pt x="334814" y="78155"/>
                  </a:lnTo>
                  <a:lnTo>
                    <a:pt x="382693" y="60644"/>
                  </a:lnTo>
                  <a:lnTo>
                    <a:pt x="432873" y="45148"/>
                  </a:lnTo>
                  <a:lnTo>
                    <a:pt x="485183" y="31764"/>
                  </a:lnTo>
                  <a:lnTo>
                    <a:pt x="539452" y="20592"/>
                  </a:lnTo>
                  <a:lnTo>
                    <a:pt x="595506" y="11731"/>
                  </a:lnTo>
                  <a:lnTo>
                    <a:pt x="653174" y="5279"/>
                  </a:lnTo>
                  <a:lnTo>
                    <a:pt x="712286" y="1336"/>
                  </a:lnTo>
                  <a:lnTo>
                    <a:pt x="772668" y="0"/>
                  </a:lnTo>
                  <a:lnTo>
                    <a:pt x="772668" y="193167"/>
                  </a:lnTo>
                  <a:lnTo>
                    <a:pt x="712823" y="194490"/>
                  </a:lnTo>
                  <a:lnTo>
                    <a:pt x="654066" y="198401"/>
                  </a:lnTo>
                  <a:lnTo>
                    <a:pt x="596588" y="204812"/>
                  </a:lnTo>
                  <a:lnTo>
                    <a:pt x="540583" y="213634"/>
                  </a:lnTo>
                  <a:lnTo>
                    <a:pt x="486242" y="224779"/>
                  </a:lnTo>
                  <a:lnTo>
                    <a:pt x="433756" y="238157"/>
                  </a:lnTo>
                  <a:lnTo>
                    <a:pt x="383318" y="253682"/>
                  </a:lnTo>
                  <a:lnTo>
                    <a:pt x="335120" y="271263"/>
                  </a:lnTo>
                  <a:lnTo>
                    <a:pt x="289353" y="290814"/>
                  </a:lnTo>
                  <a:lnTo>
                    <a:pt x="246210" y="312244"/>
                  </a:lnTo>
                  <a:lnTo>
                    <a:pt x="205882" y="335467"/>
                  </a:lnTo>
                  <a:lnTo>
                    <a:pt x="168561" y="360393"/>
                  </a:lnTo>
                  <a:lnTo>
                    <a:pt x="134440" y="386933"/>
                  </a:lnTo>
                  <a:lnTo>
                    <a:pt x="103710" y="415001"/>
                  </a:lnTo>
                  <a:lnTo>
                    <a:pt x="76563" y="444506"/>
                  </a:lnTo>
                  <a:lnTo>
                    <a:pt x="53192" y="475361"/>
                  </a:lnTo>
                  <a:lnTo>
                    <a:pt x="33787" y="507477"/>
                  </a:lnTo>
                  <a:lnTo>
                    <a:pt x="18542" y="540766"/>
                  </a:lnTo>
                </a:path>
              </a:pathLst>
            </a:custGeom>
            <a:ln w="12700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01027" y="3936873"/>
              <a:ext cx="772795" cy="719455"/>
            </a:xfrm>
            <a:custGeom>
              <a:avLst/>
              <a:gdLst/>
              <a:ahLst/>
              <a:cxnLst/>
              <a:rect l="l" t="t" r="r" b="b"/>
              <a:pathLst>
                <a:path w="772795" h="719454">
                  <a:moveTo>
                    <a:pt x="193167" y="0"/>
                  </a:moveTo>
                  <a:lnTo>
                    <a:pt x="0" y="179069"/>
                  </a:lnTo>
                  <a:lnTo>
                    <a:pt x="193167" y="386333"/>
                  </a:lnTo>
                  <a:lnTo>
                    <a:pt x="193167" y="289687"/>
                  </a:lnTo>
                  <a:lnTo>
                    <a:pt x="252270" y="299895"/>
                  </a:lnTo>
                  <a:lnTo>
                    <a:pt x="309075" y="312599"/>
                  </a:lnTo>
                  <a:lnTo>
                    <a:pt x="363416" y="327675"/>
                  </a:lnTo>
                  <a:lnTo>
                    <a:pt x="415127" y="345002"/>
                  </a:lnTo>
                  <a:lnTo>
                    <a:pt x="464042" y="364455"/>
                  </a:lnTo>
                  <a:lnTo>
                    <a:pt x="509996" y="385912"/>
                  </a:lnTo>
                  <a:lnTo>
                    <a:pt x="552823" y="409250"/>
                  </a:lnTo>
                  <a:lnTo>
                    <a:pt x="592357" y="434346"/>
                  </a:lnTo>
                  <a:lnTo>
                    <a:pt x="628433" y="461079"/>
                  </a:lnTo>
                  <a:lnTo>
                    <a:pt x="660885" y="489323"/>
                  </a:lnTo>
                  <a:lnTo>
                    <a:pt x="689548" y="518958"/>
                  </a:lnTo>
                  <a:lnTo>
                    <a:pt x="714255" y="549860"/>
                  </a:lnTo>
                  <a:lnTo>
                    <a:pt x="751142" y="614973"/>
                  </a:lnTo>
                  <a:lnTo>
                    <a:pt x="770221" y="683679"/>
                  </a:lnTo>
                  <a:lnTo>
                    <a:pt x="772668" y="719074"/>
                  </a:lnTo>
                  <a:lnTo>
                    <a:pt x="772668" y="525907"/>
                  </a:lnTo>
                  <a:lnTo>
                    <a:pt x="762990" y="455771"/>
                  </a:lnTo>
                  <a:lnTo>
                    <a:pt x="734842" y="388738"/>
                  </a:lnTo>
                  <a:lnTo>
                    <a:pt x="689548" y="325791"/>
                  </a:lnTo>
                  <a:lnTo>
                    <a:pt x="660885" y="296156"/>
                  </a:lnTo>
                  <a:lnTo>
                    <a:pt x="628433" y="267912"/>
                  </a:lnTo>
                  <a:lnTo>
                    <a:pt x="592357" y="241179"/>
                  </a:lnTo>
                  <a:lnTo>
                    <a:pt x="552823" y="216083"/>
                  </a:lnTo>
                  <a:lnTo>
                    <a:pt x="509996" y="192745"/>
                  </a:lnTo>
                  <a:lnTo>
                    <a:pt x="464042" y="171288"/>
                  </a:lnTo>
                  <a:lnTo>
                    <a:pt x="415127" y="151835"/>
                  </a:lnTo>
                  <a:lnTo>
                    <a:pt x="363416" y="134508"/>
                  </a:lnTo>
                  <a:lnTo>
                    <a:pt x="309075" y="119432"/>
                  </a:lnTo>
                  <a:lnTo>
                    <a:pt x="252270" y="106728"/>
                  </a:lnTo>
                  <a:lnTo>
                    <a:pt x="193167" y="96519"/>
                  </a:lnTo>
                  <a:lnTo>
                    <a:pt x="193167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1027" y="4559300"/>
              <a:ext cx="772795" cy="540385"/>
            </a:xfrm>
            <a:custGeom>
              <a:avLst/>
              <a:gdLst/>
              <a:ahLst/>
              <a:cxnLst/>
              <a:rect l="l" t="t" r="r" b="b"/>
              <a:pathLst>
                <a:path w="772795" h="540385">
                  <a:moveTo>
                    <a:pt x="754126" y="0"/>
                  </a:moveTo>
                  <a:lnTo>
                    <a:pt x="719404" y="65278"/>
                  </a:lnTo>
                  <a:lnTo>
                    <a:pt x="696007" y="96070"/>
                  </a:lnTo>
                  <a:lnTo>
                    <a:pt x="668840" y="125515"/>
                  </a:lnTo>
                  <a:lnTo>
                    <a:pt x="638095" y="153522"/>
                  </a:lnTo>
                  <a:lnTo>
                    <a:pt x="603964" y="180006"/>
                  </a:lnTo>
                  <a:lnTo>
                    <a:pt x="566639" y="204876"/>
                  </a:lnTo>
                  <a:lnTo>
                    <a:pt x="526311" y="228046"/>
                  </a:lnTo>
                  <a:lnTo>
                    <a:pt x="483171" y="249428"/>
                  </a:lnTo>
                  <a:lnTo>
                    <a:pt x="437411" y="268932"/>
                  </a:lnTo>
                  <a:lnTo>
                    <a:pt x="389223" y="286472"/>
                  </a:lnTo>
                  <a:lnTo>
                    <a:pt x="338798" y="301958"/>
                  </a:lnTo>
                  <a:lnTo>
                    <a:pt x="286327" y="315304"/>
                  </a:lnTo>
                  <a:lnTo>
                    <a:pt x="232003" y="326421"/>
                  </a:lnTo>
                  <a:lnTo>
                    <a:pt x="176017" y="335221"/>
                  </a:lnTo>
                  <a:lnTo>
                    <a:pt x="118560" y="341615"/>
                  </a:lnTo>
                  <a:lnTo>
                    <a:pt x="59823" y="345517"/>
                  </a:lnTo>
                  <a:lnTo>
                    <a:pt x="0" y="346837"/>
                  </a:lnTo>
                  <a:lnTo>
                    <a:pt x="0" y="540004"/>
                  </a:lnTo>
                  <a:lnTo>
                    <a:pt x="42419" y="539337"/>
                  </a:lnTo>
                  <a:lnTo>
                    <a:pt x="84661" y="537337"/>
                  </a:lnTo>
                  <a:lnTo>
                    <a:pt x="126640" y="534003"/>
                  </a:lnTo>
                  <a:lnTo>
                    <a:pt x="168275" y="529336"/>
                  </a:lnTo>
                  <a:lnTo>
                    <a:pt x="229576" y="519980"/>
                  </a:lnTo>
                  <a:lnTo>
                    <a:pt x="288412" y="508006"/>
                  </a:lnTo>
                  <a:lnTo>
                    <a:pt x="344633" y="493550"/>
                  </a:lnTo>
                  <a:lnTo>
                    <a:pt x="398087" y="476747"/>
                  </a:lnTo>
                  <a:lnTo>
                    <a:pt x="448623" y="457735"/>
                  </a:lnTo>
                  <a:lnTo>
                    <a:pt x="496091" y="436650"/>
                  </a:lnTo>
                  <a:lnTo>
                    <a:pt x="540341" y="413627"/>
                  </a:lnTo>
                  <a:lnTo>
                    <a:pt x="581222" y="388802"/>
                  </a:lnTo>
                  <a:lnTo>
                    <a:pt x="618582" y="362313"/>
                  </a:lnTo>
                  <a:lnTo>
                    <a:pt x="652272" y="334295"/>
                  </a:lnTo>
                  <a:lnTo>
                    <a:pt x="682140" y="304885"/>
                  </a:lnTo>
                  <a:lnTo>
                    <a:pt x="708036" y="274218"/>
                  </a:lnTo>
                  <a:lnTo>
                    <a:pt x="729809" y="242431"/>
                  </a:lnTo>
                  <a:lnTo>
                    <a:pt x="760384" y="176041"/>
                  </a:lnTo>
                  <a:lnTo>
                    <a:pt x="772660" y="106806"/>
                  </a:lnTo>
                  <a:lnTo>
                    <a:pt x="771559" y="71461"/>
                  </a:lnTo>
                  <a:lnTo>
                    <a:pt x="765431" y="35814"/>
                  </a:lnTo>
                  <a:lnTo>
                    <a:pt x="754126" y="0"/>
                  </a:lnTo>
                  <a:close/>
                </a:path>
              </a:pathLst>
            </a:custGeom>
            <a:solidFill>
              <a:srgbClr val="005F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01027" y="3936873"/>
              <a:ext cx="772795" cy="1162685"/>
            </a:xfrm>
            <a:custGeom>
              <a:avLst/>
              <a:gdLst/>
              <a:ahLst/>
              <a:cxnLst/>
              <a:rect l="l" t="t" r="r" b="b"/>
              <a:pathLst>
                <a:path w="772795" h="1162685">
                  <a:moveTo>
                    <a:pt x="772668" y="719074"/>
                  </a:moveTo>
                  <a:lnTo>
                    <a:pt x="762990" y="648938"/>
                  </a:lnTo>
                  <a:lnTo>
                    <a:pt x="734842" y="581905"/>
                  </a:lnTo>
                  <a:lnTo>
                    <a:pt x="689548" y="518958"/>
                  </a:lnTo>
                  <a:lnTo>
                    <a:pt x="660885" y="489323"/>
                  </a:lnTo>
                  <a:lnTo>
                    <a:pt x="628433" y="461079"/>
                  </a:lnTo>
                  <a:lnTo>
                    <a:pt x="592357" y="434346"/>
                  </a:lnTo>
                  <a:lnTo>
                    <a:pt x="552823" y="409250"/>
                  </a:lnTo>
                  <a:lnTo>
                    <a:pt x="509996" y="385912"/>
                  </a:lnTo>
                  <a:lnTo>
                    <a:pt x="464042" y="364455"/>
                  </a:lnTo>
                  <a:lnTo>
                    <a:pt x="415127" y="345002"/>
                  </a:lnTo>
                  <a:lnTo>
                    <a:pt x="363416" y="327675"/>
                  </a:lnTo>
                  <a:lnTo>
                    <a:pt x="309075" y="312599"/>
                  </a:lnTo>
                  <a:lnTo>
                    <a:pt x="252270" y="299895"/>
                  </a:lnTo>
                  <a:lnTo>
                    <a:pt x="193167" y="289687"/>
                  </a:lnTo>
                  <a:lnTo>
                    <a:pt x="193167" y="386333"/>
                  </a:lnTo>
                  <a:lnTo>
                    <a:pt x="0" y="179069"/>
                  </a:lnTo>
                  <a:lnTo>
                    <a:pt x="193167" y="0"/>
                  </a:lnTo>
                  <a:lnTo>
                    <a:pt x="193167" y="96519"/>
                  </a:lnTo>
                  <a:lnTo>
                    <a:pt x="252270" y="106728"/>
                  </a:lnTo>
                  <a:lnTo>
                    <a:pt x="309075" y="119432"/>
                  </a:lnTo>
                  <a:lnTo>
                    <a:pt x="363416" y="134508"/>
                  </a:lnTo>
                  <a:lnTo>
                    <a:pt x="415127" y="151835"/>
                  </a:lnTo>
                  <a:lnTo>
                    <a:pt x="464042" y="171288"/>
                  </a:lnTo>
                  <a:lnTo>
                    <a:pt x="509996" y="192745"/>
                  </a:lnTo>
                  <a:lnTo>
                    <a:pt x="552823" y="216083"/>
                  </a:lnTo>
                  <a:lnTo>
                    <a:pt x="592357" y="241179"/>
                  </a:lnTo>
                  <a:lnTo>
                    <a:pt x="628433" y="267912"/>
                  </a:lnTo>
                  <a:lnTo>
                    <a:pt x="660885" y="296156"/>
                  </a:lnTo>
                  <a:lnTo>
                    <a:pt x="689548" y="325791"/>
                  </a:lnTo>
                  <a:lnTo>
                    <a:pt x="714255" y="356693"/>
                  </a:lnTo>
                  <a:lnTo>
                    <a:pt x="751142" y="421806"/>
                  </a:lnTo>
                  <a:lnTo>
                    <a:pt x="770221" y="490512"/>
                  </a:lnTo>
                  <a:lnTo>
                    <a:pt x="772668" y="525907"/>
                  </a:lnTo>
                  <a:lnTo>
                    <a:pt x="772668" y="719074"/>
                  </a:lnTo>
                  <a:lnTo>
                    <a:pt x="763483" y="787640"/>
                  </a:lnTo>
                  <a:lnTo>
                    <a:pt x="736846" y="852894"/>
                  </a:lnTo>
                  <a:lnTo>
                    <a:pt x="694130" y="914049"/>
                  </a:lnTo>
                  <a:lnTo>
                    <a:pt x="667173" y="942843"/>
                  </a:lnTo>
                  <a:lnTo>
                    <a:pt x="636711" y="970316"/>
                  </a:lnTo>
                  <a:lnTo>
                    <a:pt x="602917" y="996369"/>
                  </a:lnTo>
                  <a:lnTo>
                    <a:pt x="565962" y="1020905"/>
                  </a:lnTo>
                  <a:lnTo>
                    <a:pt x="526019" y="1043824"/>
                  </a:lnTo>
                  <a:lnTo>
                    <a:pt x="483259" y="1065029"/>
                  </a:lnTo>
                  <a:lnTo>
                    <a:pt x="437853" y="1084420"/>
                  </a:lnTo>
                  <a:lnTo>
                    <a:pt x="389974" y="1101899"/>
                  </a:lnTo>
                  <a:lnTo>
                    <a:pt x="339794" y="1117367"/>
                  </a:lnTo>
                  <a:lnTo>
                    <a:pt x="287484" y="1130725"/>
                  </a:lnTo>
                  <a:lnTo>
                    <a:pt x="233215" y="1141876"/>
                  </a:lnTo>
                  <a:lnTo>
                    <a:pt x="177161" y="1150721"/>
                  </a:lnTo>
                  <a:lnTo>
                    <a:pt x="119493" y="1157161"/>
                  </a:lnTo>
                  <a:lnTo>
                    <a:pt x="60381" y="1161097"/>
                  </a:lnTo>
                  <a:lnTo>
                    <a:pt x="0" y="1162431"/>
                  </a:lnTo>
                  <a:lnTo>
                    <a:pt x="0" y="969263"/>
                  </a:lnTo>
                  <a:lnTo>
                    <a:pt x="59823" y="967944"/>
                  </a:lnTo>
                  <a:lnTo>
                    <a:pt x="118560" y="964042"/>
                  </a:lnTo>
                  <a:lnTo>
                    <a:pt x="176017" y="957648"/>
                  </a:lnTo>
                  <a:lnTo>
                    <a:pt x="232003" y="948848"/>
                  </a:lnTo>
                  <a:lnTo>
                    <a:pt x="286327" y="937731"/>
                  </a:lnTo>
                  <a:lnTo>
                    <a:pt x="338798" y="924385"/>
                  </a:lnTo>
                  <a:lnTo>
                    <a:pt x="389223" y="908899"/>
                  </a:lnTo>
                  <a:lnTo>
                    <a:pt x="437411" y="891359"/>
                  </a:lnTo>
                  <a:lnTo>
                    <a:pt x="483171" y="871855"/>
                  </a:lnTo>
                  <a:lnTo>
                    <a:pt x="526311" y="850473"/>
                  </a:lnTo>
                  <a:lnTo>
                    <a:pt x="566639" y="827303"/>
                  </a:lnTo>
                  <a:lnTo>
                    <a:pt x="603964" y="802433"/>
                  </a:lnTo>
                  <a:lnTo>
                    <a:pt x="638095" y="775949"/>
                  </a:lnTo>
                  <a:lnTo>
                    <a:pt x="668840" y="747942"/>
                  </a:lnTo>
                  <a:lnTo>
                    <a:pt x="696007" y="718497"/>
                  </a:lnTo>
                  <a:lnTo>
                    <a:pt x="719404" y="687705"/>
                  </a:lnTo>
                  <a:lnTo>
                    <a:pt x="738841" y="655652"/>
                  </a:lnTo>
                  <a:lnTo>
                    <a:pt x="754126" y="622426"/>
                  </a:lnTo>
                </a:path>
              </a:pathLst>
            </a:custGeom>
            <a:ln w="12700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271005" y="4320285"/>
            <a:ext cx="525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ETL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21" name="object 21"/>
          <p:cNvSpPr txBox="1"/>
          <p:nvPr/>
        </p:nvSpPr>
        <p:spPr>
          <a:xfrm>
            <a:off x="8797290" y="5274309"/>
            <a:ext cx="12560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400" b="1" spc="-1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arehou</a:t>
            </a:r>
            <a:r>
              <a:rPr sz="1400" b="1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8982" y="1599692"/>
            <a:ext cx="10572115" cy="2696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Data</a:t>
            </a:r>
            <a:r>
              <a:rPr sz="16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Warehouse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optimisée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objectifs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analytiques.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caractérisé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ensemble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points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: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Facile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elle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doit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très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simple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comprendre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manipuler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utilisateurs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pouvoir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analyser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Performante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requêtes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rapides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Récupérer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traiter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grande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quantité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très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rapidement.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Analyse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optimale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facile.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composé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trois composants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Calibri"/>
              <a:cs typeface="Calibri"/>
            </a:endParaRPr>
          </a:p>
          <a:p>
            <a:pPr marL="2754630">
              <a:lnSpc>
                <a:spcPct val="100000"/>
              </a:lnSpc>
            </a:pP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Documents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98114" y="4745227"/>
            <a:ext cx="15563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Banques</a:t>
            </a:r>
            <a:r>
              <a:rPr sz="14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36011" y="5473090"/>
            <a:ext cx="253555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Autres</a:t>
            </a:r>
            <a:r>
              <a:rPr sz="1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sources</a:t>
            </a:r>
            <a:r>
              <a:rPr sz="1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5F35"/>
                </a:solidFill>
                <a:latin typeface="Calibri"/>
                <a:cs typeface="Calibri"/>
              </a:rPr>
              <a:t>Bases</a:t>
            </a:r>
            <a:r>
              <a:rPr sz="1400" b="1" spc="-45" dirty="0">
                <a:solidFill>
                  <a:srgbClr val="005F3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5F35"/>
                </a:solidFill>
                <a:latin typeface="Calibri"/>
                <a:cs typeface="Calibri"/>
              </a:rPr>
              <a:t>de</a:t>
            </a:r>
            <a:r>
              <a:rPr sz="1400" b="1" spc="-30" dirty="0">
                <a:solidFill>
                  <a:srgbClr val="005F3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5F35"/>
                </a:solidFill>
                <a:latin typeface="Calibri"/>
                <a:cs typeface="Calibri"/>
              </a:rPr>
              <a:t>données</a:t>
            </a:r>
            <a:r>
              <a:rPr sz="1400" b="1" spc="-60" dirty="0">
                <a:solidFill>
                  <a:srgbClr val="005F3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5F35"/>
                </a:solidFill>
                <a:latin typeface="Calibri"/>
                <a:cs typeface="Calibri"/>
              </a:rPr>
              <a:t>opérationnelles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7"/>
            <a:ext cx="12191999" cy="684910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5151120"/>
                  </a:moveTo>
                  <a:lnTo>
                    <a:pt x="11119104" y="5151120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spc="-5" dirty="0">
                <a:solidFill>
                  <a:srgbClr val="007842"/>
                </a:solidFill>
              </a:rPr>
              <a:t>2</a:t>
            </a:r>
            <a:r>
              <a:rPr sz="1600" spc="5" dirty="0">
                <a:solidFill>
                  <a:srgbClr val="007842"/>
                </a:solidFill>
              </a:rPr>
              <a:t> </a:t>
            </a:r>
            <a:r>
              <a:rPr sz="1600" spc="-5" dirty="0">
                <a:solidFill>
                  <a:srgbClr val="007842"/>
                </a:solidFill>
              </a:rPr>
              <a:t>-</a:t>
            </a:r>
            <a:r>
              <a:rPr sz="1600" dirty="0">
                <a:solidFill>
                  <a:srgbClr val="007842"/>
                </a:solidFill>
              </a:rPr>
              <a:t> </a:t>
            </a:r>
            <a:r>
              <a:rPr sz="1600" spc="-10" dirty="0">
                <a:solidFill>
                  <a:srgbClr val="007842"/>
                </a:solidFill>
              </a:rPr>
              <a:t>INTRODUIRE</a:t>
            </a:r>
            <a:r>
              <a:rPr sz="1600" spc="10" dirty="0">
                <a:solidFill>
                  <a:srgbClr val="007842"/>
                </a:solidFill>
              </a:rPr>
              <a:t> </a:t>
            </a:r>
            <a:r>
              <a:rPr sz="1600" spc="-5" dirty="0">
                <a:solidFill>
                  <a:srgbClr val="007842"/>
                </a:solidFill>
              </a:rPr>
              <a:t>LE </a:t>
            </a:r>
            <a:r>
              <a:rPr sz="1600" spc="-10" dirty="0">
                <a:solidFill>
                  <a:srgbClr val="007842"/>
                </a:solidFill>
              </a:rPr>
              <a:t>DOMAINE</a:t>
            </a:r>
            <a:r>
              <a:rPr sz="1600" spc="5" dirty="0">
                <a:solidFill>
                  <a:srgbClr val="007842"/>
                </a:solidFill>
              </a:rPr>
              <a:t> </a:t>
            </a:r>
            <a:r>
              <a:rPr sz="1600" spc="-10" dirty="0">
                <a:solidFill>
                  <a:srgbClr val="007842"/>
                </a:solidFill>
              </a:rPr>
              <a:t>DU</a:t>
            </a:r>
            <a:r>
              <a:rPr sz="1600" spc="10" dirty="0">
                <a:solidFill>
                  <a:srgbClr val="007842"/>
                </a:solidFill>
              </a:rPr>
              <a:t> </a:t>
            </a:r>
            <a:r>
              <a:rPr sz="1600" spc="-5" dirty="0">
                <a:solidFill>
                  <a:srgbClr val="007842"/>
                </a:solidFill>
              </a:rPr>
              <a:t>BUSINESS</a:t>
            </a:r>
            <a:r>
              <a:rPr sz="1600" spc="20" dirty="0">
                <a:solidFill>
                  <a:srgbClr val="007842"/>
                </a:solidFill>
              </a:rPr>
              <a:t> </a:t>
            </a:r>
            <a:r>
              <a:rPr sz="1600" spc="-5" dirty="0">
                <a:solidFill>
                  <a:srgbClr val="007842"/>
                </a:solidFill>
              </a:rPr>
              <a:t>INTELLIGENCE</a:t>
            </a:r>
            <a:endParaRPr sz="1600"/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spc="-10" dirty="0">
                <a:solidFill>
                  <a:srgbClr val="007842"/>
                </a:solidFill>
              </a:rPr>
              <a:t>Présentation</a:t>
            </a:r>
            <a:r>
              <a:rPr sz="1600" spc="-25" dirty="0">
                <a:solidFill>
                  <a:srgbClr val="007842"/>
                </a:solidFill>
              </a:rPr>
              <a:t> </a:t>
            </a:r>
            <a:r>
              <a:rPr sz="1600" spc="-15" dirty="0">
                <a:solidFill>
                  <a:srgbClr val="007842"/>
                </a:solidFill>
              </a:rPr>
              <a:t>générale</a:t>
            </a:r>
            <a:r>
              <a:rPr sz="1600" spc="-5" dirty="0">
                <a:solidFill>
                  <a:srgbClr val="007842"/>
                </a:solidFill>
              </a:rPr>
              <a:t> </a:t>
            </a:r>
            <a:r>
              <a:rPr sz="1600" spc="-15" dirty="0">
                <a:solidFill>
                  <a:srgbClr val="007842"/>
                </a:solidFill>
              </a:rPr>
              <a:t>d’un</a:t>
            </a:r>
            <a:r>
              <a:rPr sz="1600" spc="20" dirty="0">
                <a:solidFill>
                  <a:srgbClr val="007842"/>
                </a:solidFill>
              </a:rPr>
              <a:t> </a:t>
            </a:r>
            <a:r>
              <a:rPr sz="1600" spc="-10" dirty="0">
                <a:solidFill>
                  <a:srgbClr val="007842"/>
                </a:solidFill>
              </a:rPr>
              <a:t>Data</a:t>
            </a:r>
            <a:r>
              <a:rPr sz="1600" dirty="0">
                <a:solidFill>
                  <a:srgbClr val="007842"/>
                </a:solidFill>
              </a:rPr>
              <a:t> </a:t>
            </a:r>
            <a:r>
              <a:rPr sz="1600" spc="-15" dirty="0">
                <a:solidFill>
                  <a:srgbClr val="007842"/>
                </a:solidFill>
              </a:rPr>
              <a:t>Warehouse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798982" y="1599692"/>
            <a:ext cx="5068570" cy="1289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Data</a:t>
            </a:r>
            <a:r>
              <a:rPr sz="16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Warehouse</a:t>
            </a:r>
            <a:endParaRPr sz="1600" dirty="0">
              <a:latin typeface="Calibri"/>
              <a:cs typeface="Calibri"/>
            </a:endParaRPr>
          </a:p>
          <a:p>
            <a:pPr marL="464184" marR="5080" indent="-342900" algn="just">
              <a:lnSpc>
                <a:spcPct val="150100"/>
              </a:lnSpc>
              <a:spcBef>
                <a:spcPts val="475"/>
              </a:spcBef>
              <a:buFont typeface="Arial MT"/>
              <a:buChar char="•"/>
              <a:tabLst>
                <a:tab pos="4648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opérationnelles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représentent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sources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ayant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différents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formats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et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structures.</a:t>
            </a:r>
            <a:r>
              <a:rPr sz="1400" spc="2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sz="1400" spc="2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sources</a:t>
            </a:r>
            <a:r>
              <a:rPr sz="1400" spc="2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regroupées</a:t>
            </a:r>
            <a:r>
              <a:rPr sz="1400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local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8100" y="2863951"/>
            <a:ext cx="3257550" cy="985519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94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centralisé qui est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Warehouse.</a:t>
            </a:r>
            <a:endParaRPr sz="1400" b="1" dirty="0">
              <a:latin typeface="Calibri"/>
              <a:cs typeface="Calibri"/>
            </a:endParaRPr>
          </a:p>
          <a:p>
            <a:pPr marL="355600" marR="5080" indent="-342900">
              <a:lnSpc>
                <a:spcPct val="150000"/>
              </a:lnSpc>
              <a:buFont typeface="Arial MT"/>
              <a:buChar char="•"/>
              <a:tabLst>
                <a:tab pos="354965" algn="l"/>
                <a:tab pos="355600" algn="l"/>
                <a:tab pos="658495" algn="l"/>
                <a:tab pos="1271270" algn="l"/>
                <a:tab pos="1513205" algn="l"/>
                <a:tab pos="1837055" algn="l"/>
                <a:tab pos="1955800" algn="l"/>
                <a:tab pos="2271395" algn="l"/>
                <a:tab pos="3022600" algn="l"/>
              </a:tabLst>
            </a:pP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Le	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processus	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de	regroupement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	et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f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	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		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	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	</a:t>
            </a:r>
            <a:r>
              <a:rPr sz="1400" spc="-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07890" y="3183991"/>
            <a:ext cx="1659889" cy="6257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 marR="5080" indent="-66040">
              <a:lnSpc>
                <a:spcPct val="150000"/>
              </a:lnSpc>
              <a:spcBef>
                <a:spcPts val="100"/>
              </a:spcBef>
              <a:tabLst>
                <a:tab pos="702945" algn="l"/>
                <a:tab pos="1085215" algn="l"/>
                <a:tab pos="1395095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00" spc="-90" dirty="0">
                <a:solidFill>
                  <a:srgbClr val="555555"/>
                </a:solidFill>
                <a:latin typeface="Calibri"/>
                <a:cs typeface="Calibri"/>
              </a:rPr>
              <a:t>’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ist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	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  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pp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lé	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	</a:t>
            </a:r>
            <a:r>
              <a:rPr sz="1400" b="1" spc="5" dirty="0">
                <a:solidFill>
                  <a:srgbClr val="555555"/>
                </a:solidFill>
                <a:latin typeface="Calibri"/>
                <a:cs typeface="Calibri"/>
              </a:rPr>
              <a:t>(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00" b="1" spc="10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act</a:t>
            </a:r>
            <a:endParaRPr sz="1400" b="1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1000" y="3930522"/>
            <a:ext cx="38779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Transform,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Load)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Extraire,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transformer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charger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5250" y="4250563"/>
            <a:ext cx="45015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1347470" algn="l"/>
                <a:tab pos="2101850" algn="l"/>
                <a:tab pos="2355215" algn="l"/>
                <a:tab pos="3079115" algn="l"/>
                <a:tab pos="3446145" algn="l"/>
                <a:tab pos="4236085" algn="l"/>
              </a:tabLst>
            </a:pPr>
            <a:r>
              <a:rPr sz="1400" spc="-100" dirty="0">
                <a:solidFill>
                  <a:srgbClr val="555555"/>
                </a:solidFill>
                <a:latin typeface="Calibri"/>
                <a:cs typeface="Calibri"/>
              </a:rPr>
              <a:t>L’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xt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tion	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onsi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	à	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xt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ai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	les	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ées	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65250" y="4464532"/>
            <a:ext cx="4503420" cy="130619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sources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existants.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transformation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consiste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transformer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endParaRPr sz="1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telle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sorte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elles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auront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structure,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pouvoir</a:t>
            </a:r>
            <a:endParaRPr sz="1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traiter.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65250" y="5744971"/>
            <a:ext cx="45015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688975" algn="l"/>
                <a:tab pos="1727200" algn="l"/>
                <a:tab pos="2486025" algn="l"/>
                <a:tab pos="2743835" algn="l"/>
                <a:tab pos="3461385" algn="l"/>
                <a:tab pos="3865879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	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ch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g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	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	à	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ch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g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er	c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	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ées 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résultantes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Warehouse.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528306" y="2532633"/>
            <a:ext cx="3723640" cy="2053589"/>
            <a:chOff x="7528306" y="2532633"/>
            <a:chExt cx="3723640" cy="2053589"/>
          </a:xfrm>
        </p:grpSpPr>
        <p:sp>
          <p:nvSpPr>
            <p:cNvPr id="19" name="object 19"/>
            <p:cNvSpPr/>
            <p:nvPr/>
          </p:nvSpPr>
          <p:spPr>
            <a:xfrm>
              <a:off x="7534656" y="2538983"/>
              <a:ext cx="3710940" cy="2040889"/>
            </a:xfrm>
            <a:custGeom>
              <a:avLst/>
              <a:gdLst/>
              <a:ahLst/>
              <a:cxnLst/>
              <a:rect l="l" t="t" r="r" b="b"/>
              <a:pathLst>
                <a:path w="3710940" h="2040889">
                  <a:moveTo>
                    <a:pt x="527303" y="82295"/>
                  </a:moveTo>
                  <a:lnTo>
                    <a:pt x="491320" y="123839"/>
                  </a:lnTo>
                  <a:lnTo>
                    <a:pt x="450103" y="140493"/>
                  </a:lnTo>
                  <a:lnTo>
                    <a:pt x="396748" y="153359"/>
                  </a:lnTo>
                  <a:lnTo>
                    <a:pt x="333761" y="161653"/>
                  </a:lnTo>
                  <a:lnTo>
                    <a:pt x="263651" y="164591"/>
                  </a:lnTo>
                  <a:lnTo>
                    <a:pt x="193542" y="161653"/>
                  </a:lnTo>
                  <a:lnTo>
                    <a:pt x="130556" y="153359"/>
                  </a:lnTo>
                  <a:lnTo>
                    <a:pt x="77200" y="140493"/>
                  </a:lnTo>
                  <a:lnTo>
                    <a:pt x="35983" y="123839"/>
                  </a:lnTo>
                  <a:lnTo>
                    <a:pt x="9413" y="104178"/>
                  </a:lnTo>
                  <a:lnTo>
                    <a:pt x="0" y="82295"/>
                  </a:lnTo>
                </a:path>
                <a:path w="3710940" h="2040889">
                  <a:moveTo>
                    <a:pt x="0" y="82295"/>
                  </a:moveTo>
                  <a:lnTo>
                    <a:pt x="35983" y="40752"/>
                  </a:lnTo>
                  <a:lnTo>
                    <a:pt x="77200" y="24098"/>
                  </a:lnTo>
                  <a:lnTo>
                    <a:pt x="130555" y="11232"/>
                  </a:lnTo>
                  <a:lnTo>
                    <a:pt x="193542" y="2938"/>
                  </a:lnTo>
                  <a:lnTo>
                    <a:pt x="263651" y="0"/>
                  </a:lnTo>
                  <a:lnTo>
                    <a:pt x="333761" y="2938"/>
                  </a:lnTo>
                  <a:lnTo>
                    <a:pt x="396747" y="11232"/>
                  </a:lnTo>
                  <a:lnTo>
                    <a:pt x="450103" y="24098"/>
                  </a:lnTo>
                  <a:lnTo>
                    <a:pt x="491320" y="40752"/>
                  </a:lnTo>
                  <a:lnTo>
                    <a:pt x="527303" y="82295"/>
                  </a:lnTo>
                  <a:lnTo>
                    <a:pt x="527303" y="411479"/>
                  </a:lnTo>
                  <a:lnTo>
                    <a:pt x="491320" y="453023"/>
                  </a:lnTo>
                  <a:lnTo>
                    <a:pt x="450103" y="469677"/>
                  </a:lnTo>
                  <a:lnTo>
                    <a:pt x="396748" y="482543"/>
                  </a:lnTo>
                  <a:lnTo>
                    <a:pt x="333761" y="490837"/>
                  </a:lnTo>
                  <a:lnTo>
                    <a:pt x="263651" y="493775"/>
                  </a:lnTo>
                  <a:lnTo>
                    <a:pt x="193542" y="490837"/>
                  </a:lnTo>
                  <a:lnTo>
                    <a:pt x="130556" y="482543"/>
                  </a:lnTo>
                  <a:lnTo>
                    <a:pt x="77200" y="469677"/>
                  </a:lnTo>
                  <a:lnTo>
                    <a:pt x="35983" y="453023"/>
                  </a:lnTo>
                  <a:lnTo>
                    <a:pt x="0" y="411479"/>
                  </a:lnTo>
                  <a:lnTo>
                    <a:pt x="0" y="82295"/>
                  </a:lnTo>
                  <a:close/>
                </a:path>
                <a:path w="3710940" h="2040889">
                  <a:moveTo>
                    <a:pt x="527303" y="827786"/>
                  </a:moveTo>
                  <a:lnTo>
                    <a:pt x="491320" y="869451"/>
                  </a:lnTo>
                  <a:lnTo>
                    <a:pt x="450103" y="886158"/>
                  </a:lnTo>
                  <a:lnTo>
                    <a:pt x="396748" y="899065"/>
                  </a:lnTo>
                  <a:lnTo>
                    <a:pt x="333761" y="907387"/>
                  </a:lnTo>
                  <a:lnTo>
                    <a:pt x="263651" y="910336"/>
                  </a:lnTo>
                  <a:lnTo>
                    <a:pt x="193542" y="907387"/>
                  </a:lnTo>
                  <a:lnTo>
                    <a:pt x="130556" y="899065"/>
                  </a:lnTo>
                  <a:lnTo>
                    <a:pt x="77200" y="886158"/>
                  </a:lnTo>
                  <a:lnTo>
                    <a:pt x="35983" y="869451"/>
                  </a:lnTo>
                  <a:lnTo>
                    <a:pt x="9413" y="849731"/>
                  </a:lnTo>
                  <a:lnTo>
                    <a:pt x="0" y="827786"/>
                  </a:lnTo>
                </a:path>
                <a:path w="3710940" h="2040889">
                  <a:moveTo>
                    <a:pt x="0" y="827786"/>
                  </a:moveTo>
                  <a:lnTo>
                    <a:pt x="35983" y="786120"/>
                  </a:lnTo>
                  <a:lnTo>
                    <a:pt x="77200" y="769413"/>
                  </a:lnTo>
                  <a:lnTo>
                    <a:pt x="130555" y="756506"/>
                  </a:lnTo>
                  <a:lnTo>
                    <a:pt x="193542" y="748184"/>
                  </a:lnTo>
                  <a:lnTo>
                    <a:pt x="263651" y="745236"/>
                  </a:lnTo>
                  <a:lnTo>
                    <a:pt x="333761" y="748184"/>
                  </a:lnTo>
                  <a:lnTo>
                    <a:pt x="396747" y="756506"/>
                  </a:lnTo>
                  <a:lnTo>
                    <a:pt x="450103" y="769413"/>
                  </a:lnTo>
                  <a:lnTo>
                    <a:pt x="491320" y="786120"/>
                  </a:lnTo>
                  <a:lnTo>
                    <a:pt x="527303" y="827786"/>
                  </a:lnTo>
                  <a:lnTo>
                    <a:pt x="527303" y="1157985"/>
                  </a:lnTo>
                  <a:lnTo>
                    <a:pt x="491320" y="1199651"/>
                  </a:lnTo>
                  <a:lnTo>
                    <a:pt x="450103" y="1216358"/>
                  </a:lnTo>
                  <a:lnTo>
                    <a:pt x="396748" y="1229265"/>
                  </a:lnTo>
                  <a:lnTo>
                    <a:pt x="333761" y="1237587"/>
                  </a:lnTo>
                  <a:lnTo>
                    <a:pt x="263651" y="1240535"/>
                  </a:lnTo>
                  <a:lnTo>
                    <a:pt x="193542" y="1237587"/>
                  </a:lnTo>
                  <a:lnTo>
                    <a:pt x="130556" y="1229265"/>
                  </a:lnTo>
                  <a:lnTo>
                    <a:pt x="77200" y="1216358"/>
                  </a:lnTo>
                  <a:lnTo>
                    <a:pt x="35983" y="1199651"/>
                  </a:lnTo>
                  <a:lnTo>
                    <a:pt x="0" y="1157985"/>
                  </a:lnTo>
                  <a:lnTo>
                    <a:pt x="0" y="827786"/>
                  </a:lnTo>
                  <a:close/>
                </a:path>
                <a:path w="3710940" h="2040889">
                  <a:moveTo>
                    <a:pt x="527303" y="1629155"/>
                  </a:moveTo>
                  <a:lnTo>
                    <a:pt x="491320" y="1670699"/>
                  </a:lnTo>
                  <a:lnTo>
                    <a:pt x="450103" y="1687353"/>
                  </a:lnTo>
                  <a:lnTo>
                    <a:pt x="396748" y="1700219"/>
                  </a:lnTo>
                  <a:lnTo>
                    <a:pt x="333761" y="1708513"/>
                  </a:lnTo>
                  <a:lnTo>
                    <a:pt x="263651" y="1711452"/>
                  </a:lnTo>
                  <a:lnTo>
                    <a:pt x="193542" y="1708513"/>
                  </a:lnTo>
                  <a:lnTo>
                    <a:pt x="130556" y="1700219"/>
                  </a:lnTo>
                  <a:lnTo>
                    <a:pt x="77200" y="1687353"/>
                  </a:lnTo>
                  <a:lnTo>
                    <a:pt x="35983" y="1670699"/>
                  </a:lnTo>
                  <a:lnTo>
                    <a:pt x="9413" y="1651038"/>
                  </a:lnTo>
                  <a:lnTo>
                    <a:pt x="0" y="1629155"/>
                  </a:lnTo>
                </a:path>
                <a:path w="3710940" h="2040889">
                  <a:moveTo>
                    <a:pt x="0" y="1629155"/>
                  </a:moveTo>
                  <a:lnTo>
                    <a:pt x="35983" y="1587612"/>
                  </a:lnTo>
                  <a:lnTo>
                    <a:pt x="77200" y="1570958"/>
                  </a:lnTo>
                  <a:lnTo>
                    <a:pt x="130555" y="1558092"/>
                  </a:lnTo>
                  <a:lnTo>
                    <a:pt x="193542" y="1549798"/>
                  </a:lnTo>
                  <a:lnTo>
                    <a:pt x="263651" y="1546859"/>
                  </a:lnTo>
                  <a:lnTo>
                    <a:pt x="333761" y="1549798"/>
                  </a:lnTo>
                  <a:lnTo>
                    <a:pt x="396747" y="1558092"/>
                  </a:lnTo>
                  <a:lnTo>
                    <a:pt x="450103" y="1570958"/>
                  </a:lnTo>
                  <a:lnTo>
                    <a:pt x="491320" y="1587612"/>
                  </a:lnTo>
                  <a:lnTo>
                    <a:pt x="527303" y="1629155"/>
                  </a:lnTo>
                  <a:lnTo>
                    <a:pt x="527303" y="1958339"/>
                  </a:lnTo>
                  <a:lnTo>
                    <a:pt x="491320" y="1999883"/>
                  </a:lnTo>
                  <a:lnTo>
                    <a:pt x="450103" y="2016537"/>
                  </a:lnTo>
                  <a:lnTo>
                    <a:pt x="396748" y="2029403"/>
                  </a:lnTo>
                  <a:lnTo>
                    <a:pt x="333761" y="2037697"/>
                  </a:lnTo>
                  <a:lnTo>
                    <a:pt x="263651" y="2040635"/>
                  </a:lnTo>
                  <a:lnTo>
                    <a:pt x="193542" y="2037697"/>
                  </a:lnTo>
                  <a:lnTo>
                    <a:pt x="130556" y="2029403"/>
                  </a:lnTo>
                  <a:lnTo>
                    <a:pt x="77200" y="2016537"/>
                  </a:lnTo>
                  <a:lnTo>
                    <a:pt x="35983" y="1999883"/>
                  </a:lnTo>
                  <a:lnTo>
                    <a:pt x="0" y="1958339"/>
                  </a:lnTo>
                  <a:lnTo>
                    <a:pt x="0" y="1629155"/>
                  </a:lnTo>
                  <a:close/>
                </a:path>
                <a:path w="3710940" h="2040889">
                  <a:moveTo>
                    <a:pt x="3710940" y="518921"/>
                  </a:moveTo>
                  <a:lnTo>
                    <a:pt x="3694860" y="577291"/>
                  </a:lnTo>
                  <a:lnTo>
                    <a:pt x="3649253" y="630352"/>
                  </a:lnTo>
                  <a:lnTo>
                    <a:pt x="3616609" y="654339"/>
                  </a:lnTo>
                  <a:lnTo>
                    <a:pt x="3578062" y="676333"/>
                  </a:lnTo>
                  <a:lnTo>
                    <a:pt x="3534107" y="696114"/>
                  </a:lnTo>
                  <a:lnTo>
                    <a:pt x="3485235" y="713459"/>
                  </a:lnTo>
                  <a:lnTo>
                    <a:pt x="3431940" y="728148"/>
                  </a:lnTo>
                  <a:lnTo>
                    <a:pt x="3374716" y="739959"/>
                  </a:lnTo>
                  <a:lnTo>
                    <a:pt x="3314055" y="748669"/>
                  </a:lnTo>
                  <a:lnTo>
                    <a:pt x="3250451" y="754058"/>
                  </a:lnTo>
                  <a:lnTo>
                    <a:pt x="3184398" y="755903"/>
                  </a:lnTo>
                  <a:lnTo>
                    <a:pt x="3118344" y="754058"/>
                  </a:lnTo>
                  <a:lnTo>
                    <a:pt x="3054740" y="748669"/>
                  </a:lnTo>
                  <a:lnTo>
                    <a:pt x="2994079" y="739959"/>
                  </a:lnTo>
                  <a:lnTo>
                    <a:pt x="2936855" y="728148"/>
                  </a:lnTo>
                  <a:lnTo>
                    <a:pt x="2883560" y="713459"/>
                  </a:lnTo>
                  <a:lnTo>
                    <a:pt x="2834688" y="696114"/>
                  </a:lnTo>
                  <a:lnTo>
                    <a:pt x="2790733" y="676333"/>
                  </a:lnTo>
                  <a:lnTo>
                    <a:pt x="2752186" y="654339"/>
                  </a:lnTo>
                  <a:lnTo>
                    <a:pt x="2719542" y="630352"/>
                  </a:lnTo>
                  <a:lnTo>
                    <a:pt x="2673935" y="577291"/>
                  </a:lnTo>
                  <a:lnTo>
                    <a:pt x="2661958" y="548659"/>
                  </a:lnTo>
                  <a:lnTo>
                    <a:pt x="2657855" y="518921"/>
                  </a:lnTo>
                </a:path>
                <a:path w="3710940" h="2040889">
                  <a:moveTo>
                    <a:pt x="2657855" y="518921"/>
                  </a:moveTo>
                  <a:lnTo>
                    <a:pt x="2673935" y="460552"/>
                  </a:lnTo>
                  <a:lnTo>
                    <a:pt x="2719542" y="407491"/>
                  </a:lnTo>
                  <a:lnTo>
                    <a:pt x="2752186" y="383504"/>
                  </a:lnTo>
                  <a:lnTo>
                    <a:pt x="2790733" y="361510"/>
                  </a:lnTo>
                  <a:lnTo>
                    <a:pt x="2834688" y="341729"/>
                  </a:lnTo>
                  <a:lnTo>
                    <a:pt x="2883560" y="324384"/>
                  </a:lnTo>
                  <a:lnTo>
                    <a:pt x="2936855" y="309695"/>
                  </a:lnTo>
                  <a:lnTo>
                    <a:pt x="2994079" y="297884"/>
                  </a:lnTo>
                  <a:lnTo>
                    <a:pt x="3054740" y="289174"/>
                  </a:lnTo>
                  <a:lnTo>
                    <a:pt x="3118344" y="283785"/>
                  </a:lnTo>
                  <a:lnTo>
                    <a:pt x="3184398" y="281939"/>
                  </a:lnTo>
                  <a:lnTo>
                    <a:pt x="3250451" y="283785"/>
                  </a:lnTo>
                  <a:lnTo>
                    <a:pt x="3314055" y="289174"/>
                  </a:lnTo>
                  <a:lnTo>
                    <a:pt x="3374716" y="297884"/>
                  </a:lnTo>
                  <a:lnTo>
                    <a:pt x="3431940" y="309695"/>
                  </a:lnTo>
                  <a:lnTo>
                    <a:pt x="3485235" y="324384"/>
                  </a:lnTo>
                  <a:lnTo>
                    <a:pt x="3534107" y="341729"/>
                  </a:lnTo>
                  <a:lnTo>
                    <a:pt x="3578062" y="361510"/>
                  </a:lnTo>
                  <a:lnTo>
                    <a:pt x="3616609" y="383504"/>
                  </a:lnTo>
                  <a:lnTo>
                    <a:pt x="3649253" y="407491"/>
                  </a:lnTo>
                  <a:lnTo>
                    <a:pt x="3694860" y="460552"/>
                  </a:lnTo>
                  <a:lnTo>
                    <a:pt x="3710940" y="518921"/>
                  </a:lnTo>
                  <a:lnTo>
                    <a:pt x="3710940" y="1466849"/>
                  </a:lnTo>
                  <a:lnTo>
                    <a:pt x="3694860" y="1525219"/>
                  </a:lnTo>
                  <a:lnTo>
                    <a:pt x="3649253" y="1578280"/>
                  </a:lnTo>
                  <a:lnTo>
                    <a:pt x="3616609" y="1602267"/>
                  </a:lnTo>
                  <a:lnTo>
                    <a:pt x="3578062" y="1624261"/>
                  </a:lnTo>
                  <a:lnTo>
                    <a:pt x="3534107" y="1644042"/>
                  </a:lnTo>
                  <a:lnTo>
                    <a:pt x="3485235" y="1661387"/>
                  </a:lnTo>
                  <a:lnTo>
                    <a:pt x="3431940" y="1676076"/>
                  </a:lnTo>
                  <a:lnTo>
                    <a:pt x="3374716" y="1687887"/>
                  </a:lnTo>
                  <a:lnTo>
                    <a:pt x="3314055" y="1696597"/>
                  </a:lnTo>
                  <a:lnTo>
                    <a:pt x="3250451" y="1701986"/>
                  </a:lnTo>
                  <a:lnTo>
                    <a:pt x="3184398" y="1703832"/>
                  </a:lnTo>
                  <a:lnTo>
                    <a:pt x="3118344" y="1701986"/>
                  </a:lnTo>
                  <a:lnTo>
                    <a:pt x="3054740" y="1696597"/>
                  </a:lnTo>
                  <a:lnTo>
                    <a:pt x="2994079" y="1687887"/>
                  </a:lnTo>
                  <a:lnTo>
                    <a:pt x="2936855" y="1676076"/>
                  </a:lnTo>
                  <a:lnTo>
                    <a:pt x="2883560" y="1661387"/>
                  </a:lnTo>
                  <a:lnTo>
                    <a:pt x="2834688" y="1644042"/>
                  </a:lnTo>
                  <a:lnTo>
                    <a:pt x="2790733" y="1624261"/>
                  </a:lnTo>
                  <a:lnTo>
                    <a:pt x="2752186" y="1602267"/>
                  </a:lnTo>
                  <a:lnTo>
                    <a:pt x="2719542" y="1578280"/>
                  </a:lnTo>
                  <a:lnTo>
                    <a:pt x="2673935" y="1525219"/>
                  </a:lnTo>
                  <a:lnTo>
                    <a:pt x="2657855" y="1466849"/>
                  </a:lnTo>
                  <a:lnTo>
                    <a:pt x="2657855" y="518921"/>
                  </a:lnTo>
                  <a:close/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59674" y="2779902"/>
              <a:ext cx="2131695" cy="1558290"/>
            </a:xfrm>
            <a:custGeom>
              <a:avLst/>
              <a:gdLst/>
              <a:ahLst/>
              <a:cxnLst/>
              <a:rect l="l" t="t" r="r" b="b"/>
              <a:pathLst>
                <a:path w="2131695" h="1558289">
                  <a:moveTo>
                    <a:pt x="2131568" y="751217"/>
                  </a:moveTo>
                  <a:lnTo>
                    <a:pt x="2130387" y="750633"/>
                  </a:lnTo>
                  <a:lnTo>
                    <a:pt x="2117013" y="736854"/>
                  </a:lnTo>
                  <a:lnTo>
                    <a:pt x="2072259" y="690753"/>
                  </a:lnTo>
                  <a:lnTo>
                    <a:pt x="2063076" y="716965"/>
                  </a:lnTo>
                  <a:lnTo>
                    <a:pt x="2055368" y="713105"/>
                  </a:lnTo>
                  <a:lnTo>
                    <a:pt x="2055368" y="718477"/>
                  </a:lnTo>
                  <a:lnTo>
                    <a:pt x="4445" y="0"/>
                  </a:lnTo>
                  <a:lnTo>
                    <a:pt x="127" y="11938"/>
                  </a:lnTo>
                  <a:lnTo>
                    <a:pt x="2055368" y="731888"/>
                  </a:lnTo>
                  <a:lnTo>
                    <a:pt x="2055368" y="739025"/>
                  </a:lnTo>
                  <a:lnTo>
                    <a:pt x="2053945" y="743064"/>
                  </a:lnTo>
                  <a:lnTo>
                    <a:pt x="2046859" y="742315"/>
                  </a:lnTo>
                  <a:lnTo>
                    <a:pt x="2047811" y="744855"/>
                  </a:lnTo>
                  <a:lnTo>
                    <a:pt x="2286" y="744855"/>
                  </a:lnTo>
                  <a:lnTo>
                    <a:pt x="2286" y="757567"/>
                  </a:lnTo>
                  <a:lnTo>
                    <a:pt x="2048878" y="757567"/>
                  </a:lnTo>
                  <a:lnTo>
                    <a:pt x="2047113" y="762635"/>
                  </a:lnTo>
                  <a:lnTo>
                    <a:pt x="2054136" y="761746"/>
                  </a:lnTo>
                  <a:lnTo>
                    <a:pt x="2055368" y="765009"/>
                  </a:lnTo>
                  <a:lnTo>
                    <a:pt x="2055368" y="773087"/>
                  </a:lnTo>
                  <a:lnTo>
                    <a:pt x="0" y="1545844"/>
                  </a:lnTo>
                  <a:lnTo>
                    <a:pt x="4572" y="1557782"/>
                  </a:lnTo>
                  <a:lnTo>
                    <a:pt x="2055368" y="786701"/>
                  </a:lnTo>
                  <a:lnTo>
                    <a:pt x="2055368" y="789317"/>
                  </a:lnTo>
                  <a:lnTo>
                    <a:pt x="2063051" y="785482"/>
                  </a:lnTo>
                  <a:lnTo>
                    <a:pt x="2073656" y="813689"/>
                  </a:lnTo>
                  <a:lnTo>
                    <a:pt x="2116378" y="767588"/>
                  </a:lnTo>
                  <a:lnTo>
                    <a:pt x="2130907" y="751928"/>
                  </a:lnTo>
                  <a:lnTo>
                    <a:pt x="2131568" y="751840"/>
                  </a:lnTo>
                  <a:lnTo>
                    <a:pt x="2131263" y="751547"/>
                  </a:lnTo>
                  <a:lnTo>
                    <a:pt x="2131568" y="751217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581644" y="3520058"/>
              <a:ext cx="628015" cy="707390"/>
            </a:xfrm>
            <a:custGeom>
              <a:avLst/>
              <a:gdLst/>
              <a:ahLst/>
              <a:cxnLst/>
              <a:rect l="l" t="t" r="r" b="b"/>
              <a:pathLst>
                <a:path w="628015" h="707389">
                  <a:moveTo>
                    <a:pt x="0" y="0"/>
                  </a:moveTo>
                  <a:lnTo>
                    <a:pt x="0" y="156971"/>
                  </a:lnTo>
                  <a:lnTo>
                    <a:pt x="2549" y="201013"/>
                  </a:lnTo>
                  <a:lnTo>
                    <a:pt x="10068" y="244106"/>
                  </a:lnTo>
                  <a:lnTo>
                    <a:pt x="22360" y="286055"/>
                  </a:lnTo>
                  <a:lnTo>
                    <a:pt x="39229" y="326664"/>
                  </a:lnTo>
                  <a:lnTo>
                    <a:pt x="60480" y="365736"/>
                  </a:lnTo>
                  <a:lnTo>
                    <a:pt x="85917" y="403075"/>
                  </a:lnTo>
                  <a:lnTo>
                    <a:pt x="115343" y="438485"/>
                  </a:lnTo>
                  <a:lnTo>
                    <a:pt x="148565" y="471770"/>
                  </a:lnTo>
                  <a:lnTo>
                    <a:pt x="185385" y="502734"/>
                  </a:lnTo>
                  <a:lnTo>
                    <a:pt x="225608" y="531179"/>
                  </a:lnTo>
                  <a:lnTo>
                    <a:pt x="269038" y="556911"/>
                  </a:lnTo>
                  <a:lnTo>
                    <a:pt x="315480" y="579733"/>
                  </a:lnTo>
                  <a:lnTo>
                    <a:pt x="364737" y="599449"/>
                  </a:lnTo>
                  <a:lnTo>
                    <a:pt x="416614" y="615862"/>
                  </a:lnTo>
                  <a:lnTo>
                    <a:pt x="470915" y="628776"/>
                  </a:lnTo>
                  <a:lnTo>
                    <a:pt x="470915" y="707263"/>
                  </a:lnTo>
                  <a:lnTo>
                    <a:pt x="627887" y="565784"/>
                  </a:lnTo>
                  <a:lnTo>
                    <a:pt x="470915" y="393318"/>
                  </a:lnTo>
                  <a:lnTo>
                    <a:pt x="470915" y="471804"/>
                  </a:lnTo>
                  <a:lnTo>
                    <a:pt x="416614" y="458890"/>
                  </a:lnTo>
                  <a:lnTo>
                    <a:pt x="364737" y="442477"/>
                  </a:lnTo>
                  <a:lnTo>
                    <a:pt x="315480" y="422761"/>
                  </a:lnTo>
                  <a:lnTo>
                    <a:pt x="269038" y="399939"/>
                  </a:lnTo>
                  <a:lnTo>
                    <a:pt x="225608" y="374207"/>
                  </a:lnTo>
                  <a:lnTo>
                    <a:pt x="185385" y="345762"/>
                  </a:lnTo>
                  <a:lnTo>
                    <a:pt x="148565" y="314798"/>
                  </a:lnTo>
                  <a:lnTo>
                    <a:pt x="115343" y="281513"/>
                  </a:lnTo>
                  <a:lnTo>
                    <a:pt x="85917" y="246103"/>
                  </a:lnTo>
                  <a:lnTo>
                    <a:pt x="60480" y="208764"/>
                  </a:lnTo>
                  <a:lnTo>
                    <a:pt x="39229" y="169692"/>
                  </a:lnTo>
                  <a:lnTo>
                    <a:pt x="22360" y="129083"/>
                  </a:lnTo>
                  <a:lnTo>
                    <a:pt x="10068" y="87134"/>
                  </a:lnTo>
                  <a:lnTo>
                    <a:pt x="2549" y="440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581620" y="3032759"/>
              <a:ext cx="628015" cy="565785"/>
            </a:xfrm>
            <a:custGeom>
              <a:avLst/>
              <a:gdLst/>
              <a:ahLst/>
              <a:cxnLst/>
              <a:rect l="l" t="t" r="r" b="b"/>
              <a:pathLst>
                <a:path w="628015" h="565785">
                  <a:moveTo>
                    <a:pt x="627912" y="0"/>
                  </a:moveTo>
                  <a:lnTo>
                    <a:pt x="577175" y="1603"/>
                  </a:lnTo>
                  <a:lnTo>
                    <a:pt x="526820" y="6350"/>
                  </a:lnTo>
                  <a:lnTo>
                    <a:pt x="473719" y="14882"/>
                  </a:lnTo>
                  <a:lnTo>
                    <a:pt x="422604" y="26691"/>
                  </a:lnTo>
                  <a:lnTo>
                    <a:pt x="373630" y="41608"/>
                  </a:lnTo>
                  <a:lnTo>
                    <a:pt x="326953" y="59466"/>
                  </a:lnTo>
                  <a:lnTo>
                    <a:pt x="282729" y="80096"/>
                  </a:lnTo>
                  <a:lnTo>
                    <a:pt x="241113" y="103329"/>
                  </a:lnTo>
                  <a:lnTo>
                    <a:pt x="202261" y="128998"/>
                  </a:lnTo>
                  <a:lnTo>
                    <a:pt x="166329" y="156935"/>
                  </a:lnTo>
                  <a:lnTo>
                    <a:pt x="133472" y="186971"/>
                  </a:lnTo>
                  <a:lnTo>
                    <a:pt x="103845" y="218938"/>
                  </a:lnTo>
                  <a:lnTo>
                    <a:pt x="77606" y="252667"/>
                  </a:lnTo>
                  <a:lnTo>
                    <a:pt x="54908" y="287992"/>
                  </a:lnTo>
                  <a:lnTo>
                    <a:pt x="35908" y="324743"/>
                  </a:lnTo>
                  <a:lnTo>
                    <a:pt x="20762" y="362752"/>
                  </a:lnTo>
                  <a:lnTo>
                    <a:pt x="9624" y="401851"/>
                  </a:lnTo>
                  <a:lnTo>
                    <a:pt x="2652" y="441872"/>
                  </a:lnTo>
                  <a:lnTo>
                    <a:pt x="0" y="482647"/>
                  </a:lnTo>
                  <a:lnTo>
                    <a:pt x="1823" y="524007"/>
                  </a:lnTo>
                  <a:lnTo>
                    <a:pt x="8279" y="565785"/>
                  </a:lnTo>
                  <a:lnTo>
                    <a:pt x="19195" y="524861"/>
                  </a:lnTo>
                  <a:lnTo>
                    <a:pt x="34325" y="485372"/>
                  </a:lnTo>
                  <a:lnTo>
                    <a:pt x="53466" y="447452"/>
                  </a:lnTo>
                  <a:lnTo>
                    <a:pt x="76412" y="411238"/>
                  </a:lnTo>
                  <a:lnTo>
                    <a:pt x="102958" y="376863"/>
                  </a:lnTo>
                  <a:lnTo>
                    <a:pt x="132901" y="344463"/>
                  </a:lnTo>
                  <a:lnTo>
                    <a:pt x="166035" y="314172"/>
                  </a:lnTo>
                  <a:lnTo>
                    <a:pt x="202157" y="286125"/>
                  </a:lnTo>
                  <a:lnTo>
                    <a:pt x="241061" y="260458"/>
                  </a:lnTo>
                  <a:lnTo>
                    <a:pt x="282542" y="237306"/>
                  </a:lnTo>
                  <a:lnTo>
                    <a:pt x="326398" y="216802"/>
                  </a:lnTo>
                  <a:lnTo>
                    <a:pt x="372421" y="199083"/>
                  </a:lnTo>
                  <a:lnTo>
                    <a:pt x="420409" y="184283"/>
                  </a:lnTo>
                  <a:lnTo>
                    <a:pt x="470157" y="172536"/>
                  </a:lnTo>
                  <a:lnTo>
                    <a:pt x="521460" y="163979"/>
                  </a:lnTo>
                  <a:lnTo>
                    <a:pt x="574113" y="158746"/>
                  </a:lnTo>
                  <a:lnTo>
                    <a:pt x="627912" y="156972"/>
                  </a:lnTo>
                  <a:lnTo>
                    <a:pt x="627912" y="0"/>
                  </a:lnTo>
                  <a:close/>
                </a:path>
              </a:pathLst>
            </a:custGeom>
            <a:solidFill>
              <a:srgbClr val="005F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581644" y="3032759"/>
              <a:ext cx="628015" cy="1195070"/>
            </a:xfrm>
            <a:custGeom>
              <a:avLst/>
              <a:gdLst/>
              <a:ahLst/>
              <a:cxnLst/>
              <a:rect l="l" t="t" r="r" b="b"/>
              <a:pathLst>
                <a:path w="628015" h="1195070">
                  <a:moveTo>
                    <a:pt x="0" y="487299"/>
                  </a:moveTo>
                  <a:lnTo>
                    <a:pt x="2549" y="531340"/>
                  </a:lnTo>
                  <a:lnTo>
                    <a:pt x="10068" y="574433"/>
                  </a:lnTo>
                  <a:lnTo>
                    <a:pt x="22360" y="616382"/>
                  </a:lnTo>
                  <a:lnTo>
                    <a:pt x="39229" y="656991"/>
                  </a:lnTo>
                  <a:lnTo>
                    <a:pt x="60480" y="696063"/>
                  </a:lnTo>
                  <a:lnTo>
                    <a:pt x="85917" y="733402"/>
                  </a:lnTo>
                  <a:lnTo>
                    <a:pt x="115343" y="768812"/>
                  </a:lnTo>
                  <a:lnTo>
                    <a:pt x="148565" y="802097"/>
                  </a:lnTo>
                  <a:lnTo>
                    <a:pt x="185385" y="833061"/>
                  </a:lnTo>
                  <a:lnTo>
                    <a:pt x="225608" y="861506"/>
                  </a:lnTo>
                  <a:lnTo>
                    <a:pt x="269038" y="887238"/>
                  </a:lnTo>
                  <a:lnTo>
                    <a:pt x="315480" y="910060"/>
                  </a:lnTo>
                  <a:lnTo>
                    <a:pt x="364737" y="929776"/>
                  </a:lnTo>
                  <a:lnTo>
                    <a:pt x="416614" y="946189"/>
                  </a:lnTo>
                  <a:lnTo>
                    <a:pt x="470915" y="959103"/>
                  </a:lnTo>
                  <a:lnTo>
                    <a:pt x="470915" y="880617"/>
                  </a:lnTo>
                  <a:lnTo>
                    <a:pt x="627887" y="1053083"/>
                  </a:lnTo>
                  <a:lnTo>
                    <a:pt x="470915" y="1194562"/>
                  </a:lnTo>
                  <a:lnTo>
                    <a:pt x="470915" y="1116076"/>
                  </a:lnTo>
                  <a:lnTo>
                    <a:pt x="416614" y="1103161"/>
                  </a:lnTo>
                  <a:lnTo>
                    <a:pt x="364737" y="1086748"/>
                  </a:lnTo>
                  <a:lnTo>
                    <a:pt x="315480" y="1067032"/>
                  </a:lnTo>
                  <a:lnTo>
                    <a:pt x="269038" y="1044210"/>
                  </a:lnTo>
                  <a:lnTo>
                    <a:pt x="225608" y="1018478"/>
                  </a:lnTo>
                  <a:lnTo>
                    <a:pt x="185385" y="990033"/>
                  </a:lnTo>
                  <a:lnTo>
                    <a:pt x="148565" y="959069"/>
                  </a:lnTo>
                  <a:lnTo>
                    <a:pt x="115343" y="925784"/>
                  </a:lnTo>
                  <a:lnTo>
                    <a:pt x="85917" y="890374"/>
                  </a:lnTo>
                  <a:lnTo>
                    <a:pt x="60480" y="853035"/>
                  </a:lnTo>
                  <a:lnTo>
                    <a:pt x="39229" y="813963"/>
                  </a:lnTo>
                  <a:lnTo>
                    <a:pt x="22360" y="773354"/>
                  </a:lnTo>
                  <a:lnTo>
                    <a:pt x="10068" y="731405"/>
                  </a:lnTo>
                  <a:lnTo>
                    <a:pt x="2549" y="688312"/>
                  </a:lnTo>
                  <a:lnTo>
                    <a:pt x="0" y="644270"/>
                  </a:lnTo>
                  <a:lnTo>
                    <a:pt x="0" y="487299"/>
                  </a:lnTo>
                  <a:lnTo>
                    <a:pt x="2305" y="445255"/>
                  </a:lnTo>
                  <a:lnTo>
                    <a:pt x="9095" y="404203"/>
                  </a:lnTo>
                  <a:lnTo>
                    <a:pt x="20181" y="364291"/>
                  </a:lnTo>
                  <a:lnTo>
                    <a:pt x="35374" y="325665"/>
                  </a:lnTo>
                  <a:lnTo>
                    <a:pt x="54486" y="288469"/>
                  </a:lnTo>
                  <a:lnTo>
                    <a:pt x="77328" y="252852"/>
                  </a:lnTo>
                  <a:lnTo>
                    <a:pt x="103712" y="218960"/>
                  </a:lnTo>
                  <a:lnTo>
                    <a:pt x="133448" y="186937"/>
                  </a:lnTo>
                  <a:lnTo>
                    <a:pt x="166349" y="156932"/>
                  </a:lnTo>
                  <a:lnTo>
                    <a:pt x="202226" y="129090"/>
                  </a:lnTo>
                  <a:lnTo>
                    <a:pt x="240889" y="103558"/>
                  </a:lnTo>
                  <a:lnTo>
                    <a:pt x="282150" y="80481"/>
                  </a:lnTo>
                  <a:lnTo>
                    <a:pt x="325822" y="60007"/>
                  </a:lnTo>
                  <a:lnTo>
                    <a:pt x="371714" y="42281"/>
                  </a:lnTo>
                  <a:lnTo>
                    <a:pt x="419638" y="27450"/>
                  </a:lnTo>
                  <a:lnTo>
                    <a:pt x="469407" y="15660"/>
                  </a:lnTo>
                  <a:lnTo>
                    <a:pt x="520830" y="7057"/>
                  </a:lnTo>
                  <a:lnTo>
                    <a:pt x="573720" y="1788"/>
                  </a:lnTo>
                  <a:lnTo>
                    <a:pt x="627887" y="0"/>
                  </a:lnTo>
                  <a:lnTo>
                    <a:pt x="627887" y="156972"/>
                  </a:lnTo>
                  <a:lnTo>
                    <a:pt x="574089" y="158746"/>
                  </a:lnTo>
                  <a:lnTo>
                    <a:pt x="521435" y="163979"/>
                  </a:lnTo>
                  <a:lnTo>
                    <a:pt x="470133" y="172536"/>
                  </a:lnTo>
                  <a:lnTo>
                    <a:pt x="420385" y="184283"/>
                  </a:lnTo>
                  <a:lnTo>
                    <a:pt x="372397" y="199083"/>
                  </a:lnTo>
                  <a:lnTo>
                    <a:pt x="326373" y="216802"/>
                  </a:lnTo>
                  <a:lnTo>
                    <a:pt x="282518" y="237306"/>
                  </a:lnTo>
                  <a:lnTo>
                    <a:pt x="241036" y="260458"/>
                  </a:lnTo>
                  <a:lnTo>
                    <a:pt x="202132" y="286125"/>
                  </a:lnTo>
                  <a:lnTo>
                    <a:pt x="166011" y="314172"/>
                  </a:lnTo>
                  <a:lnTo>
                    <a:pt x="132877" y="344463"/>
                  </a:lnTo>
                  <a:lnTo>
                    <a:pt x="102934" y="376863"/>
                  </a:lnTo>
                  <a:lnTo>
                    <a:pt x="76387" y="411238"/>
                  </a:lnTo>
                  <a:lnTo>
                    <a:pt x="53442" y="447452"/>
                  </a:lnTo>
                  <a:lnTo>
                    <a:pt x="34301" y="485372"/>
                  </a:lnTo>
                  <a:lnTo>
                    <a:pt x="19171" y="524861"/>
                  </a:lnTo>
                  <a:lnTo>
                    <a:pt x="8254" y="565785"/>
                  </a:lnTo>
                </a:path>
              </a:pathLst>
            </a:custGeom>
            <a:ln w="12700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480804" y="2981197"/>
              <a:ext cx="626745" cy="707390"/>
            </a:xfrm>
            <a:custGeom>
              <a:avLst/>
              <a:gdLst/>
              <a:ahLst/>
              <a:cxnLst/>
              <a:rect l="l" t="t" r="r" b="b"/>
              <a:pathLst>
                <a:path w="626745" h="707389">
                  <a:moveTo>
                    <a:pt x="156591" y="0"/>
                  </a:moveTo>
                  <a:lnTo>
                    <a:pt x="0" y="141097"/>
                  </a:lnTo>
                  <a:lnTo>
                    <a:pt x="156591" y="313181"/>
                  </a:lnTo>
                  <a:lnTo>
                    <a:pt x="156591" y="234823"/>
                  </a:lnTo>
                  <a:lnTo>
                    <a:pt x="210767" y="247762"/>
                  </a:lnTo>
                  <a:lnTo>
                    <a:pt x="262523" y="264201"/>
                  </a:lnTo>
                  <a:lnTo>
                    <a:pt x="311664" y="283942"/>
                  </a:lnTo>
                  <a:lnTo>
                    <a:pt x="357994" y="306789"/>
                  </a:lnTo>
                  <a:lnTo>
                    <a:pt x="401320" y="332547"/>
                  </a:lnTo>
                  <a:lnTo>
                    <a:pt x="441444" y="361018"/>
                  </a:lnTo>
                  <a:lnTo>
                    <a:pt x="478174" y="392007"/>
                  </a:lnTo>
                  <a:lnTo>
                    <a:pt x="511313" y="425317"/>
                  </a:lnTo>
                  <a:lnTo>
                    <a:pt x="540666" y="460752"/>
                  </a:lnTo>
                  <a:lnTo>
                    <a:pt x="566039" y="498117"/>
                  </a:lnTo>
                  <a:lnTo>
                    <a:pt x="587235" y="537214"/>
                  </a:lnTo>
                  <a:lnTo>
                    <a:pt x="604061" y="577848"/>
                  </a:lnTo>
                  <a:lnTo>
                    <a:pt x="616321" y="619823"/>
                  </a:lnTo>
                  <a:lnTo>
                    <a:pt x="623820" y="662942"/>
                  </a:lnTo>
                  <a:lnTo>
                    <a:pt x="626364" y="707008"/>
                  </a:lnTo>
                  <a:lnTo>
                    <a:pt x="626364" y="550417"/>
                  </a:lnTo>
                  <a:lnTo>
                    <a:pt x="623820" y="506351"/>
                  </a:lnTo>
                  <a:lnTo>
                    <a:pt x="616321" y="463232"/>
                  </a:lnTo>
                  <a:lnTo>
                    <a:pt x="604061" y="421257"/>
                  </a:lnTo>
                  <a:lnTo>
                    <a:pt x="587235" y="380623"/>
                  </a:lnTo>
                  <a:lnTo>
                    <a:pt x="566039" y="341526"/>
                  </a:lnTo>
                  <a:lnTo>
                    <a:pt x="540666" y="304161"/>
                  </a:lnTo>
                  <a:lnTo>
                    <a:pt x="511313" y="268726"/>
                  </a:lnTo>
                  <a:lnTo>
                    <a:pt x="478174" y="235416"/>
                  </a:lnTo>
                  <a:lnTo>
                    <a:pt x="441444" y="204427"/>
                  </a:lnTo>
                  <a:lnTo>
                    <a:pt x="401320" y="175956"/>
                  </a:lnTo>
                  <a:lnTo>
                    <a:pt x="357994" y="150198"/>
                  </a:lnTo>
                  <a:lnTo>
                    <a:pt x="311664" y="127351"/>
                  </a:lnTo>
                  <a:lnTo>
                    <a:pt x="262523" y="107610"/>
                  </a:lnTo>
                  <a:lnTo>
                    <a:pt x="210767" y="91171"/>
                  </a:lnTo>
                  <a:lnTo>
                    <a:pt x="156591" y="78231"/>
                  </a:lnTo>
                  <a:lnTo>
                    <a:pt x="156591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80804" y="3609847"/>
              <a:ext cx="626745" cy="566420"/>
            </a:xfrm>
            <a:custGeom>
              <a:avLst/>
              <a:gdLst/>
              <a:ahLst/>
              <a:cxnLst/>
              <a:rect l="l" t="t" r="r" b="b"/>
              <a:pathLst>
                <a:path w="626745" h="566420">
                  <a:moveTo>
                    <a:pt x="618236" y="0"/>
                  </a:moveTo>
                  <a:lnTo>
                    <a:pt x="607367" y="40968"/>
                  </a:lnTo>
                  <a:lnTo>
                    <a:pt x="592289" y="80502"/>
                  </a:lnTo>
                  <a:lnTo>
                    <a:pt x="573206" y="118465"/>
                  </a:lnTo>
                  <a:lnTo>
                    <a:pt x="550323" y="154722"/>
                  </a:lnTo>
                  <a:lnTo>
                    <a:pt x="523843" y="189139"/>
                  </a:lnTo>
                  <a:lnTo>
                    <a:pt x="493972" y="221579"/>
                  </a:lnTo>
                  <a:lnTo>
                    <a:pt x="460913" y="251908"/>
                  </a:lnTo>
                  <a:lnTo>
                    <a:pt x="424872" y="279991"/>
                  </a:lnTo>
                  <a:lnTo>
                    <a:pt x="386052" y="305691"/>
                  </a:lnTo>
                  <a:lnTo>
                    <a:pt x="344658" y="328875"/>
                  </a:lnTo>
                  <a:lnTo>
                    <a:pt x="300894" y="349406"/>
                  </a:lnTo>
                  <a:lnTo>
                    <a:pt x="254966" y="367150"/>
                  </a:lnTo>
                  <a:lnTo>
                    <a:pt x="207076" y="381971"/>
                  </a:lnTo>
                  <a:lnTo>
                    <a:pt x="157431" y="393733"/>
                  </a:lnTo>
                  <a:lnTo>
                    <a:pt x="106233" y="402303"/>
                  </a:lnTo>
                  <a:lnTo>
                    <a:pt x="53688" y="407544"/>
                  </a:lnTo>
                  <a:lnTo>
                    <a:pt x="0" y="409320"/>
                  </a:lnTo>
                  <a:lnTo>
                    <a:pt x="0" y="565912"/>
                  </a:lnTo>
                  <a:lnTo>
                    <a:pt x="50434" y="564308"/>
                  </a:lnTo>
                  <a:lnTo>
                    <a:pt x="100584" y="559562"/>
                  </a:lnTo>
                  <a:lnTo>
                    <a:pt x="153548" y="551048"/>
                  </a:lnTo>
                  <a:lnTo>
                    <a:pt x="204536" y="539256"/>
                  </a:lnTo>
                  <a:lnTo>
                    <a:pt x="253391" y="524353"/>
                  </a:lnTo>
                  <a:lnTo>
                    <a:pt x="299959" y="506507"/>
                  </a:lnTo>
                  <a:lnTo>
                    <a:pt x="344083" y="485887"/>
                  </a:lnTo>
                  <a:lnTo>
                    <a:pt x="385608" y="462660"/>
                  </a:lnTo>
                  <a:lnTo>
                    <a:pt x="424379" y="436995"/>
                  </a:lnTo>
                  <a:lnTo>
                    <a:pt x="460241" y="409060"/>
                  </a:lnTo>
                  <a:lnTo>
                    <a:pt x="493037" y="379022"/>
                  </a:lnTo>
                  <a:lnTo>
                    <a:pt x="522613" y="347050"/>
                  </a:lnTo>
                  <a:lnTo>
                    <a:pt x="548814" y="313312"/>
                  </a:lnTo>
                  <a:lnTo>
                    <a:pt x="571483" y="277976"/>
                  </a:lnTo>
                  <a:lnTo>
                    <a:pt x="590465" y="241210"/>
                  </a:lnTo>
                  <a:lnTo>
                    <a:pt x="605605" y="203182"/>
                  </a:lnTo>
                  <a:lnTo>
                    <a:pt x="616748" y="164061"/>
                  </a:lnTo>
                  <a:lnTo>
                    <a:pt x="623738" y="124014"/>
                  </a:lnTo>
                  <a:lnTo>
                    <a:pt x="626419" y="83209"/>
                  </a:lnTo>
                  <a:lnTo>
                    <a:pt x="624637" y="41815"/>
                  </a:lnTo>
                  <a:lnTo>
                    <a:pt x="618236" y="0"/>
                  </a:lnTo>
                  <a:close/>
                </a:path>
              </a:pathLst>
            </a:custGeom>
            <a:solidFill>
              <a:srgbClr val="005F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80804" y="2981197"/>
              <a:ext cx="626745" cy="1195070"/>
            </a:xfrm>
            <a:custGeom>
              <a:avLst/>
              <a:gdLst/>
              <a:ahLst/>
              <a:cxnLst/>
              <a:rect l="l" t="t" r="r" b="b"/>
              <a:pathLst>
                <a:path w="626745" h="1195070">
                  <a:moveTo>
                    <a:pt x="626364" y="707008"/>
                  </a:moveTo>
                  <a:lnTo>
                    <a:pt x="623820" y="662942"/>
                  </a:lnTo>
                  <a:lnTo>
                    <a:pt x="616321" y="619823"/>
                  </a:lnTo>
                  <a:lnTo>
                    <a:pt x="604061" y="577848"/>
                  </a:lnTo>
                  <a:lnTo>
                    <a:pt x="587235" y="537214"/>
                  </a:lnTo>
                  <a:lnTo>
                    <a:pt x="566039" y="498117"/>
                  </a:lnTo>
                  <a:lnTo>
                    <a:pt x="540666" y="460752"/>
                  </a:lnTo>
                  <a:lnTo>
                    <a:pt x="511313" y="425317"/>
                  </a:lnTo>
                  <a:lnTo>
                    <a:pt x="478174" y="392007"/>
                  </a:lnTo>
                  <a:lnTo>
                    <a:pt x="441444" y="361018"/>
                  </a:lnTo>
                  <a:lnTo>
                    <a:pt x="401320" y="332547"/>
                  </a:lnTo>
                  <a:lnTo>
                    <a:pt x="357994" y="306789"/>
                  </a:lnTo>
                  <a:lnTo>
                    <a:pt x="311664" y="283942"/>
                  </a:lnTo>
                  <a:lnTo>
                    <a:pt x="262523" y="264201"/>
                  </a:lnTo>
                  <a:lnTo>
                    <a:pt x="210767" y="247762"/>
                  </a:lnTo>
                  <a:lnTo>
                    <a:pt x="156591" y="234823"/>
                  </a:lnTo>
                  <a:lnTo>
                    <a:pt x="156591" y="313181"/>
                  </a:lnTo>
                  <a:lnTo>
                    <a:pt x="0" y="141097"/>
                  </a:lnTo>
                  <a:lnTo>
                    <a:pt x="156591" y="0"/>
                  </a:lnTo>
                  <a:lnTo>
                    <a:pt x="156591" y="78231"/>
                  </a:lnTo>
                  <a:lnTo>
                    <a:pt x="210767" y="91171"/>
                  </a:lnTo>
                  <a:lnTo>
                    <a:pt x="262523" y="107610"/>
                  </a:lnTo>
                  <a:lnTo>
                    <a:pt x="311664" y="127351"/>
                  </a:lnTo>
                  <a:lnTo>
                    <a:pt x="357994" y="150198"/>
                  </a:lnTo>
                  <a:lnTo>
                    <a:pt x="401320" y="175956"/>
                  </a:lnTo>
                  <a:lnTo>
                    <a:pt x="441444" y="204427"/>
                  </a:lnTo>
                  <a:lnTo>
                    <a:pt x="478174" y="235416"/>
                  </a:lnTo>
                  <a:lnTo>
                    <a:pt x="511313" y="268726"/>
                  </a:lnTo>
                  <a:lnTo>
                    <a:pt x="540666" y="304161"/>
                  </a:lnTo>
                  <a:lnTo>
                    <a:pt x="566039" y="341526"/>
                  </a:lnTo>
                  <a:lnTo>
                    <a:pt x="587235" y="380623"/>
                  </a:lnTo>
                  <a:lnTo>
                    <a:pt x="604061" y="421257"/>
                  </a:lnTo>
                  <a:lnTo>
                    <a:pt x="616321" y="463232"/>
                  </a:lnTo>
                  <a:lnTo>
                    <a:pt x="623820" y="506351"/>
                  </a:lnTo>
                  <a:lnTo>
                    <a:pt x="626364" y="550417"/>
                  </a:lnTo>
                  <a:lnTo>
                    <a:pt x="626364" y="707008"/>
                  </a:lnTo>
                  <a:lnTo>
                    <a:pt x="624065" y="749072"/>
                  </a:lnTo>
                  <a:lnTo>
                    <a:pt x="617293" y="790144"/>
                  </a:lnTo>
                  <a:lnTo>
                    <a:pt x="606236" y="830075"/>
                  </a:lnTo>
                  <a:lnTo>
                    <a:pt x="591083" y="868722"/>
                  </a:lnTo>
                  <a:lnTo>
                    <a:pt x="572021" y="905936"/>
                  </a:lnTo>
                  <a:lnTo>
                    <a:pt x="549239" y="941571"/>
                  </a:lnTo>
                  <a:lnTo>
                    <a:pt x="522923" y="975481"/>
                  </a:lnTo>
                  <a:lnTo>
                    <a:pt x="493263" y="1007521"/>
                  </a:lnTo>
                  <a:lnTo>
                    <a:pt x="460446" y="1037542"/>
                  </a:lnTo>
                  <a:lnTo>
                    <a:pt x="424660" y="1065399"/>
                  </a:lnTo>
                  <a:lnTo>
                    <a:pt x="386093" y="1090945"/>
                  </a:lnTo>
                  <a:lnTo>
                    <a:pt x="344933" y="1114034"/>
                  </a:lnTo>
                  <a:lnTo>
                    <a:pt x="301368" y="1134520"/>
                  </a:lnTo>
                  <a:lnTo>
                    <a:pt x="255586" y="1152256"/>
                  </a:lnTo>
                  <a:lnTo>
                    <a:pt x="207775" y="1167096"/>
                  </a:lnTo>
                  <a:lnTo>
                    <a:pt x="158122" y="1178892"/>
                  </a:lnTo>
                  <a:lnTo>
                    <a:pt x="106817" y="1187500"/>
                  </a:lnTo>
                  <a:lnTo>
                    <a:pt x="54047" y="1192772"/>
                  </a:lnTo>
                  <a:lnTo>
                    <a:pt x="0" y="1194562"/>
                  </a:lnTo>
                  <a:lnTo>
                    <a:pt x="0" y="1037970"/>
                  </a:lnTo>
                  <a:lnTo>
                    <a:pt x="53688" y="1036194"/>
                  </a:lnTo>
                  <a:lnTo>
                    <a:pt x="106233" y="1030953"/>
                  </a:lnTo>
                  <a:lnTo>
                    <a:pt x="157431" y="1022383"/>
                  </a:lnTo>
                  <a:lnTo>
                    <a:pt x="207076" y="1010621"/>
                  </a:lnTo>
                  <a:lnTo>
                    <a:pt x="254966" y="995800"/>
                  </a:lnTo>
                  <a:lnTo>
                    <a:pt x="300894" y="978056"/>
                  </a:lnTo>
                  <a:lnTo>
                    <a:pt x="344658" y="957525"/>
                  </a:lnTo>
                  <a:lnTo>
                    <a:pt x="386052" y="934341"/>
                  </a:lnTo>
                  <a:lnTo>
                    <a:pt x="424872" y="908641"/>
                  </a:lnTo>
                  <a:lnTo>
                    <a:pt x="460913" y="880558"/>
                  </a:lnTo>
                  <a:lnTo>
                    <a:pt x="493972" y="850229"/>
                  </a:lnTo>
                  <a:lnTo>
                    <a:pt x="523843" y="817789"/>
                  </a:lnTo>
                  <a:lnTo>
                    <a:pt x="550323" y="783372"/>
                  </a:lnTo>
                  <a:lnTo>
                    <a:pt x="573206" y="747115"/>
                  </a:lnTo>
                  <a:lnTo>
                    <a:pt x="592289" y="709152"/>
                  </a:lnTo>
                  <a:lnTo>
                    <a:pt x="607367" y="669618"/>
                  </a:lnTo>
                  <a:lnTo>
                    <a:pt x="618236" y="628650"/>
                  </a:lnTo>
                </a:path>
              </a:pathLst>
            </a:custGeom>
            <a:ln w="12699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116314" y="3373628"/>
            <a:ext cx="525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ETL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28" name="object 28"/>
          <p:cNvSpPr txBox="1"/>
          <p:nvPr/>
        </p:nvSpPr>
        <p:spPr>
          <a:xfrm>
            <a:off x="10158476" y="4354195"/>
            <a:ext cx="12560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400" b="1" spc="-1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arehou</a:t>
            </a:r>
            <a:r>
              <a:rPr sz="1400" b="1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64730" y="2989580"/>
            <a:ext cx="8693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1400" b="1" spc="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b="1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61961" y="3757929"/>
            <a:ext cx="15595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Banques</a:t>
            </a:r>
            <a:r>
              <a:rPr sz="1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30922" y="4558665"/>
            <a:ext cx="13354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Autres</a:t>
            </a:r>
            <a:r>
              <a:rPr sz="1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sources</a:t>
            </a:r>
            <a:r>
              <a:rPr sz="1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400" b="1" spc="-3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60642" y="5185917"/>
            <a:ext cx="25355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Bases</a:t>
            </a:r>
            <a:r>
              <a:rPr sz="1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données</a:t>
            </a:r>
            <a:r>
              <a:rPr sz="1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opérationnelles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Présentation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générale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d’un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Data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Warehouse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982" y="1599692"/>
            <a:ext cx="10588625" cy="2249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464184" marR="6350" indent="-342900">
              <a:lnSpc>
                <a:spcPct val="150100"/>
              </a:lnSpc>
              <a:spcBef>
                <a:spcPts val="475"/>
              </a:spcBef>
              <a:buFont typeface="Arial MT"/>
              <a:buChar char="•"/>
              <a:tabLst>
                <a:tab pos="464184" algn="l"/>
                <a:tab pos="4648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 Business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Intelligence (BI) est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l’ensemble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stratégies,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procédures,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technologies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infrastructures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permettent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sens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analysées.</a:t>
            </a:r>
            <a:endParaRPr sz="1400">
              <a:latin typeface="Calibri"/>
              <a:cs typeface="Calibri"/>
            </a:endParaRPr>
          </a:p>
          <a:p>
            <a:pPr marL="464184" marR="5715" indent="-342900">
              <a:lnSpc>
                <a:spcPct val="150000"/>
              </a:lnSpc>
              <a:buFont typeface="Arial MT"/>
              <a:buChar char="•"/>
              <a:tabLst>
                <a:tab pos="464184" algn="l"/>
                <a:tab pos="4648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analyser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faut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collecter,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gérer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sauvegarder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créer 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rapports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(reporting),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visualiser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(Data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visualization),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explorer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(data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mining)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fournir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analyses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prédictives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(predictive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analytics)</a:t>
            </a:r>
            <a:endParaRPr sz="1400">
              <a:latin typeface="Calibri"/>
              <a:cs typeface="Calibri"/>
            </a:endParaRPr>
          </a:p>
          <a:p>
            <a:pPr marL="464184" marR="5080" indent="-342900">
              <a:lnSpc>
                <a:spcPct val="150000"/>
              </a:lnSpc>
              <a:buFont typeface="Arial MT"/>
              <a:buChar char="•"/>
              <a:tabLst>
                <a:tab pos="464184" algn="l"/>
                <a:tab pos="4648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général,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BI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trouver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ligne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transformer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dernière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résultats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visuels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significatifs,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bien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comprendre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contexte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prendre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bonnes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décisions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futur.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8100" y="5744971"/>
            <a:ext cx="104781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composant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très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important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processus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BI,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puisqu’il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l’entrepôt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nécessaires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déjà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transformées 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structurées.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400047" y="4542154"/>
          <a:ext cx="2588259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806067" y="5053710"/>
            <a:ext cx="12928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Ligne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46421" y="4184903"/>
            <a:ext cx="5000625" cy="1001394"/>
            <a:chOff x="4646421" y="4184903"/>
            <a:chExt cx="5000625" cy="1001394"/>
          </a:xfrm>
        </p:grpSpPr>
        <p:sp>
          <p:nvSpPr>
            <p:cNvPr id="11" name="object 11"/>
            <p:cNvSpPr/>
            <p:nvPr/>
          </p:nvSpPr>
          <p:spPr>
            <a:xfrm>
              <a:off x="4652771" y="4599431"/>
              <a:ext cx="3408045" cy="256540"/>
            </a:xfrm>
            <a:custGeom>
              <a:avLst/>
              <a:gdLst/>
              <a:ahLst/>
              <a:cxnLst/>
              <a:rect l="l" t="t" r="r" b="b"/>
              <a:pathLst>
                <a:path w="3408045" h="256539">
                  <a:moveTo>
                    <a:pt x="0" y="60579"/>
                  </a:moveTo>
                  <a:lnTo>
                    <a:pt x="424433" y="60579"/>
                  </a:lnTo>
                  <a:lnTo>
                    <a:pt x="424433" y="0"/>
                  </a:lnTo>
                  <a:lnTo>
                    <a:pt x="545591" y="121158"/>
                  </a:lnTo>
                  <a:lnTo>
                    <a:pt x="424433" y="242316"/>
                  </a:lnTo>
                  <a:lnTo>
                    <a:pt x="424433" y="181737"/>
                  </a:lnTo>
                  <a:lnTo>
                    <a:pt x="0" y="181737"/>
                  </a:lnTo>
                  <a:lnTo>
                    <a:pt x="0" y="60579"/>
                  </a:lnTo>
                  <a:close/>
                </a:path>
                <a:path w="3408045" h="256539">
                  <a:moveTo>
                    <a:pt x="2863596" y="74295"/>
                  </a:moveTo>
                  <a:lnTo>
                    <a:pt x="3286505" y="74295"/>
                  </a:lnTo>
                  <a:lnTo>
                    <a:pt x="3286505" y="13716"/>
                  </a:lnTo>
                  <a:lnTo>
                    <a:pt x="3407663" y="134874"/>
                  </a:lnTo>
                  <a:lnTo>
                    <a:pt x="3286505" y="256032"/>
                  </a:lnTo>
                  <a:lnTo>
                    <a:pt x="3286505" y="195453"/>
                  </a:lnTo>
                  <a:lnTo>
                    <a:pt x="2863596" y="195453"/>
                  </a:lnTo>
                  <a:lnTo>
                    <a:pt x="2863596" y="74295"/>
                  </a:lnTo>
                  <a:close/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73083" y="4184903"/>
              <a:ext cx="973835" cy="97383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47587" y="4212335"/>
              <a:ext cx="973836" cy="97383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890386" y="5179822"/>
            <a:ext cx="90931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Transformer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8002016" y="5207634"/>
            <a:ext cx="20548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Résultats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visuels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significatifs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Présentation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générale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d’un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Data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Warehouse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8982" y="5867932"/>
            <a:ext cx="8826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solidFill>
                  <a:srgbClr val="555555"/>
                </a:solidFill>
                <a:latin typeface="Arial MT"/>
                <a:cs typeface="Arial MT"/>
              </a:rPr>
              <a:t>•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1882" y="5895619"/>
            <a:ext cx="659130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r>
              <a:rPr sz="1400" spc="3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Lake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exister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tous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deux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même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système.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798982" y="1599692"/>
            <a:ext cx="10589895" cy="9696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Data</a:t>
            </a:r>
            <a:r>
              <a:rPr sz="1600" b="1" spc="-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Lake</a:t>
            </a:r>
            <a:endParaRPr sz="16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50100"/>
              </a:lnSpc>
              <a:spcBef>
                <a:spcPts val="4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Warehouse,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Lake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aussi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b="1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b="1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centralisée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remplacer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Warehouse,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car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ils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points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suivants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27250" y="2780664"/>
          <a:ext cx="7459980" cy="2674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9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8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400" b="1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Lake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00784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400" b="1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Warehouse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0078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054">
                <a:tc>
                  <a:txBody>
                    <a:bodyPr/>
                    <a:lstStyle/>
                    <a:p>
                      <a:pPr marL="68580">
                        <a:lnSpc>
                          <a:spcPts val="1575"/>
                        </a:lnSpc>
                      </a:pP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stocke 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une 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ligne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de données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comme</a:t>
                      </a:r>
                      <a:r>
                        <a:rPr sz="1400" spc="-1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elle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est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ts val="1664"/>
                        </a:lnSpc>
                        <a:spcBef>
                          <a:spcPts val="120"/>
                        </a:spcBef>
                      </a:pP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sans</a:t>
                      </a:r>
                      <a:r>
                        <a:rPr sz="14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traitement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575"/>
                        </a:lnSpc>
                      </a:pP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stocke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données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traitées</a:t>
                      </a:r>
                      <a:r>
                        <a:rPr sz="1400" spc="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via</a:t>
                      </a:r>
                      <a:r>
                        <a:rPr sz="1400" spc="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400" spc="-1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processus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69215">
                        <a:lnSpc>
                          <a:spcPts val="1664"/>
                        </a:lnSpc>
                        <a:spcBef>
                          <a:spcPts val="120"/>
                        </a:spcBef>
                      </a:pP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ETL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097">
                <a:tc>
                  <a:txBody>
                    <a:bodyPr/>
                    <a:lstStyle/>
                    <a:p>
                      <a:pPr marL="68580">
                        <a:lnSpc>
                          <a:spcPts val="1630"/>
                        </a:lnSpc>
                      </a:pP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Les données</a:t>
                      </a:r>
                      <a:r>
                        <a:rPr sz="1400" spc="2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sont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différentes</a:t>
                      </a:r>
                      <a:r>
                        <a:rPr sz="1400" spc="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(fichiers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CSV 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et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68580" marR="67945">
                        <a:lnSpc>
                          <a:spcPct val="107100"/>
                        </a:lnSpc>
                      </a:pP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JSON,</a:t>
                      </a:r>
                      <a:r>
                        <a:rPr sz="1400" spc="-2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images,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vidéos,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etc.)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leur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volume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est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très </a:t>
                      </a:r>
                      <a:r>
                        <a:rPr sz="1400" spc="-3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grand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(Big 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Data).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ts val="1660"/>
                        </a:lnSpc>
                        <a:spcBef>
                          <a:spcPts val="120"/>
                        </a:spcBef>
                      </a:pP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400" spc="-2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utilise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différentes</a:t>
                      </a:r>
                      <a:r>
                        <a:rPr sz="1400" spc="-1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technologies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30"/>
                        </a:lnSpc>
                      </a:pP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Les données</a:t>
                      </a:r>
                      <a:r>
                        <a:rPr sz="1400" spc="1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ont</a:t>
                      </a:r>
                      <a:r>
                        <a:rPr sz="1400" spc="-1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même 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structure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186">
                <a:tc>
                  <a:txBody>
                    <a:bodyPr/>
                    <a:lstStyle/>
                    <a:p>
                      <a:pPr marL="68580">
                        <a:lnSpc>
                          <a:spcPts val="1620"/>
                        </a:lnSpc>
                      </a:pP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Les données</a:t>
                      </a:r>
                      <a:r>
                        <a:rPr sz="1400" spc="2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ne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sont pas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structurées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20"/>
                        </a:lnSpc>
                      </a:pP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Les données</a:t>
                      </a:r>
                      <a:r>
                        <a:rPr sz="1400" spc="1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sont</a:t>
                      </a:r>
                      <a:r>
                        <a:rPr sz="1400" spc="-1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structurées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 marL="68580">
                        <a:lnSpc>
                          <a:spcPts val="1630"/>
                        </a:lnSpc>
                      </a:pP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Les cas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d’utilisation</a:t>
                      </a:r>
                      <a:r>
                        <a:rPr sz="1400" spc="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ne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sont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pas</a:t>
                      </a:r>
                      <a:r>
                        <a:rPr sz="1400" spc="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prédéfinis</a:t>
                      </a:r>
                      <a:r>
                        <a:rPr sz="1400" spc="2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au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ts val="1664"/>
                        </a:lnSpc>
                        <a:spcBef>
                          <a:spcPts val="120"/>
                        </a:spcBef>
                      </a:pP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préalable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30"/>
                        </a:lnSpc>
                      </a:pP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400" spc="-1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1400" spc="1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est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déjà</a:t>
                      </a:r>
                      <a:r>
                        <a:rPr sz="1400" spc="1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défini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1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400" spc="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Warehouse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est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69215">
                        <a:lnSpc>
                          <a:spcPts val="1664"/>
                        </a:lnSpc>
                        <a:spcBef>
                          <a:spcPts val="120"/>
                        </a:spcBef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prêt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à</a:t>
                      </a:r>
                      <a:r>
                        <a:rPr sz="1400" spc="-2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être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utilisé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186">
                <a:tc>
                  <a:txBody>
                    <a:bodyPr/>
                    <a:lstStyle/>
                    <a:p>
                      <a:pPr marL="68580">
                        <a:lnSpc>
                          <a:spcPts val="1620"/>
                        </a:lnSpc>
                      </a:pP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Il</a:t>
                      </a:r>
                      <a:r>
                        <a:rPr sz="1400" spc="-1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est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utilisé 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par 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400" spc="-1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scientists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20"/>
                        </a:lnSpc>
                      </a:pP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Il</a:t>
                      </a:r>
                      <a:r>
                        <a:rPr sz="1400" spc="-1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est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utilisé 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par 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BI</a:t>
                      </a:r>
                      <a:r>
                        <a:rPr sz="14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185">
                <a:tc>
                  <a:txBody>
                    <a:bodyPr/>
                    <a:lstStyle/>
                    <a:p>
                      <a:pPr marL="68580">
                        <a:lnSpc>
                          <a:spcPts val="1620"/>
                        </a:lnSpc>
                      </a:pP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spc="-1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qualité</a:t>
                      </a:r>
                      <a:r>
                        <a:rPr sz="1400" spc="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données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n’est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pas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assurée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20"/>
                        </a:lnSpc>
                      </a:pP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spc="-2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qualité</a:t>
                      </a:r>
                      <a:r>
                        <a:rPr sz="1400" spc="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données est assurée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6489700" cy="6858000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72" y="381000"/>
              <a:ext cx="2001012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7842"/>
                </a:solidFill>
              </a:rPr>
              <a:t>CHAPITRE</a:t>
            </a:r>
            <a:r>
              <a:rPr spc="-50" dirty="0">
                <a:solidFill>
                  <a:srgbClr val="007842"/>
                </a:solidFill>
              </a:rPr>
              <a:t> </a:t>
            </a:r>
            <a:r>
              <a:rPr spc="-5" dirty="0">
                <a:solidFill>
                  <a:srgbClr val="007842"/>
                </a:solidFill>
              </a:rPr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52438" y="1103503"/>
            <a:ext cx="50742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9095" marR="5080" indent="-163703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24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LE</a:t>
            </a:r>
            <a:r>
              <a:rPr sz="24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24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24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BUSINESS </a:t>
            </a:r>
            <a:r>
              <a:rPr sz="2400" b="1" spc="-5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590" y="2734182"/>
            <a:ext cx="4601210" cy="2796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Introduction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à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l’informatique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décisionnelle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Présentation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générale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d’un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Data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Warehouse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Architecture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d’un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Data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Warehouse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Types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des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bases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Data Warehouse</a:t>
            </a:r>
            <a:r>
              <a:rPr sz="1600" spc="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vs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ODS</a:t>
            </a:r>
            <a:r>
              <a:rPr sz="1600" spc="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(Operational</a:t>
            </a:r>
            <a:r>
              <a:rPr sz="1600" spc="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Data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Storage)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Introduction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au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Modèle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dimensionnel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Architecture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d’un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Data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Warehouse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982" y="1599692"/>
            <a:ext cx="10246360" cy="1289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couches</a:t>
            </a:r>
            <a:r>
              <a:rPr sz="160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d’un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Data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Warehouse</a:t>
            </a:r>
            <a:endParaRPr sz="1600">
              <a:latin typeface="Calibri"/>
              <a:cs typeface="Calibri"/>
            </a:endParaRPr>
          </a:p>
          <a:p>
            <a:pPr marL="299085" marR="5080" indent="-287020">
              <a:lnSpc>
                <a:spcPct val="150100"/>
              </a:lnSpc>
              <a:spcBef>
                <a:spcPts val="47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Comme 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 vu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définition,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dispose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ensemble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sources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traitées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processus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ETL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enregistrées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Warehouse.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réussir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processus,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 compose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couches: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212335" y="3272790"/>
          <a:ext cx="1123950" cy="640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212335" y="4078096"/>
          <a:ext cx="1123950" cy="640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4000500" y="2933700"/>
            <a:ext cx="3453765" cy="2912745"/>
          </a:xfrm>
          <a:custGeom>
            <a:avLst/>
            <a:gdLst/>
            <a:ahLst/>
            <a:cxnLst/>
            <a:rect l="l" t="t" r="r" b="b"/>
            <a:pathLst>
              <a:path w="3453765" h="2912745">
                <a:moveTo>
                  <a:pt x="0" y="260096"/>
                </a:moveTo>
                <a:lnTo>
                  <a:pt x="4190" y="213346"/>
                </a:lnTo>
                <a:lnTo>
                  <a:pt x="16273" y="169344"/>
                </a:lnTo>
                <a:lnTo>
                  <a:pt x="35512" y="128825"/>
                </a:lnTo>
                <a:lnTo>
                  <a:pt x="61174" y="92523"/>
                </a:lnTo>
                <a:lnTo>
                  <a:pt x="92523" y="61174"/>
                </a:lnTo>
                <a:lnTo>
                  <a:pt x="128825" y="35512"/>
                </a:lnTo>
                <a:lnTo>
                  <a:pt x="169344" y="16273"/>
                </a:lnTo>
                <a:lnTo>
                  <a:pt x="213346" y="4190"/>
                </a:lnTo>
                <a:lnTo>
                  <a:pt x="260096" y="0"/>
                </a:lnTo>
                <a:lnTo>
                  <a:pt x="1300479" y="0"/>
                </a:lnTo>
                <a:lnTo>
                  <a:pt x="1347229" y="4190"/>
                </a:lnTo>
                <a:lnTo>
                  <a:pt x="1391231" y="16273"/>
                </a:lnTo>
                <a:lnTo>
                  <a:pt x="1431750" y="35512"/>
                </a:lnTo>
                <a:lnTo>
                  <a:pt x="1468052" y="61174"/>
                </a:lnTo>
                <a:lnTo>
                  <a:pt x="1499401" y="92523"/>
                </a:lnTo>
                <a:lnTo>
                  <a:pt x="1525063" y="128825"/>
                </a:lnTo>
                <a:lnTo>
                  <a:pt x="1544302" y="169344"/>
                </a:lnTo>
                <a:lnTo>
                  <a:pt x="1556385" y="213346"/>
                </a:lnTo>
                <a:lnTo>
                  <a:pt x="1560576" y="260096"/>
                </a:lnTo>
                <a:lnTo>
                  <a:pt x="1560576" y="2652268"/>
                </a:lnTo>
                <a:lnTo>
                  <a:pt x="1556385" y="2699021"/>
                </a:lnTo>
                <a:lnTo>
                  <a:pt x="1544302" y="2743024"/>
                </a:lnTo>
                <a:lnTo>
                  <a:pt x="1525063" y="2783544"/>
                </a:lnTo>
                <a:lnTo>
                  <a:pt x="1499401" y="2819845"/>
                </a:lnTo>
                <a:lnTo>
                  <a:pt x="1468052" y="2851193"/>
                </a:lnTo>
                <a:lnTo>
                  <a:pt x="1431750" y="2876853"/>
                </a:lnTo>
                <a:lnTo>
                  <a:pt x="1391231" y="2896092"/>
                </a:lnTo>
                <a:lnTo>
                  <a:pt x="1347229" y="2908173"/>
                </a:lnTo>
                <a:lnTo>
                  <a:pt x="1300479" y="2912364"/>
                </a:lnTo>
                <a:lnTo>
                  <a:pt x="260096" y="2912364"/>
                </a:lnTo>
                <a:lnTo>
                  <a:pt x="213346" y="2908173"/>
                </a:lnTo>
                <a:lnTo>
                  <a:pt x="169344" y="2896092"/>
                </a:lnTo>
                <a:lnTo>
                  <a:pt x="128825" y="2876853"/>
                </a:lnTo>
                <a:lnTo>
                  <a:pt x="92523" y="2851193"/>
                </a:lnTo>
                <a:lnTo>
                  <a:pt x="61174" y="2819845"/>
                </a:lnTo>
                <a:lnTo>
                  <a:pt x="35512" y="2783544"/>
                </a:lnTo>
                <a:lnTo>
                  <a:pt x="16273" y="2743024"/>
                </a:lnTo>
                <a:lnTo>
                  <a:pt x="4190" y="2699021"/>
                </a:lnTo>
                <a:lnTo>
                  <a:pt x="0" y="2652268"/>
                </a:lnTo>
                <a:lnTo>
                  <a:pt x="0" y="260096"/>
                </a:lnTo>
                <a:close/>
              </a:path>
              <a:path w="3453765" h="2912745">
                <a:moveTo>
                  <a:pt x="1892808" y="260096"/>
                </a:moveTo>
                <a:lnTo>
                  <a:pt x="1896998" y="213346"/>
                </a:lnTo>
                <a:lnTo>
                  <a:pt x="1909081" y="169344"/>
                </a:lnTo>
                <a:lnTo>
                  <a:pt x="1928320" y="128825"/>
                </a:lnTo>
                <a:lnTo>
                  <a:pt x="1953982" y="92523"/>
                </a:lnTo>
                <a:lnTo>
                  <a:pt x="1985331" y="61174"/>
                </a:lnTo>
                <a:lnTo>
                  <a:pt x="2021633" y="35512"/>
                </a:lnTo>
                <a:lnTo>
                  <a:pt x="2062152" y="16273"/>
                </a:lnTo>
                <a:lnTo>
                  <a:pt x="2106154" y="4190"/>
                </a:lnTo>
                <a:lnTo>
                  <a:pt x="2152904" y="0"/>
                </a:lnTo>
                <a:lnTo>
                  <a:pt x="3193288" y="0"/>
                </a:lnTo>
                <a:lnTo>
                  <a:pt x="3240037" y="4190"/>
                </a:lnTo>
                <a:lnTo>
                  <a:pt x="3284039" y="16273"/>
                </a:lnTo>
                <a:lnTo>
                  <a:pt x="3324558" y="35512"/>
                </a:lnTo>
                <a:lnTo>
                  <a:pt x="3360860" y="61174"/>
                </a:lnTo>
                <a:lnTo>
                  <a:pt x="3392209" y="92523"/>
                </a:lnTo>
                <a:lnTo>
                  <a:pt x="3417871" y="128825"/>
                </a:lnTo>
                <a:lnTo>
                  <a:pt x="3437110" y="169344"/>
                </a:lnTo>
                <a:lnTo>
                  <a:pt x="3449193" y="213346"/>
                </a:lnTo>
                <a:lnTo>
                  <a:pt x="3453383" y="260096"/>
                </a:lnTo>
                <a:lnTo>
                  <a:pt x="3453383" y="2652268"/>
                </a:lnTo>
                <a:lnTo>
                  <a:pt x="3449193" y="2699021"/>
                </a:lnTo>
                <a:lnTo>
                  <a:pt x="3437110" y="2743024"/>
                </a:lnTo>
                <a:lnTo>
                  <a:pt x="3417871" y="2783544"/>
                </a:lnTo>
                <a:lnTo>
                  <a:pt x="3392209" y="2819845"/>
                </a:lnTo>
                <a:lnTo>
                  <a:pt x="3360860" y="2851193"/>
                </a:lnTo>
                <a:lnTo>
                  <a:pt x="3324558" y="2876853"/>
                </a:lnTo>
                <a:lnTo>
                  <a:pt x="3284039" y="2896092"/>
                </a:lnTo>
                <a:lnTo>
                  <a:pt x="3240037" y="2908173"/>
                </a:lnTo>
                <a:lnTo>
                  <a:pt x="3193288" y="2912364"/>
                </a:lnTo>
                <a:lnTo>
                  <a:pt x="2152904" y="2912364"/>
                </a:lnTo>
                <a:lnTo>
                  <a:pt x="2106154" y="2908173"/>
                </a:lnTo>
                <a:lnTo>
                  <a:pt x="2062152" y="2896092"/>
                </a:lnTo>
                <a:lnTo>
                  <a:pt x="2021633" y="2876853"/>
                </a:lnTo>
                <a:lnTo>
                  <a:pt x="1985331" y="2851193"/>
                </a:lnTo>
                <a:lnTo>
                  <a:pt x="1953982" y="2819845"/>
                </a:lnTo>
                <a:lnTo>
                  <a:pt x="1928320" y="2783544"/>
                </a:lnTo>
                <a:lnTo>
                  <a:pt x="1909081" y="2743024"/>
                </a:lnTo>
                <a:lnTo>
                  <a:pt x="1896998" y="2699021"/>
                </a:lnTo>
                <a:lnTo>
                  <a:pt x="1892808" y="2652268"/>
                </a:lnTo>
                <a:lnTo>
                  <a:pt x="1892808" y="260096"/>
                </a:lnTo>
                <a:close/>
              </a:path>
            </a:pathLst>
          </a:custGeom>
          <a:ln w="12700">
            <a:solidFill>
              <a:srgbClr val="5555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61179" y="5898896"/>
            <a:ext cx="111315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Couche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4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préparation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(Staging</a:t>
            </a:r>
            <a:r>
              <a:rPr sz="1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Calibri"/>
                <a:cs typeface="Calibri"/>
              </a:rPr>
              <a:t>Layer)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212335" y="4935092"/>
          <a:ext cx="1123950" cy="640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123685" y="3262503"/>
          <a:ext cx="1123950" cy="1280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381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381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38100">
                      <a:solidFill>
                        <a:srgbClr val="007842"/>
                      </a:solidFill>
                      <a:prstDash val="solid"/>
                    </a:lnR>
                    <a:lnT w="381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381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381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381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381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381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381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381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38100">
                      <a:solidFill>
                        <a:srgbClr val="007842"/>
                      </a:solidFill>
                      <a:prstDash val="solid"/>
                    </a:lnR>
                    <a:lnT w="381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381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381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381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381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381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136385" y="4978400"/>
          <a:ext cx="1123950" cy="640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2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5693409" y="5874816"/>
            <a:ext cx="195833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Couche</a:t>
            </a:r>
            <a:r>
              <a:rPr sz="1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404040"/>
                </a:solidFill>
                <a:latin typeface="Calibri"/>
                <a:cs typeface="Calibri"/>
              </a:rPr>
              <a:t>centrale/d’accés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(Core</a:t>
            </a:r>
            <a:r>
              <a:rPr sz="1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Calibri"/>
                <a:cs typeface="Calibri"/>
              </a:rPr>
              <a:t>layer</a:t>
            </a:r>
            <a:r>
              <a:rPr sz="1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/</a:t>
            </a:r>
            <a:r>
              <a:rPr sz="1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Access</a:t>
            </a: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Calibri"/>
                <a:cs typeface="Calibri"/>
              </a:rPr>
              <a:t>Layer)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677414" y="3073780"/>
            <a:ext cx="7009765" cy="2659380"/>
            <a:chOff x="2677414" y="3073780"/>
            <a:chExt cx="7009765" cy="2659380"/>
          </a:xfrm>
        </p:grpSpPr>
        <p:sp>
          <p:nvSpPr>
            <p:cNvPr id="16" name="object 16"/>
            <p:cNvSpPr/>
            <p:nvPr/>
          </p:nvSpPr>
          <p:spPr>
            <a:xfrm>
              <a:off x="8161020" y="3076955"/>
              <a:ext cx="868680" cy="2653030"/>
            </a:xfrm>
            <a:custGeom>
              <a:avLst/>
              <a:gdLst/>
              <a:ahLst/>
              <a:cxnLst/>
              <a:rect l="l" t="t" r="r" b="b"/>
              <a:pathLst>
                <a:path w="868679" h="2653029">
                  <a:moveTo>
                    <a:pt x="367283" y="0"/>
                  </a:moveTo>
                  <a:lnTo>
                    <a:pt x="653414" y="252603"/>
                  </a:lnTo>
                </a:path>
                <a:path w="868679" h="2653029">
                  <a:moveTo>
                    <a:pt x="374903" y="869061"/>
                  </a:moveTo>
                  <a:lnTo>
                    <a:pt x="652906" y="583692"/>
                  </a:lnTo>
                </a:path>
                <a:path w="868679" h="2653029">
                  <a:moveTo>
                    <a:pt x="725424" y="2161794"/>
                  </a:moveTo>
                  <a:lnTo>
                    <a:pt x="868426" y="1970532"/>
                  </a:lnTo>
                </a:path>
                <a:path w="868679" h="2653029">
                  <a:moveTo>
                    <a:pt x="438530" y="2326386"/>
                  </a:moveTo>
                  <a:lnTo>
                    <a:pt x="0" y="2039112"/>
                  </a:lnTo>
                </a:path>
                <a:path w="868679" h="2653029">
                  <a:moveTo>
                    <a:pt x="724788" y="2491740"/>
                  </a:moveTo>
                  <a:lnTo>
                    <a:pt x="403859" y="2652687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384792" y="5186172"/>
              <a:ext cx="295910" cy="175260"/>
            </a:xfrm>
            <a:custGeom>
              <a:avLst/>
              <a:gdLst/>
              <a:ahLst/>
              <a:cxnLst/>
              <a:rect l="l" t="t" r="r" b="b"/>
              <a:pathLst>
                <a:path w="295909" h="175260">
                  <a:moveTo>
                    <a:pt x="208025" y="0"/>
                  </a:moveTo>
                  <a:lnTo>
                    <a:pt x="208025" y="43814"/>
                  </a:lnTo>
                  <a:lnTo>
                    <a:pt x="0" y="43814"/>
                  </a:lnTo>
                  <a:lnTo>
                    <a:pt x="0" y="131444"/>
                  </a:lnTo>
                  <a:lnTo>
                    <a:pt x="208025" y="131444"/>
                  </a:lnTo>
                  <a:lnTo>
                    <a:pt x="208025" y="175259"/>
                  </a:lnTo>
                  <a:lnTo>
                    <a:pt x="295655" y="87629"/>
                  </a:lnTo>
                  <a:lnTo>
                    <a:pt x="208025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384792" y="5186172"/>
              <a:ext cx="295910" cy="175260"/>
            </a:xfrm>
            <a:custGeom>
              <a:avLst/>
              <a:gdLst/>
              <a:ahLst/>
              <a:cxnLst/>
              <a:rect l="l" t="t" r="r" b="b"/>
              <a:pathLst>
                <a:path w="295909" h="175260">
                  <a:moveTo>
                    <a:pt x="0" y="43814"/>
                  </a:moveTo>
                  <a:lnTo>
                    <a:pt x="208025" y="43814"/>
                  </a:lnTo>
                  <a:lnTo>
                    <a:pt x="208025" y="0"/>
                  </a:lnTo>
                  <a:lnTo>
                    <a:pt x="295655" y="87629"/>
                  </a:lnTo>
                  <a:lnTo>
                    <a:pt x="208025" y="175259"/>
                  </a:lnTo>
                  <a:lnTo>
                    <a:pt x="208025" y="131444"/>
                  </a:lnTo>
                  <a:lnTo>
                    <a:pt x="0" y="131444"/>
                  </a:lnTo>
                  <a:lnTo>
                    <a:pt x="0" y="43814"/>
                  </a:lnTo>
                  <a:close/>
                </a:path>
              </a:pathLst>
            </a:custGeom>
            <a:ln w="12700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83764" y="3468623"/>
              <a:ext cx="650875" cy="2042160"/>
            </a:xfrm>
            <a:custGeom>
              <a:avLst/>
              <a:gdLst/>
              <a:ahLst/>
              <a:cxnLst/>
              <a:rect l="l" t="t" r="r" b="b"/>
              <a:pathLst>
                <a:path w="650875" h="2042160">
                  <a:moveTo>
                    <a:pt x="650748" y="82550"/>
                  </a:moveTo>
                  <a:lnTo>
                    <a:pt x="617677" y="118854"/>
                  </a:lnTo>
                  <a:lnTo>
                    <a:pt x="579268" y="134181"/>
                  </a:lnTo>
                  <a:lnTo>
                    <a:pt x="528881" y="146965"/>
                  </a:lnTo>
                  <a:lnTo>
                    <a:pt x="468467" y="156709"/>
                  </a:lnTo>
                  <a:lnTo>
                    <a:pt x="399981" y="162919"/>
                  </a:lnTo>
                  <a:lnTo>
                    <a:pt x="325374" y="165100"/>
                  </a:lnTo>
                  <a:lnTo>
                    <a:pt x="250766" y="162919"/>
                  </a:lnTo>
                  <a:lnTo>
                    <a:pt x="182280" y="156709"/>
                  </a:lnTo>
                  <a:lnTo>
                    <a:pt x="121866" y="146965"/>
                  </a:lnTo>
                  <a:lnTo>
                    <a:pt x="71479" y="134181"/>
                  </a:lnTo>
                  <a:lnTo>
                    <a:pt x="33070" y="118854"/>
                  </a:lnTo>
                  <a:lnTo>
                    <a:pt x="8593" y="101478"/>
                  </a:lnTo>
                  <a:lnTo>
                    <a:pt x="0" y="82550"/>
                  </a:lnTo>
                </a:path>
                <a:path w="650875" h="2042160">
                  <a:moveTo>
                    <a:pt x="0" y="82550"/>
                  </a:moveTo>
                  <a:lnTo>
                    <a:pt x="33070" y="46245"/>
                  </a:lnTo>
                  <a:lnTo>
                    <a:pt x="71479" y="30918"/>
                  </a:lnTo>
                  <a:lnTo>
                    <a:pt x="121866" y="18134"/>
                  </a:lnTo>
                  <a:lnTo>
                    <a:pt x="182280" y="8390"/>
                  </a:lnTo>
                  <a:lnTo>
                    <a:pt x="250766" y="2180"/>
                  </a:lnTo>
                  <a:lnTo>
                    <a:pt x="325374" y="0"/>
                  </a:lnTo>
                  <a:lnTo>
                    <a:pt x="399981" y="2180"/>
                  </a:lnTo>
                  <a:lnTo>
                    <a:pt x="468467" y="8390"/>
                  </a:lnTo>
                  <a:lnTo>
                    <a:pt x="528881" y="18134"/>
                  </a:lnTo>
                  <a:lnTo>
                    <a:pt x="579268" y="30918"/>
                  </a:lnTo>
                  <a:lnTo>
                    <a:pt x="617677" y="46245"/>
                  </a:lnTo>
                  <a:lnTo>
                    <a:pt x="650748" y="82550"/>
                  </a:lnTo>
                  <a:lnTo>
                    <a:pt x="650748" y="412750"/>
                  </a:lnTo>
                  <a:lnTo>
                    <a:pt x="617677" y="449054"/>
                  </a:lnTo>
                  <a:lnTo>
                    <a:pt x="579268" y="464381"/>
                  </a:lnTo>
                  <a:lnTo>
                    <a:pt x="528881" y="477165"/>
                  </a:lnTo>
                  <a:lnTo>
                    <a:pt x="468467" y="486909"/>
                  </a:lnTo>
                  <a:lnTo>
                    <a:pt x="399981" y="493119"/>
                  </a:lnTo>
                  <a:lnTo>
                    <a:pt x="325374" y="495300"/>
                  </a:lnTo>
                  <a:lnTo>
                    <a:pt x="250766" y="493119"/>
                  </a:lnTo>
                  <a:lnTo>
                    <a:pt x="182280" y="486909"/>
                  </a:lnTo>
                  <a:lnTo>
                    <a:pt x="121866" y="477165"/>
                  </a:lnTo>
                  <a:lnTo>
                    <a:pt x="71479" y="464381"/>
                  </a:lnTo>
                  <a:lnTo>
                    <a:pt x="33070" y="449054"/>
                  </a:lnTo>
                  <a:lnTo>
                    <a:pt x="0" y="412750"/>
                  </a:lnTo>
                  <a:lnTo>
                    <a:pt x="0" y="82550"/>
                  </a:lnTo>
                  <a:close/>
                </a:path>
                <a:path w="650875" h="2042160">
                  <a:moveTo>
                    <a:pt x="650748" y="829056"/>
                  </a:moveTo>
                  <a:lnTo>
                    <a:pt x="617677" y="865254"/>
                  </a:lnTo>
                  <a:lnTo>
                    <a:pt x="579268" y="880534"/>
                  </a:lnTo>
                  <a:lnTo>
                    <a:pt x="528881" y="893277"/>
                  </a:lnTo>
                  <a:lnTo>
                    <a:pt x="468467" y="902989"/>
                  </a:lnTo>
                  <a:lnTo>
                    <a:pt x="399981" y="909179"/>
                  </a:lnTo>
                  <a:lnTo>
                    <a:pt x="325374" y="911351"/>
                  </a:lnTo>
                  <a:lnTo>
                    <a:pt x="250766" y="909179"/>
                  </a:lnTo>
                  <a:lnTo>
                    <a:pt x="182280" y="902989"/>
                  </a:lnTo>
                  <a:lnTo>
                    <a:pt x="121866" y="893277"/>
                  </a:lnTo>
                  <a:lnTo>
                    <a:pt x="71479" y="880534"/>
                  </a:lnTo>
                  <a:lnTo>
                    <a:pt x="33070" y="865254"/>
                  </a:lnTo>
                  <a:lnTo>
                    <a:pt x="8593" y="847930"/>
                  </a:lnTo>
                  <a:lnTo>
                    <a:pt x="0" y="829056"/>
                  </a:lnTo>
                </a:path>
                <a:path w="650875" h="2042160">
                  <a:moveTo>
                    <a:pt x="0" y="829056"/>
                  </a:moveTo>
                  <a:lnTo>
                    <a:pt x="33070" y="792857"/>
                  </a:lnTo>
                  <a:lnTo>
                    <a:pt x="71479" y="777577"/>
                  </a:lnTo>
                  <a:lnTo>
                    <a:pt x="121866" y="764834"/>
                  </a:lnTo>
                  <a:lnTo>
                    <a:pt x="182280" y="755122"/>
                  </a:lnTo>
                  <a:lnTo>
                    <a:pt x="250766" y="748932"/>
                  </a:lnTo>
                  <a:lnTo>
                    <a:pt x="325374" y="746759"/>
                  </a:lnTo>
                  <a:lnTo>
                    <a:pt x="399981" y="748932"/>
                  </a:lnTo>
                  <a:lnTo>
                    <a:pt x="468467" y="755122"/>
                  </a:lnTo>
                  <a:lnTo>
                    <a:pt x="528881" y="764834"/>
                  </a:lnTo>
                  <a:lnTo>
                    <a:pt x="579268" y="777577"/>
                  </a:lnTo>
                  <a:lnTo>
                    <a:pt x="617677" y="792857"/>
                  </a:lnTo>
                  <a:lnTo>
                    <a:pt x="650748" y="829056"/>
                  </a:lnTo>
                  <a:lnTo>
                    <a:pt x="650748" y="1158239"/>
                  </a:lnTo>
                  <a:lnTo>
                    <a:pt x="617677" y="1194438"/>
                  </a:lnTo>
                  <a:lnTo>
                    <a:pt x="579268" y="1209718"/>
                  </a:lnTo>
                  <a:lnTo>
                    <a:pt x="528881" y="1222461"/>
                  </a:lnTo>
                  <a:lnTo>
                    <a:pt x="468467" y="1232173"/>
                  </a:lnTo>
                  <a:lnTo>
                    <a:pt x="399981" y="1238363"/>
                  </a:lnTo>
                  <a:lnTo>
                    <a:pt x="325374" y="1240536"/>
                  </a:lnTo>
                  <a:lnTo>
                    <a:pt x="250766" y="1238363"/>
                  </a:lnTo>
                  <a:lnTo>
                    <a:pt x="182280" y="1232173"/>
                  </a:lnTo>
                  <a:lnTo>
                    <a:pt x="121866" y="1222461"/>
                  </a:lnTo>
                  <a:lnTo>
                    <a:pt x="71479" y="1209718"/>
                  </a:lnTo>
                  <a:lnTo>
                    <a:pt x="33070" y="1194438"/>
                  </a:lnTo>
                  <a:lnTo>
                    <a:pt x="0" y="1158239"/>
                  </a:lnTo>
                  <a:lnTo>
                    <a:pt x="0" y="829056"/>
                  </a:lnTo>
                  <a:close/>
                </a:path>
                <a:path w="650875" h="2042160">
                  <a:moveTo>
                    <a:pt x="650748" y="1629409"/>
                  </a:moveTo>
                  <a:lnTo>
                    <a:pt x="617677" y="1665714"/>
                  </a:lnTo>
                  <a:lnTo>
                    <a:pt x="579268" y="1681041"/>
                  </a:lnTo>
                  <a:lnTo>
                    <a:pt x="528881" y="1693825"/>
                  </a:lnTo>
                  <a:lnTo>
                    <a:pt x="468467" y="1703569"/>
                  </a:lnTo>
                  <a:lnTo>
                    <a:pt x="399981" y="1709779"/>
                  </a:lnTo>
                  <a:lnTo>
                    <a:pt x="325374" y="1711959"/>
                  </a:lnTo>
                  <a:lnTo>
                    <a:pt x="250766" y="1709779"/>
                  </a:lnTo>
                  <a:lnTo>
                    <a:pt x="182280" y="1703569"/>
                  </a:lnTo>
                  <a:lnTo>
                    <a:pt x="121866" y="1693825"/>
                  </a:lnTo>
                  <a:lnTo>
                    <a:pt x="71479" y="1681041"/>
                  </a:lnTo>
                  <a:lnTo>
                    <a:pt x="33070" y="1665714"/>
                  </a:lnTo>
                  <a:lnTo>
                    <a:pt x="8593" y="1648338"/>
                  </a:lnTo>
                  <a:lnTo>
                    <a:pt x="0" y="1629409"/>
                  </a:lnTo>
                </a:path>
                <a:path w="650875" h="2042160">
                  <a:moveTo>
                    <a:pt x="0" y="1629409"/>
                  </a:moveTo>
                  <a:lnTo>
                    <a:pt x="33070" y="1593105"/>
                  </a:lnTo>
                  <a:lnTo>
                    <a:pt x="71479" y="1577778"/>
                  </a:lnTo>
                  <a:lnTo>
                    <a:pt x="121866" y="1564994"/>
                  </a:lnTo>
                  <a:lnTo>
                    <a:pt x="182280" y="1555250"/>
                  </a:lnTo>
                  <a:lnTo>
                    <a:pt x="250766" y="1549040"/>
                  </a:lnTo>
                  <a:lnTo>
                    <a:pt x="325374" y="1546859"/>
                  </a:lnTo>
                  <a:lnTo>
                    <a:pt x="399981" y="1549040"/>
                  </a:lnTo>
                  <a:lnTo>
                    <a:pt x="468467" y="1555250"/>
                  </a:lnTo>
                  <a:lnTo>
                    <a:pt x="528881" y="1564994"/>
                  </a:lnTo>
                  <a:lnTo>
                    <a:pt x="579268" y="1577778"/>
                  </a:lnTo>
                  <a:lnTo>
                    <a:pt x="617677" y="1593105"/>
                  </a:lnTo>
                  <a:lnTo>
                    <a:pt x="650748" y="1629409"/>
                  </a:lnTo>
                  <a:lnTo>
                    <a:pt x="650748" y="1959610"/>
                  </a:lnTo>
                  <a:lnTo>
                    <a:pt x="617677" y="1995914"/>
                  </a:lnTo>
                  <a:lnTo>
                    <a:pt x="579268" y="2011241"/>
                  </a:lnTo>
                  <a:lnTo>
                    <a:pt x="528881" y="2024025"/>
                  </a:lnTo>
                  <a:lnTo>
                    <a:pt x="468467" y="2033769"/>
                  </a:lnTo>
                  <a:lnTo>
                    <a:pt x="399981" y="2039979"/>
                  </a:lnTo>
                  <a:lnTo>
                    <a:pt x="325374" y="2042160"/>
                  </a:lnTo>
                  <a:lnTo>
                    <a:pt x="250766" y="2039979"/>
                  </a:lnTo>
                  <a:lnTo>
                    <a:pt x="182280" y="2033769"/>
                  </a:lnTo>
                  <a:lnTo>
                    <a:pt x="121866" y="2024025"/>
                  </a:lnTo>
                  <a:lnTo>
                    <a:pt x="71479" y="2011241"/>
                  </a:lnTo>
                  <a:lnTo>
                    <a:pt x="33070" y="1995914"/>
                  </a:lnTo>
                  <a:lnTo>
                    <a:pt x="0" y="1959610"/>
                  </a:lnTo>
                  <a:lnTo>
                    <a:pt x="0" y="1629409"/>
                  </a:lnTo>
                  <a:close/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084311" y="6052515"/>
            <a:ext cx="9099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Mart</a:t>
            </a:r>
            <a:r>
              <a:rPr sz="1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03805" y="5883961"/>
            <a:ext cx="186817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Les</a:t>
            </a:r>
            <a:r>
              <a:rPr sz="1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sources</a:t>
            </a:r>
            <a:r>
              <a:rPr sz="1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données</a:t>
            </a:r>
            <a:r>
              <a:rPr sz="1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/ </a:t>
            </a:r>
            <a:r>
              <a:rPr sz="1400" b="1" spc="-3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Les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données du </a:t>
            </a:r>
            <a:r>
              <a:rPr sz="1400" b="1" spc="-10" dirty="0">
                <a:solidFill>
                  <a:srgbClr val="404040"/>
                </a:solidFill>
                <a:latin typeface="Calibri"/>
                <a:cs typeface="Calibri"/>
              </a:rPr>
              <a:t>système 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 d’information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468370" y="2701798"/>
            <a:ext cx="5885180" cy="3390265"/>
            <a:chOff x="3468370" y="2701798"/>
            <a:chExt cx="5885180" cy="3390265"/>
          </a:xfrm>
        </p:grpSpPr>
        <p:sp>
          <p:nvSpPr>
            <p:cNvPr id="23" name="object 23"/>
            <p:cNvSpPr/>
            <p:nvPr/>
          </p:nvSpPr>
          <p:spPr>
            <a:xfrm>
              <a:off x="3474720" y="4779264"/>
              <a:ext cx="492759" cy="205740"/>
            </a:xfrm>
            <a:custGeom>
              <a:avLst/>
              <a:gdLst/>
              <a:ahLst/>
              <a:cxnLst/>
              <a:rect l="l" t="t" r="r" b="b"/>
              <a:pathLst>
                <a:path w="492760" h="205739">
                  <a:moveTo>
                    <a:pt x="389381" y="0"/>
                  </a:moveTo>
                  <a:lnTo>
                    <a:pt x="389381" y="51435"/>
                  </a:lnTo>
                  <a:lnTo>
                    <a:pt x="0" y="51435"/>
                  </a:lnTo>
                  <a:lnTo>
                    <a:pt x="0" y="154305"/>
                  </a:lnTo>
                  <a:lnTo>
                    <a:pt x="389381" y="154305"/>
                  </a:lnTo>
                  <a:lnTo>
                    <a:pt x="389381" y="205740"/>
                  </a:lnTo>
                  <a:lnTo>
                    <a:pt x="492251" y="102869"/>
                  </a:lnTo>
                  <a:lnTo>
                    <a:pt x="389381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74720" y="4779264"/>
              <a:ext cx="492759" cy="205740"/>
            </a:xfrm>
            <a:custGeom>
              <a:avLst/>
              <a:gdLst/>
              <a:ahLst/>
              <a:cxnLst/>
              <a:rect l="l" t="t" r="r" b="b"/>
              <a:pathLst>
                <a:path w="492760" h="205739">
                  <a:moveTo>
                    <a:pt x="0" y="51435"/>
                  </a:moveTo>
                  <a:lnTo>
                    <a:pt x="389381" y="51435"/>
                  </a:lnTo>
                  <a:lnTo>
                    <a:pt x="389381" y="0"/>
                  </a:lnTo>
                  <a:lnTo>
                    <a:pt x="492251" y="102869"/>
                  </a:lnTo>
                  <a:lnTo>
                    <a:pt x="389381" y="205740"/>
                  </a:lnTo>
                  <a:lnTo>
                    <a:pt x="389381" y="154305"/>
                  </a:lnTo>
                  <a:lnTo>
                    <a:pt x="0" y="154305"/>
                  </a:lnTo>
                  <a:lnTo>
                    <a:pt x="0" y="51435"/>
                  </a:lnTo>
                  <a:close/>
                </a:path>
              </a:pathLst>
            </a:custGeom>
            <a:ln w="12700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02152" y="4111752"/>
              <a:ext cx="492759" cy="205740"/>
            </a:xfrm>
            <a:custGeom>
              <a:avLst/>
              <a:gdLst/>
              <a:ahLst/>
              <a:cxnLst/>
              <a:rect l="l" t="t" r="r" b="b"/>
              <a:pathLst>
                <a:path w="492760" h="205739">
                  <a:moveTo>
                    <a:pt x="389382" y="0"/>
                  </a:moveTo>
                  <a:lnTo>
                    <a:pt x="389382" y="51435"/>
                  </a:lnTo>
                  <a:lnTo>
                    <a:pt x="0" y="51435"/>
                  </a:lnTo>
                  <a:lnTo>
                    <a:pt x="0" y="154305"/>
                  </a:lnTo>
                  <a:lnTo>
                    <a:pt x="389382" y="154305"/>
                  </a:lnTo>
                  <a:lnTo>
                    <a:pt x="389382" y="205740"/>
                  </a:lnTo>
                  <a:lnTo>
                    <a:pt x="492251" y="102870"/>
                  </a:lnTo>
                  <a:lnTo>
                    <a:pt x="389382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02152" y="2708148"/>
              <a:ext cx="5814060" cy="1609725"/>
            </a:xfrm>
            <a:custGeom>
              <a:avLst/>
              <a:gdLst/>
              <a:ahLst/>
              <a:cxnLst/>
              <a:rect l="l" t="t" r="r" b="b"/>
              <a:pathLst>
                <a:path w="5814059" h="1609725">
                  <a:moveTo>
                    <a:pt x="0" y="1455039"/>
                  </a:moveTo>
                  <a:lnTo>
                    <a:pt x="389382" y="1455039"/>
                  </a:lnTo>
                  <a:lnTo>
                    <a:pt x="389382" y="1403603"/>
                  </a:lnTo>
                  <a:lnTo>
                    <a:pt x="492251" y="1506474"/>
                  </a:lnTo>
                  <a:lnTo>
                    <a:pt x="389382" y="1609344"/>
                  </a:lnTo>
                  <a:lnTo>
                    <a:pt x="389382" y="1557908"/>
                  </a:lnTo>
                  <a:lnTo>
                    <a:pt x="0" y="1557908"/>
                  </a:lnTo>
                  <a:lnTo>
                    <a:pt x="0" y="1455039"/>
                  </a:lnTo>
                  <a:close/>
                </a:path>
                <a:path w="5814059" h="1609725">
                  <a:moveTo>
                    <a:pt x="4253483" y="257810"/>
                  </a:moveTo>
                  <a:lnTo>
                    <a:pt x="4257638" y="211472"/>
                  </a:lnTo>
                  <a:lnTo>
                    <a:pt x="4269615" y="167858"/>
                  </a:lnTo>
                  <a:lnTo>
                    <a:pt x="4288686" y="127696"/>
                  </a:lnTo>
                  <a:lnTo>
                    <a:pt x="4314123" y="91713"/>
                  </a:lnTo>
                  <a:lnTo>
                    <a:pt x="4345197" y="60639"/>
                  </a:lnTo>
                  <a:lnTo>
                    <a:pt x="4381180" y="35202"/>
                  </a:lnTo>
                  <a:lnTo>
                    <a:pt x="4421342" y="16131"/>
                  </a:lnTo>
                  <a:lnTo>
                    <a:pt x="4464956" y="4154"/>
                  </a:lnTo>
                  <a:lnTo>
                    <a:pt x="4511294" y="0"/>
                  </a:lnTo>
                  <a:lnTo>
                    <a:pt x="5556250" y="0"/>
                  </a:lnTo>
                  <a:lnTo>
                    <a:pt x="5602587" y="4154"/>
                  </a:lnTo>
                  <a:lnTo>
                    <a:pt x="5646201" y="16131"/>
                  </a:lnTo>
                  <a:lnTo>
                    <a:pt x="5686363" y="35202"/>
                  </a:lnTo>
                  <a:lnTo>
                    <a:pt x="5722346" y="60639"/>
                  </a:lnTo>
                  <a:lnTo>
                    <a:pt x="5753420" y="91713"/>
                  </a:lnTo>
                  <a:lnTo>
                    <a:pt x="5778857" y="127696"/>
                  </a:lnTo>
                  <a:lnTo>
                    <a:pt x="5797928" y="167858"/>
                  </a:lnTo>
                  <a:lnTo>
                    <a:pt x="5809905" y="211472"/>
                  </a:lnTo>
                  <a:lnTo>
                    <a:pt x="5814059" y="257810"/>
                  </a:lnTo>
                  <a:lnTo>
                    <a:pt x="5814059" y="1289050"/>
                  </a:lnTo>
                  <a:lnTo>
                    <a:pt x="5809905" y="1335387"/>
                  </a:lnTo>
                  <a:lnTo>
                    <a:pt x="5797928" y="1379001"/>
                  </a:lnTo>
                  <a:lnTo>
                    <a:pt x="5778857" y="1419163"/>
                  </a:lnTo>
                  <a:lnTo>
                    <a:pt x="5753420" y="1455146"/>
                  </a:lnTo>
                  <a:lnTo>
                    <a:pt x="5722346" y="1486220"/>
                  </a:lnTo>
                  <a:lnTo>
                    <a:pt x="5686363" y="1511657"/>
                  </a:lnTo>
                  <a:lnTo>
                    <a:pt x="5646201" y="1530728"/>
                  </a:lnTo>
                  <a:lnTo>
                    <a:pt x="5602587" y="1542705"/>
                  </a:lnTo>
                  <a:lnTo>
                    <a:pt x="5556250" y="1546859"/>
                  </a:lnTo>
                  <a:lnTo>
                    <a:pt x="4511294" y="1546859"/>
                  </a:lnTo>
                  <a:lnTo>
                    <a:pt x="4464956" y="1542705"/>
                  </a:lnTo>
                  <a:lnTo>
                    <a:pt x="4421342" y="1530728"/>
                  </a:lnTo>
                  <a:lnTo>
                    <a:pt x="4381180" y="1511657"/>
                  </a:lnTo>
                  <a:lnTo>
                    <a:pt x="4345197" y="1486220"/>
                  </a:lnTo>
                  <a:lnTo>
                    <a:pt x="4314123" y="1455146"/>
                  </a:lnTo>
                  <a:lnTo>
                    <a:pt x="4288686" y="1419163"/>
                  </a:lnTo>
                  <a:lnTo>
                    <a:pt x="4269615" y="1379001"/>
                  </a:lnTo>
                  <a:lnTo>
                    <a:pt x="4257638" y="1335387"/>
                  </a:lnTo>
                  <a:lnTo>
                    <a:pt x="4253483" y="1289050"/>
                  </a:lnTo>
                  <a:lnTo>
                    <a:pt x="4253483" y="257810"/>
                  </a:lnTo>
                  <a:close/>
                </a:path>
              </a:pathLst>
            </a:custGeom>
            <a:ln w="12700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55279" y="2912364"/>
              <a:ext cx="573024" cy="33070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64423" y="3781044"/>
              <a:ext cx="571500" cy="33070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28304" y="3329940"/>
              <a:ext cx="571500" cy="33070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784591" y="4539996"/>
              <a:ext cx="1562100" cy="1545590"/>
            </a:xfrm>
            <a:custGeom>
              <a:avLst/>
              <a:gdLst/>
              <a:ahLst/>
              <a:cxnLst/>
              <a:rect l="l" t="t" r="r" b="b"/>
              <a:pathLst>
                <a:path w="1562100" h="1545589">
                  <a:moveTo>
                    <a:pt x="0" y="257555"/>
                  </a:moveTo>
                  <a:lnTo>
                    <a:pt x="4149" y="211261"/>
                  </a:lnTo>
                  <a:lnTo>
                    <a:pt x="16113" y="167688"/>
                  </a:lnTo>
                  <a:lnTo>
                    <a:pt x="35164" y="127564"/>
                  </a:lnTo>
                  <a:lnTo>
                    <a:pt x="60575" y="91617"/>
                  </a:lnTo>
                  <a:lnTo>
                    <a:pt x="91617" y="60575"/>
                  </a:lnTo>
                  <a:lnTo>
                    <a:pt x="127564" y="35164"/>
                  </a:lnTo>
                  <a:lnTo>
                    <a:pt x="167688" y="16113"/>
                  </a:lnTo>
                  <a:lnTo>
                    <a:pt x="211261" y="4149"/>
                  </a:lnTo>
                  <a:lnTo>
                    <a:pt x="257555" y="0"/>
                  </a:lnTo>
                  <a:lnTo>
                    <a:pt x="1304543" y="0"/>
                  </a:lnTo>
                  <a:lnTo>
                    <a:pt x="1350838" y="4149"/>
                  </a:lnTo>
                  <a:lnTo>
                    <a:pt x="1394411" y="16113"/>
                  </a:lnTo>
                  <a:lnTo>
                    <a:pt x="1434535" y="35164"/>
                  </a:lnTo>
                  <a:lnTo>
                    <a:pt x="1470482" y="60575"/>
                  </a:lnTo>
                  <a:lnTo>
                    <a:pt x="1501524" y="91617"/>
                  </a:lnTo>
                  <a:lnTo>
                    <a:pt x="1526935" y="127564"/>
                  </a:lnTo>
                  <a:lnTo>
                    <a:pt x="1545986" y="167688"/>
                  </a:lnTo>
                  <a:lnTo>
                    <a:pt x="1557950" y="211261"/>
                  </a:lnTo>
                  <a:lnTo>
                    <a:pt x="1562100" y="257555"/>
                  </a:lnTo>
                  <a:lnTo>
                    <a:pt x="1562100" y="1287779"/>
                  </a:lnTo>
                  <a:lnTo>
                    <a:pt x="1557950" y="1334074"/>
                  </a:lnTo>
                  <a:lnTo>
                    <a:pt x="1545986" y="1377647"/>
                  </a:lnTo>
                  <a:lnTo>
                    <a:pt x="1526935" y="1417771"/>
                  </a:lnTo>
                  <a:lnTo>
                    <a:pt x="1501524" y="1453718"/>
                  </a:lnTo>
                  <a:lnTo>
                    <a:pt x="1470482" y="1484760"/>
                  </a:lnTo>
                  <a:lnTo>
                    <a:pt x="1434535" y="1510171"/>
                  </a:lnTo>
                  <a:lnTo>
                    <a:pt x="1394411" y="1529222"/>
                  </a:lnTo>
                  <a:lnTo>
                    <a:pt x="1350838" y="1541186"/>
                  </a:lnTo>
                  <a:lnTo>
                    <a:pt x="1304543" y="1545335"/>
                  </a:lnTo>
                  <a:lnTo>
                    <a:pt x="257555" y="1545335"/>
                  </a:lnTo>
                  <a:lnTo>
                    <a:pt x="211261" y="1541186"/>
                  </a:lnTo>
                  <a:lnTo>
                    <a:pt x="167688" y="1529222"/>
                  </a:lnTo>
                  <a:lnTo>
                    <a:pt x="127564" y="1510171"/>
                  </a:lnTo>
                  <a:lnTo>
                    <a:pt x="91617" y="1484760"/>
                  </a:lnTo>
                  <a:lnTo>
                    <a:pt x="60575" y="1453718"/>
                  </a:lnTo>
                  <a:lnTo>
                    <a:pt x="35164" y="1417771"/>
                  </a:lnTo>
                  <a:lnTo>
                    <a:pt x="16113" y="1377647"/>
                  </a:lnTo>
                  <a:lnTo>
                    <a:pt x="4149" y="1334074"/>
                  </a:lnTo>
                  <a:lnTo>
                    <a:pt x="0" y="1287779"/>
                  </a:lnTo>
                  <a:lnTo>
                    <a:pt x="0" y="257555"/>
                  </a:lnTo>
                  <a:close/>
                </a:path>
              </a:pathLst>
            </a:custGeom>
            <a:ln w="12700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43188" y="4715255"/>
              <a:ext cx="573024" cy="33223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76032" y="4785360"/>
              <a:ext cx="571500" cy="33070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93379" y="5564124"/>
              <a:ext cx="571500" cy="33223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99932" y="5237988"/>
              <a:ext cx="573024" cy="330708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8111743" y="4228846"/>
            <a:ext cx="9099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Mart</a:t>
            </a:r>
            <a:r>
              <a:rPr sz="1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667502" y="3282416"/>
            <a:ext cx="4395470" cy="2061210"/>
            <a:chOff x="5667502" y="3282416"/>
            <a:chExt cx="4395470" cy="2061210"/>
          </a:xfrm>
        </p:grpSpPr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67502" y="4384293"/>
              <a:ext cx="221487" cy="216916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7461504" y="3506723"/>
              <a:ext cx="295910" cy="177165"/>
            </a:xfrm>
            <a:custGeom>
              <a:avLst/>
              <a:gdLst/>
              <a:ahLst/>
              <a:cxnLst/>
              <a:rect l="l" t="t" r="r" b="b"/>
              <a:pathLst>
                <a:path w="295909" h="177164">
                  <a:moveTo>
                    <a:pt x="207264" y="0"/>
                  </a:moveTo>
                  <a:lnTo>
                    <a:pt x="207264" y="44196"/>
                  </a:lnTo>
                  <a:lnTo>
                    <a:pt x="0" y="44196"/>
                  </a:lnTo>
                  <a:lnTo>
                    <a:pt x="0" y="132587"/>
                  </a:lnTo>
                  <a:lnTo>
                    <a:pt x="207264" y="132587"/>
                  </a:lnTo>
                  <a:lnTo>
                    <a:pt x="207264" y="176783"/>
                  </a:lnTo>
                  <a:lnTo>
                    <a:pt x="295655" y="88391"/>
                  </a:lnTo>
                  <a:lnTo>
                    <a:pt x="207264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461504" y="3506723"/>
              <a:ext cx="295910" cy="177165"/>
            </a:xfrm>
            <a:custGeom>
              <a:avLst/>
              <a:gdLst/>
              <a:ahLst/>
              <a:cxnLst/>
              <a:rect l="l" t="t" r="r" b="b"/>
              <a:pathLst>
                <a:path w="295909" h="177164">
                  <a:moveTo>
                    <a:pt x="0" y="44196"/>
                  </a:moveTo>
                  <a:lnTo>
                    <a:pt x="207264" y="44196"/>
                  </a:lnTo>
                  <a:lnTo>
                    <a:pt x="207264" y="0"/>
                  </a:lnTo>
                  <a:lnTo>
                    <a:pt x="295655" y="88391"/>
                  </a:lnTo>
                  <a:lnTo>
                    <a:pt x="207264" y="176783"/>
                  </a:lnTo>
                  <a:lnTo>
                    <a:pt x="207264" y="132587"/>
                  </a:lnTo>
                  <a:lnTo>
                    <a:pt x="0" y="132587"/>
                  </a:lnTo>
                  <a:lnTo>
                    <a:pt x="0" y="44196"/>
                  </a:lnTo>
                  <a:close/>
                </a:path>
              </a:pathLst>
            </a:custGeom>
            <a:ln w="12700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463028" y="5161787"/>
              <a:ext cx="295910" cy="175260"/>
            </a:xfrm>
            <a:custGeom>
              <a:avLst/>
              <a:gdLst/>
              <a:ahLst/>
              <a:cxnLst/>
              <a:rect l="l" t="t" r="r" b="b"/>
              <a:pathLst>
                <a:path w="295909" h="175260">
                  <a:moveTo>
                    <a:pt x="208025" y="0"/>
                  </a:moveTo>
                  <a:lnTo>
                    <a:pt x="208025" y="43814"/>
                  </a:lnTo>
                  <a:lnTo>
                    <a:pt x="0" y="43814"/>
                  </a:lnTo>
                  <a:lnTo>
                    <a:pt x="0" y="131445"/>
                  </a:lnTo>
                  <a:lnTo>
                    <a:pt x="208025" y="131445"/>
                  </a:lnTo>
                  <a:lnTo>
                    <a:pt x="208025" y="175259"/>
                  </a:lnTo>
                  <a:lnTo>
                    <a:pt x="295655" y="87630"/>
                  </a:lnTo>
                  <a:lnTo>
                    <a:pt x="208025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463028" y="5161787"/>
              <a:ext cx="295910" cy="175260"/>
            </a:xfrm>
            <a:custGeom>
              <a:avLst/>
              <a:gdLst/>
              <a:ahLst/>
              <a:cxnLst/>
              <a:rect l="l" t="t" r="r" b="b"/>
              <a:pathLst>
                <a:path w="295909" h="175260">
                  <a:moveTo>
                    <a:pt x="0" y="43814"/>
                  </a:moveTo>
                  <a:lnTo>
                    <a:pt x="208025" y="43814"/>
                  </a:lnTo>
                  <a:lnTo>
                    <a:pt x="208025" y="0"/>
                  </a:lnTo>
                  <a:lnTo>
                    <a:pt x="295655" y="87630"/>
                  </a:lnTo>
                  <a:lnTo>
                    <a:pt x="208025" y="175259"/>
                  </a:lnTo>
                  <a:lnTo>
                    <a:pt x="208025" y="131445"/>
                  </a:lnTo>
                  <a:lnTo>
                    <a:pt x="0" y="131445"/>
                  </a:lnTo>
                  <a:lnTo>
                    <a:pt x="0" y="43814"/>
                  </a:lnTo>
                  <a:close/>
                </a:path>
              </a:pathLst>
            </a:custGeom>
            <a:ln w="12700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730385" y="3282429"/>
              <a:ext cx="332740" cy="482600"/>
            </a:xfrm>
            <a:custGeom>
              <a:avLst/>
              <a:gdLst/>
              <a:ahLst/>
              <a:cxnLst/>
              <a:rect l="l" t="t" r="r" b="b"/>
              <a:pathLst>
                <a:path w="332740" h="482600">
                  <a:moveTo>
                    <a:pt x="42760" y="0"/>
                  </a:moveTo>
                  <a:lnTo>
                    <a:pt x="0" y="0"/>
                  </a:lnTo>
                  <a:lnTo>
                    <a:pt x="0" y="482206"/>
                  </a:lnTo>
                  <a:lnTo>
                    <a:pt x="42760" y="439445"/>
                  </a:lnTo>
                  <a:lnTo>
                    <a:pt x="42760" y="0"/>
                  </a:lnTo>
                  <a:close/>
                </a:path>
                <a:path w="332740" h="482600">
                  <a:moveTo>
                    <a:pt x="163893" y="149720"/>
                  </a:moveTo>
                  <a:lnTo>
                    <a:pt x="85509" y="149720"/>
                  </a:lnTo>
                  <a:lnTo>
                    <a:pt x="85509" y="396697"/>
                  </a:lnTo>
                  <a:lnTo>
                    <a:pt x="163893" y="318312"/>
                  </a:lnTo>
                  <a:lnTo>
                    <a:pt x="163893" y="149720"/>
                  </a:lnTo>
                  <a:close/>
                </a:path>
                <a:path w="332740" h="482600">
                  <a:moveTo>
                    <a:pt x="270789" y="0"/>
                  </a:moveTo>
                  <a:lnTo>
                    <a:pt x="192405" y="0"/>
                  </a:lnTo>
                  <a:lnTo>
                    <a:pt x="192405" y="289814"/>
                  </a:lnTo>
                  <a:lnTo>
                    <a:pt x="270789" y="211429"/>
                  </a:lnTo>
                  <a:lnTo>
                    <a:pt x="270789" y="0"/>
                  </a:lnTo>
                  <a:close/>
                </a:path>
                <a:path w="332740" h="482600">
                  <a:moveTo>
                    <a:pt x="332498" y="149720"/>
                  </a:moveTo>
                  <a:lnTo>
                    <a:pt x="299288" y="149720"/>
                  </a:lnTo>
                  <a:lnTo>
                    <a:pt x="299288" y="182918"/>
                  </a:lnTo>
                  <a:lnTo>
                    <a:pt x="332498" y="14972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357360" y="3508247"/>
              <a:ext cx="295910" cy="175260"/>
            </a:xfrm>
            <a:custGeom>
              <a:avLst/>
              <a:gdLst/>
              <a:ahLst/>
              <a:cxnLst/>
              <a:rect l="l" t="t" r="r" b="b"/>
              <a:pathLst>
                <a:path w="295909" h="175260">
                  <a:moveTo>
                    <a:pt x="208025" y="0"/>
                  </a:moveTo>
                  <a:lnTo>
                    <a:pt x="208025" y="43814"/>
                  </a:lnTo>
                  <a:lnTo>
                    <a:pt x="0" y="43814"/>
                  </a:lnTo>
                  <a:lnTo>
                    <a:pt x="0" y="131444"/>
                  </a:lnTo>
                  <a:lnTo>
                    <a:pt x="208025" y="131444"/>
                  </a:lnTo>
                  <a:lnTo>
                    <a:pt x="208025" y="175259"/>
                  </a:lnTo>
                  <a:lnTo>
                    <a:pt x="295656" y="87629"/>
                  </a:lnTo>
                  <a:lnTo>
                    <a:pt x="208025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357360" y="3508247"/>
              <a:ext cx="295910" cy="175260"/>
            </a:xfrm>
            <a:custGeom>
              <a:avLst/>
              <a:gdLst/>
              <a:ahLst/>
              <a:cxnLst/>
              <a:rect l="l" t="t" r="r" b="b"/>
              <a:pathLst>
                <a:path w="295909" h="175260">
                  <a:moveTo>
                    <a:pt x="0" y="43814"/>
                  </a:moveTo>
                  <a:lnTo>
                    <a:pt x="208025" y="43814"/>
                  </a:lnTo>
                  <a:lnTo>
                    <a:pt x="208025" y="0"/>
                  </a:lnTo>
                  <a:lnTo>
                    <a:pt x="295656" y="87629"/>
                  </a:lnTo>
                  <a:lnTo>
                    <a:pt x="208025" y="175259"/>
                  </a:lnTo>
                  <a:lnTo>
                    <a:pt x="208025" y="131444"/>
                  </a:lnTo>
                  <a:lnTo>
                    <a:pt x="0" y="131444"/>
                  </a:lnTo>
                  <a:lnTo>
                    <a:pt x="0" y="43814"/>
                  </a:lnTo>
                  <a:close/>
                </a:path>
              </a:pathLst>
            </a:custGeom>
            <a:ln w="12700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9738741" y="5008879"/>
            <a:ext cx="7651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 marR="5080" indent="-32384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7800"/>
                </a:solidFill>
                <a:latin typeface="Calibri"/>
                <a:cs typeface="Calibri"/>
              </a:rPr>
              <a:t>P</a:t>
            </a:r>
            <a:r>
              <a:rPr sz="1400" b="1" spc="-15" dirty="0">
                <a:solidFill>
                  <a:srgbClr val="FF7800"/>
                </a:solidFill>
                <a:latin typeface="Calibri"/>
                <a:cs typeface="Calibri"/>
              </a:rPr>
              <a:t>r</a:t>
            </a:r>
            <a:r>
              <a:rPr sz="1400" b="1" spc="-5" dirty="0">
                <a:solidFill>
                  <a:srgbClr val="FF7800"/>
                </a:solidFill>
                <a:latin typeface="Calibri"/>
                <a:cs typeface="Calibri"/>
              </a:rPr>
              <a:t>ed</a:t>
            </a:r>
            <a:r>
              <a:rPr sz="1400" b="1" spc="5" dirty="0">
                <a:solidFill>
                  <a:srgbClr val="FF7800"/>
                </a:solidFill>
                <a:latin typeface="Calibri"/>
                <a:cs typeface="Calibri"/>
              </a:rPr>
              <a:t>i</a:t>
            </a:r>
            <a:r>
              <a:rPr sz="1400" b="1" spc="-5" dirty="0">
                <a:solidFill>
                  <a:srgbClr val="FF7800"/>
                </a:solidFill>
                <a:latin typeface="Calibri"/>
                <a:cs typeface="Calibri"/>
              </a:rPr>
              <a:t>c</a:t>
            </a:r>
            <a:r>
              <a:rPr sz="1400" b="1" dirty="0">
                <a:solidFill>
                  <a:srgbClr val="FF7800"/>
                </a:solidFill>
                <a:latin typeface="Calibri"/>
                <a:cs typeface="Calibri"/>
              </a:rPr>
              <a:t>ti</a:t>
            </a:r>
            <a:r>
              <a:rPr sz="1400" b="1" spc="-15" dirty="0">
                <a:solidFill>
                  <a:srgbClr val="FF7800"/>
                </a:solidFill>
                <a:latin typeface="Calibri"/>
                <a:cs typeface="Calibri"/>
              </a:rPr>
              <a:t>v</a:t>
            </a:r>
            <a:r>
              <a:rPr sz="1400" b="1" dirty="0">
                <a:solidFill>
                  <a:srgbClr val="FF7800"/>
                </a:solidFill>
                <a:latin typeface="Calibri"/>
                <a:cs typeface="Calibri"/>
              </a:rPr>
              <a:t>e  Analytics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46" name="object 46"/>
          <p:cNvSpPr txBox="1"/>
          <p:nvPr/>
        </p:nvSpPr>
        <p:spPr>
          <a:xfrm>
            <a:off x="3568953" y="3498850"/>
            <a:ext cx="299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7842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65394" y="3497707"/>
            <a:ext cx="321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007842"/>
                </a:solidFill>
                <a:latin typeface="Calibri"/>
                <a:cs typeface="Calibri"/>
              </a:rPr>
              <a:t>TL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Architecture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d’un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Data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Warehouse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982" y="1599692"/>
            <a:ext cx="9869805" cy="1609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Les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couches</a:t>
            </a:r>
            <a:r>
              <a:rPr sz="1600" b="1" spc="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d’un</a:t>
            </a:r>
            <a:r>
              <a:rPr sz="1600" b="1" spc="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Data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Warehouse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Staging</a:t>
            </a:r>
            <a:r>
              <a:rPr sz="16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Layer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(couche</a:t>
            </a:r>
            <a:r>
              <a:rPr sz="1600" b="1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préparation)</a:t>
            </a:r>
            <a:endParaRPr sz="16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31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processus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ETL pour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extraire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sources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première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couche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préparation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(Staging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Layer).</a:t>
            </a:r>
            <a:endParaRPr sz="14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couche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juste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d’extraire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elles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sans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faire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aucune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transformation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majeure.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extrait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tableaux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employés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existent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départements.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967860" y="3542919"/>
          <a:ext cx="1123950" cy="640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967860" y="4348098"/>
          <a:ext cx="1123950" cy="640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967860" y="5205095"/>
          <a:ext cx="1123950" cy="640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4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2329942" y="3329685"/>
            <a:ext cx="2994025" cy="2719705"/>
            <a:chOff x="2329942" y="3329685"/>
            <a:chExt cx="2994025" cy="2719705"/>
          </a:xfrm>
        </p:grpSpPr>
        <p:sp>
          <p:nvSpPr>
            <p:cNvPr id="11" name="object 11"/>
            <p:cNvSpPr/>
            <p:nvPr/>
          </p:nvSpPr>
          <p:spPr>
            <a:xfrm>
              <a:off x="3755136" y="3336035"/>
              <a:ext cx="1562100" cy="2707005"/>
            </a:xfrm>
            <a:custGeom>
              <a:avLst/>
              <a:gdLst/>
              <a:ahLst/>
              <a:cxnLst/>
              <a:rect l="l" t="t" r="r" b="b"/>
              <a:pathLst>
                <a:path w="1562100" h="2707004">
                  <a:moveTo>
                    <a:pt x="0" y="260350"/>
                  </a:moveTo>
                  <a:lnTo>
                    <a:pt x="4195" y="213557"/>
                  </a:lnTo>
                  <a:lnTo>
                    <a:pt x="16290" y="169514"/>
                  </a:lnTo>
                  <a:lnTo>
                    <a:pt x="35550" y="128956"/>
                  </a:lnTo>
                  <a:lnTo>
                    <a:pt x="61238" y="92619"/>
                  </a:lnTo>
                  <a:lnTo>
                    <a:pt x="92619" y="61238"/>
                  </a:lnTo>
                  <a:lnTo>
                    <a:pt x="128956" y="35550"/>
                  </a:lnTo>
                  <a:lnTo>
                    <a:pt x="169514" y="16290"/>
                  </a:lnTo>
                  <a:lnTo>
                    <a:pt x="213557" y="4195"/>
                  </a:lnTo>
                  <a:lnTo>
                    <a:pt x="260350" y="0"/>
                  </a:lnTo>
                  <a:lnTo>
                    <a:pt x="1301750" y="0"/>
                  </a:lnTo>
                  <a:lnTo>
                    <a:pt x="1348542" y="4195"/>
                  </a:lnTo>
                  <a:lnTo>
                    <a:pt x="1392585" y="16290"/>
                  </a:lnTo>
                  <a:lnTo>
                    <a:pt x="1433143" y="35550"/>
                  </a:lnTo>
                  <a:lnTo>
                    <a:pt x="1469480" y="61238"/>
                  </a:lnTo>
                  <a:lnTo>
                    <a:pt x="1500861" y="92619"/>
                  </a:lnTo>
                  <a:lnTo>
                    <a:pt x="1526549" y="128956"/>
                  </a:lnTo>
                  <a:lnTo>
                    <a:pt x="1545809" y="169514"/>
                  </a:lnTo>
                  <a:lnTo>
                    <a:pt x="1557904" y="213557"/>
                  </a:lnTo>
                  <a:lnTo>
                    <a:pt x="1562100" y="260350"/>
                  </a:lnTo>
                  <a:lnTo>
                    <a:pt x="1562100" y="2446274"/>
                  </a:lnTo>
                  <a:lnTo>
                    <a:pt x="1557904" y="2493072"/>
                  </a:lnTo>
                  <a:lnTo>
                    <a:pt x="1545809" y="2537119"/>
                  </a:lnTo>
                  <a:lnTo>
                    <a:pt x="1526549" y="2577678"/>
                  </a:lnTo>
                  <a:lnTo>
                    <a:pt x="1500861" y="2614015"/>
                  </a:lnTo>
                  <a:lnTo>
                    <a:pt x="1469480" y="2645393"/>
                  </a:lnTo>
                  <a:lnTo>
                    <a:pt x="1433143" y="2671079"/>
                  </a:lnTo>
                  <a:lnTo>
                    <a:pt x="1392585" y="2690336"/>
                  </a:lnTo>
                  <a:lnTo>
                    <a:pt x="1348542" y="2702429"/>
                  </a:lnTo>
                  <a:lnTo>
                    <a:pt x="1301750" y="2706624"/>
                  </a:lnTo>
                  <a:lnTo>
                    <a:pt x="260350" y="2706624"/>
                  </a:lnTo>
                  <a:lnTo>
                    <a:pt x="213557" y="2702429"/>
                  </a:lnTo>
                  <a:lnTo>
                    <a:pt x="169514" y="2690336"/>
                  </a:lnTo>
                  <a:lnTo>
                    <a:pt x="128956" y="2671079"/>
                  </a:lnTo>
                  <a:lnTo>
                    <a:pt x="92619" y="2645393"/>
                  </a:lnTo>
                  <a:lnTo>
                    <a:pt x="61238" y="2614015"/>
                  </a:lnTo>
                  <a:lnTo>
                    <a:pt x="35550" y="2577678"/>
                  </a:lnTo>
                  <a:lnTo>
                    <a:pt x="16290" y="2537119"/>
                  </a:lnTo>
                  <a:lnTo>
                    <a:pt x="4195" y="2493072"/>
                  </a:lnTo>
                  <a:lnTo>
                    <a:pt x="0" y="2446274"/>
                  </a:lnTo>
                  <a:lnTo>
                    <a:pt x="0" y="260350"/>
                  </a:lnTo>
                  <a:close/>
                </a:path>
              </a:pathLst>
            </a:custGeom>
            <a:ln w="12700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36292" y="3651503"/>
              <a:ext cx="650875" cy="2040889"/>
            </a:xfrm>
            <a:custGeom>
              <a:avLst/>
              <a:gdLst/>
              <a:ahLst/>
              <a:cxnLst/>
              <a:rect l="l" t="t" r="r" b="b"/>
              <a:pathLst>
                <a:path w="650875" h="2040889">
                  <a:moveTo>
                    <a:pt x="650747" y="82296"/>
                  </a:moveTo>
                  <a:lnTo>
                    <a:pt x="617677" y="118494"/>
                  </a:lnTo>
                  <a:lnTo>
                    <a:pt x="579268" y="133774"/>
                  </a:lnTo>
                  <a:lnTo>
                    <a:pt x="528881" y="146517"/>
                  </a:lnTo>
                  <a:lnTo>
                    <a:pt x="468467" y="156229"/>
                  </a:lnTo>
                  <a:lnTo>
                    <a:pt x="399981" y="162419"/>
                  </a:lnTo>
                  <a:lnTo>
                    <a:pt x="325374" y="164592"/>
                  </a:lnTo>
                  <a:lnTo>
                    <a:pt x="250766" y="162419"/>
                  </a:lnTo>
                  <a:lnTo>
                    <a:pt x="182280" y="156229"/>
                  </a:lnTo>
                  <a:lnTo>
                    <a:pt x="121866" y="146517"/>
                  </a:lnTo>
                  <a:lnTo>
                    <a:pt x="71479" y="133774"/>
                  </a:lnTo>
                  <a:lnTo>
                    <a:pt x="33070" y="118494"/>
                  </a:lnTo>
                  <a:lnTo>
                    <a:pt x="8593" y="101170"/>
                  </a:lnTo>
                  <a:lnTo>
                    <a:pt x="0" y="82296"/>
                  </a:lnTo>
                </a:path>
                <a:path w="650875" h="2040889">
                  <a:moveTo>
                    <a:pt x="0" y="82296"/>
                  </a:moveTo>
                  <a:lnTo>
                    <a:pt x="33070" y="46097"/>
                  </a:lnTo>
                  <a:lnTo>
                    <a:pt x="71479" y="30817"/>
                  </a:lnTo>
                  <a:lnTo>
                    <a:pt x="121866" y="18074"/>
                  </a:lnTo>
                  <a:lnTo>
                    <a:pt x="182280" y="8362"/>
                  </a:lnTo>
                  <a:lnTo>
                    <a:pt x="250766" y="2172"/>
                  </a:lnTo>
                  <a:lnTo>
                    <a:pt x="325374" y="0"/>
                  </a:lnTo>
                  <a:lnTo>
                    <a:pt x="399981" y="2172"/>
                  </a:lnTo>
                  <a:lnTo>
                    <a:pt x="468467" y="8362"/>
                  </a:lnTo>
                  <a:lnTo>
                    <a:pt x="528881" y="18074"/>
                  </a:lnTo>
                  <a:lnTo>
                    <a:pt x="579268" y="30817"/>
                  </a:lnTo>
                  <a:lnTo>
                    <a:pt x="617677" y="46097"/>
                  </a:lnTo>
                  <a:lnTo>
                    <a:pt x="650747" y="82296"/>
                  </a:lnTo>
                  <a:lnTo>
                    <a:pt x="650747" y="411480"/>
                  </a:lnTo>
                  <a:lnTo>
                    <a:pt x="617677" y="447678"/>
                  </a:lnTo>
                  <a:lnTo>
                    <a:pt x="579268" y="462958"/>
                  </a:lnTo>
                  <a:lnTo>
                    <a:pt x="528881" y="475701"/>
                  </a:lnTo>
                  <a:lnTo>
                    <a:pt x="468467" y="485413"/>
                  </a:lnTo>
                  <a:lnTo>
                    <a:pt x="399981" y="491603"/>
                  </a:lnTo>
                  <a:lnTo>
                    <a:pt x="325374" y="493776"/>
                  </a:lnTo>
                  <a:lnTo>
                    <a:pt x="250766" y="491603"/>
                  </a:lnTo>
                  <a:lnTo>
                    <a:pt x="182280" y="485413"/>
                  </a:lnTo>
                  <a:lnTo>
                    <a:pt x="121866" y="475701"/>
                  </a:lnTo>
                  <a:lnTo>
                    <a:pt x="71479" y="462958"/>
                  </a:lnTo>
                  <a:lnTo>
                    <a:pt x="33070" y="447678"/>
                  </a:lnTo>
                  <a:lnTo>
                    <a:pt x="0" y="411480"/>
                  </a:lnTo>
                  <a:lnTo>
                    <a:pt x="0" y="82296"/>
                  </a:lnTo>
                  <a:close/>
                </a:path>
                <a:path w="650875" h="2040889">
                  <a:moveTo>
                    <a:pt x="650747" y="827532"/>
                  </a:moveTo>
                  <a:lnTo>
                    <a:pt x="617677" y="863730"/>
                  </a:lnTo>
                  <a:lnTo>
                    <a:pt x="579268" y="879010"/>
                  </a:lnTo>
                  <a:lnTo>
                    <a:pt x="528881" y="891753"/>
                  </a:lnTo>
                  <a:lnTo>
                    <a:pt x="468467" y="901465"/>
                  </a:lnTo>
                  <a:lnTo>
                    <a:pt x="399981" y="907655"/>
                  </a:lnTo>
                  <a:lnTo>
                    <a:pt x="325374" y="909828"/>
                  </a:lnTo>
                  <a:lnTo>
                    <a:pt x="250766" y="907655"/>
                  </a:lnTo>
                  <a:lnTo>
                    <a:pt x="182280" y="901465"/>
                  </a:lnTo>
                  <a:lnTo>
                    <a:pt x="121866" y="891753"/>
                  </a:lnTo>
                  <a:lnTo>
                    <a:pt x="71479" y="879010"/>
                  </a:lnTo>
                  <a:lnTo>
                    <a:pt x="33070" y="863730"/>
                  </a:lnTo>
                  <a:lnTo>
                    <a:pt x="8593" y="846406"/>
                  </a:lnTo>
                  <a:lnTo>
                    <a:pt x="0" y="827532"/>
                  </a:lnTo>
                </a:path>
                <a:path w="650875" h="2040889">
                  <a:moveTo>
                    <a:pt x="0" y="827532"/>
                  </a:moveTo>
                  <a:lnTo>
                    <a:pt x="33070" y="791333"/>
                  </a:lnTo>
                  <a:lnTo>
                    <a:pt x="71479" y="776053"/>
                  </a:lnTo>
                  <a:lnTo>
                    <a:pt x="121866" y="763310"/>
                  </a:lnTo>
                  <a:lnTo>
                    <a:pt x="182280" y="753598"/>
                  </a:lnTo>
                  <a:lnTo>
                    <a:pt x="250766" y="747408"/>
                  </a:lnTo>
                  <a:lnTo>
                    <a:pt x="325374" y="745236"/>
                  </a:lnTo>
                  <a:lnTo>
                    <a:pt x="399981" y="747408"/>
                  </a:lnTo>
                  <a:lnTo>
                    <a:pt x="468467" y="753598"/>
                  </a:lnTo>
                  <a:lnTo>
                    <a:pt x="528881" y="763310"/>
                  </a:lnTo>
                  <a:lnTo>
                    <a:pt x="579268" y="776053"/>
                  </a:lnTo>
                  <a:lnTo>
                    <a:pt x="617677" y="791333"/>
                  </a:lnTo>
                  <a:lnTo>
                    <a:pt x="650747" y="827532"/>
                  </a:lnTo>
                  <a:lnTo>
                    <a:pt x="650747" y="1156716"/>
                  </a:lnTo>
                  <a:lnTo>
                    <a:pt x="617677" y="1192914"/>
                  </a:lnTo>
                  <a:lnTo>
                    <a:pt x="579268" y="1208194"/>
                  </a:lnTo>
                  <a:lnTo>
                    <a:pt x="528881" y="1220937"/>
                  </a:lnTo>
                  <a:lnTo>
                    <a:pt x="468467" y="1230649"/>
                  </a:lnTo>
                  <a:lnTo>
                    <a:pt x="399981" y="1236839"/>
                  </a:lnTo>
                  <a:lnTo>
                    <a:pt x="325374" y="1239012"/>
                  </a:lnTo>
                  <a:lnTo>
                    <a:pt x="250766" y="1236839"/>
                  </a:lnTo>
                  <a:lnTo>
                    <a:pt x="182280" y="1230649"/>
                  </a:lnTo>
                  <a:lnTo>
                    <a:pt x="121866" y="1220937"/>
                  </a:lnTo>
                  <a:lnTo>
                    <a:pt x="71479" y="1208194"/>
                  </a:lnTo>
                  <a:lnTo>
                    <a:pt x="33070" y="1192914"/>
                  </a:lnTo>
                  <a:lnTo>
                    <a:pt x="0" y="1156716"/>
                  </a:lnTo>
                  <a:lnTo>
                    <a:pt x="0" y="827532"/>
                  </a:lnTo>
                  <a:close/>
                </a:path>
                <a:path w="650875" h="2040889">
                  <a:moveTo>
                    <a:pt x="650747" y="1627886"/>
                  </a:moveTo>
                  <a:lnTo>
                    <a:pt x="617677" y="1664190"/>
                  </a:lnTo>
                  <a:lnTo>
                    <a:pt x="579268" y="1679517"/>
                  </a:lnTo>
                  <a:lnTo>
                    <a:pt x="528881" y="1692301"/>
                  </a:lnTo>
                  <a:lnTo>
                    <a:pt x="468467" y="1702045"/>
                  </a:lnTo>
                  <a:lnTo>
                    <a:pt x="399981" y="1708255"/>
                  </a:lnTo>
                  <a:lnTo>
                    <a:pt x="325374" y="1710436"/>
                  </a:lnTo>
                  <a:lnTo>
                    <a:pt x="250766" y="1708255"/>
                  </a:lnTo>
                  <a:lnTo>
                    <a:pt x="182280" y="1702045"/>
                  </a:lnTo>
                  <a:lnTo>
                    <a:pt x="121866" y="1692301"/>
                  </a:lnTo>
                  <a:lnTo>
                    <a:pt x="71479" y="1679517"/>
                  </a:lnTo>
                  <a:lnTo>
                    <a:pt x="33070" y="1664190"/>
                  </a:lnTo>
                  <a:lnTo>
                    <a:pt x="8593" y="1646814"/>
                  </a:lnTo>
                  <a:lnTo>
                    <a:pt x="0" y="1627886"/>
                  </a:lnTo>
                </a:path>
                <a:path w="650875" h="2040889">
                  <a:moveTo>
                    <a:pt x="0" y="1627886"/>
                  </a:moveTo>
                  <a:lnTo>
                    <a:pt x="33070" y="1591581"/>
                  </a:lnTo>
                  <a:lnTo>
                    <a:pt x="71479" y="1576254"/>
                  </a:lnTo>
                  <a:lnTo>
                    <a:pt x="121866" y="1563470"/>
                  </a:lnTo>
                  <a:lnTo>
                    <a:pt x="182280" y="1553726"/>
                  </a:lnTo>
                  <a:lnTo>
                    <a:pt x="250766" y="1547516"/>
                  </a:lnTo>
                  <a:lnTo>
                    <a:pt x="325374" y="1545336"/>
                  </a:lnTo>
                  <a:lnTo>
                    <a:pt x="399981" y="1547516"/>
                  </a:lnTo>
                  <a:lnTo>
                    <a:pt x="468467" y="1553726"/>
                  </a:lnTo>
                  <a:lnTo>
                    <a:pt x="528881" y="1563470"/>
                  </a:lnTo>
                  <a:lnTo>
                    <a:pt x="579268" y="1576254"/>
                  </a:lnTo>
                  <a:lnTo>
                    <a:pt x="617677" y="1591581"/>
                  </a:lnTo>
                  <a:lnTo>
                    <a:pt x="650747" y="1627886"/>
                  </a:lnTo>
                  <a:lnTo>
                    <a:pt x="650747" y="1958086"/>
                  </a:lnTo>
                  <a:lnTo>
                    <a:pt x="617677" y="1994390"/>
                  </a:lnTo>
                  <a:lnTo>
                    <a:pt x="579268" y="2009717"/>
                  </a:lnTo>
                  <a:lnTo>
                    <a:pt x="528881" y="2022501"/>
                  </a:lnTo>
                  <a:lnTo>
                    <a:pt x="468467" y="2032245"/>
                  </a:lnTo>
                  <a:lnTo>
                    <a:pt x="399981" y="2038455"/>
                  </a:lnTo>
                  <a:lnTo>
                    <a:pt x="325374" y="2040636"/>
                  </a:lnTo>
                  <a:lnTo>
                    <a:pt x="250766" y="2038455"/>
                  </a:lnTo>
                  <a:lnTo>
                    <a:pt x="182280" y="2032245"/>
                  </a:lnTo>
                  <a:lnTo>
                    <a:pt x="121866" y="2022501"/>
                  </a:lnTo>
                  <a:lnTo>
                    <a:pt x="71479" y="2009717"/>
                  </a:lnTo>
                  <a:lnTo>
                    <a:pt x="33070" y="1994390"/>
                  </a:lnTo>
                  <a:lnTo>
                    <a:pt x="0" y="1958086"/>
                  </a:lnTo>
                  <a:lnTo>
                    <a:pt x="0" y="1627886"/>
                  </a:lnTo>
                  <a:close/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54680" y="4294631"/>
              <a:ext cx="492759" cy="204470"/>
            </a:xfrm>
            <a:custGeom>
              <a:avLst/>
              <a:gdLst/>
              <a:ahLst/>
              <a:cxnLst/>
              <a:rect l="l" t="t" r="r" b="b"/>
              <a:pathLst>
                <a:path w="492760" h="204470">
                  <a:moveTo>
                    <a:pt x="390144" y="0"/>
                  </a:moveTo>
                  <a:lnTo>
                    <a:pt x="390144" y="51054"/>
                  </a:lnTo>
                  <a:lnTo>
                    <a:pt x="0" y="51054"/>
                  </a:lnTo>
                  <a:lnTo>
                    <a:pt x="0" y="153162"/>
                  </a:lnTo>
                  <a:lnTo>
                    <a:pt x="390144" y="153162"/>
                  </a:lnTo>
                  <a:lnTo>
                    <a:pt x="390144" y="204216"/>
                  </a:lnTo>
                  <a:lnTo>
                    <a:pt x="492252" y="102108"/>
                  </a:lnTo>
                  <a:lnTo>
                    <a:pt x="390144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54680" y="4294631"/>
              <a:ext cx="492759" cy="204470"/>
            </a:xfrm>
            <a:custGeom>
              <a:avLst/>
              <a:gdLst/>
              <a:ahLst/>
              <a:cxnLst/>
              <a:rect l="l" t="t" r="r" b="b"/>
              <a:pathLst>
                <a:path w="492760" h="204470">
                  <a:moveTo>
                    <a:pt x="0" y="51054"/>
                  </a:moveTo>
                  <a:lnTo>
                    <a:pt x="390144" y="51054"/>
                  </a:lnTo>
                  <a:lnTo>
                    <a:pt x="390144" y="0"/>
                  </a:lnTo>
                  <a:lnTo>
                    <a:pt x="492252" y="102108"/>
                  </a:lnTo>
                  <a:lnTo>
                    <a:pt x="390144" y="204216"/>
                  </a:lnTo>
                  <a:lnTo>
                    <a:pt x="390144" y="153162"/>
                  </a:lnTo>
                  <a:lnTo>
                    <a:pt x="0" y="153162"/>
                  </a:lnTo>
                  <a:lnTo>
                    <a:pt x="0" y="51054"/>
                  </a:lnTo>
                  <a:close/>
                </a:path>
              </a:pathLst>
            </a:custGeom>
            <a:ln w="12700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54680" y="5065775"/>
              <a:ext cx="492759" cy="205740"/>
            </a:xfrm>
            <a:custGeom>
              <a:avLst/>
              <a:gdLst/>
              <a:ahLst/>
              <a:cxnLst/>
              <a:rect l="l" t="t" r="r" b="b"/>
              <a:pathLst>
                <a:path w="492760" h="205739">
                  <a:moveTo>
                    <a:pt x="389381" y="0"/>
                  </a:moveTo>
                  <a:lnTo>
                    <a:pt x="389381" y="51435"/>
                  </a:lnTo>
                  <a:lnTo>
                    <a:pt x="0" y="51435"/>
                  </a:lnTo>
                  <a:lnTo>
                    <a:pt x="0" y="154305"/>
                  </a:lnTo>
                  <a:lnTo>
                    <a:pt x="389381" y="154305"/>
                  </a:lnTo>
                  <a:lnTo>
                    <a:pt x="389381" y="205740"/>
                  </a:lnTo>
                  <a:lnTo>
                    <a:pt x="492252" y="102869"/>
                  </a:lnTo>
                  <a:lnTo>
                    <a:pt x="389381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54680" y="5065775"/>
              <a:ext cx="492759" cy="205740"/>
            </a:xfrm>
            <a:custGeom>
              <a:avLst/>
              <a:gdLst/>
              <a:ahLst/>
              <a:cxnLst/>
              <a:rect l="l" t="t" r="r" b="b"/>
              <a:pathLst>
                <a:path w="492760" h="205739">
                  <a:moveTo>
                    <a:pt x="0" y="51435"/>
                  </a:moveTo>
                  <a:lnTo>
                    <a:pt x="389381" y="51435"/>
                  </a:lnTo>
                  <a:lnTo>
                    <a:pt x="389381" y="0"/>
                  </a:lnTo>
                  <a:lnTo>
                    <a:pt x="492252" y="102869"/>
                  </a:lnTo>
                  <a:lnTo>
                    <a:pt x="389381" y="205740"/>
                  </a:lnTo>
                  <a:lnTo>
                    <a:pt x="389381" y="154305"/>
                  </a:lnTo>
                  <a:lnTo>
                    <a:pt x="0" y="154305"/>
                  </a:lnTo>
                  <a:lnTo>
                    <a:pt x="0" y="51435"/>
                  </a:lnTo>
                  <a:close/>
                </a:path>
              </a:pathLst>
            </a:custGeom>
            <a:ln w="12700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702046" y="3358515"/>
          <a:ext cx="4410710" cy="16459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5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Id_employe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Date_prise_service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poste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1/2/2020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HR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1/6/2021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1/7/2021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2/8/2022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3/12/2022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PM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1710944" y="6109893"/>
            <a:ext cx="17557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Les</a:t>
            </a:r>
            <a:r>
              <a:rPr sz="1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sources</a:t>
            </a:r>
            <a:r>
              <a:rPr sz="1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69841" y="6125438"/>
            <a:ext cx="10007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Staging</a:t>
            </a:r>
            <a:r>
              <a:rPr sz="1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404040"/>
                </a:solidFill>
                <a:latin typeface="Calibri"/>
                <a:cs typeface="Calibri"/>
              </a:rPr>
              <a:t>Layer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702046" y="5092827"/>
          <a:ext cx="4410710" cy="13715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5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Id_employe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Date_prise_service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poste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1/5/2020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HR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1/6/2020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1/8/2021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1/9/2022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10297414" y="3903979"/>
            <a:ext cx="1139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épar</a:t>
            </a:r>
            <a:r>
              <a:rPr sz="1400" b="1" spc="-1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b="1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400" b="1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b="1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297414" y="5615736"/>
            <a:ext cx="1139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épar</a:t>
            </a:r>
            <a:r>
              <a:rPr sz="1400" b="1" spc="-1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b="1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400" b="1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b="1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Architecture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d’un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Data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Warehouse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982" y="1599692"/>
            <a:ext cx="10427335" cy="1609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Les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couches</a:t>
            </a:r>
            <a:r>
              <a:rPr sz="160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d’un</a:t>
            </a:r>
            <a:r>
              <a:rPr sz="160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Data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Warehouse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Staging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Layer</a:t>
            </a:r>
            <a:endParaRPr sz="1600">
              <a:latin typeface="Calibri"/>
              <a:cs typeface="Calibri"/>
            </a:endParaRPr>
          </a:p>
          <a:p>
            <a:pPr marL="299085" marR="5080" indent="-287020">
              <a:lnSpc>
                <a:spcPct val="150100"/>
              </a:lnSpc>
              <a:spcBef>
                <a:spcPts val="47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tableaux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extraits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ressemblent,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faire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quelques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petites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transformations,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combinaison,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tout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en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adaptant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intitulés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colonnes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enregistrements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nécessaire.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certains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ajouter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autre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couche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juste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après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couche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préparation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nettoyer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toujours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via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l’ETL.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l’exemple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précédent,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combiner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seul.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967860" y="3542919"/>
          <a:ext cx="1123950" cy="640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967860" y="4348098"/>
          <a:ext cx="1123950" cy="640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967860" y="5205095"/>
          <a:ext cx="1123950" cy="640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4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2329942" y="3329685"/>
            <a:ext cx="2994025" cy="2719705"/>
            <a:chOff x="2329942" y="3329685"/>
            <a:chExt cx="2994025" cy="2719705"/>
          </a:xfrm>
        </p:grpSpPr>
        <p:sp>
          <p:nvSpPr>
            <p:cNvPr id="11" name="object 11"/>
            <p:cNvSpPr/>
            <p:nvPr/>
          </p:nvSpPr>
          <p:spPr>
            <a:xfrm>
              <a:off x="3755136" y="3336035"/>
              <a:ext cx="1562100" cy="2707005"/>
            </a:xfrm>
            <a:custGeom>
              <a:avLst/>
              <a:gdLst/>
              <a:ahLst/>
              <a:cxnLst/>
              <a:rect l="l" t="t" r="r" b="b"/>
              <a:pathLst>
                <a:path w="1562100" h="2707004">
                  <a:moveTo>
                    <a:pt x="0" y="260350"/>
                  </a:moveTo>
                  <a:lnTo>
                    <a:pt x="4195" y="213557"/>
                  </a:lnTo>
                  <a:lnTo>
                    <a:pt x="16290" y="169514"/>
                  </a:lnTo>
                  <a:lnTo>
                    <a:pt x="35550" y="128956"/>
                  </a:lnTo>
                  <a:lnTo>
                    <a:pt x="61238" y="92619"/>
                  </a:lnTo>
                  <a:lnTo>
                    <a:pt x="92619" y="61238"/>
                  </a:lnTo>
                  <a:lnTo>
                    <a:pt x="128956" y="35550"/>
                  </a:lnTo>
                  <a:lnTo>
                    <a:pt x="169514" y="16290"/>
                  </a:lnTo>
                  <a:lnTo>
                    <a:pt x="213557" y="4195"/>
                  </a:lnTo>
                  <a:lnTo>
                    <a:pt x="260350" y="0"/>
                  </a:lnTo>
                  <a:lnTo>
                    <a:pt x="1301750" y="0"/>
                  </a:lnTo>
                  <a:lnTo>
                    <a:pt x="1348542" y="4195"/>
                  </a:lnTo>
                  <a:lnTo>
                    <a:pt x="1392585" y="16290"/>
                  </a:lnTo>
                  <a:lnTo>
                    <a:pt x="1433143" y="35550"/>
                  </a:lnTo>
                  <a:lnTo>
                    <a:pt x="1469480" y="61238"/>
                  </a:lnTo>
                  <a:lnTo>
                    <a:pt x="1500861" y="92619"/>
                  </a:lnTo>
                  <a:lnTo>
                    <a:pt x="1526549" y="128956"/>
                  </a:lnTo>
                  <a:lnTo>
                    <a:pt x="1545809" y="169514"/>
                  </a:lnTo>
                  <a:lnTo>
                    <a:pt x="1557904" y="213557"/>
                  </a:lnTo>
                  <a:lnTo>
                    <a:pt x="1562100" y="260350"/>
                  </a:lnTo>
                  <a:lnTo>
                    <a:pt x="1562100" y="2446274"/>
                  </a:lnTo>
                  <a:lnTo>
                    <a:pt x="1557904" y="2493072"/>
                  </a:lnTo>
                  <a:lnTo>
                    <a:pt x="1545809" y="2537119"/>
                  </a:lnTo>
                  <a:lnTo>
                    <a:pt x="1526549" y="2577678"/>
                  </a:lnTo>
                  <a:lnTo>
                    <a:pt x="1500861" y="2614015"/>
                  </a:lnTo>
                  <a:lnTo>
                    <a:pt x="1469480" y="2645393"/>
                  </a:lnTo>
                  <a:lnTo>
                    <a:pt x="1433143" y="2671079"/>
                  </a:lnTo>
                  <a:lnTo>
                    <a:pt x="1392585" y="2690336"/>
                  </a:lnTo>
                  <a:lnTo>
                    <a:pt x="1348542" y="2702429"/>
                  </a:lnTo>
                  <a:lnTo>
                    <a:pt x="1301750" y="2706624"/>
                  </a:lnTo>
                  <a:lnTo>
                    <a:pt x="260350" y="2706624"/>
                  </a:lnTo>
                  <a:lnTo>
                    <a:pt x="213557" y="2702429"/>
                  </a:lnTo>
                  <a:lnTo>
                    <a:pt x="169514" y="2690336"/>
                  </a:lnTo>
                  <a:lnTo>
                    <a:pt x="128956" y="2671079"/>
                  </a:lnTo>
                  <a:lnTo>
                    <a:pt x="92619" y="2645393"/>
                  </a:lnTo>
                  <a:lnTo>
                    <a:pt x="61238" y="2614015"/>
                  </a:lnTo>
                  <a:lnTo>
                    <a:pt x="35550" y="2577678"/>
                  </a:lnTo>
                  <a:lnTo>
                    <a:pt x="16290" y="2537119"/>
                  </a:lnTo>
                  <a:lnTo>
                    <a:pt x="4195" y="2493072"/>
                  </a:lnTo>
                  <a:lnTo>
                    <a:pt x="0" y="2446274"/>
                  </a:lnTo>
                  <a:lnTo>
                    <a:pt x="0" y="260350"/>
                  </a:lnTo>
                  <a:close/>
                </a:path>
              </a:pathLst>
            </a:custGeom>
            <a:ln w="12700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36292" y="3651503"/>
              <a:ext cx="650875" cy="2040889"/>
            </a:xfrm>
            <a:custGeom>
              <a:avLst/>
              <a:gdLst/>
              <a:ahLst/>
              <a:cxnLst/>
              <a:rect l="l" t="t" r="r" b="b"/>
              <a:pathLst>
                <a:path w="650875" h="2040889">
                  <a:moveTo>
                    <a:pt x="650747" y="82296"/>
                  </a:moveTo>
                  <a:lnTo>
                    <a:pt x="617677" y="118494"/>
                  </a:lnTo>
                  <a:lnTo>
                    <a:pt x="579268" y="133774"/>
                  </a:lnTo>
                  <a:lnTo>
                    <a:pt x="528881" y="146517"/>
                  </a:lnTo>
                  <a:lnTo>
                    <a:pt x="468467" y="156229"/>
                  </a:lnTo>
                  <a:lnTo>
                    <a:pt x="399981" y="162419"/>
                  </a:lnTo>
                  <a:lnTo>
                    <a:pt x="325374" y="164592"/>
                  </a:lnTo>
                  <a:lnTo>
                    <a:pt x="250766" y="162419"/>
                  </a:lnTo>
                  <a:lnTo>
                    <a:pt x="182280" y="156229"/>
                  </a:lnTo>
                  <a:lnTo>
                    <a:pt x="121866" y="146517"/>
                  </a:lnTo>
                  <a:lnTo>
                    <a:pt x="71479" y="133774"/>
                  </a:lnTo>
                  <a:lnTo>
                    <a:pt x="33070" y="118494"/>
                  </a:lnTo>
                  <a:lnTo>
                    <a:pt x="8593" y="101170"/>
                  </a:lnTo>
                  <a:lnTo>
                    <a:pt x="0" y="82296"/>
                  </a:lnTo>
                </a:path>
                <a:path w="650875" h="2040889">
                  <a:moveTo>
                    <a:pt x="0" y="82296"/>
                  </a:moveTo>
                  <a:lnTo>
                    <a:pt x="33070" y="46097"/>
                  </a:lnTo>
                  <a:lnTo>
                    <a:pt x="71479" y="30817"/>
                  </a:lnTo>
                  <a:lnTo>
                    <a:pt x="121866" y="18074"/>
                  </a:lnTo>
                  <a:lnTo>
                    <a:pt x="182280" y="8362"/>
                  </a:lnTo>
                  <a:lnTo>
                    <a:pt x="250766" y="2172"/>
                  </a:lnTo>
                  <a:lnTo>
                    <a:pt x="325374" y="0"/>
                  </a:lnTo>
                  <a:lnTo>
                    <a:pt x="399981" y="2172"/>
                  </a:lnTo>
                  <a:lnTo>
                    <a:pt x="468467" y="8362"/>
                  </a:lnTo>
                  <a:lnTo>
                    <a:pt x="528881" y="18074"/>
                  </a:lnTo>
                  <a:lnTo>
                    <a:pt x="579268" y="30817"/>
                  </a:lnTo>
                  <a:lnTo>
                    <a:pt x="617677" y="46097"/>
                  </a:lnTo>
                  <a:lnTo>
                    <a:pt x="650747" y="82296"/>
                  </a:lnTo>
                  <a:lnTo>
                    <a:pt x="650747" y="411480"/>
                  </a:lnTo>
                  <a:lnTo>
                    <a:pt x="617677" y="447678"/>
                  </a:lnTo>
                  <a:lnTo>
                    <a:pt x="579268" y="462958"/>
                  </a:lnTo>
                  <a:lnTo>
                    <a:pt x="528881" y="475701"/>
                  </a:lnTo>
                  <a:lnTo>
                    <a:pt x="468467" y="485413"/>
                  </a:lnTo>
                  <a:lnTo>
                    <a:pt x="399981" y="491603"/>
                  </a:lnTo>
                  <a:lnTo>
                    <a:pt x="325374" y="493776"/>
                  </a:lnTo>
                  <a:lnTo>
                    <a:pt x="250766" y="491603"/>
                  </a:lnTo>
                  <a:lnTo>
                    <a:pt x="182280" y="485413"/>
                  </a:lnTo>
                  <a:lnTo>
                    <a:pt x="121866" y="475701"/>
                  </a:lnTo>
                  <a:lnTo>
                    <a:pt x="71479" y="462958"/>
                  </a:lnTo>
                  <a:lnTo>
                    <a:pt x="33070" y="447678"/>
                  </a:lnTo>
                  <a:lnTo>
                    <a:pt x="0" y="411480"/>
                  </a:lnTo>
                  <a:lnTo>
                    <a:pt x="0" y="82296"/>
                  </a:lnTo>
                  <a:close/>
                </a:path>
                <a:path w="650875" h="2040889">
                  <a:moveTo>
                    <a:pt x="650747" y="827532"/>
                  </a:moveTo>
                  <a:lnTo>
                    <a:pt x="617677" y="863730"/>
                  </a:lnTo>
                  <a:lnTo>
                    <a:pt x="579268" y="879010"/>
                  </a:lnTo>
                  <a:lnTo>
                    <a:pt x="528881" y="891753"/>
                  </a:lnTo>
                  <a:lnTo>
                    <a:pt x="468467" y="901465"/>
                  </a:lnTo>
                  <a:lnTo>
                    <a:pt x="399981" y="907655"/>
                  </a:lnTo>
                  <a:lnTo>
                    <a:pt x="325374" y="909828"/>
                  </a:lnTo>
                  <a:lnTo>
                    <a:pt x="250766" y="907655"/>
                  </a:lnTo>
                  <a:lnTo>
                    <a:pt x="182280" y="901465"/>
                  </a:lnTo>
                  <a:lnTo>
                    <a:pt x="121866" y="891753"/>
                  </a:lnTo>
                  <a:lnTo>
                    <a:pt x="71479" y="879010"/>
                  </a:lnTo>
                  <a:lnTo>
                    <a:pt x="33070" y="863730"/>
                  </a:lnTo>
                  <a:lnTo>
                    <a:pt x="8593" y="846406"/>
                  </a:lnTo>
                  <a:lnTo>
                    <a:pt x="0" y="827532"/>
                  </a:lnTo>
                </a:path>
                <a:path w="650875" h="2040889">
                  <a:moveTo>
                    <a:pt x="0" y="827532"/>
                  </a:moveTo>
                  <a:lnTo>
                    <a:pt x="33070" y="791333"/>
                  </a:lnTo>
                  <a:lnTo>
                    <a:pt x="71479" y="776053"/>
                  </a:lnTo>
                  <a:lnTo>
                    <a:pt x="121866" y="763310"/>
                  </a:lnTo>
                  <a:lnTo>
                    <a:pt x="182280" y="753598"/>
                  </a:lnTo>
                  <a:lnTo>
                    <a:pt x="250766" y="747408"/>
                  </a:lnTo>
                  <a:lnTo>
                    <a:pt x="325374" y="745236"/>
                  </a:lnTo>
                  <a:lnTo>
                    <a:pt x="399981" y="747408"/>
                  </a:lnTo>
                  <a:lnTo>
                    <a:pt x="468467" y="753598"/>
                  </a:lnTo>
                  <a:lnTo>
                    <a:pt x="528881" y="763310"/>
                  </a:lnTo>
                  <a:lnTo>
                    <a:pt x="579268" y="776053"/>
                  </a:lnTo>
                  <a:lnTo>
                    <a:pt x="617677" y="791333"/>
                  </a:lnTo>
                  <a:lnTo>
                    <a:pt x="650747" y="827532"/>
                  </a:lnTo>
                  <a:lnTo>
                    <a:pt x="650747" y="1156716"/>
                  </a:lnTo>
                  <a:lnTo>
                    <a:pt x="617677" y="1192914"/>
                  </a:lnTo>
                  <a:lnTo>
                    <a:pt x="579268" y="1208194"/>
                  </a:lnTo>
                  <a:lnTo>
                    <a:pt x="528881" y="1220937"/>
                  </a:lnTo>
                  <a:lnTo>
                    <a:pt x="468467" y="1230649"/>
                  </a:lnTo>
                  <a:lnTo>
                    <a:pt x="399981" y="1236839"/>
                  </a:lnTo>
                  <a:lnTo>
                    <a:pt x="325374" y="1239012"/>
                  </a:lnTo>
                  <a:lnTo>
                    <a:pt x="250766" y="1236839"/>
                  </a:lnTo>
                  <a:lnTo>
                    <a:pt x="182280" y="1230649"/>
                  </a:lnTo>
                  <a:lnTo>
                    <a:pt x="121866" y="1220937"/>
                  </a:lnTo>
                  <a:lnTo>
                    <a:pt x="71479" y="1208194"/>
                  </a:lnTo>
                  <a:lnTo>
                    <a:pt x="33070" y="1192914"/>
                  </a:lnTo>
                  <a:lnTo>
                    <a:pt x="0" y="1156716"/>
                  </a:lnTo>
                  <a:lnTo>
                    <a:pt x="0" y="827532"/>
                  </a:lnTo>
                  <a:close/>
                </a:path>
                <a:path w="650875" h="2040889">
                  <a:moveTo>
                    <a:pt x="650747" y="1627886"/>
                  </a:moveTo>
                  <a:lnTo>
                    <a:pt x="617677" y="1664190"/>
                  </a:lnTo>
                  <a:lnTo>
                    <a:pt x="579268" y="1679517"/>
                  </a:lnTo>
                  <a:lnTo>
                    <a:pt x="528881" y="1692301"/>
                  </a:lnTo>
                  <a:lnTo>
                    <a:pt x="468467" y="1702045"/>
                  </a:lnTo>
                  <a:lnTo>
                    <a:pt x="399981" y="1708255"/>
                  </a:lnTo>
                  <a:lnTo>
                    <a:pt x="325374" y="1710436"/>
                  </a:lnTo>
                  <a:lnTo>
                    <a:pt x="250766" y="1708255"/>
                  </a:lnTo>
                  <a:lnTo>
                    <a:pt x="182280" y="1702045"/>
                  </a:lnTo>
                  <a:lnTo>
                    <a:pt x="121866" y="1692301"/>
                  </a:lnTo>
                  <a:lnTo>
                    <a:pt x="71479" y="1679517"/>
                  </a:lnTo>
                  <a:lnTo>
                    <a:pt x="33070" y="1664190"/>
                  </a:lnTo>
                  <a:lnTo>
                    <a:pt x="8593" y="1646814"/>
                  </a:lnTo>
                  <a:lnTo>
                    <a:pt x="0" y="1627886"/>
                  </a:lnTo>
                </a:path>
                <a:path w="650875" h="2040889">
                  <a:moveTo>
                    <a:pt x="0" y="1627886"/>
                  </a:moveTo>
                  <a:lnTo>
                    <a:pt x="33070" y="1591581"/>
                  </a:lnTo>
                  <a:lnTo>
                    <a:pt x="71479" y="1576254"/>
                  </a:lnTo>
                  <a:lnTo>
                    <a:pt x="121866" y="1563470"/>
                  </a:lnTo>
                  <a:lnTo>
                    <a:pt x="182280" y="1553726"/>
                  </a:lnTo>
                  <a:lnTo>
                    <a:pt x="250766" y="1547516"/>
                  </a:lnTo>
                  <a:lnTo>
                    <a:pt x="325374" y="1545336"/>
                  </a:lnTo>
                  <a:lnTo>
                    <a:pt x="399981" y="1547516"/>
                  </a:lnTo>
                  <a:lnTo>
                    <a:pt x="468467" y="1553726"/>
                  </a:lnTo>
                  <a:lnTo>
                    <a:pt x="528881" y="1563470"/>
                  </a:lnTo>
                  <a:lnTo>
                    <a:pt x="579268" y="1576254"/>
                  </a:lnTo>
                  <a:lnTo>
                    <a:pt x="617677" y="1591581"/>
                  </a:lnTo>
                  <a:lnTo>
                    <a:pt x="650747" y="1627886"/>
                  </a:lnTo>
                  <a:lnTo>
                    <a:pt x="650747" y="1958086"/>
                  </a:lnTo>
                  <a:lnTo>
                    <a:pt x="617677" y="1994390"/>
                  </a:lnTo>
                  <a:lnTo>
                    <a:pt x="579268" y="2009717"/>
                  </a:lnTo>
                  <a:lnTo>
                    <a:pt x="528881" y="2022501"/>
                  </a:lnTo>
                  <a:lnTo>
                    <a:pt x="468467" y="2032245"/>
                  </a:lnTo>
                  <a:lnTo>
                    <a:pt x="399981" y="2038455"/>
                  </a:lnTo>
                  <a:lnTo>
                    <a:pt x="325374" y="2040636"/>
                  </a:lnTo>
                  <a:lnTo>
                    <a:pt x="250766" y="2038455"/>
                  </a:lnTo>
                  <a:lnTo>
                    <a:pt x="182280" y="2032245"/>
                  </a:lnTo>
                  <a:lnTo>
                    <a:pt x="121866" y="2022501"/>
                  </a:lnTo>
                  <a:lnTo>
                    <a:pt x="71479" y="2009717"/>
                  </a:lnTo>
                  <a:lnTo>
                    <a:pt x="33070" y="1994390"/>
                  </a:lnTo>
                  <a:lnTo>
                    <a:pt x="0" y="1958086"/>
                  </a:lnTo>
                  <a:lnTo>
                    <a:pt x="0" y="1627886"/>
                  </a:lnTo>
                  <a:close/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54680" y="4294631"/>
              <a:ext cx="492759" cy="204470"/>
            </a:xfrm>
            <a:custGeom>
              <a:avLst/>
              <a:gdLst/>
              <a:ahLst/>
              <a:cxnLst/>
              <a:rect l="l" t="t" r="r" b="b"/>
              <a:pathLst>
                <a:path w="492760" h="204470">
                  <a:moveTo>
                    <a:pt x="390144" y="0"/>
                  </a:moveTo>
                  <a:lnTo>
                    <a:pt x="390144" y="51054"/>
                  </a:lnTo>
                  <a:lnTo>
                    <a:pt x="0" y="51054"/>
                  </a:lnTo>
                  <a:lnTo>
                    <a:pt x="0" y="153162"/>
                  </a:lnTo>
                  <a:lnTo>
                    <a:pt x="390144" y="153162"/>
                  </a:lnTo>
                  <a:lnTo>
                    <a:pt x="390144" y="204216"/>
                  </a:lnTo>
                  <a:lnTo>
                    <a:pt x="492252" y="102108"/>
                  </a:lnTo>
                  <a:lnTo>
                    <a:pt x="390144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54680" y="4294631"/>
              <a:ext cx="492759" cy="204470"/>
            </a:xfrm>
            <a:custGeom>
              <a:avLst/>
              <a:gdLst/>
              <a:ahLst/>
              <a:cxnLst/>
              <a:rect l="l" t="t" r="r" b="b"/>
              <a:pathLst>
                <a:path w="492760" h="204470">
                  <a:moveTo>
                    <a:pt x="0" y="51054"/>
                  </a:moveTo>
                  <a:lnTo>
                    <a:pt x="390144" y="51054"/>
                  </a:lnTo>
                  <a:lnTo>
                    <a:pt x="390144" y="0"/>
                  </a:lnTo>
                  <a:lnTo>
                    <a:pt x="492252" y="102108"/>
                  </a:lnTo>
                  <a:lnTo>
                    <a:pt x="390144" y="204216"/>
                  </a:lnTo>
                  <a:lnTo>
                    <a:pt x="390144" y="153162"/>
                  </a:lnTo>
                  <a:lnTo>
                    <a:pt x="0" y="153162"/>
                  </a:lnTo>
                  <a:lnTo>
                    <a:pt x="0" y="51054"/>
                  </a:lnTo>
                  <a:close/>
                </a:path>
              </a:pathLst>
            </a:custGeom>
            <a:ln w="12700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54680" y="5065775"/>
              <a:ext cx="492759" cy="205740"/>
            </a:xfrm>
            <a:custGeom>
              <a:avLst/>
              <a:gdLst/>
              <a:ahLst/>
              <a:cxnLst/>
              <a:rect l="l" t="t" r="r" b="b"/>
              <a:pathLst>
                <a:path w="492760" h="205739">
                  <a:moveTo>
                    <a:pt x="389381" y="0"/>
                  </a:moveTo>
                  <a:lnTo>
                    <a:pt x="389381" y="51435"/>
                  </a:lnTo>
                  <a:lnTo>
                    <a:pt x="0" y="51435"/>
                  </a:lnTo>
                  <a:lnTo>
                    <a:pt x="0" y="154305"/>
                  </a:lnTo>
                  <a:lnTo>
                    <a:pt x="389381" y="154305"/>
                  </a:lnTo>
                  <a:lnTo>
                    <a:pt x="389381" y="205740"/>
                  </a:lnTo>
                  <a:lnTo>
                    <a:pt x="492252" y="102869"/>
                  </a:lnTo>
                  <a:lnTo>
                    <a:pt x="389381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54680" y="5065775"/>
              <a:ext cx="492759" cy="205740"/>
            </a:xfrm>
            <a:custGeom>
              <a:avLst/>
              <a:gdLst/>
              <a:ahLst/>
              <a:cxnLst/>
              <a:rect l="l" t="t" r="r" b="b"/>
              <a:pathLst>
                <a:path w="492760" h="205739">
                  <a:moveTo>
                    <a:pt x="0" y="51435"/>
                  </a:moveTo>
                  <a:lnTo>
                    <a:pt x="389381" y="51435"/>
                  </a:lnTo>
                  <a:lnTo>
                    <a:pt x="389381" y="0"/>
                  </a:lnTo>
                  <a:lnTo>
                    <a:pt x="492252" y="102869"/>
                  </a:lnTo>
                  <a:lnTo>
                    <a:pt x="389381" y="205740"/>
                  </a:lnTo>
                  <a:lnTo>
                    <a:pt x="389381" y="154305"/>
                  </a:lnTo>
                  <a:lnTo>
                    <a:pt x="0" y="154305"/>
                  </a:lnTo>
                  <a:lnTo>
                    <a:pt x="0" y="51435"/>
                  </a:lnTo>
                  <a:close/>
                </a:path>
              </a:pathLst>
            </a:custGeom>
            <a:ln w="12700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702046" y="3358515"/>
          <a:ext cx="4410710" cy="27432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5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Id_employe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Date_prise_service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poste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1/2/2020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HR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1/6/2021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1/7/2021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2/8/2022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3/12/2022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PM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1/5/2020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HR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1/6/2020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4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1/8/2021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1/9/2022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55555"/>
                      </a:solidFill>
                      <a:prstDash val="solid"/>
                    </a:lnL>
                    <a:lnR w="12700">
                      <a:solidFill>
                        <a:srgbClr val="555555"/>
                      </a:solidFill>
                      <a:prstDash val="solid"/>
                    </a:lnR>
                    <a:lnT w="12700">
                      <a:solidFill>
                        <a:srgbClr val="555555"/>
                      </a:solidFill>
                      <a:prstDash val="solid"/>
                    </a:lnT>
                    <a:lnB w="12700">
                      <a:solidFill>
                        <a:srgbClr val="55555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1710944" y="6109893"/>
            <a:ext cx="17557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Les</a:t>
            </a:r>
            <a:r>
              <a:rPr sz="1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sources</a:t>
            </a:r>
            <a:r>
              <a:rPr sz="1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69841" y="6125438"/>
            <a:ext cx="10007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Staging</a:t>
            </a:r>
            <a:r>
              <a:rPr sz="1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404040"/>
                </a:solidFill>
                <a:latin typeface="Calibri"/>
                <a:cs typeface="Calibri"/>
              </a:rPr>
              <a:t>Layer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18" name="object 18"/>
          <p:cNvSpPr txBox="1"/>
          <p:nvPr/>
        </p:nvSpPr>
        <p:spPr>
          <a:xfrm>
            <a:off x="10324845" y="4780026"/>
            <a:ext cx="1085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Départements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Architecture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d’un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Data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Warehouse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798982" y="1599692"/>
            <a:ext cx="10356215" cy="2890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Les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couches</a:t>
            </a:r>
            <a:r>
              <a:rPr sz="160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d’un</a:t>
            </a:r>
            <a:r>
              <a:rPr sz="160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Data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Warehouse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Staging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Layer</a:t>
            </a:r>
            <a:endParaRPr sz="1600">
              <a:latin typeface="Calibri"/>
              <a:cs typeface="Calibri"/>
            </a:endParaRPr>
          </a:p>
          <a:p>
            <a:pPr marL="299085" marR="139065" indent="-287020">
              <a:lnSpc>
                <a:spcPct val="150100"/>
              </a:lnSpc>
              <a:spcBef>
                <a:spcPts val="47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 question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pose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rapport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couche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Pourquoi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couche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préparation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lieu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traiter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existants </a:t>
            </a:r>
            <a:r>
              <a:rPr sz="1400" b="1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directement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partir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leurs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sources?</a:t>
            </a:r>
            <a:endParaRPr sz="1400">
              <a:latin typeface="Calibri"/>
              <a:cs typeface="Calibri"/>
            </a:endParaRPr>
          </a:p>
          <a:p>
            <a:pPr marL="299085" marR="508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L’application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directe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requêtes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systèmes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opérationnels,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tournent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manière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permanente,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causer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ralentissement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arrêt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système.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couche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d’interroger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systèmes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moins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possible,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accès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rapide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lecture,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extraction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leur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enregistrement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tables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appropriées.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systèmes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opérationnels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contiennent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formats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(bases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fichiers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JSON,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fichiers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CSV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et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d’autres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endParaRPr sz="1400">
              <a:latin typeface="Calibri"/>
              <a:cs typeface="Calibri"/>
            </a:endParaRPr>
          </a:p>
          <a:p>
            <a:pPr marL="299085" marR="81280">
              <a:lnSpc>
                <a:spcPct val="150000"/>
              </a:lnSpc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données).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couche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préparation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déplacer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tous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relationnelle,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telle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sorte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voir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 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Architecture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d’un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Data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Warehouse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982" y="1599692"/>
            <a:ext cx="8106409" cy="19297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Les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couches</a:t>
            </a:r>
            <a:r>
              <a:rPr sz="160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d’un</a:t>
            </a:r>
            <a:r>
              <a:rPr sz="160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Data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Warehouse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Staging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Layer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31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comprendre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fonctionnement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couche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préparation,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va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prendre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pratique.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suppose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avoir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ventes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endParaRPr sz="1400">
              <a:latin typeface="Calibri"/>
              <a:cs typeface="Calibri"/>
            </a:endParaRPr>
          </a:p>
          <a:p>
            <a:pPr marL="812165" lvl="1" indent="-3429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812165" algn="l"/>
                <a:tab pos="81280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extrait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rapidement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partir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systèmes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opérationnels</a:t>
            </a:r>
            <a:endParaRPr sz="1400">
              <a:latin typeface="Calibri"/>
              <a:cs typeface="Calibri"/>
            </a:endParaRPr>
          </a:p>
          <a:p>
            <a:pPr marL="812165" lvl="1" indent="-3429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812165" algn="l"/>
                <a:tab pos="81280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applique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étapes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transformation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chargement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endParaRPr sz="1400">
              <a:latin typeface="Calibri"/>
              <a:cs typeface="Calibri"/>
            </a:endParaRPr>
          </a:p>
          <a:p>
            <a:pPr marL="812165" lvl="1" indent="-3429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812165" algn="l"/>
                <a:tab pos="81280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tronque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(nettoyage)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couche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préparation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après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cycle.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couche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intermédiaire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104007" y="3812794"/>
          <a:ext cx="2482214" cy="1835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0078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0078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0078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1/6/2022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Produit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1/6/2022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Produit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1/6/2022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Produit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1/6/2022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Produit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1/6/2022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Produit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089650" y="3812794"/>
          <a:ext cx="2482214" cy="1835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00784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0078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0078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1/6/2022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Produit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1/6/2022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Produit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1/6/2022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Produit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1/6/2022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Produit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1/6/2022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Produit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568446" y="5820257"/>
            <a:ext cx="15659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Sources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67502" y="4637278"/>
            <a:ext cx="410845" cy="331470"/>
            <a:chOff x="5667502" y="4637278"/>
            <a:chExt cx="410845" cy="331470"/>
          </a:xfrm>
        </p:grpSpPr>
        <p:sp>
          <p:nvSpPr>
            <p:cNvPr id="11" name="object 11"/>
            <p:cNvSpPr/>
            <p:nvPr/>
          </p:nvSpPr>
          <p:spPr>
            <a:xfrm>
              <a:off x="5673852" y="4643628"/>
              <a:ext cx="398145" cy="318770"/>
            </a:xfrm>
            <a:custGeom>
              <a:avLst/>
              <a:gdLst/>
              <a:ahLst/>
              <a:cxnLst/>
              <a:rect l="l" t="t" r="r" b="b"/>
              <a:pathLst>
                <a:path w="398145" h="318770">
                  <a:moveTo>
                    <a:pt x="238506" y="0"/>
                  </a:moveTo>
                  <a:lnTo>
                    <a:pt x="238506" y="79629"/>
                  </a:lnTo>
                  <a:lnTo>
                    <a:pt x="0" y="79629"/>
                  </a:lnTo>
                  <a:lnTo>
                    <a:pt x="0" y="238887"/>
                  </a:lnTo>
                  <a:lnTo>
                    <a:pt x="238506" y="238887"/>
                  </a:lnTo>
                  <a:lnTo>
                    <a:pt x="238506" y="318516"/>
                  </a:lnTo>
                  <a:lnTo>
                    <a:pt x="397763" y="159258"/>
                  </a:lnTo>
                  <a:lnTo>
                    <a:pt x="238506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73852" y="4643628"/>
              <a:ext cx="398145" cy="318770"/>
            </a:xfrm>
            <a:custGeom>
              <a:avLst/>
              <a:gdLst/>
              <a:ahLst/>
              <a:cxnLst/>
              <a:rect l="l" t="t" r="r" b="b"/>
              <a:pathLst>
                <a:path w="398145" h="318770">
                  <a:moveTo>
                    <a:pt x="0" y="79629"/>
                  </a:moveTo>
                  <a:lnTo>
                    <a:pt x="238506" y="79629"/>
                  </a:lnTo>
                  <a:lnTo>
                    <a:pt x="238506" y="0"/>
                  </a:lnTo>
                  <a:lnTo>
                    <a:pt x="397763" y="159258"/>
                  </a:lnTo>
                  <a:lnTo>
                    <a:pt x="238506" y="318516"/>
                  </a:lnTo>
                  <a:lnTo>
                    <a:pt x="238506" y="238887"/>
                  </a:lnTo>
                  <a:lnTo>
                    <a:pt x="0" y="238887"/>
                  </a:lnTo>
                  <a:lnTo>
                    <a:pt x="0" y="79629"/>
                  </a:lnTo>
                  <a:close/>
                </a:path>
              </a:pathLst>
            </a:custGeom>
            <a:ln w="12700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030595" y="5690412"/>
            <a:ext cx="258762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Lecture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extraction</a:t>
            </a:r>
            <a:r>
              <a:rPr sz="14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données </a:t>
            </a:r>
            <a:r>
              <a:rPr sz="1400" b="1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dans la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couche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préparation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temporaire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" y="0"/>
            <a:ext cx="6483889" cy="6857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10143" y="6132576"/>
            <a:ext cx="2159635" cy="721360"/>
            <a:chOff x="8010143" y="6132576"/>
            <a:chExt cx="2159635" cy="721360"/>
          </a:xfrm>
        </p:grpSpPr>
        <p:sp>
          <p:nvSpPr>
            <p:cNvPr id="4" name="object 4"/>
            <p:cNvSpPr/>
            <p:nvPr/>
          </p:nvSpPr>
          <p:spPr>
            <a:xfrm>
              <a:off x="8010143" y="6132576"/>
              <a:ext cx="2159635" cy="721360"/>
            </a:xfrm>
            <a:custGeom>
              <a:avLst/>
              <a:gdLst/>
              <a:ahLst/>
              <a:cxnLst/>
              <a:rect l="l" t="t" r="r" b="b"/>
              <a:pathLst>
                <a:path w="2159634" h="721359">
                  <a:moveTo>
                    <a:pt x="2039365" y="0"/>
                  </a:moveTo>
                  <a:lnTo>
                    <a:pt x="120141" y="0"/>
                  </a:lnTo>
                  <a:lnTo>
                    <a:pt x="73402" y="9440"/>
                  </a:lnTo>
                  <a:lnTo>
                    <a:pt x="35210" y="35186"/>
                  </a:lnTo>
                  <a:lnTo>
                    <a:pt x="9449" y="73375"/>
                  </a:lnTo>
                  <a:lnTo>
                    <a:pt x="0" y="120142"/>
                  </a:lnTo>
                  <a:lnTo>
                    <a:pt x="0" y="720851"/>
                  </a:lnTo>
                  <a:lnTo>
                    <a:pt x="2159507" y="720851"/>
                  </a:lnTo>
                  <a:lnTo>
                    <a:pt x="2159507" y="120142"/>
                  </a:lnTo>
                  <a:lnTo>
                    <a:pt x="2150058" y="73375"/>
                  </a:lnTo>
                  <a:lnTo>
                    <a:pt x="2124297" y="35186"/>
                  </a:lnTo>
                  <a:lnTo>
                    <a:pt x="2086105" y="9440"/>
                  </a:lnTo>
                  <a:lnTo>
                    <a:pt x="2039365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6927" y="6268212"/>
              <a:ext cx="400811" cy="39623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80972" y="381000"/>
            <a:ext cx="2001012" cy="6446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8912" y="195071"/>
            <a:ext cx="1027176" cy="101498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379590" y="1103503"/>
            <a:ext cx="5353685" cy="366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0" marR="111125" indent="-163703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24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LE</a:t>
            </a:r>
            <a:r>
              <a:rPr sz="24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24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24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BUSINESS </a:t>
            </a:r>
            <a:r>
              <a:rPr sz="2400" b="1" spc="-5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7842"/>
                </a:solidFill>
                <a:latin typeface="Calibri"/>
                <a:cs typeface="Calibri"/>
              </a:rPr>
              <a:t>Ce</a:t>
            </a:r>
            <a:r>
              <a:rPr sz="18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que</a:t>
            </a:r>
            <a:r>
              <a:rPr sz="18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7842"/>
                </a:solidFill>
                <a:latin typeface="Calibri"/>
                <a:cs typeface="Calibri"/>
              </a:rPr>
              <a:t>vous</a:t>
            </a:r>
            <a:r>
              <a:rPr sz="18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allez</a:t>
            </a:r>
            <a:r>
              <a:rPr sz="18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7842"/>
                </a:solidFill>
                <a:latin typeface="Calibri"/>
                <a:cs typeface="Calibri"/>
              </a:rPr>
              <a:t>apprendre</a:t>
            </a:r>
            <a:r>
              <a:rPr sz="18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dans</a:t>
            </a:r>
            <a:r>
              <a:rPr sz="18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7842"/>
                </a:solidFill>
                <a:latin typeface="Calibri"/>
                <a:cs typeface="Calibri"/>
              </a:rPr>
              <a:t>ce</a:t>
            </a:r>
            <a:r>
              <a:rPr sz="18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7842"/>
                </a:solidFill>
                <a:latin typeface="Calibri"/>
                <a:cs typeface="Calibri"/>
              </a:rPr>
              <a:t>chapitre</a:t>
            </a:r>
            <a:r>
              <a:rPr sz="18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Introduire</a:t>
            </a:r>
            <a:r>
              <a:rPr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l’informatique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décisionnelle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Présenter</a:t>
            </a:r>
            <a:r>
              <a:rPr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Connaitre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l’architecture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 Data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Warehouse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Savoir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 types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bases de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idée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générale</a:t>
            </a:r>
            <a:r>
              <a:rPr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l’ODS</a:t>
            </a:r>
            <a:r>
              <a:rPr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(Operational</a:t>
            </a:r>
            <a:r>
              <a:rPr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Storage)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Introduire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dimensionnel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95435" y="6260693"/>
            <a:ext cx="1261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24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heures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7842"/>
                </a:solidFill>
              </a:rPr>
              <a:t>CHAPITRE</a:t>
            </a:r>
            <a:r>
              <a:rPr spc="-40" dirty="0">
                <a:solidFill>
                  <a:srgbClr val="007842"/>
                </a:solidFill>
              </a:rPr>
              <a:t> </a:t>
            </a:r>
            <a:r>
              <a:rPr spc="-5" dirty="0">
                <a:solidFill>
                  <a:srgbClr val="007842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Architecture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d’un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Data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Warehouse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982" y="1599692"/>
            <a:ext cx="10262235" cy="2249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Les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couches</a:t>
            </a:r>
            <a:r>
              <a:rPr sz="160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d’un</a:t>
            </a:r>
            <a:r>
              <a:rPr sz="160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Data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Warehouse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Staging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Layer</a:t>
            </a:r>
            <a:endParaRPr sz="1600">
              <a:latin typeface="Calibri"/>
              <a:cs typeface="Calibri"/>
            </a:endParaRPr>
          </a:p>
          <a:p>
            <a:pPr marL="299085" marR="5080" indent="-287020">
              <a:lnSpc>
                <a:spcPct val="150100"/>
              </a:lnSpc>
              <a:spcBef>
                <a:spcPts val="47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suppose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qu’après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quelques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jours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y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aura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additionnelles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ventes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(enregistrements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6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7).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besoin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savoir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quelles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nouvelles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ajoutées.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pourquoi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 doit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delta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vérifier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nouvelles.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Elle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colonne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id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auto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incrémental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ou ascendant.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notre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exemple,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 sait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dernier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id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était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5,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tous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enregistrements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ayant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id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supérieur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soit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nouveaux.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l’id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ascendantes,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colonne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delta.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fois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l’extraction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faite,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 peut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appliquer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autres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étapes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ajouter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nouvelles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Warehouse.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366134" y="4019803"/>
          <a:ext cx="2482214" cy="2444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0078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0078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0078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1/6/2022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Produit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1/6/2022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Produit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1/6/2022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Produit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1/6/2022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Produit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1/6/2022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Produit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  <a:solidFill>
                      <a:srgbClr val="E0EE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1/7/2022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  <a:solidFill>
                      <a:srgbClr val="E0EE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Produit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  <a:solidFill>
                      <a:srgbClr val="E0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  <a:solidFill>
                      <a:srgbClr val="E0EE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1/7/2022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  <a:solidFill>
                      <a:srgbClr val="E0EE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Produit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  <a:solidFill>
                      <a:srgbClr val="E0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562470" y="4320540"/>
          <a:ext cx="2482214" cy="920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00784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0078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0078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1/7/2022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Produit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1/7/2022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Produit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830573" y="6411264"/>
            <a:ext cx="15659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Sources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15481" y="5370703"/>
            <a:ext cx="25876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Lecture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extraction</a:t>
            </a:r>
            <a:r>
              <a:rPr sz="14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05829" y="4777485"/>
            <a:ext cx="410845" cy="332740"/>
            <a:chOff x="6005829" y="4777485"/>
            <a:chExt cx="410845" cy="332740"/>
          </a:xfrm>
        </p:grpSpPr>
        <p:sp>
          <p:nvSpPr>
            <p:cNvPr id="12" name="object 12"/>
            <p:cNvSpPr/>
            <p:nvPr/>
          </p:nvSpPr>
          <p:spPr>
            <a:xfrm>
              <a:off x="6012179" y="4783835"/>
              <a:ext cx="398145" cy="320040"/>
            </a:xfrm>
            <a:custGeom>
              <a:avLst/>
              <a:gdLst/>
              <a:ahLst/>
              <a:cxnLst/>
              <a:rect l="l" t="t" r="r" b="b"/>
              <a:pathLst>
                <a:path w="398145" h="320039">
                  <a:moveTo>
                    <a:pt x="237744" y="0"/>
                  </a:moveTo>
                  <a:lnTo>
                    <a:pt x="237744" y="80009"/>
                  </a:lnTo>
                  <a:lnTo>
                    <a:pt x="0" y="80009"/>
                  </a:lnTo>
                  <a:lnTo>
                    <a:pt x="0" y="240030"/>
                  </a:lnTo>
                  <a:lnTo>
                    <a:pt x="237744" y="240030"/>
                  </a:lnTo>
                  <a:lnTo>
                    <a:pt x="237744" y="320039"/>
                  </a:lnTo>
                  <a:lnTo>
                    <a:pt x="397764" y="160019"/>
                  </a:lnTo>
                  <a:lnTo>
                    <a:pt x="237744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12179" y="4783835"/>
              <a:ext cx="398145" cy="320040"/>
            </a:xfrm>
            <a:custGeom>
              <a:avLst/>
              <a:gdLst/>
              <a:ahLst/>
              <a:cxnLst/>
              <a:rect l="l" t="t" r="r" b="b"/>
              <a:pathLst>
                <a:path w="398145" h="320039">
                  <a:moveTo>
                    <a:pt x="0" y="80009"/>
                  </a:moveTo>
                  <a:lnTo>
                    <a:pt x="237744" y="80009"/>
                  </a:lnTo>
                  <a:lnTo>
                    <a:pt x="237744" y="0"/>
                  </a:lnTo>
                  <a:lnTo>
                    <a:pt x="397764" y="160019"/>
                  </a:lnTo>
                  <a:lnTo>
                    <a:pt x="237744" y="320039"/>
                  </a:lnTo>
                  <a:lnTo>
                    <a:pt x="237744" y="240030"/>
                  </a:lnTo>
                  <a:lnTo>
                    <a:pt x="0" y="240030"/>
                  </a:lnTo>
                  <a:lnTo>
                    <a:pt x="0" y="80009"/>
                  </a:lnTo>
                  <a:close/>
                </a:path>
              </a:pathLst>
            </a:custGeom>
            <a:ln w="12700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Architecture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d’un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Data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Warehouse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982" y="1599692"/>
            <a:ext cx="10510520" cy="19297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Les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couches</a:t>
            </a:r>
            <a:r>
              <a:rPr sz="160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d’un</a:t>
            </a:r>
            <a:r>
              <a:rPr sz="160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Data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Warehouse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Staging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Layer</a:t>
            </a:r>
            <a:endParaRPr sz="1600">
              <a:latin typeface="Calibri"/>
              <a:cs typeface="Calibri"/>
            </a:endParaRPr>
          </a:p>
          <a:p>
            <a:pPr marL="299085" marR="153035" indent="-287020">
              <a:lnSpc>
                <a:spcPct val="150100"/>
              </a:lnSpc>
              <a:spcBef>
                <a:spcPts val="47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transformations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extraites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problématiques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causer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quelques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erreurs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d’où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nécessité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revenir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arrière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commencer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départ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puisque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couche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préparation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temporaire.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avoir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autre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alternative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couche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préparation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persistante,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n’est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jamais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tronquée.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 lieu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recommencer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partir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systèmes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opérationnels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qu’on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veut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interroger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régulièrement,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revenir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couche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facilement.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L’utilisation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couche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préparation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persistante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n’est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toujours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conseillée.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767583" y="3998721"/>
          <a:ext cx="2480945" cy="24446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0078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0078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0078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1/6/2022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Produit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1/6/2022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Produit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1/6/2022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Produit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1/6/2022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Produit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49"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1/6/2022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Produit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  <a:solidFill>
                      <a:srgbClr val="E0EE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1/7/2022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  <a:solidFill>
                      <a:srgbClr val="E0EE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Produit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  <a:solidFill>
                      <a:srgbClr val="E0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  <a:solidFill>
                      <a:srgbClr val="E0EE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1/7/2022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  <a:solidFill>
                      <a:srgbClr val="E0EE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Produit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  <a:solidFill>
                      <a:srgbClr val="E0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87983" y="4718684"/>
            <a:ext cx="15659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Sources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16239" y="4503165"/>
            <a:ext cx="258762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Lecture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extraction</a:t>
            </a:r>
            <a:r>
              <a:rPr sz="14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données </a:t>
            </a:r>
            <a:r>
              <a:rPr sz="1400" b="1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dans la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couche intermédiaire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7842"/>
                </a:solidFill>
                <a:latin typeface="Calibri"/>
                <a:cs typeface="Calibri"/>
              </a:rPr>
              <a:t>persistante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406897" y="4640326"/>
            <a:ext cx="412115" cy="332740"/>
            <a:chOff x="5406897" y="4640326"/>
            <a:chExt cx="412115" cy="332740"/>
          </a:xfrm>
        </p:grpSpPr>
        <p:sp>
          <p:nvSpPr>
            <p:cNvPr id="11" name="object 11"/>
            <p:cNvSpPr/>
            <p:nvPr/>
          </p:nvSpPr>
          <p:spPr>
            <a:xfrm>
              <a:off x="5413247" y="4646676"/>
              <a:ext cx="399415" cy="320040"/>
            </a:xfrm>
            <a:custGeom>
              <a:avLst/>
              <a:gdLst/>
              <a:ahLst/>
              <a:cxnLst/>
              <a:rect l="l" t="t" r="r" b="b"/>
              <a:pathLst>
                <a:path w="399414" h="320039">
                  <a:moveTo>
                    <a:pt x="239267" y="0"/>
                  </a:moveTo>
                  <a:lnTo>
                    <a:pt x="239267" y="80010"/>
                  </a:lnTo>
                  <a:lnTo>
                    <a:pt x="0" y="80010"/>
                  </a:lnTo>
                  <a:lnTo>
                    <a:pt x="0" y="240030"/>
                  </a:lnTo>
                  <a:lnTo>
                    <a:pt x="239267" y="240030"/>
                  </a:lnTo>
                  <a:lnTo>
                    <a:pt x="239267" y="320040"/>
                  </a:lnTo>
                  <a:lnTo>
                    <a:pt x="399288" y="160019"/>
                  </a:lnTo>
                  <a:lnTo>
                    <a:pt x="239267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13247" y="4646676"/>
              <a:ext cx="399415" cy="320040"/>
            </a:xfrm>
            <a:custGeom>
              <a:avLst/>
              <a:gdLst/>
              <a:ahLst/>
              <a:cxnLst/>
              <a:rect l="l" t="t" r="r" b="b"/>
              <a:pathLst>
                <a:path w="399414" h="320039">
                  <a:moveTo>
                    <a:pt x="0" y="80010"/>
                  </a:moveTo>
                  <a:lnTo>
                    <a:pt x="239267" y="80010"/>
                  </a:lnTo>
                  <a:lnTo>
                    <a:pt x="239267" y="0"/>
                  </a:lnTo>
                  <a:lnTo>
                    <a:pt x="399288" y="160019"/>
                  </a:lnTo>
                  <a:lnTo>
                    <a:pt x="239267" y="320040"/>
                  </a:lnTo>
                  <a:lnTo>
                    <a:pt x="239267" y="240030"/>
                  </a:lnTo>
                  <a:lnTo>
                    <a:pt x="0" y="240030"/>
                  </a:lnTo>
                  <a:lnTo>
                    <a:pt x="0" y="80010"/>
                  </a:lnTo>
                  <a:close/>
                </a:path>
              </a:pathLst>
            </a:custGeom>
            <a:ln w="12700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871083" y="3998721"/>
          <a:ext cx="2482214" cy="24446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00784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0078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0078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1/6/2022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Produit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1/6/2022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Produit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1/6/2022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Produit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1/6/2022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Produit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49"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1/6/2022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Produit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  <a:solidFill>
                      <a:srgbClr val="E0EE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1/7/2022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  <a:solidFill>
                      <a:srgbClr val="E0EE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Produit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  <a:solidFill>
                      <a:srgbClr val="E0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  <a:solidFill>
                      <a:srgbClr val="E0EE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1/7/2022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  <a:solidFill>
                      <a:srgbClr val="E0EE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Produit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  <a:solidFill>
                      <a:srgbClr val="E0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Architecture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d’un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Data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Warehouse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982" y="1599692"/>
            <a:ext cx="10306685" cy="1609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 couches</a:t>
            </a:r>
            <a:r>
              <a:rPr sz="1600" b="1" spc="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d’un</a:t>
            </a:r>
            <a:r>
              <a:rPr sz="160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Data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Warehouse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Core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Layer</a:t>
            </a:r>
            <a:endParaRPr sz="1600">
              <a:latin typeface="Calibri"/>
              <a:cs typeface="Calibri"/>
            </a:endParaRPr>
          </a:p>
          <a:p>
            <a:pPr marL="299085" marR="5080" indent="-287020">
              <a:lnSpc>
                <a:spcPct val="150100"/>
              </a:lnSpc>
              <a:spcBef>
                <a:spcPts val="47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toujours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l’ETL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copier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couche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préparation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la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couche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centrale,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considérée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aussi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lui-même,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intégrer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transformations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nécessaires.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couche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généralement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utilisateurs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ou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applications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générer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rapports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via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mining*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ou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l’analyse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prédictive.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291453" y="3427476"/>
          <a:ext cx="1123950" cy="640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291453" y="4232783"/>
          <a:ext cx="1123950" cy="640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079235" y="3217164"/>
            <a:ext cx="3351529" cy="2784475"/>
          </a:xfrm>
          <a:custGeom>
            <a:avLst/>
            <a:gdLst/>
            <a:ahLst/>
            <a:cxnLst/>
            <a:rect l="l" t="t" r="r" b="b"/>
            <a:pathLst>
              <a:path w="3351529" h="2784475">
                <a:moveTo>
                  <a:pt x="0" y="260350"/>
                </a:moveTo>
                <a:lnTo>
                  <a:pt x="4195" y="213557"/>
                </a:lnTo>
                <a:lnTo>
                  <a:pt x="16290" y="169514"/>
                </a:lnTo>
                <a:lnTo>
                  <a:pt x="35550" y="128956"/>
                </a:lnTo>
                <a:lnTo>
                  <a:pt x="61238" y="92619"/>
                </a:lnTo>
                <a:lnTo>
                  <a:pt x="92619" y="61238"/>
                </a:lnTo>
                <a:lnTo>
                  <a:pt x="128956" y="35550"/>
                </a:lnTo>
                <a:lnTo>
                  <a:pt x="169514" y="16290"/>
                </a:lnTo>
                <a:lnTo>
                  <a:pt x="213557" y="4195"/>
                </a:lnTo>
                <a:lnTo>
                  <a:pt x="260350" y="0"/>
                </a:lnTo>
                <a:lnTo>
                  <a:pt x="1301749" y="0"/>
                </a:lnTo>
                <a:lnTo>
                  <a:pt x="1348542" y="4195"/>
                </a:lnTo>
                <a:lnTo>
                  <a:pt x="1392585" y="16290"/>
                </a:lnTo>
                <a:lnTo>
                  <a:pt x="1433143" y="35550"/>
                </a:lnTo>
                <a:lnTo>
                  <a:pt x="1469480" y="61238"/>
                </a:lnTo>
                <a:lnTo>
                  <a:pt x="1500861" y="92619"/>
                </a:lnTo>
                <a:lnTo>
                  <a:pt x="1526549" y="128956"/>
                </a:lnTo>
                <a:lnTo>
                  <a:pt x="1545809" y="169514"/>
                </a:lnTo>
                <a:lnTo>
                  <a:pt x="1557904" y="213557"/>
                </a:lnTo>
                <a:lnTo>
                  <a:pt x="1562099" y="260350"/>
                </a:lnTo>
                <a:lnTo>
                  <a:pt x="1562099" y="2523998"/>
                </a:lnTo>
                <a:lnTo>
                  <a:pt x="1557904" y="2570796"/>
                </a:lnTo>
                <a:lnTo>
                  <a:pt x="1545809" y="2614843"/>
                </a:lnTo>
                <a:lnTo>
                  <a:pt x="1526549" y="2655402"/>
                </a:lnTo>
                <a:lnTo>
                  <a:pt x="1500861" y="2691739"/>
                </a:lnTo>
                <a:lnTo>
                  <a:pt x="1469480" y="2723117"/>
                </a:lnTo>
                <a:lnTo>
                  <a:pt x="1433143" y="2748803"/>
                </a:lnTo>
                <a:lnTo>
                  <a:pt x="1392585" y="2768060"/>
                </a:lnTo>
                <a:lnTo>
                  <a:pt x="1348542" y="2780153"/>
                </a:lnTo>
                <a:lnTo>
                  <a:pt x="1301749" y="2784348"/>
                </a:lnTo>
                <a:lnTo>
                  <a:pt x="260350" y="2784348"/>
                </a:lnTo>
                <a:lnTo>
                  <a:pt x="213557" y="2780153"/>
                </a:lnTo>
                <a:lnTo>
                  <a:pt x="169514" y="2768060"/>
                </a:lnTo>
                <a:lnTo>
                  <a:pt x="128956" y="2748803"/>
                </a:lnTo>
                <a:lnTo>
                  <a:pt x="92619" y="2723117"/>
                </a:lnTo>
                <a:lnTo>
                  <a:pt x="61238" y="2691739"/>
                </a:lnTo>
                <a:lnTo>
                  <a:pt x="35550" y="2655402"/>
                </a:lnTo>
                <a:lnTo>
                  <a:pt x="16290" y="2614843"/>
                </a:lnTo>
                <a:lnTo>
                  <a:pt x="4195" y="2570796"/>
                </a:lnTo>
                <a:lnTo>
                  <a:pt x="0" y="2523998"/>
                </a:lnTo>
                <a:lnTo>
                  <a:pt x="0" y="260350"/>
                </a:lnTo>
                <a:close/>
              </a:path>
              <a:path w="3351529" h="2784475">
                <a:moveTo>
                  <a:pt x="1789175" y="260350"/>
                </a:moveTo>
                <a:lnTo>
                  <a:pt x="1793371" y="213557"/>
                </a:lnTo>
                <a:lnTo>
                  <a:pt x="1805466" y="169514"/>
                </a:lnTo>
                <a:lnTo>
                  <a:pt x="1824726" y="128956"/>
                </a:lnTo>
                <a:lnTo>
                  <a:pt x="1850414" y="92619"/>
                </a:lnTo>
                <a:lnTo>
                  <a:pt x="1881795" y="61238"/>
                </a:lnTo>
                <a:lnTo>
                  <a:pt x="1918132" y="35550"/>
                </a:lnTo>
                <a:lnTo>
                  <a:pt x="1958690" y="16290"/>
                </a:lnTo>
                <a:lnTo>
                  <a:pt x="2002733" y="4195"/>
                </a:lnTo>
                <a:lnTo>
                  <a:pt x="2049525" y="0"/>
                </a:lnTo>
                <a:lnTo>
                  <a:pt x="3090925" y="0"/>
                </a:lnTo>
                <a:lnTo>
                  <a:pt x="3137718" y="4195"/>
                </a:lnTo>
                <a:lnTo>
                  <a:pt x="3181761" y="16290"/>
                </a:lnTo>
                <a:lnTo>
                  <a:pt x="3222319" y="35550"/>
                </a:lnTo>
                <a:lnTo>
                  <a:pt x="3258656" y="61238"/>
                </a:lnTo>
                <a:lnTo>
                  <a:pt x="3290037" y="92619"/>
                </a:lnTo>
                <a:lnTo>
                  <a:pt x="3315725" y="128956"/>
                </a:lnTo>
                <a:lnTo>
                  <a:pt x="3334985" y="169514"/>
                </a:lnTo>
                <a:lnTo>
                  <a:pt x="3347080" y="213557"/>
                </a:lnTo>
                <a:lnTo>
                  <a:pt x="3351275" y="260350"/>
                </a:lnTo>
                <a:lnTo>
                  <a:pt x="3351275" y="2523998"/>
                </a:lnTo>
                <a:lnTo>
                  <a:pt x="3347080" y="2570796"/>
                </a:lnTo>
                <a:lnTo>
                  <a:pt x="3334985" y="2614843"/>
                </a:lnTo>
                <a:lnTo>
                  <a:pt x="3315725" y="2655402"/>
                </a:lnTo>
                <a:lnTo>
                  <a:pt x="3290037" y="2691739"/>
                </a:lnTo>
                <a:lnTo>
                  <a:pt x="3258656" y="2723117"/>
                </a:lnTo>
                <a:lnTo>
                  <a:pt x="3222319" y="2748803"/>
                </a:lnTo>
                <a:lnTo>
                  <a:pt x="3181761" y="2768060"/>
                </a:lnTo>
                <a:lnTo>
                  <a:pt x="3137718" y="2780153"/>
                </a:lnTo>
                <a:lnTo>
                  <a:pt x="3090925" y="2784348"/>
                </a:lnTo>
                <a:lnTo>
                  <a:pt x="2049525" y="2784348"/>
                </a:lnTo>
                <a:lnTo>
                  <a:pt x="2002733" y="2780153"/>
                </a:lnTo>
                <a:lnTo>
                  <a:pt x="1958690" y="2768060"/>
                </a:lnTo>
                <a:lnTo>
                  <a:pt x="1918132" y="2748803"/>
                </a:lnTo>
                <a:lnTo>
                  <a:pt x="1881795" y="2723117"/>
                </a:lnTo>
                <a:lnTo>
                  <a:pt x="1850414" y="2691739"/>
                </a:lnTo>
                <a:lnTo>
                  <a:pt x="1824726" y="2655402"/>
                </a:lnTo>
                <a:lnTo>
                  <a:pt x="1805466" y="2614843"/>
                </a:lnTo>
                <a:lnTo>
                  <a:pt x="1793371" y="2570796"/>
                </a:lnTo>
                <a:lnTo>
                  <a:pt x="1789175" y="2523998"/>
                </a:lnTo>
                <a:lnTo>
                  <a:pt x="1789175" y="260350"/>
                </a:lnTo>
                <a:close/>
              </a:path>
            </a:pathLst>
          </a:custGeom>
          <a:ln w="12700">
            <a:solidFill>
              <a:srgbClr val="5555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93560" y="6054039"/>
            <a:ext cx="10007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Staging</a:t>
            </a:r>
            <a:r>
              <a:rPr sz="1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404040"/>
                </a:solidFill>
                <a:latin typeface="Calibri"/>
                <a:cs typeface="Calibri"/>
              </a:rPr>
              <a:t>Layer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291453" y="5089778"/>
          <a:ext cx="1123950" cy="640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099552" y="3417189"/>
          <a:ext cx="1123950" cy="1280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381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381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38100">
                      <a:solidFill>
                        <a:srgbClr val="007842"/>
                      </a:solidFill>
                      <a:prstDash val="solid"/>
                    </a:lnR>
                    <a:lnT w="381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381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381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381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381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381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381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381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38100">
                      <a:solidFill>
                        <a:srgbClr val="007842"/>
                      </a:solidFill>
                      <a:prstDash val="solid"/>
                    </a:lnR>
                    <a:lnT w="381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381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381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381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381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381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112252" y="5132959"/>
          <a:ext cx="1123950" cy="640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8208009" y="6029350"/>
            <a:ext cx="94996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Core</a:t>
            </a:r>
            <a:r>
              <a:rPr sz="1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Calibri"/>
                <a:cs typeface="Calibri"/>
              </a:rPr>
              <a:t>layer</a:t>
            </a:r>
            <a:r>
              <a:rPr sz="1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/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Access</a:t>
            </a:r>
            <a:r>
              <a:rPr sz="1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404040"/>
                </a:solidFill>
                <a:latin typeface="Calibri"/>
                <a:cs typeface="Calibri"/>
              </a:rPr>
              <a:t>Layer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665466" y="3453104"/>
            <a:ext cx="2750820" cy="2145030"/>
            <a:chOff x="7665466" y="3453104"/>
            <a:chExt cx="2750820" cy="214503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65466" y="4504689"/>
              <a:ext cx="221487" cy="21844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940468" y="3453117"/>
              <a:ext cx="332105" cy="482600"/>
            </a:xfrm>
            <a:custGeom>
              <a:avLst/>
              <a:gdLst/>
              <a:ahLst/>
              <a:cxnLst/>
              <a:rect l="l" t="t" r="r" b="b"/>
              <a:pathLst>
                <a:path w="332104" h="482600">
                  <a:moveTo>
                    <a:pt x="42659" y="0"/>
                  </a:moveTo>
                  <a:lnTo>
                    <a:pt x="0" y="0"/>
                  </a:lnTo>
                  <a:lnTo>
                    <a:pt x="0" y="482206"/>
                  </a:lnTo>
                  <a:lnTo>
                    <a:pt x="42659" y="439445"/>
                  </a:lnTo>
                  <a:lnTo>
                    <a:pt x="42659" y="0"/>
                  </a:lnTo>
                  <a:close/>
                </a:path>
                <a:path w="332104" h="482600">
                  <a:moveTo>
                    <a:pt x="163537" y="149720"/>
                  </a:moveTo>
                  <a:lnTo>
                    <a:pt x="85318" y="149720"/>
                  </a:lnTo>
                  <a:lnTo>
                    <a:pt x="85318" y="396697"/>
                  </a:lnTo>
                  <a:lnTo>
                    <a:pt x="163537" y="318312"/>
                  </a:lnTo>
                  <a:lnTo>
                    <a:pt x="163537" y="149720"/>
                  </a:lnTo>
                  <a:close/>
                </a:path>
                <a:path w="332104" h="482600">
                  <a:moveTo>
                    <a:pt x="270179" y="0"/>
                  </a:moveTo>
                  <a:lnTo>
                    <a:pt x="191973" y="0"/>
                  </a:lnTo>
                  <a:lnTo>
                    <a:pt x="191973" y="289814"/>
                  </a:lnTo>
                  <a:lnTo>
                    <a:pt x="270179" y="211429"/>
                  </a:lnTo>
                  <a:lnTo>
                    <a:pt x="270179" y="0"/>
                  </a:lnTo>
                  <a:close/>
                </a:path>
                <a:path w="332104" h="482600">
                  <a:moveTo>
                    <a:pt x="331762" y="149720"/>
                  </a:moveTo>
                  <a:lnTo>
                    <a:pt x="298627" y="149720"/>
                  </a:lnTo>
                  <a:lnTo>
                    <a:pt x="298627" y="182930"/>
                  </a:lnTo>
                  <a:lnTo>
                    <a:pt x="331762" y="14972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566148" y="3677411"/>
              <a:ext cx="295910" cy="175260"/>
            </a:xfrm>
            <a:custGeom>
              <a:avLst/>
              <a:gdLst/>
              <a:ahLst/>
              <a:cxnLst/>
              <a:rect l="l" t="t" r="r" b="b"/>
              <a:pathLst>
                <a:path w="295909" h="175260">
                  <a:moveTo>
                    <a:pt x="208025" y="0"/>
                  </a:moveTo>
                  <a:lnTo>
                    <a:pt x="208025" y="43814"/>
                  </a:lnTo>
                  <a:lnTo>
                    <a:pt x="0" y="43814"/>
                  </a:lnTo>
                  <a:lnTo>
                    <a:pt x="0" y="131444"/>
                  </a:lnTo>
                  <a:lnTo>
                    <a:pt x="208025" y="131444"/>
                  </a:lnTo>
                  <a:lnTo>
                    <a:pt x="208025" y="175260"/>
                  </a:lnTo>
                  <a:lnTo>
                    <a:pt x="295655" y="87630"/>
                  </a:lnTo>
                  <a:lnTo>
                    <a:pt x="208025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566148" y="3677411"/>
              <a:ext cx="295910" cy="175260"/>
            </a:xfrm>
            <a:custGeom>
              <a:avLst/>
              <a:gdLst/>
              <a:ahLst/>
              <a:cxnLst/>
              <a:rect l="l" t="t" r="r" b="b"/>
              <a:pathLst>
                <a:path w="295909" h="175260">
                  <a:moveTo>
                    <a:pt x="0" y="43814"/>
                  </a:moveTo>
                  <a:lnTo>
                    <a:pt x="208025" y="43814"/>
                  </a:lnTo>
                  <a:lnTo>
                    <a:pt x="208025" y="0"/>
                  </a:lnTo>
                  <a:lnTo>
                    <a:pt x="295655" y="87630"/>
                  </a:lnTo>
                  <a:lnTo>
                    <a:pt x="208025" y="175260"/>
                  </a:lnTo>
                  <a:lnTo>
                    <a:pt x="208025" y="131444"/>
                  </a:lnTo>
                  <a:lnTo>
                    <a:pt x="0" y="131444"/>
                  </a:lnTo>
                  <a:lnTo>
                    <a:pt x="0" y="43814"/>
                  </a:lnTo>
                  <a:close/>
                </a:path>
              </a:pathLst>
            </a:custGeom>
            <a:ln w="12700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497568" y="5416295"/>
              <a:ext cx="295910" cy="175260"/>
            </a:xfrm>
            <a:custGeom>
              <a:avLst/>
              <a:gdLst/>
              <a:ahLst/>
              <a:cxnLst/>
              <a:rect l="l" t="t" r="r" b="b"/>
              <a:pathLst>
                <a:path w="295909" h="175260">
                  <a:moveTo>
                    <a:pt x="208025" y="0"/>
                  </a:moveTo>
                  <a:lnTo>
                    <a:pt x="208025" y="43814"/>
                  </a:lnTo>
                  <a:lnTo>
                    <a:pt x="0" y="43814"/>
                  </a:lnTo>
                  <a:lnTo>
                    <a:pt x="0" y="131444"/>
                  </a:lnTo>
                  <a:lnTo>
                    <a:pt x="208025" y="131444"/>
                  </a:lnTo>
                  <a:lnTo>
                    <a:pt x="208025" y="175259"/>
                  </a:lnTo>
                  <a:lnTo>
                    <a:pt x="295655" y="87629"/>
                  </a:lnTo>
                  <a:lnTo>
                    <a:pt x="208025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497568" y="5416295"/>
              <a:ext cx="295910" cy="175260"/>
            </a:xfrm>
            <a:custGeom>
              <a:avLst/>
              <a:gdLst/>
              <a:ahLst/>
              <a:cxnLst/>
              <a:rect l="l" t="t" r="r" b="b"/>
              <a:pathLst>
                <a:path w="295909" h="175260">
                  <a:moveTo>
                    <a:pt x="0" y="43814"/>
                  </a:moveTo>
                  <a:lnTo>
                    <a:pt x="208025" y="43814"/>
                  </a:lnTo>
                  <a:lnTo>
                    <a:pt x="208025" y="0"/>
                  </a:lnTo>
                  <a:lnTo>
                    <a:pt x="295655" y="87629"/>
                  </a:lnTo>
                  <a:lnTo>
                    <a:pt x="208025" y="175259"/>
                  </a:lnTo>
                  <a:lnTo>
                    <a:pt x="208025" y="131444"/>
                  </a:lnTo>
                  <a:lnTo>
                    <a:pt x="0" y="131444"/>
                  </a:lnTo>
                  <a:lnTo>
                    <a:pt x="0" y="43814"/>
                  </a:lnTo>
                  <a:close/>
                </a:path>
              </a:pathLst>
            </a:custGeom>
            <a:ln w="12700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549384" y="4561331"/>
              <a:ext cx="294640" cy="175260"/>
            </a:xfrm>
            <a:custGeom>
              <a:avLst/>
              <a:gdLst/>
              <a:ahLst/>
              <a:cxnLst/>
              <a:rect l="l" t="t" r="r" b="b"/>
              <a:pathLst>
                <a:path w="294640" h="175260">
                  <a:moveTo>
                    <a:pt x="206501" y="0"/>
                  </a:moveTo>
                  <a:lnTo>
                    <a:pt x="206501" y="43815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206501" y="131445"/>
                  </a:lnTo>
                  <a:lnTo>
                    <a:pt x="206501" y="175260"/>
                  </a:lnTo>
                  <a:lnTo>
                    <a:pt x="294132" y="87630"/>
                  </a:lnTo>
                  <a:lnTo>
                    <a:pt x="206501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549384" y="4561331"/>
              <a:ext cx="294640" cy="175260"/>
            </a:xfrm>
            <a:custGeom>
              <a:avLst/>
              <a:gdLst/>
              <a:ahLst/>
              <a:cxnLst/>
              <a:rect l="l" t="t" r="r" b="b"/>
              <a:pathLst>
                <a:path w="294640" h="175260">
                  <a:moveTo>
                    <a:pt x="0" y="43815"/>
                  </a:moveTo>
                  <a:lnTo>
                    <a:pt x="206501" y="43815"/>
                  </a:lnTo>
                  <a:lnTo>
                    <a:pt x="206501" y="0"/>
                  </a:lnTo>
                  <a:lnTo>
                    <a:pt x="294132" y="87630"/>
                  </a:lnTo>
                  <a:lnTo>
                    <a:pt x="206501" y="175260"/>
                  </a:lnTo>
                  <a:lnTo>
                    <a:pt x="206501" y="131445"/>
                  </a:lnTo>
                  <a:lnTo>
                    <a:pt x="0" y="131445"/>
                  </a:lnTo>
                  <a:lnTo>
                    <a:pt x="0" y="43815"/>
                  </a:lnTo>
                  <a:close/>
                </a:path>
              </a:pathLst>
            </a:custGeom>
            <a:ln w="12700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969702" y="4301731"/>
              <a:ext cx="441959" cy="569595"/>
            </a:xfrm>
            <a:custGeom>
              <a:avLst/>
              <a:gdLst/>
              <a:ahLst/>
              <a:cxnLst/>
              <a:rect l="l" t="t" r="r" b="b"/>
              <a:pathLst>
                <a:path w="441959" h="569595">
                  <a:moveTo>
                    <a:pt x="263657" y="0"/>
                  </a:moveTo>
                  <a:lnTo>
                    <a:pt x="178146" y="0"/>
                  </a:lnTo>
                  <a:lnTo>
                    <a:pt x="167051" y="2237"/>
                  </a:lnTo>
                  <a:lnTo>
                    <a:pt x="157991" y="8336"/>
                  </a:lnTo>
                  <a:lnTo>
                    <a:pt x="151883" y="17382"/>
                  </a:lnTo>
                  <a:lnTo>
                    <a:pt x="149643" y="28456"/>
                  </a:lnTo>
                  <a:lnTo>
                    <a:pt x="149643" y="42684"/>
                  </a:lnTo>
                  <a:lnTo>
                    <a:pt x="28503" y="42684"/>
                  </a:lnTo>
                  <a:lnTo>
                    <a:pt x="17408" y="44920"/>
                  </a:lnTo>
                  <a:lnTo>
                    <a:pt x="8348" y="51018"/>
                  </a:lnTo>
                  <a:lnTo>
                    <a:pt x="2239" y="60064"/>
                  </a:lnTo>
                  <a:lnTo>
                    <a:pt x="0" y="71140"/>
                  </a:lnTo>
                  <a:lnTo>
                    <a:pt x="0" y="540668"/>
                  </a:lnTo>
                  <a:lnTo>
                    <a:pt x="2240" y="551744"/>
                  </a:lnTo>
                  <a:lnTo>
                    <a:pt x="8348" y="560789"/>
                  </a:lnTo>
                  <a:lnTo>
                    <a:pt x="17409" y="566888"/>
                  </a:lnTo>
                  <a:lnTo>
                    <a:pt x="28503" y="569124"/>
                  </a:lnTo>
                  <a:lnTo>
                    <a:pt x="413300" y="569124"/>
                  </a:lnTo>
                  <a:lnTo>
                    <a:pt x="424395" y="566888"/>
                  </a:lnTo>
                  <a:lnTo>
                    <a:pt x="433455" y="560789"/>
                  </a:lnTo>
                  <a:lnTo>
                    <a:pt x="439564" y="551744"/>
                  </a:lnTo>
                  <a:lnTo>
                    <a:pt x="441804" y="540668"/>
                  </a:lnTo>
                  <a:lnTo>
                    <a:pt x="441804" y="526439"/>
                  </a:lnTo>
                  <a:lnTo>
                    <a:pt x="42755" y="526439"/>
                  </a:lnTo>
                  <a:lnTo>
                    <a:pt x="42755" y="85368"/>
                  </a:lnTo>
                  <a:lnTo>
                    <a:pt x="441803" y="85368"/>
                  </a:lnTo>
                  <a:lnTo>
                    <a:pt x="441803" y="71140"/>
                  </a:lnTo>
                  <a:lnTo>
                    <a:pt x="220901" y="71140"/>
                  </a:lnTo>
                  <a:lnTo>
                    <a:pt x="212581" y="69463"/>
                  </a:lnTo>
                  <a:lnTo>
                    <a:pt x="205786" y="64889"/>
                  </a:lnTo>
                  <a:lnTo>
                    <a:pt x="201204" y="58105"/>
                  </a:lnTo>
                  <a:lnTo>
                    <a:pt x="199524" y="49798"/>
                  </a:lnTo>
                  <a:lnTo>
                    <a:pt x="201038" y="41599"/>
                  </a:lnTo>
                  <a:lnTo>
                    <a:pt x="205432" y="34847"/>
                  </a:lnTo>
                  <a:lnTo>
                    <a:pt x="212040" y="30236"/>
                  </a:lnTo>
                  <a:lnTo>
                    <a:pt x="220195" y="28456"/>
                  </a:lnTo>
                  <a:lnTo>
                    <a:pt x="292160" y="28456"/>
                  </a:lnTo>
                  <a:lnTo>
                    <a:pt x="289920" y="17382"/>
                  </a:lnTo>
                  <a:lnTo>
                    <a:pt x="283812" y="8336"/>
                  </a:lnTo>
                  <a:lnTo>
                    <a:pt x="274751" y="2237"/>
                  </a:lnTo>
                  <a:lnTo>
                    <a:pt x="263657" y="0"/>
                  </a:lnTo>
                  <a:close/>
                </a:path>
                <a:path w="441959" h="569595">
                  <a:moveTo>
                    <a:pt x="441803" y="85368"/>
                  </a:moveTo>
                  <a:lnTo>
                    <a:pt x="399048" y="85368"/>
                  </a:lnTo>
                  <a:lnTo>
                    <a:pt x="399049" y="526439"/>
                  </a:lnTo>
                  <a:lnTo>
                    <a:pt x="441804" y="526439"/>
                  </a:lnTo>
                  <a:lnTo>
                    <a:pt x="441803" y="85368"/>
                  </a:lnTo>
                  <a:close/>
                </a:path>
                <a:path w="441959" h="569595">
                  <a:moveTo>
                    <a:pt x="320664" y="85368"/>
                  </a:moveTo>
                  <a:lnTo>
                    <a:pt x="121139" y="85368"/>
                  </a:lnTo>
                  <a:lnTo>
                    <a:pt x="121139" y="128052"/>
                  </a:lnTo>
                  <a:lnTo>
                    <a:pt x="320664" y="128052"/>
                  </a:lnTo>
                  <a:lnTo>
                    <a:pt x="320664" y="85368"/>
                  </a:lnTo>
                  <a:close/>
                </a:path>
                <a:path w="441959" h="569595">
                  <a:moveTo>
                    <a:pt x="292160" y="28456"/>
                  </a:moveTo>
                  <a:lnTo>
                    <a:pt x="220901" y="28456"/>
                  </a:lnTo>
                  <a:lnTo>
                    <a:pt x="229222" y="30133"/>
                  </a:lnTo>
                  <a:lnTo>
                    <a:pt x="236017" y="34707"/>
                  </a:lnTo>
                  <a:lnTo>
                    <a:pt x="240599" y="41491"/>
                  </a:lnTo>
                  <a:lnTo>
                    <a:pt x="242279" y="49798"/>
                  </a:lnTo>
                  <a:lnTo>
                    <a:pt x="240599" y="58105"/>
                  </a:lnTo>
                  <a:lnTo>
                    <a:pt x="236017" y="64889"/>
                  </a:lnTo>
                  <a:lnTo>
                    <a:pt x="229222" y="69463"/>
                  </a:lnTo>
                  <a:lnTo>
                    <a:pt x="220901" y="71140"/>
                  </a:lnTo>
                  <a:lnTo>
                    <a:pt x="441803" y="71140"/>
                  </a:lnTo>
                  <a:lnTo>
                    <a:pt x="439563" y="60064"/>
                  </a:lnTo>
                  <a:lnTo>
                    <a:pt x="433455" y="51018"/>
                  </a:lnTo>
                  <a:lnTo>
                    <a:pt x="424395" y="44920"/>
                  </a:lnTo>
                  <a:lnTo>
                    <a:pt x="413300" y="42684"/>
                  </a:lnTo>
                  <a:lnTo>
                    <a:pt x="292160" y="42684"/>
                  </a:lnTo>
                  <a:lnTo>
                    <a:pt x="292160" y="28456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969702" y="4301731"/>
              <a:ext cx="441959" cy="569595"/>
            </a:xfrm>
            <a:custGeom>
              <a:avLst/>
              <a:gdLst/>
              <a:ahLst/>
              <a:cxnLst/>
              <a:rect l="l" t="t" r="r" b="b"/>
              <a:pathLst>
                <a:path w="441959" h="569595">
                  <a:moveTo>
                    <a:pt x="399049" y="526439"/>
                  </a:moveTo>
                  <a:lnTo>
                    <a:pt x="42755" y="526439"/>
                  </a:lnTo>
                  <a:lnTo>
                    <a:pt x="42755" y="85368"/>
                  </a:lnTo>
                  <a:lnTo>
                    <a:pt x="121139" y="85368"/>
                  </a:lnTo>
                  <a:lnTo>
                    <a:pt x="121139" y="128052"/>
                  </a:lnTo>
                  <a:lnTo>
                    <a:pt x="320664" y="128052"/>
                  </a:lnTo>
                  <a:lnTo>
                    <a:pt x="320664" y="85368"/>
                  </a:lnTo>
                  <a:lnTo>
                    <a:pt x="399048" y="85368"/>
                  </a:lnTo>
                  <a:lnTo>
                    <a:pt x="399049" y="526439"/>
                  </a:lnTo>
                  <a:close/>
                </a:path>
                <a:path w="441959" h="569595">
                  <a:moveTo>
                    <a:pt x="220901" y="28456"/>
                  </a:moveTo>
                  <a:lnTo>
                    <a:pt x="229222" y="30133"/>
                  </a:lnTo>
                  <a:lnTo>
                    <a:pt x="236017" y="34707"/>
                  </a:lnTo>
                  <a:lnTo>
                    <a:pt x="240599" y="41491"/>
                  </a:lnTo>
                  <a:lnTo>
                    <a:pt x="242279" y="49798"/>
                  </a:lnTo>
                  <a:lnTo>
                    <a:pt x="240599" y="58105"/>
                  </a:lnTo>
                  <a:lnTo>
                    <a:pt x="236017" y="64889"/>
                  </a:lnTo>
                  <a:lnTo>
                    <a:pt x="229222" y="69463"/>
                  </a:lnTo>
                  <a:lnTo>
                    <a:pt x="220901" y="71140"/>
                  </a:lnTo>
                  <a:lnTo>
                    <a:pt x="212581" y="69463"/>
                  </a:lnTo>
                  <a:lnTo>
                    <a:pt x="205786" y="64889"/>
                  </a:lnTo>
                  <a:lnTo>
                    <a:pt x="201204" y="58105"/>
                  </a:lnTo>
                  <a:lnTo>
                    <a:pt x="199524" y="49798"/>
                  </a:lnTo>
                  <a:lnTo>
                    <a:pt x="201038" y="41599"/>
                  </a:lnTo>
                  <a:lnTo>
                    <a:pt x="205432" y="34847"/>
                  </a:lnTo>
                  <a:lnTo>
                    <a:pt x="212040" y="30236"/>
                  </a:lnTo>
                  <a:lnTo>
                    <a:pt x="220195" y="28456"/>
                  </a:lnTo>
                  <a:lnTo>
                    <a:pt x="220432" y="28456"/>
                  </a:lnTo>
                  <a:lnTo>
                    <a:pt x="220670" y="28456"/>
                  </a:lnTo>
                  <a:lnTo>
                    <a:pt x="220901" y="28456"/>
                  </a:lnTo>
                  <a:close/>
                </a:path>
                <a:path w="441959" h="569595">
                  <a:moveTo>
                    <a:pt x="413300" y="42684"/>
                  </a:moveTo>
                  <a:lnTo>
                    <a:pt x="292160" y="42684"/>
                  </a:lnTo>
                  <a:lnTo>
                    <a:pt x="292160" y="28456"/>
                  </a:lnTo>
                  <a:lnTo>
                    <a:pt x="289920" y="17382"/>
                  </a:lnTo>
                  <a:lnTo>
                    <a:pt x="283812" y="8336"/>
                  </a:lnTo>
                  <a:lnTo>
                    <a:pt x="274751" y="2237"/>
                  </a:lnTo>
                  <a:lnTo>
                    <a:pt x="263657" y="0"/>
                  </a:lnTo>
                  <a:lnTo>
                    <a:pt x="178146" y="0"/>
                  </a:lnTo>
                  <a:lnTo>
                    <a:pt x="167051" y="2237"/>
                  </a:lnTo>
                  <a:lnTo>
                    <a:pt x="157991" y="8336"/>
                  </a:lnTo>
                  <a:lnTo>
                    <a:pt x="151883" y="17382"/>
                  </a:lnTo>
                  <a:lnTo>
                    <a:pt x="149643" y="28456"/>
                  </a:lnTo>
                  <a:lnTo>
                    <a:pt x="149643" y="42684"/>
                  </a:lnTo>
                  <a:lnTo>
                    <a:pt x="28503" y="42684"/>
                  </a:lnTo>
                  <a:lnTo>
                    <a:pt x="17408" y="44920"/>
                  </a:lnTo>
                  <a:lnTo>
                    <a:pt x="8348" y="51018"/>
                  </a:lnTo>
                  <a:lnTo>
                    <a:pt x="2239" y="60064"/>
                  </a:lnTo>
                  <a:lnTo>
                    <a:pt x="0" y="71140"/>
                  </a:lnTo>
                  <a:lnTo>
                    <a:pt x="0" y="540668"/>
                  </a:lnTo>
                  <a:lnTo>
                    <a:pt x="2240" y="551744"/>
                  </a:lnTo>
                  <a:lnTo>
                    <a:pt x="8348" y="560789"/>
                  </a:lnTo>
                  <a:lnTo>
                    <a:pt x="17409" y="566888"/>
                  </a:lnTo>
                  <a:lnTo>
                    <a:pt x="28503" y="569124"/>
                  </a:lnTo>
                  <a:lnTo>
                    <a:pt x="413300" y="569124"/>
                  </a:lnTo>
                  <a:lnTo>
                    <a:pt x="424395" y="566888"/>
                  </a:lnTo>
                  <a:lnTo>
                    <a:pt x="433455" y="560789"/>
                  </a:lnTo>
                  <a:lnTo>
                    <a:pt x="439564" y="551744"/>
                  </a:lnTo>
                  <a:lnTo>
                    <a:pt x="441804" y="540668"/>
                  </a:lnTo>
                  <a:lnTo>
                    <a:pt x="441803" y="71140"/>
                  </a:lnTo>
                  <a:lnTo>
                    <a:pt x="439563" y="60064"/>
                  </a:lnTo>
                  <a:lnTo>
                    <a:pt x="433455" y="51018"/>
                  </a:lnTo>
                  <a:lnTo>
                    <a:pt x="424395" y="44920"/>
                  </a:lnTo>
                  <a:lnTo>
                    <a:pt x="413300" y="42684"/>
                  </a:lnTo>
                  <a:close/>
                </a:path>
              </a:pathLst>
            </a:custGeom>
            <a:ln w="8306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204856" y="4486697"/>
              <a:ext cx="121285" cy="28575"/>
            </a:xfrm>
            <a:custGeom>
              <a:avLst/>
              <a:gdLst/>
              <a:ahLst/>
              <a:cxnLst/>
              <a:rect l="l" t="t" r="r" b="b"/>
              <a:pathLst>
                <a:path w="121284" h="28575">
                  <a:moveTo>
                    <a:pt x="121139" y="0"/>
                  </a:moveTo>
                  <a:lnTo>
                    <a:pt x="0" y="0"/>
                  </a:lnTo>
                  <a:lnTo>
                    <a:pt x="0" y="28456"/>
                  </a:lnTo>
                  <a:lnTo>
                    <a:pt x="121139" y="28456"/>
                  </a:lnTo>
                  <a:lnTo>
                    <a:pt x="121139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204856" y="4486697"/>
              <a:ext cx="121285" cy="28575"/>
            </a:xfrm>
            <a:custGeom>
              <a:avLst/>
              <a:gdLst/>
              <a:ahLst/>
              <a:cxnLst/>
              <a:rect l="l" t="t" r="r" b="b"/>
              <a:pathLst>
                <a:path w="121284" h="28575">
                  <a:moveTo>
                    <a:pt x="0" y="28456"/>
                  </a:moveTo>
                  <a:lnTo>
                    <a:pt x="121139" y="28456"/>
                  </a:lnTo>
                  <a:lnTo>
                    <a:pt x="121139" y="0"/>
                  </a:lnTo>
                  <a:lnTo>
                    <a:pt x="0" y="0"/>
                  </a:lnTo>
                  <a:lnTo>
                    <a:pt x="0" y="28456"/>
                  </a:lnTo>
                  <a:close/>
                </a:path>
              </a:pathLst>
            </a:custGeom>
            <a:ln w="8300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204856" y="4572065"/>
              <a:ext cx="121285" cy="28575"/>
            </a:xfrm>
            <a:custGeom>
              <a:avLst/>
              <a:gdLst/>
              <a:ahLst/>
              <a:cxnLst/>
              <a:rect l="l" t="t" r="r" b="b"/>
              <a:pathLst>
                <a:path w="121284" h="28575">
                  <a:moveTo>
                    <a:pt x="121139" y="0"/>
                  </a:moveTo>
                  <a:lnTo>
                    <a:pt x="0" y="0"/>
                  </a:lnTo>
                  <a:lnTo>
                    <a:pt x="0" y="28456"/>
                  </a:lnTo>
                  <a:lnTo>
                    <a:pt x="121139" y="28456"/>
                  </a:lnTo>
                  <a:lnTo>
                    <a:pt x="121139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204856" y="4572065"/>
              <a:ext cx="121285" cy="28575"/>
            </a:xfrm>
            <a:custGeom>
              <a:avLst/>
              <a:gdLst/>
              <a:ahLst/>
              <a:cxnLst/>
              <a:rect l="l" t="t" r="r" b="b"/>
              <a:pathLst>
                <a:path w="121284" h="28575">
                  <a:moveTo>
                    <a:pt x="0" y="28456"/>
                  </a:moveTo>
                  <a:lnTo>
                    <a:pt x="121139" y="28456"/>
                  </a:lnTo>
                  <a:lnTo>
                    <a:pt x="121139" y="0"/>
                  </a:lnTo>
                  <a:lnTo>
                    <a:pt x="0" y="0"/>
                  </a:lnTo>
                  <a:lnTo>
                    <a:pt x="0" y="28456"/>
                  </a:lnTo>
                  <a:close/>
                </a:path>
              </a:pathLst>
            </a:custGeom>
            <a:ln w="8300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204856" y="4657434"/>
              <a:ext cx="121285" cy="28575"/>
            </a:xfrm>
            <a:custGeom>
              <a:avLst/>
              <a:gdLst/>
              <a:ahLst/>
              <a:cxnLst/>
              <a:rect l="l" t="t" r="r" b="b"/>
              <a:pathLst>
                <a:path w="121284" h="28575">
                  <a:moveTo>
                    <a:pt x="121139" y="0"/>
                  </a:moveTo>
                  <a:lnTo>
                    <a:pt x="0" y="0"/>
                  </a:lnTo>
                  <a:lnTo>
                    <a:pt x="0" y="28456"/>
                  </a:lnTo>
                  <a:lnTo>
                    <a:pt x="121139" y="28456"/>
                  </a:lnTo>
                  <a:lnTo>
                    <a:pt x="121139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204856" y="4657434"/>
              <a:ext cx="121285" cy="28575"/>
            </a:xfrm>
            <a:custGeom>
              <a:avLst/>
              <a:gdLst/>
              <a:ahLst/>
              <a:cxnLst/>
              <a:rect l="l" t="t" r="r" b="b"/>
              <a:pathLst>
                <a:path w="121284" h="28575">
                  <a:moveTo>
                    <a:pt x="0" y="28456"/>
                  </a:moveTo>
                  <a:lnTo>
                    <a:pt x="121139" y="28456"/>
                  </a:lnTo>
                  <a:lnTo>
                    <a:pt x="121139" y="0"/>
                  </a:lnTo>
                  <a:lnTo>
                    <a:pt x="0" y="0"/>
                  </a:lnTo>
                  <a:lnTo>
                    <a:pt x="0" y="28456"/>
                  </a:lnTo>
                  <a:close/>
                </a:path>
              </a:pathLst>
            </a:custGeom>
            <a:ln w="8300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204856" y="4742803"/>
              <a:ext cx="121285" cy="28575"/>
            </a:xfrm>
            <a:custGeom>
              <a:avLst/>
              <a:gdLst/>
              <a:ahLst/>
              <a:cxnLst/>
              <a:rect l="l" t="t" r="r" b="b"/>
              <a:pathLst>
                <a:path w="121284" h="28575">
                  <a:moveTo>
                    <a:pt x="121139" y="0"/>
                  </a:moveTo>
                  <a:lnTo>
                    <a:pt x="0" y="0"/>
                  </a:lnTo>
                  <a:lnTo>
                    <a:pt x="0" y="28456"/>
                  </a:lnTo>
                  <a:lnTo>
                    <a:pt x="121139" y="28456"/>
                  </a:lnTo>
                  <a:lnTo>
                    <a:pt x="121139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204856" y="4742803"/>
              <a:ext cx="121285" cy="28575"/>
            </a:xfrm>
            <a:custGeom>
              <a:avLst/>
              <a:gdLst/>
              <a:ahLst/>
              <a:cxnLst/>
              <a:rect l="l" t="t" r="r" b="b"/>
              <a:pathLst>
                <a:path w="121284" h="28575">
                  <a:moveTo>
                    <a:pt x="0" y="28456"/>
                  </a:moveTo>
                  <a:lnTo>
                    <a:pt x="121139" y="28456"/>
                  </a:lnTo>
                  <a:lnTo>
                    <a:pt x="121139" y="0"/>
                  </a:lnTo>
                  <a:lnTo>
                    <a:pt x="0" y="0"/>
                  </a:lnTo>
                  <a:lnTo>
                    <a:pt x="0" y="28456"/>
                  </a:lnTo>
                  <a:close/>
                </a:path>
              </a:pathLst>
            </a:custGeom>
            <a:ln w="8300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073028" y="4646763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49881" y="0"/>
                  </a:moveTo>
                  <a:lnTo>
                    <a:pt x="0" y="0"/>
                  </a:lnTo>
                  <a:lnTo>
                    <a:pt x="0" y="49798"/>
                  </a:lnTo>
                  <a:lnTo>
                    <a:pt x="49881" y="49798"/>
                  </a:lnTo>
                  <a:lnTo>
                    <a:pt x="49881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073028" y="4646763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49798"/>
                  </a:moveTo>
                  <a:lnTo>
                    <a:pt x="49881" y="49798"/>
                  </a:lnTo>
                  <a:lnTo>
                    <a:pt x="49881" y="0"/>
                  </a:lnTo>
                  <a:lnTo>
                    <a:pt x="0" y="0"/>
                  </a:lnTo>
                  <a:lnTo>
                    <a:pt x="0" y="49798"/>
                  </a:lnTo>
                  <a:close/>
                </a:path>
              </a:pathLst>
            </a:custGeom>
            <a:ln w="8306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073028" y="4732132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49881" y="0"/>
                  </a:moveTo>
                  <a:lnTo>
                    <a:pt x="0" y="0"/>
                  </a:lnTo>
                  <a:lnTo>
                    <a:pt x="0" y="49798"/>
                  </a:lnTo>
                  <a:lnTo>
                    <a:pt x="49881" y="49798"/>
                  </a:lnTo>
                  <a:lnTo>
                    <a:pt x="49881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073028" y="4732132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49798"/>
                  </a:moveTo>
                  <a:lnTo>
                    <a:pt x="49881" y="49798"/>
                  </a:lnTo>
                  <a:lnTo>
                    <a:pt x="49881" y="0"/>
                  </a:lnTo>
                  <a:lnTo>
                    <a:pt x="0" y="0"/>
                  </a:lnTo>
                  <a:lnTo>
                    <a:pt x="0" y="49798"/>
                  </a:lnTo>
                  <a:close/>
                </a:path>
              </a:pathLst>
            </a:custGeom>
            <a:ln w="8306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56096" y="4452001"/>
              <a:ext cx="103696" cy="170410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9948164" y="5234381"/>
            <a:ext cx="7658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4471C4"/>
                </a:solidFill>
                <a:latin typeface="Calibri"/>
                <a:cs typeface="Calibri"/>
              </a:rPr>
              <a:t>Predictive</a:t>
            </a:r>
            <a:endParaRPr sz="1400">
              <a:latin typeface="Calibri"/>
              <a:cs typeface="Calibri"/>
            </a:endParaRPr>
          </a:p>
          <a:p>
            <a:pPr marL="4445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4471C4"/>
                </a:solidFill>
                <a:latin typeface="Calibri"/>
                <a:cs typeface="Calibri"/>
              </a:rPr>
              <a:t>Analytics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40" name="object 40"/>
          <p:cNvSpPr txBox="1"/>
          <p:nvPr/>
        </p:nvSpPr>
        <p:spPr>
          <a:xfrm>
            <a:off x="859027" y="4807051"/>
            <a:ext cx="4953635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*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mining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processus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d'exploration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d'analyse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grandes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quantités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découvrir 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motifs,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relations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tendances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cachées,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permettant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ainsi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prendre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décisions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éclairées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générer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connaissances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précieuses.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Architecture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d’un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Data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Warehouse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982" y="1599692"/>
            <a:ext cx="10436225" cy="1609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 couches</a:t>
            </a:r>
            <a:r>
              <a:rPr sz="1600" b="1" spc="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d’un</a:t>
            </a:r>
            <a:r>
              <a:rPr sz="160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Data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Warehouse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 :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Mart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31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Lorsqu’on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dispose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grand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Warehouse,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constitué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très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grand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d’utilisation,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inclut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marts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couche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couche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centrale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résultats.</a:t>
            </a:r>
            <a:endParaRPr sz="1400">
              <a:latin typeface="Calibri"/>
              <a:cs typeface="Calibri"/>
            </a:endParaRPr>
          </a:p>
          <a:p>
            <a:pPr marL="299085" marR="24892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data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mart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prend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simplement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ensemble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(du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noyau)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 pertinentes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d’utilisation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très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spécifique.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augmenter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performances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requêtes.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8982" y="5424932"/>
            <a:ext cx="34417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7842"/>
                </a:solidFill>
                <a:latin typeface="Calibri"/>
                <a:cs typeface="Calibri"/>
              </a:rPr>
              <a:t>Remarque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 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marts ne sont pas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toujours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nécessaires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262879" y="3596513"/>
          <a:ext cx="1123950" cy="640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262879" y="4401820"/>
          <a:ext cx="1123950" cy="640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5050535" y="3256788"/>
            <a:ext cx="3351529" cy="2914015"/>
          </a:xfrm>
          <a:custGeom>
            <a:avLst/>
            <a:gdLst/>
            <a:ahLst/>
            <a:cxnLst/>
            <a:rect l="l" t="t" r="r" b="b"/>
            <a:pathLst>
              <a:path w="3351529" h="2914015">
                <a:moveTo>
                  <a:pt x="0" y="260350"/>
                </a:moveTo>
                <a:lnTo>
                  <a:pt x="4195" y="213557"/>
                </a:lnTo>
                <a:lnTo>
                  <a:pt x="16290" y="169514"/>
                </a:lnTo>
                <a:lnTo>
                  <a:pt x="35550" y="128956"/>
                </a:lnTo>
                <a:lnTo>
                  <a:pt x="61238" y="92619"/>
                </a:lnTo>
                <a:lnTo>
                  <a:pt x="92619" y="61238"/>
                </a:lnTo>
                <a:lnTo>
                  <a:pt x="128956" y="35550"/>
                </a:lnTo>
                <a:lnTo>
                  <a:pt x="169514" y="16290"/>
                </a:lnTo>
                <a:lnTo>
                  <a:pt x="213557" y="4195"/>
                </a:lnTo>
                <a:lnTo>
                  <a:pt x="260350" y="0"/>
                </a:lnTo>
                <a:lnTo>
                  <a:pt x="1301750" y="0"/>
                </a:lnTo>
                <a:lnTo>
                  <a:pt x="1348542" y="4195"/>
                </a:lnTo>
                <a:lnTo>
                  <a:pt x="1392585" y="16290"/>
                </a:lnTo>
                <a:lnTo>
                  <a:pt x="1433143" y="35550"/>
                </a:lnTo>
                <a:lnTo>
                  <a:pt x="1469480" y="61238"/>
                </a:lnTo>
                <a:lnTo>
                  <a:pt x="1500861" y="92619"/>
                </a:lnTo>
                <a:lnTo>
                  <a:pt x="1526549" y="128956"/>
                </a:lnTo>
                <a:lnTo>
                  <a:pt x="1545809" y="169514"/>
                </a:lnTo>
                <a:lnTo>
                  <a:pt x="1557904" y="213557"/>
                </a:lnTo>
                <a:lnTo>
                  <a:pt x="1562099" y="260350"/>
                </a:lnTo>
                <a:lnTo>
                  <a:pt x="1562099" y="2653538"/>
                </a:lnTo>
                <a:lnTo>
                  <a:pt x="1557904" y="2700336"/>
                </a:lnTo>
                <a:lnTo>
                  <a:pt x="1545809" y="2744383"/>
                </a:lnTo>
                <a:lnTo>
                  <a:pt x="1526549" y="2784942"/>
                </a:lnTo>
                <a:lnTo>
                  <a:pt x="1500861" y="2821279"/>
                </a:lnTo>
                <a:lnTo>
                  <a:pt x="1469480" y="2852657"/>
                </a:lnTo>
                <a:lnTo>
                  <a:pt x="1433143" y="2878343"/>
                </a:lnTo>
                <a:lnTo>
                  <a:pt x="1392585" y="2897600"/>
                </a:lnTo>
                <a:lnTo>
                  <a:pt x="1348542" y="2909693"/>
                </a:lnTo>
                <a:lnTo>
                  <a:pt x="1301750" y="2913888"/>
                </a:lnTo>
                <a:lnTo>
                  <a:pt x="260350" y="2913888"/>
                </a:lnTo>
                <a:lnTo>
                  <a:pt x="213557" y="2909693"/>
                </a:lnTo>
                <a:lnTo>
                  <a:pt x="169514" y="2897600"/>
                </a:lnTo>
                <a:lnTo>
                  <a:pt x="128956" y="2878343"/>
                </a:lnTo>
                <a:lnTo>
                  <a:pt x="92619" y="2852657"/>
                </a:lnTo>
                <a:lnTo>
                  <a:pt x="61238" y="2821279"/>
                </a:lnTo>
                <a:lnTo>
                  <a:pt x="35550" y="2784942"/>
                </a:lnTo>
                <a:lnTo>
                  <a:pt x="16290" y="2744383"/>
                </a:lnTo>
                <a:lnTo>
                  <a:pt x="4195" y="2700336"/>
                </a:lnTo>
                <a:lnTo>
                  <a:pt x="0" y="2653538"/>
                </a:lnTo>
                <a:lnTo>
                  <a:pt x="0" y="260350"/>
                </a:lnTo>
                <a:close/>
              </a:path>
              <a:path w="3351529" h="2914015">
                <a:moveTo>
                  <a:pt x="1789175" y="260350"/>
                </a:moveTo>
                <a:lnTo>
                  <a:pt x="1793371" y="213557"/>
                </a:lnTo>
                <a:lnTo>
                  <a:pt x="1805466" y="169514"/>
                </a:lnTo>
                <a:lnTo>
                  <a:pt x="1824726" y="128956"/>
                </a:lnTo>
                <a:lnTo>
                  <a:pt x="1850414" y="92619"/>
                </a:lnTo>
                <a:lnTo>
                  <a:pt x="1881795" y="61238"/>
                </a:lnTo>
                <a:lnTo>
                  <a:pt x="1918132" y="35550"/>
                </a:lnTo>
                <a:lnTo>
                  <a:pt x="1958690" y="16290"/>
                </a:lnTo>
                <a:lnTo>
                  <a:pt x="2002733" y="4195"/>
                </a:lnTo>
                <a:lnTo>
                  <a:pt x="2049525" y="0"/>
                </a:lnTo>
                <a:lnTo>
                  <a:pt x="3090925" y="0"/>
                </a:lnTo>
                <a:lnTo>
                  <a:pt x="3137718" y="4195"/>
                </a:lnTo>
                <a:lnTo>
                  <a:pt x="3181761" y="16290"/>
                </a:lnTo>
                <a:lnTo>
                  <a:pt x="3222319" y="35550"/>
                </a:lnTo>
                <a:lnTo>
                  <a:pt x="3258656" y="61238"/>
                </a:lnTo>
                <a:lnTo>
                  <a:pt x="3290037" y="92619"/>
                </a:lnTo>
                <a:lnTo>
                  <a:pt x="3315725" y="128956"/>
                </a:lnTo>
                <a:lnTo>
                  <a:pt x="3334985" y="169514"/>
                </a:lnTo>
                <a:lnTo>
                  <a:pt x="3347080" y="213557"/>
                </a:lnTo>
                <a:lnTo>
                  <a:pt x="3351275" y="260350"/>
                </a:lnTo>
                <a:lnTo>
                  <a:pt x="3351275" y="2653538"/>
                </a:lnTo>
                <a:lnTo>
                  <a:pt x="3347080" y="2700336"/>
                </a:lnTo>
                <a:lnTo>
                  <a:pt x="3334985" y="2744383"/>
                </a:lnTo>
                <a:lnTo>
                  <a:pt x="3315725" y="2784942"/>
                </a:lnTo>
                <a:lnTo>
                  <a:pt x="3290037" y="2821279"/>
                </a:lnTo>
                <a:lnTo>
                  <a:pt x="3258656" y="2852657"/>
                </a:lnTo>
                <a:lnTo>
                  <a:pt x="3222319" y="2878343"/>
                </a:lnTo>
                <a:lnTo>
                  <a:pt x="3181761" y="2897600"/>
                </a:lnTo>
                <a:lnTo>
                  <a:pt x="3137718" y="2909693"/>
                </a:lnTo>
                <a:lnTo>
                  <a:pt x="3090925" y="2913888"/>
                </a:lnTo>
                <a:lnTo>
                  <a:pt x="2049525" y="2913888"/>
                </a:lnTo>
                <a:lnTo>
                  <a:pt x="2002733" y="2909693"/>
                </a:lnTo>
                <a:lnTo>
                  <a:pt x="1958690" y="2897600"/>
                </a:lnTo>
                <a:lnTo>
                  <a:pt x="1918132" y="2878343"/>
                </a:lnTo>
                <a:lnTo>
                  <a:pt x="1881795" y="2852657"/>
                </a:lnTo>
                <a:lnTo>
                  <a:pt x="1850414" y="2821279"/>
                </a:lnTo>
                <a:lnTo>
                  <a:pt x="1824726" y="2784942"/>
                </a:lnTo>
                <a:lnTo>
                  <a:pt x="1805466" y="2744383"/>
                </a:lnTo>
                <a:lnTo>
                  <a:pt x="1793371" y="2700336"/>
                </a:lnTo>
                <a:lnTo>
                  <a:pt x="1789175" y="2653538"/>
                </a:lnTo>
                <a:lnTo>
                  <a:pt x="1789175" y="260350"/>
                </a:lnTo>
                <a:close/>
              </a:path>
            </a:pathLst>
          </a:custGeom>
          <a:ln w="12700">
            <a:solidFill>
              <a:srgbClr val="5555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64860" y="6223203"/>
            <a:ext cx="10007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Staging</a:t>
            </a:r>
            <a:r>
              <a:rPr sz="1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404040"/>
                </a:solidFill>
                <a:latin typeface="Calibri"/>
                <a:cs typeface="Calibri"/>
              </a:rPr>
              <a:t>Layer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262879" y="5258815"/>
          <a:ext cx="1123950" cy="640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070852" y="3586226"/>
          <a:ext cx="1123950" cy="1280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381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381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38100">
                      <a:solidFill>
                        <a:srgbClr val="007842"/>
                      </a:solidFill>
                      <a:prstDash val="solid"/>
                    </a:lnR>
                    <a:lnT w="381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381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381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381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381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381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381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381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38100">
                      <a:solidFill>
                        <a:srgbClr val="007842"/>
                      </a:solidFill>
                      <a:prstDash val="solid"/>
                    </a:lnR>
                    <a:lnT w="381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381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381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381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381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381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083552" y="5302122"/>
          <a:ext cx="1123950" cy="640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2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7179056" y="6198514"/>
            <a:ext cx="9499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02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Core </a:t>
            </a:r>
            <a:r>
              <a:rPr sz="1400" b="1" spc="-10" dirty="0">
                <a:solidFill>
                  <a:srgbClr val="404040"/>
                </a:solidFill>
                <a:latin typeface="Calibri"/>
                <a:cs typeface="Calibri"/>
              </a:rPr>
              <a:t>layer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/ </a:t>
            </a:r>
            <a:r>
              <a:rPr sz="1400" b="1" spc="-3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Access</a:t>
            </a:r>
            <a:r>
              <a:rPr sz="14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404040"/>
                </a:solidFill>
                <a:latin typeface="Calibri"/>
                <a:cs typeface="Calibri"/>
              </a:rPr>
              <a:t>Layer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36766" y="4673853"/>
            <a:ext cx="221487" cy="21843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9104503" y="6337198"/>
            <a:ext cx="9099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Mart</a:t>
            </a:r>
            <a:r>
              <a:rPr sz="1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768842" y="2986785"/>
            <a:ext cx="1604010" cy="3390265"/>
            <a:chOff x="8768842" y="2986785"/>
            <a:chExt cx="1604010" cy="3390265"/>
          </a:xfrm>
        </p:grpSpPr>
        <p:sp>
          <p:nvSpPr>
            <p:cNvPr id="19" name="object 19"/>
            <p:cNvSpPr/>
            <p:nvPr/>
          </p:nvSpPr>
          <p:spPr>
            <a:xfrm>
              <a:off x="8775192" y="2993135"/>
              <a:ext cx="1560830" cy="1545590"/>
            </a:xfrm>
            <a:custGeom>
              <a:avLst/>
              <a:gdLst/>
              <a:ahLst/>
              <a:cxnLst/>
              <a:rect l="l" t="t" r="r" b="b"/>
              <a:pathLst>
                <a:path w="1560829" h="1545589">
                  <a:moveTo>
                    <a:pt x="0" y="257555"/>
                  </a:moveTo>
                  <a:lnTo>
                    <a:pt x="4149" y="211261"/>
                  </a:lnTo>
                  <a:lnTo>
                    <a:pt x="16113" y="167688"/>
                  </a:lnTo>
                  <a:lnTo>
                    <a:pt x="35164" y="127564"/>
                  </a:lnTo>
                  <a:lnTo>
                    <a:pt x="60575" y="91617"/>
                  </a:lnTo>
                  <a:lnTo>
                    <a:pt x="91617" y="60575"/>
                  </a:lnTo>
                  <a:lnTo>
                    <a:pt x="127564" y="35164"/>
                  </a:lnTo>
                  <a:lnTo>
                    <a:pt x="167688" y="16113"/>
                  </a:lnTo>
                  <a:lnTo>
                    <a:pt x="211261" y="4149"/>
                  </a:lnTo>
                  <a:lnTo>
                    <a:pt x="257555" y="0"/>
                  </a:lnTo>
                  <a:lnTo>
                    <a:pt x="1303019" y="0"/>
                  </a:lnTo>
                  <a:lnTo>
                    <a:pt x="1349314" y="4149"/>
                  </a:lnTo>
                  <a:lnTo>
                    <a:pt x="1392887" y="16113"/>
                  </a:lnTo>
                  <a:lnTo>
                    <a:pt x="1433011" y="35164"/>
                  </a:lnTo>
                  <a:lnTo>
                    <a:pt x="1468958" y="60575"/>
                  </a:lnTo>
                  <a:lnTo>
                    <a:pt x="1500000" y="91617"/>
                  </a:lnTo>
                  <a:lnTo>
                    <a:pt x="1525411" y="127564"/>
                  </a:lnTo>
                  <a:lnTo>
                    <a:pt x="1544462" y="167688"/>
                  </a:lnTo>
                  <a:lnTo>
                    <a:pt x="1556426" y="211261"/>
                  </a:lnTo>
                  <a:lnTo>
                    <a:pt x="1560576" y="257555"/>
                  </a:lnTo>
                  <a:lnTo>
                    <a:pt x="1560576" y="1287780"/>
                  </a:lnTo>
                  <a:lnTo>
                    <a:pt x="1556426" y="1334074"/>
                  </a:lnTo>
                  <a:lnTo>
                    <a:pt x="1544462" y="1377647"/>
                  </a:lnTo>
                  <a:lnTo>
                    <a:pt x="1525411" y="1417771"/>
                  </a:lnTo>
                  <a:lnTo>
                    <a:pt x="1500000" y="1453718"/>
                  </a:lnTo>
                  <a:lnTo>
                    <a:pt x="1468958" y="1484760"/>
                  </a:lnTo>
                  <a:lnTo>
                    <a:pt x="1433011" y="1510171"/>
                  </a:lnTo>
                  <a:lnTo>
                    <a:pt x="1392887" y="1529222"/>
                  </a:lnTo>
                  <a:lnTo>
                    <a:pt x="1349314" y="1541186"/>
                  </a:lnTo>
                  <a:lnTo>
                    <a:pt x="1303019" y="1545336"/>
                  </a:lnTo>
                  <a:lnTo>
                    <a:pt x="257555" y="1545336"/>
                  </a:lnTo>
                  <a:lnTo>
                    <a:pt x="211261" y="1541186"/>
                  </a:lnTo>
                  <a:lnTo>
                    <a:pt x="167688" y="1529222"/>
                  </a:lnTo>
                  <a:lnTo>
                    <a:pt x="127564" y="1510171"/>
                  </a:lnTo>
                  <a:lnTo>
                    <a:pt x="91617" y="1484760"/>
                  </a:lnTo>
                  <a:lnTo>
                    <a:pt x="60575" y="1453718"/>
                  </a:lnTo>
                  <a:lnTo>
                    <a:pt x="35164" y="1417771"/>
                  </a:lnTo>
                  <a:lnTo>
                    <a:pt x="16113" y="1377647"/>
                  </a:lnTo>
                  <a:lnTo>
                    <a:pt x="4149" y="1334074"/>
                  </a:lnTo>
                  <a:lnTo>
                    <a:pt x="0" y="1287780"/>
                  </a:lnTo>
                  <a:lnTo>
                    <a:pt x="0" y="257555"/>
                  </a:lnTo>
                  <a:close/>
                </a:path>
              </a:pathLst>
            </a:custGeom>
            <a:ln w="12700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4836" y="3197351"/>
              <a:ext cx="573024" cy="33070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83980" y="4066031"/>
              <a:ext cx="571500" cy="33070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47860" y="3614927"/>
              <a:ext cx="571500" cy="33070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804148" y="4823459"/>
              <a:ext cx="1562100" cy="1546860"/>
            </a:xfrm>
            <a:custGeom>
              <a:avLst/>
              <a:gdLst/>
              <a:ahLst/>
              <a:cxnLst/>
              <a:rect l="l" t="t" r="r" b="b"/>
              <a:pathLst>
                <a:path w="1562100" h="1546860">
                  <a:moveTo>
                    <a:pt x="0" y="257809"/>
                  </a:moveTo>
                  <a:lnTo>
                    <a:pt x="4154" y="211472"/>
                  </a:lnTo>
                  <a:lnTo>
                    <a:pt x="16131" y="167858"/>
                  </a:lnTo>
                  <a:lnTo>
                    <a:pt x="35202" y="127696"/>
                  </a:lnTo>
                  <a:lnTo>
                    <a:pt x="60639" y="91713"/>
                  </a:lnTo>
                  <a:lnTo>
                    <a:pt x="91713" y="60639"/>
                  </a:lnTo>
                  <a:lnTo>
                    <a:pt x="127696" y="35202"/>
                  </a:lnTo>
                  <a:lnTo>
                    <a:pt x="167858" y="16131"/>
                  </a:lnTo>
                  <a:lnTo>
                    <a:pt x="211472" y="4154"/>
                  </a:lnTo>
                  <a:lnTo>
                    <a:pt x="257809" y="0"/>
                  </a:lnTo>
                  <a:lnTo>
                    <a:pt x="1304290" y="0"/>
                  </a:lnTo>
                  <a:lnTo>
                    <a:pt x="1350627" y="4154"/>
                  </a:lnTo>
                  <a:lnTo>
                    <a:pt x="1394241" y="16131"/>
                  </a:lnTo>
                  <a:lnTo>
                    <a:pt x="1434403" y="35202"/>
                  </a:lnTo>
                  <a:lnTo>
                    <a:pt x="1470386" y="60639"/>
                  </a:lnTo>
                  <a:lnTo>
                    <a:pt x="1501460" y="91713"/>
                  </a:lnTo>
                  <a:lnTo>
                    <a:pt x="1526897" y="127696"/>
                  </a:lnTo>
                  <a:lnTo>
                    <a:pt x="1545968" y="167858"/>
                  </a:lnTo>
                  <a:lnTo>
                    <a:pt x="1557945" y="211472"/>
                  </a:lnTo>
                  <a:lnTo>
                    <a:pt x="1562100" y="257809"/>
                  </a:lnTo>
                  <a:lnTo>
                    <a:pt x="1562100" y="1289037"/>
                  </a:lnTo>
                  <a:lnTo>
                    <a:pt x="1557945" y="1335377"/>
                  </a:lnTo>
                  <a:lnTo>
                    <a:pt x="1545968" y="1378993"/>
                  </a:lnTo>
                  <a:lnTo>
                    <a:pt x="1526897" y="1419156"/>
                  </a:lnTo>
                  <a:lnTo>
                    <a:pt x="1501460" y="1455139"/>
                  </a:lnTo>
                  <a:lnTo>
                    <a:pt x="1470386" y="1486212"/>
                  </a:lnTo>
                  <a:lnTo>
                    <a:pt x="1434403" y="1511647"/>
                  </a:lnTo>
                  <a:lnTo>
                    <a:pt x="1394241" y="1530717"/>
                  </a:lnTo>
                  <a:lnTo>
                    <a:pt x="1350627" y="1542693"/>
                  </a:lnTo>
                  <a:lnTo>
                    <a:pt x="1304290" y="1546847"/>
                  </a:lnTo>
                  <a:lnTo>
                    <a:pt x="257809" y="1546847"/>
                  </a:lnTo>
                  <a:lnTo>
                    <a:pt x="211472" y="1542693"/>
                  </a:lnTo>
                  <a:lnTo>
                    <a:pt x="167858" y="1530717"/>
                  </a:lnTo>
                  <a:lnTo>
                    <a:pt x="127696" y="1511647"/>
                  </a:lnTo>
                  <a:lnTo>
                    <a:pt x="91713" y="1486212"/>
                  </a:lnTo>
                  <a:lnTo>
                    <a:pt x="60639" y="1455139"/>
                  </a:lnTo>
                  <a:lnTo>
                    <a:pt x="35202" y="1419156"/>
                  </a:lnTo>
                  <a:lnTo>
                    <a:pt x="16131" y="1378993"/>
                  </a:lnTo>
                  <a:lnTo>
                    <a:pt x="4154" y="1335377"/>
                  </a:lnTo>
                  <a:lnTo>
                    <a:pt x="0" y="1289037"/>
                  </a:lnTo>
                  <a:lnTo>
                    <a:pt x="0" y="257809"/>
                  </a:lnTo>
                  <a:close/>
                </a:path>
              </a:pathLst>
            </a:custGeom>
            <a:ln w="12700">
              <a:solidFill>
                <a:srgbClr val="0058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62744" y="5000243"/>
              <a:ext cx="573024" cy="33070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95588" y="5070347"/>
              <a:ext cx="571500" cy="33070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12936" y="5849111"/>
              <a:ext cx="573024" cy="33070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19488" y="5522975"/>
              <a:ext cx="573024" cy="330708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9131554" y="4513579"/>
            <a:ext cx="9099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Mart</a:t>
            </a:r>
            <a:r>
              <a:rPr sz="1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476233" y="3567404"/>
            <a:ext cx="2606675" cy="2072005"/>
            <a:chOff x="8476233" y="3567404"/>
            <a:chExt cx="2606675" cy="2072005"/>
          </a:xfrm>
        </p:grpSpPr>
        <p:sp>
          <p:nvSpPr>
            <p:cNvPr id="30" name="object 30"/>
            <p:cNvSpPr/>
            <p:nvPr/>
          </p:nvSpPr>
          <p:spPr>
            <a:xfrm>
              <a:off x="8482583" y="3791711"/>
              <a:ext cx="294640" cy="175260"/>
            </a:xfrm>
            <a:custGeom>
              <a:avLst/>
              <a:gdLst/>
              <a:ahLst/>
              <a:cxnLst/>
              <a:rect l="l" t="t" r="r" b="b"/>
              <a:pathLst>
                <a:path w="294640" h="175260">
                  <a:moveTo>
                    <a:pt x="206501" y="0"/>
                  </a:moveTo>
                  <a:lnTo>
                    <a:pt x="206501" y="43814"/>
                  </a:lnTo>
                  <a:lnTo>
                    <a:pt x="0" y="43814"/>
                  </a:lnTo>
                  <a:lnTo>
                    <a:pt x="0" y="131444"/>
                  </a:lnTo>
                  <a:lnTo>
                    <a:pt x="206501" y="131444"/>
                  </a:lnTo>
                  <a:lnTo>
                    <a:pt x="206501" y="175260"/>
                  </a:lnTo>
                  <a:lnTo>
                    <a:pt x="294132" y="87630"/>
                  </a:lnTo>
                  <a:lnTo>
                    <a:pt x="206501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482583" y="3791711"/>
              <a:ext cx="294640" cy="175260"/>
            </a:xfrm>
            <a:custGeom>
              <a:avLst/>
              <a:gdLst/>
              <a:ahLst/>
              <a:cxnLst/>
              <a:rect l="l" t="t" r="r" b="b"/>
              <a:pathLst>
                <a:path w="294640" h="175260">
                  <a:moveTo>
                    <a:pt x="0" y="43814"/>
                  </a:moveTo>
                  <a:lnTo>
                    <a:pt x="206501" y="43814"/>
                  </a:lnTo>
                  <a:lnTo>
                    <a:pt x="206501" y="0"/>
                  </a:lnTo>
                  <a:lnTo>
                    <a:pt x="294132" y="87630"/>
                  </a:lnTo>
                  <a:lnTo>
                    <a:pt x="206501" y="175260"/>
                  </a:lnTo>
                  <a:lnTo>
                    <a:pt x="206501" y="131444"/>
                  </a:lnTo>
                  <a:lnTo>
                    <a:pt x="0" y="131444"/>
                  </a:lnTo>
                  <a:lnTo>
                    <a:pt x="0" y="43814"/>
                  </a:lnTo>
                  <a:close/>
                </a:path>
              </a:pathLst>
            </a:custGeom>
            <a:ln w="12700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82583" y="5446776"/>
              <a:ext cx="295910" cy="175260"/>
            </a:xfrm>
            <a:custGeom>
              <a:avLst/>
              <a:gdLst/>
              <a:ahLst/>
              <a:cxnLst/>
              <a:rect l="l" t="t" r="r" b="b"/>
              <a:pathLst>
                <a:path w="295909" h="175260">
                  <a:moveTo>
                    <a:pt x="208025" y="0"/>
                  </a:moveTo>
                  <a:lnTo>
                    <a:pt x="208025" y="43815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208025" y="131445"/>
                  </a:lnTo>
                  <a:lnTo>
                    <a:pt x="208025" y="175260"/>
                  </a:lnTo>
                  <a:lnTo>
                    <a:pt x="295656" y="87630"/>
                  </a:lnTo>
                  <a:lnTo>
                    <a:pt x="208025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482583" y="5446776"/>
              <a:ext cx="295910" cy="175260"/>
            </a:xfrm>
            <a:custGeom>
              <a:avLst/>
              <a:gdLst/>
              <a:ahLst/>
              <a:cxnLst/>
              <a:rect l="l" t="t" r="r" b="b"/>
              <a:pathLst>
                <a:path w="295909" h="175260">
                  <a:moveTo>
                    <a:pt x="0" y="43815"/>
                  </a:moveTo>
                  <a:lnTo>
                    <a:pt x="208025" y="43815"/>
                  </a:lnTo>
                  <a:lnTo>
                    <a:pt x="208025" y="0"/>
                  </a:lnTo>
                  <a:lnTo>
                    <a:pt x="295656" y="87630"/>
                  </a:lnTo>
                  <a:lnTo>
                    <a:pt x="208025" y="175260"/>
                  </a:lnTo>
                  <a:lnTo>
                    <a:pt x="208025" y="131445"/>
                  </a:lnTo>
                  <a:lnTo>
                    <a:pt x="0" y="131445"/>
                  </a:lnTo>
                  <a:lnTo>
                    <a:pt x="0" y="43815"/>
                  </a:lnTo>
                  <a:close/>
                </a:path>
              </a:pathLst>
            </a:custGeom>
            <a:ln w="12700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749940" y="3567417"/>
              <a:ext cx="332740" cy="482600"/>
            </a:xfrm>
            <a:custGeom>
              <a:avLst/>
              <a:gdLst/>
              <a:ahLst/>
              <a:cxnLst/>
              <a:rect l="l" t="t" r="r" b="b"/>
              <a:pathLst>
                <a:path w="332740" h="482600">
                  <a:moveTo>
                    <a:pt x="42760" y="0"/>
                  </a:moveTo>
                  <a:lnTo>
                    <a:pt x="0" y="0"/>
                  </a:lnTo>
                  <a:lnTo>
                    <a:pt x="0" y="482206"/>
                  </a:lnTo>
                  <a:lnTo>
                    <a:pt x="42760" y="439445"/>
                  </a:lnTo>
                  <a:lnTo>
                    <a:pt x="42760" y="0"/>
                  </a:lnTo>
                  <a:close/>
                </a:path>
                <a:path w="332740" h="482600">
                  <a:moveTo>
                    <a:pt x="163893" y="149720"/>
                  </a:moveTo>
                  <a:lnTo>
                    <a:pt x="85509" y="149720"/>
                  </a:lnTo>
                  <a:lnTo>
                    <a:pt x="85509" y="396697"/>
                  </a:lnTo>
                  <a:lnTo>
                    <a:pt x="163893" y="318312"/>
                  </a:lnTo>
                  <a:lnTo>
                    <a:pt x="163893" y="149720"/>
                  </a:lnTo>
                  <a:close/>
                </a:path>
                <a:path w="332740" h="482600">
                  <a:moveTo>
                    <a:pt x="270789" y="0"/>
                  </a:moveTo>
                  <a:lnTo>
                    <a:pt x="192405" y="0"/>
                  </a:lnTo>
                  <a:lnTo>
                    <a:pt x="192405" y="289814"/>
                  </a:lnTo>
                  <a:lnTo>
                    <a:pt x="270789" y="211429"/>
                  </a:lnTo>
                  <a:lnTo>
                    <a:pt x="270789" y="0"/>
                  </a:lnTo>
                  <a:close/>
                </a:path>
                <a:path w="332740" h="482600">
                  <a:moveTo>
                    <a:pt x="332498" y="149720"/>
                  </a:moveTo>
                  <a:lnTo>
                    <a:pt x="299288" y="149720"/>
                  </a:lnTo>
                  <a:lnTo>
                    <a:pt x="299288" y="182918"/>
                  </a:lnTo>
                  <a:lnTo>
                    <a:pt x="332498" y="14972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376915" y="3791711"/>
              <a:ext cx="295910" cy="177165"/>
            </a:xfrm>
            <a:custGeom>
              <a:avLst/>
              <a:gdLst/>
              <a:ahLst/>
              <a:cxnLst/>
              <a:rect l="l" t="t" r="r" b="b"/>
              <a:pathLst>
                <a:path w="295909" h="177164">
                  <a:moveTo>
                    <a:pt x="207263" y="0"/>
                  </a:moveTo>
                  <a:lnTo>
                    <a:pt x="207263" y="44195"/>
                  </a:lnTo>
                  <a:lnTo>
                    <a:pt x="0" y="44195"/>
                  </a:lnTo>
                  <a:lnTo>
                    <a:pt x="0" y="132587"/>
                  </a:lnTo>
                  <a:lnTo>
                    <a:pt x="207263" y="132587"/>
                  </a:lnTo>
                  <a:lnTo>
                    <a:pt x="207263" y="176783"/>
                  </a:lnTo>
                  <a:lnTo>
                    <a:pt x="295655" y="88392"/>
                  </a:lnTo>
                  <a:lnTo>
                    <a:pt x="207263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376915" y="3791711"/>
              <a:ext cx="295910" cy="177165"/>
            </a:xfrm>
            <a:custGeom>
              <a:avLst/>
              <a:gdLst/>
              <a:ahLst/>
              <a:cxnLst/>
              <a:rect l="l" t="t" r="r" b="b"/>
              <a:pathLst>
                <a:path w="295909" h="177164">
                  <a:moveTo>
                    <a:pt x="0" y="44195"/>
                  </a:moveTo>
                  <a:lnTo>
                    <a:pt x="207263" y="44195"/>
                  </a:lnTo>
                  <a:lnTo>
                    <a:pt x="207263" y="0"/>
                  </a:lnTo>
                  <a:lnTo>
                    <a:pt x="295655" y="88392"/>
                  </a:lnTo>
                  <a:lnTo>
                    <a:pt x="207263" y="176783"/>
                  </a:lnTo>
                  <a:lnTo>
                    <a:pt x="207263" y="132587"/>
                  </a:lnTo>
                  <a:lnTo>
                    <a:pt x="0" y="132587"/>
                  </a:lnTo>
                  <a:lnTo>
                    <a:pt x="0" y="44195"/>
                  </a:lnTo>
                  <a:close/>
                </a:path>
              </a:pathLst>
            </a:custGeom>
            <a:ln w="12700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415015" y="5457444"/>
              <a:ext cx="295910" cy="175260"/>
            </a:xfrm>
            <a:custGeom>
              <a:avLst/>
              <a:gdLst/>
              <a:ahLst/>
              <a:cxnLst/>
              <a:rect l="l" t="t" r="r" b="b"/>
              <a:pathLst>
                <a:path w="295909" h="175260">
                  <a:moveTo>
                    <a:pt x="208025" y="0"/>
                  </a:moveTo>
                  <a:lnTo>
                    <a:pt x="208025" y="43814"/>
                  </a:lnTo>
                  <a:lnTo>
                    <a:pt x="0" y="43814"/>
                  </a:lnTo>
                  <a:lnTo>
                    <a:pt x="0" y="131444"/>
                  </a:lnTo>
                  <a:lnTo>
                    <a:pt x="208025" y="131444"/>
                  </a:lnTo>
                  <a:lnTo>
                    <a:pt x="208025" y="175259"/>
                  </a:lnTo>
                  <a:lnTo>
                    <a:pt x="295655" y="87629"/>
                  </a:lnTo>
                  <a:lnTo>
                    <a:pt x="208025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415015" y="5457444"/>
              <a:ext cx="295910" cy="175260"/>
            </a:xfrm>
            <a:custGeom>
              <a:avLst/>
              <a:gdLst/>
              <a:ahLst/>
              <a:cxnLst/>
              <a:rect l="l" t="t" r="r" b="b"/>
              <a:pathLst>
                <a:path w="295909" h="175260">
                  <a:moveTo>
                    <a:pt x="0" y="43814"/>
                  </a:moveTo>
                  <a:lnTo>
                    <a:pt x="208025" y="43814"/>
                  </a:lnTo>
                  <a:lnTo>
                    <a:pt x="208025" y="0"/>
                  </a:lnTo>
                  <a:lnTo>
                    <a:pt x="295655" y="87629"/>
                  </a:lnTo>
                  <a:lnTo>
                    <a:pt x="208025" y="175259"/>
                  </a:lnTo>
                  <a:lnTo>
                    <a:pt x="208025" y="131444"/>
                  </a:lnTo>
                  <a:lnTo>
                    <a:pt x="0" y="131444"/>
                  </a:lnTo>
                  <a:lnTo>
                    <a:pt x="0" y="43814"/>
                  </a:lnTo>
                  <a:close/>
                </a:path>
              </a:pathLst>
            </a:custGeom>
            <a:ln w="12700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0758678" y="5293614"/>
            <a:ext cx="7651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 marR="5080" indent="-32384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471C4"/>
                </a:solidFill>
                <a:latin typeface="Calibri"/>
                <a:cs typeface="Calibri"/>
              </a:rPr>
              <a:t>P</a:t>
            </a:r>
            <a:r>
              <a:rPr sz="1400" b="1" spc="-15" dirty="0">
                <a:solidFill>
                  <a:srgbClr val="4471C4"/>
                </a:solidFill>
                <a:latin typeface="Calibri"/>
                <a:cs typeface="Calibri"/>
              </a:rPr>
              <a:t>r</a:t>
            </a:r>
            <a:r>
              <a:rPr sz="1400" b="1" spc="-5" dirty="0">
                <a:solidFill>
                  <a:srgbClr val="4471C4"/>
                </a:solidFill>
                <a:latin typeface="Calibri"/>
                <a:cs typeface="Calibri"/>
              </a:rPr>
              <a:t>ed</a:t>
            </a:r>
            <a:r>
              <a:rPr sz="1400" b="1" spc="5" dirty="0">
                <a:solidFill>
                  <a:srgbClr val="4471C4"/>
                </a:solidFill>
                <a:latin typeface="Calibri"/>
                <a:cs typeface="Calibri"/>
              </a:rPr>
              <a:t>i</a:t>
            </a:r>
            <a:r>
              <a:rPr sz="1400" b="1" spc="-5" dirty="0">
                <a:solidFill>
                  <a:srgbClr val="4471C4"/>
                </a:solidFill>
                <a:latin typeface="Calibri"/>
                <a:cs typeface="Calibri"/>
              </a:rPr>
              <a:t>c</a:t>
            </a:r>
            <a:r>
              <a:rPr sz="1400" b="1" dirty="0">
                <a:solidFill>
                  <a:srgbClr val="4471C4"/>
                </a:solidFill>
                <a:latin typeface="Calibri"/>
                <a:cs typeface="Calibri"/>
              </a:rPr>
              <a:t>ti</a:t>
            </a:r>
            <a:r>
              <a:rPr sz="1400" b="1" spc="-15" dirty="0">
                <a:solidFill>
                  <a:srgbClr val="4471C4"/>
                </a:solidFill>
                <a:latin typeface="Calibri"/>
                <a:cs typeface="Calibri"/>
              </a:rPr>
              <a:t>v</a:t>
            </a:r>
            <a:r>
              <a:rPr sz="1400" b="1" dirty="0">
                <a:solidFill>
                  <a:srgbClr val="4471C4"/>
                </a:solidFill>
                <a:latin typeface="Calibri"/>
                <a:cs typeface="Calibri"/>
              </a:rPr>
              <a:t>e  Analytics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Architecture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d’un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Data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Warehouse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798982" y="1599692"/>
            <a:ext cx="10471785" cy="3210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 couches</a:t>
            </a:r>
            <a:r>
              <a:rPr sz="1600" b="1" spc="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d’un</a:t>
            </a:r>
            <a:r>
              <a:rPr sz="160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Data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Warehouse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 :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Mart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31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mart est un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sous-ensemble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(la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couche centrale).</a:t>
            </a:r>
            <a:endParaRPr sz="1400">
              <a:latin typeface="Calibri"/>
              <a:cs typeface="Calibri"/>
            </a:endParaRPr>
          </a:p>
          <a:p>
            <a:pPr marL="299085" marR="39497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mart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 modélisées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dimensionnel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Même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noyau)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modélisées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un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dimensionnel.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mart peut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son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aussi, agrégé,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Warehouse.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marts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augmentent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convivialité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puisque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focalise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pertinentes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d’utilisation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donné.</a:t>
            </a:r>
            <a:endParaRPr sz="1400">
              <a:latin typeface="Calibri"/>
              <a:cs typeface="Calibri"/>
            </a:endParaRPr>
          </a:p>
          <a:p>
            <a:pPr marL="299085" marR="5080" indent="-287020">
              <a:lnSpc>
                <a:spcPts val="2520"/>
              </a:lnSpc>
              <a:spcBef>
                <a:spcPts val="22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Ils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utilisés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augmenter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performance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puisqu’ils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utilisent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modèles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dimensionnels,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 peut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technologie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spécifique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: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Power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BI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In-memory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databases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Dimensional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cubes,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8982" y="5851042"/>
            <a:ext cx="64103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5F35"/>
                </a:solidFill>
                <a:latin typeface="Calibri"/>
                <a:cs typeface="Calibri"/>
              </a:rPr>
              <a:t>Remarque</a:t>
            </a:r>
            <a:r>
              <a:rPr sz="1400" b="1" spc="-45" dirty="0">
                <a:solidFill>
                  <a:srgbClr val="005F3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L’utilisation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marts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optionnelle.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Cela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dépend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d’utilisation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Architecture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d’un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Data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Warehouse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798982" y="1599692"/>
            <a:ext cx="4483735" cy="3850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 couches</a:t>
            </a:r>
            <a:r>
              <a:rPr sz="1600" b="1" spc="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d’un</a:t>
            </a:r>
            <a:r>
              <a:rPr sz="160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Data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Warehouse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 :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Mart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31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outils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Visualisation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(par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Power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BI)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L’analyse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prédictive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d’autres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outils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départements,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 d’utilisation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Département des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ventes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4"/>
              </a:spcBef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Département 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finance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Département 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commerce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Département 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Management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Différentes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régions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6489700" cy="6858000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72" y="381000"/>
              <a:ext cx="2001012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7842"/>
                </a:solidFill>
              </a:rPr>
              <a:t>CHAPITRE</a:t>
            </a:r>
            <a:r>
              <a:rPr spc="-50" dirty="0">
                <a:solidFill>
                  <a:srgbClr val="007842"/>
                </a:solidFill>
              </a:rPr>
              <a:t> </a:t>
            </a:r>
            <a:r>
              <a:rPr spc="-5" dirty="0">
                <a:solidFill>
                  <a:srgbClr val="007842"/>
                </a:solidFill>
              </a:rPr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52438" y="1103503"/>
            <a:ext cx="50742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9095" marR="5080" indent="-163703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24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LE</a:t>
            </a:r>
            <a:r>
              <a:rPr sz="24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24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24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BUSINESS </a:t>
            </a:r>
            <a:r>
              <a:rPr sz="2400" b="1" spc="-5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590" y="2734182"/>
            <a:ext cx="4601210" cy="2796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Introduction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à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l’informatique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décisionnelle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Présentation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générale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d’un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Data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Warehouse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Architecture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d’un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Data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Warehouse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Types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bases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Data Warehouse</a:t>
            </a:r>
            <a:r>
              <a:rPr sz="1600" spc="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vs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ODS</a:t>
            </a:r>
            <a:r>
              <a:rPr sz="1600" spc="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(Operational</a:t>
            </a:r>
            <a:r>
              <a:rPr sz="1600" spc="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Data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Storage)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Introduction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au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Modèle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dimensionnel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8982" y="4144492"/>
            <a:ext cx="676084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Clr>
                <a:srgbClr val="555555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relationnelles,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 identifie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primaires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uniques.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mises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relations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étrangères.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combiner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jointures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JOIN.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Types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bases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8982" y="1599692"/>
            <a:ext cx="6939915" cy="2570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Bases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  <a:r>
              <a:rPr sz="1600" b="1" spc="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relationnelles</a:t>
            </a:r>
            <a:r>
              <a:rPr sz="16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Rappel</a:t>
            </a:r>
            <a:endParaRPr sz="1600">
              <a:latin typeface="Calibri"/>
              <a:cs typeface="Calibri"/>
            </a:endParaRPr>
          </a:p>
          <a:p>
            <a:pPr marL="299085" marR="5080" indent="-287020">
              <a:lnSpc>
                <a:spcPct val="150100"/>
              </a:lnSpc>
              <a:spcBef>
                <a:spcPts val="47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relationnelles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simple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où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stockées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tables.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structurées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sous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forme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lignes.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utilise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langage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SQL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interroger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relationnelle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SELECT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l’affichage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UPDATE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modification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DELETE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suppression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INSERT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l’ajout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844281" y="3754754"/>
          <a:ext cx="1123950" cy="640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390123" y="3754754"/>
          <a:ext cx="1123950" cy="640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842"/>
                      </a:solidFill>
                      <a:prstDash val="solid"/>
                    </a:lnL>
                    <a:lnR w="12700">
                      <a:solidFill>
                        <a:srgbClr val="007842"/>
                      </a:solidFill>
                      <a:prstDash val="solid"/>
                    </a:lnR>
                    <a:lnT w="12700">
                      <a:solidFill>
                        <a:srgbClr val="007842"/>
                      </a:solidFill>
                      <a:prstDash val="solid"/>
                    </a:lnT>
                    <a:lnB w="12700">
                      <a:solidFill>
                        <a:srgbClr val="0078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8223884" y="2282698"/>
            <a:ext cx="2922905" cy="2845435"/>
            <a:chOff x="8223884" y="2282698"/>
            <a:chExt cx="2922905" cy="2845435"/>
          </a:xfrm>
        </p:grpSpPr>
        <p:sp>
          <p:nvSpPr>
            <p:cNvPr id="11" name="object 11"/>
            <p:cNvSpPr/>
            <p:nvPr/>
          </p:nvSpPr>
          <p:spPr>
            <a:xfrm>
              <a:off x="9218675" y="2289048"/>
              <a:ext cx="887094" cy="1117600"/>
            </a:xfrm>
            <a:custGeom>
              <a:avLst/>
              <a:gdLst/>
              <a:ahLst/>
              <a:cxnLst/>
              <a:rect l="l" t="t" r="r" b="b"/>
              <a:pathLst>
                <a:path w="887095" h="1117600">
                  <a:moveTo>
                    <a:pt x="886968" y="186181"/>
                  </a:moveTo>
                  <a:lnTo>
                    <a:pt x="868195" y="239970"/>
                  </a:lnTo>
                  <a:lnTo>
                    <a:pt x="815533" y="287579"/>
                  </a:lnTo>
                  <a:lnTo>
                    <a:pt x="778206" y="308349"/>
                  </a:lnTo>
                  <a:lnTo>
                    <a:pt x="734463" y="326711"/>
                  </a:lnTo>
                  <a:lnTo>
                    <a:pt x="684989" y="342380"/>
                  </a:lnTo>
                  <a:lnTo>
                    <a:pt x="630468" y="355067"/>
                  </a:lnTo>
                  <a:lnTo>
                    <a:pt x="571587" y="364484"/>
                  </a:lnTo>
                  <a:lnTo>
                    <a:pt x="509030" y="370346"/>
                  </a:lnTo>
                  <a:lnTo>
                    <a:pt x="443483" y="372363"/>
                  </a:lnTo>
                  <a:lnTo>
                    <a:pt x="377937" y="370346"/>
                  </a:lnTo>
                  <a:lnTo>
                    <a:pt x="315380" y="364484"/>
                  </a:lnTo>
                  <a:lnTo>
                    <a:pt x="256499" y="355067"/>
                  </a:lnTo>
                  <a:lnTo>
                    <a:pt x="201978" y="342380"/>
                  </a:lnTo>
                  <a:lnTo>
                    <a:pt x="152504" y="326711"/>
                  </a:lnTo>
                  <a:lnTo>
                    <a:pt x="108761" y="308349"/>
                  </a:lnTo>
                  <a:lnTo>
                    <a:pt x="71434" y="287579"/>
                  </a:lnTo>
                  <a:lnTo>
                    <a:pt x="18772" y="239970"/>
                  </a:lnTo>
                  <a:lnTo>
                    <a:pt x="4807" y="213704"/>
                  </a:lnTo>
                  <a:lnTo>
                    <a:pt x="0" y="186181"/>
                  </a:lnTo>
                </a:path>
                <a:path w="887095" h="1117600">
                  <a:moveTo>
                    <a:pt x="0" y="186181"/>
                  </a:moveTo>
                  <a:lnTo>
                    <a:pt x="18772" y="132393"/>
                  </a:lnTo>
                  <a:lnTo>
                    <a:pt x="71434" y="84784"/>
                  </a:lnTo>
                  <a:lnTo>
                    <a:pt x="108761" y="64014"/>
                  </a:lnTo>
                  <a:lnTo>
                    <a:pt x="152504" y="45652"/>
                  </a:lnTo>
                  <a:lnTo>
                    <a:pt x="201978" y="29983"/>
                  </a:lnTo>
                  <a:lnTo>
                    <a:pt x="256499" y="17296"/>
                  </a:lnTo>
                  <a:lnTo>
                    <a:pt x="315380" y="7879"/>
                  </a:lnTo>
                  <a:lnTo>
                    <a:pt x="377937" y="2017"/>
                  </a:lnTo>
                  <a:lnTo>
                    <a:pt x="443483" y="0"/>
                  </a:lnTo>
                  <a:lnTo>
                    <a:pt x="509030" y="2017"/>
                  </a:lnTo>
                  <a:lnTo>
                    <a:pt x="571587" y="7879"/>
                  </a:lnTo>
                  <a:lnTo>
                    <a:pt x="630468" y="17296"/>
                  </a:lnTo>
                  <a:lnTo>
                    <a:pt x="684989" y="29983"/>
                  </a:lnTo>
                  <a:lnTo>
                    <a:pt x="734463" y="45652"/>
                  </a:lnTo>
                  <a:lnTo>
                    <a:pt x="778206" y="64014"/>
                  </a:lnTo>
                  <a:lnTo>
                    <a:pt x="815533" y="84784"/>
                  </a:lnTo>
                  <a:lnTo>
                    <a:pt x="868195" y="132393"/>
                  </a:lnTo>
                  <a:lnTo>
                    <a:pt x="886968" y="186181"/>
                  </a:lnTo>
                  <a:lnTo>
                    <a:pt x="886968" y="930910"/>
                  </a:lnTo>
                  <a:lnTo>
                    <a:pt x="868195" y="984698"/>
                  </a:lnTo>
                  <a:lnTo>
                    <a:pt x="815533" y="1032307"/>
                  </a:lnTo>
                  <a:lnTo>
                    <a:pt x="778206" y="1053077"/>
                  </a:lnTo>
                  <a:lnTo>
                    <a:pt x="734463" y="1071439"/>
                  </a:lnTo>
                  <a:lnTo>
                    <a:pt x="684989" y="1087108"/>
                  </a:lnTo>
                  <a:lnTo>
                    <a:pt x="630468" y="1099795"/>
                  </a:lnTo>
                  <a:lnTo>
                    <a:pt x="571587" y="1109212"/>
                  </a:lnTo>
                  <a:lnTo>
                    <a:pt x="509030" y="1115074"/>
                  </a:lnTo>
                  <a:lnTo>
                    <a:pt x="443483" y="1117091"/>
                  </a:lnTo>
                  <a:lnTo>
                    <a:pt x="377937" y="1115074"/>
                  </a:lnTo>
                  <a:lnTo>
                    <a:pt x="315380" y="1109212"/>
                  </a:lnTo>
                  <a:lnTo>
                    <a:pt x="256499" y="1099795"/>
                  </a:lnTo>
                  <a:lnTo>
                    <a:pt x="201978" y="1087108"/>
                  </a:lnTo>
                  <a:lnTo>
                    <a:pt x="152504" y="1071439"/>
                  </a:lnTo>
                  <a:lnTo>
                    <a:pt x="108761" y="1053077"/>
                  </a:lnTo>
                  <a:lnTo>
                    <a:pt x="71434" y="1032307"/>
                  </a:lnTo>
                  <a:lnTo>
                    <a:pt x="18772" y="984698"/>
                  </a:lnTo>
                  <a:lnTo>
                    <a:pt x="0" y="930910"/>
                  </a:lnTo>
                  <a:lnTo>
                    <a:pt x="0" y="186181"/>
                  </a:lnTo>
                  <a:close/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23885" y="4396232"/>
              <a:ext cx="2922905" cy="731520"/>
            </a:xfrm>
            <a:custGeom>
              <a:avLst/>
              <a:gdLst/>
              <a:ahLst/>
              <a:cxnLst/>
              <a:rect l="l" t="t" r="r" b="b"/>
              <a:pathLst>
                <a:path w="2922904" h="731520">
                  <a:moveTo>
                    <a:pt x="809752" y="726186"/>
                  </a:moveTo>
                  <a:lnTo>
                    <a:pt x="794842" y="688594"/>
                  </a:lnTo>
                  <a:lnTo>
                    <a:pt x="778383" y="647065"/>
                  </a:lnTo>
                  <a:lnTo>
                    <a:pt x="757161" y="670775"/>
                  </a:lnTo>
                  <a:lnTo>
                    <a:pt x="8382" y="381"/>
                  </a:lnTo>
                  <a:lnTo>
                    <a:pt x="0" y="9779"/>
                  </a:lnTo>
                  <a:lnTo>
                    <a:pt x="748766" y="680161"/>
                  </a:lnTo>
                  <a:lnTo>
                    <a:pt x="727583" y="703834"/>
                  </a:lnTo>
                  <a:lnTo>
                    <a:pt x="809752" y="726186"/>
                  </a:lnTo>
                  <a:close/>
                </a:path>
                <a:path w="2922904" h="731520">
                  <a:moveTo>
                    <a:pt x="998347" y="721487"/>
                  </a:moveTo>
                  <a:lnTo>
                    <a:pt x="249631" y="51168"/>
                  </a:lnTo>
                  <a:lnTo>
                    <a:pt x="257238" y="42672"/>
                  </a:lnTo>
                  <a:lnTo>
                    <a:pt x="270764" y="27559"/>
                  </a:lnTo>
                  <a:lnTo>
                    <a:pt x="188595" y="5080"/>
                  </a:lnTo>
                  <a:lnTo>
                    <a:pt x="219964" y="84328"/>
                  </a:lnTo>
                  <a:lnTo>
                    <a:pt x="241122" y="60693"/>
                  </a:lnTo>
                  <a:lnTo>
                    <a:pt x="989838" y="731012"/>
                  </a:lnTo>
                  <a:lnTo>
                    <a:pt x="998347" y="721487"/>
                  </a:lnTo>
                  <a:close/>
                </a:path>
                <a:path w="2922904" h="731520">
                  <a:moveTo>
                    <a:pt x="2734691" y="5080"/>
                  </a:moveTo>
                  <a:lnTo>
                    <a:pt x="2650617" y="18923"/>
                  </a:lnTo>
                  <a:lnTo>
                    <a:pt x="2669260" y="44691"/>
                  </a:lnTo>
                  <a:lnTo>
                    <a:pt x="1736344" y="721106"/>
                  </a:lnTo>
                  <a:lnTo>
                    <a:pt x="1743710" y="731393"/>
                  </a:lnTo>
                  <a:lnTo>
                    <a:pt x="2676690" y="54927"/>
                  </a:lnTo>
                  <a:lnTo>
                    <a:pt x="2695321" y="80645"/>
                  </a:lnTo>
                  <a:lnTo>
                    <a:pt x="2717939" y="37211"/>
                  </a:lnTo>
                  <a:lnTo>
                    <a:pt x="2734691" y="5080"/>
                  </a:lnTo>
                  <a:close/>
                </a:path>
                <a:path w="2922904" h="731520">
                  <a:moveTo>
                    <a:pt x="2922778" y="10160"/>
                  </a:moveTo>
                  <a:lnTo>
                    <a:pt x="2915285" y="0"/>
                  </a:lnTo>
                  <a:lnTo>
                    <a:pt x="1982381" y="676287"/>
                  </a:lnTo>
                  <a:lnTo>
                    <a:pt x="1963801" y="650621"/>
                  </a:lnTo>
                  <a:lnTo>
                    <a:pt x="1924431" y="726186"/>
                  </a:lnTo>
                  <a:lnTo>
                    <a:pt x="2008505" y="712343"/>
                  </a:lnTo>
                  <a:lnTo>
                    <a:pt x="1995258" y="694055"/>
                  </a:lnTo>
                  <a:lnTo>
                    <a:pt x="1989848" y="686587"/>
                  </a:lnTo>
                  <a:lnTo>
                    <a:pt x="2922778" y="1016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12479" y="3465576"/>
              <a:ext cx="2546985" cy="184785"/>
            </a:xfrm>
            <a:custGeom>
              <a:avLst/>
              <a:gdLst/>
              <a:ahLst/>
              <a:cxnLst/>
              <a:rect l="l" t="t" r="r" b="b"/>
              <a:pathLst>
                <a:path w="2546984" h="184785">
                  <a:moveTo>
                    <a:pt x="0" y="184404"/>
                  </a:moveTo>
                  <a:lnTo>
                    <a:pt x="1204" y="148512"/>
                  </a:lnTo>
                  <a:lnTo>
                    <a:pt x="4492" y="119205"/>
                  </a:lnTo>
                  <a:lnTo>
                    <a:pt x="9376" y="99446"/>
                  </a:lnTo>
                  <a:lnTo>
                    <a:pt x="15367" y="92201"/>
                  </a:lnTo>
                  <a:lnTo>
                    <a:pt x="1257935" y="92201"/>
                  </a:lnTo>
                  <a:lnTo>
                    <a:pt x="1263925" y="84957"/>
                  </a:lnTo>
                  <a:lnTo>
                    <a:pt x="1268809" y="65198"/>
                  </a:lnTo>
                  <a:lnTo>
                    <a:pt x="1272097" y="35891"/>
                  </a:lnTo>
                  <a:lnTo>
                    <a:pt x="1273302" y="0"/>
                  </a:lnTo>
                  <a:lnTo>
                    <a:pt x="1274506" y="35891"/>
                  </a:lnTo>
                  <a:lnTo>
                    <a:pt x="1277794" y="65198"/>
                  </a:lnTo>
                  <a:lnTo>
                    <a:pt x="1282678" y="84957"/>
                  </a:lnTo>
                  <a:lnTo>
                    <a:pt x="1288669" y="92201"/>
                  </a:lnTo>
                  <a:lnTo>
                    <a:pt x="2531237" y="92201"/>
                  </a:lnTo>
                  <a:lnTo>
                    <a:pt x="2537227" y="99446"/>
                  </a:lnTo>
                  <a:lnTo>
                    <a:pt x="2542111" y="119205"/>
                  </a:lnTo>
                  <a:lnTo>
                    <a:pt x="2545399" y="148512"/>
                  </a:lnTo>
                  <a:lnTo>
                    <a:pt x="2546604" y="184404"/>
                  </a:lnTo>
                </a:path>
              </a:pathLst>
            </a:custGeom>
            <a:ln w="63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537954" y="4990338"/>
            <a:ext cx="1085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?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8854567" y="4558410"/>
            <a:ext cx="3060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SQL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05390" y="4576952"/>
            <a:ext cx="3060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SQL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Types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bases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798982" y="1599692"/>
            <a:ext cx="10355580" cy="1609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Bases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  <a:r>
              <a:rPr sz="1600" b="1" spc="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relationnelles</a:t>
            </a:r>
            <a:r>
              <a:rPr sz="16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Rappel</a:t>
            </a:r>
            <a:endParaRPr sz="1600">
              <a:latin typeface="Calibri"/>
              <a:cs typeface="Calibri"/>
            </a:endParaRPr>
          </a:p>
          <a:p>
            <a:pPr marL="299085" marR="5080" indent="-287020">
              <a:lnSpc>
                <a:spcPct val="150100"/>
              </a:lnSpc>
              <a:spcBef>
                <a:spcPts val="47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généralement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implémentées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système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d’exploitation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(en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local).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 fait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n’interroge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qu’une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seule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temps.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Puisque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liées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relations,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interroger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l’OLAP*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(Online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Analytical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Processing).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relationnelles,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y a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d’autres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mémoire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(In-Memory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Databases)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8982" y="6217107"/>
            <a:ext cx="1845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*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ça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sera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expliqué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suite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Types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bases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982" y="1599692"/>
            <a:ext cx="10575925" cy="3530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Bases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en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mémoire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31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mémoire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(In-Memory Databases)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hautement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optimisées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performance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requêtes.</a:t>
            </a:r>
            <a:endParaRPr sz="1400">
              <a:latin typeface="Calibri"/>
              <a:cs typeface="Calibri"/>
            </a:endParaRPr>
          </a:p>
          <a:p>
            <a:pPr marL="299085" marR="5080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Elles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fins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analytiques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ou n’importe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quel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d’utilisation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servant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grand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requêtes,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demandant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réponses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rapides.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Elles sont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généralement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data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marts.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technologie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indépendante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structure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(relationnelle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ou non-relationnelle).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Elle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solutions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généralement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stockées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disque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dur.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Lorsque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interrogées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requête,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dernières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44"/>
              </a:spcBef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chargées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mémoire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réponse.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Durant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étape,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d’attente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résultat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requête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soit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retourné,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n’est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optimal,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demande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 performance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élevée.</a:t>
            </a:r>
            <a:endParaRPr sz="1400">
              <a:latin typeface="Calibri"/>
              <a:cs typeface="Calibri"/>
            </a:endParaRPr>
          </a:p>
          <a:p>
            <a:pPr marL="299085" marR="508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mémoire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n’utilisent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disque.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stockées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mémoire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réponse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disque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éliminé.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3850" y="5131053"/>
            <a:ext cx="9498330" cy="911860"/>
            <a:chOff x="1593850" y="5131053"/>
            <a:chExt cx="9498330" cy="911860"/>
          </a:xfrm>
        </p:grpSpPr>
        <p:sp>
          <p:nvSpPr>
            <p:cNvPr id="8" name="object 8"/>
            <p:cNvSpPr/>
            <p:nvPr/>
          </p:nvSpPr>
          <p:spPr>
            <a:xfrm>
              <a:off x="1600200" y="5137403"/>
              <a:ext cx="843280" cy="894715"/>
            </a:xfrm>
            <a:custGeom>
              <a:avLst/>
              <a:gdLst/>
              <a:ahLst/>
              <a:cxnLst/>
              <a:rect l="l" t="t" r="r" b="b"/>
              <a:pathLst>
                <a:path w="843280" h="894714">
                  <a:moveTo>
                    <a:pt x="421386" y="0"/>
                  </a:moveTo>
                  <a:lnTo>
                    <a:pt x="353049" y="1952"/>
                  </a:lnTo>
                  <a:lnTo>
                    <a:pt x="288218" y="7605"/>
                  </a:lnTo>
                  <a:lnTo>
                    <a:pt x="227761" y="16651"/>
                  </a:lnTo>
                  <a:lnTo>
                    <a:pt x="172547" y="28781"/>
                  </a:lnTo>
                  <a:lnTo>
                    <a:pt x="123443" y="43688"/>
                  </a:lnTo>
                  <a:lnTo>
                    <a:pt x="81320" y="61063"/>
                  </a:lnTo>
                  <a:lnTo>
                    <a:pt x="47045" y="80600"/>
                  </a:lnTo>
                  <a:lnTo>
                    <a:pt x="5516" y="124925"/>
                  </a:lnTo>
                  <a:lnTo>
                    <a:pt x="0" y="149098"/>
                  </a:lnTo>
                  <a:lnTo>
                    <a:pt x="0" y="745490"/>
                  </a:lnTo>
                  <a:lnTo>
                    <a:pt x="21488" y="792617"/>
                  </a:lnTo>
                  <a:lnTo>
                    <a:pt x="81320" y="833546"/>
                  </a:lnTo>
                  <a:lnTo>
                    <a:pt x="123443" y="850919"/>
                  </a:lnTo>
                  <a:lnTo>
                    <a:pt x="172547" y="865821"/>
                  </a:lnTo>
                  <a:lnTo>
                    <a:pt x="227761" y="877946"/>
                  </a:lnTo>
                  <a:lnTo>
                    <a:pt x="288218" y="886987"/>
                  </a:lnTo>
                  <a:lnTo>
                    <a:pt x="353049" y="892636"/>
                  </a:lnTo>
                  <a:lnTo>
                    <a:pt x="421386" y="894588"/>
                  </a:lnTo>
                  <a:lnTo>
                    <a:pt x="489722" y="892636"/>
                  </a:lnTo>
                  <a:lnTo>
                    <a:pt x="554553" y="886987"/>
                  </a:lnTo>
                  <a:lnTo>
                    <a:pt x="615010" y="877946"/>
                  </a:lnTo>
                  <a:lnTo>
                    <a:pt x="670224" y="865821"/>
                  </a:lnTo>
                  <a:lnTo>
                    <a:pt x="719327" y="850919"/>
                  </a:lnTo>
                  <a:lnTo>
                    <a:pt x="761451" y="833546"/>
                  </a:lnTo>
                  <a:lnTo>
                    <a:pt x="795726" y="814010"/>
                  </a:lnTo>
                  <a:lnTo>
                    <a:pt x="837255" y="769675"/>
                  </a:lnTo>
                  <a:lnTo>
                    <a:pt x="842772" y="745490"/>
                  </a:lnTo>
                  <a:lnTo>
                    <a:pt x="842772" y="149098"/>
                  </a:lnTo>
                  <a:lnTo>
                    <a:pt x="821283" y="101990"/>
                  </a:lnTo>
                  <a:lnTo>
                    <a:pt x="761451" y="61063"/>
                  </a:lnTo>
                  <a:lnTo>
                    <a:pt x="719328" y="43688"/>
                  </a:lnTo>
                  <a:lnTo>
                    <a:pt x="670224" y="28781"/>
                  </a:lnTo>
                  <a:lnTo>
                    <a:pt x="615010" y="16651"/>
                  </a:lnTo>
                  <a:lnTo>
                    <a:pt x="554553" y="7605"/>
                  </a:lnTo>
                  <a:lnTo>
                    <a:pt x="489722" y="1952"/>
                  </a:lnTo>
                  <a:lnTo>
                    <a:pt x="421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00200" y="5137403"/>
              <a:ext cx="843280" cy="894715"/>
            </a:xfrm>
            <a:custGeom>
              <a:avLst/>
              <a:gdLst/>
              <a:ahLst/>
              <a:cxnLst/>
              <a:rect l="l" t="t" r="r" b="b"/>
              <a:pathLst>
                <a:path w="843280" h="894714">
                  <a:moveTo>
                    <a:pt x="842772" y="149098"/>
                  </a:moveTo>
                  <a:lnTo>
                    <a:pt x="821283" y="196205"/>
                  </a:lnTo>
                  <a:lnTo>
                    <a:pt x="761451" y="237132"/>
                  </a:lnTo>
                  <a:lnTo>
                    <a:pt x="719327" y="254508"/>
                  </a:lnTo>
                  <a:lnTo>
                    <a:pt x="670224" y="269414"/>
                  </a:lnTo>
                  <a:lnTo>
                    <a:pt x="615010" y="281544"/>
                  </a:lnTo>
                  <a:lnTo>
                    <a:pt x="554553" y="290590"/>
                  </a:lnTo>
                  <a:lnTo>
                    <a:pt x="489722" y="296243"/>
                  </a:lnTo>
                  <a:lnTo>
                    <a:pt x="421386" y="298196"/>
                  </a:lnTo>
                  <a:lnTo>
                    <a:pt x="353049" y="296243"/>
                  </a:lnTo>
                  <a:lnTo>
                    <a:pt x="288218" y="290590"/>
                  </a:lnTo>
                  <a:lnTo>
                    <a:pt x="227761" y="281544"/>
                  </a:lnTo>
                  <a:lnTo>
                    <a:pt x="172547" y="269414"/>
                  </a:lnTo>
                  <a:lnTo>
                    <a:pt x="123443" y="254508"/>
                  </a:lnTo>
                  <a:lnTo>
                    <a:pt x="81320" y="237132"/>
                  </a:lnTo>
                  <a:lnTo>
                    <a:pt x="47045" y="217595"/>
                  </a:lnTo>
                  <a:lnTo>
                    <a:pt x="5516" y="173270"/>
                  </a:lnTo>
                  <a:lnTo>
                    <a:pt x="0" y="149098"/>
                  </a:lnTo>
                </a:path>
                <a:path w="843280" h="894714">
                  <a:moveTo>
                    <a:pt x="0" y="149098"/>
                  </a:moveTo>
                  <a:lnTo>
                    <a:pt x="21488" y="101990"/>
                  </a:lnTo>
                  <a:lnTo>
                    <a:pt x="81320" y="61063"/>
                  </a:lnTo>
                  <a:lnTo>
                    <a:pt x="123443" y="43688"/>
                  </a:lnTo>
                  <a:lnTo>
                    <a:pt x="172547" y="28781"/>
                  </a:lnTo>
                  <a:lnTo>
                    <a:pt x="227761" y="16651"/>
                  </a:lnTo>
                  <a:lnTo>
                    <a:pt x="288218" y="7605"/>
                  </a:lnTo>
                  <a:lnTo>
                    <a:pt x="353049" y="1952"/>
                  </a:lnTo>
                  <a:lnTo>
                    <a:pt x="421386" y="0"/>
                  </a:lnTo>
                  <a:lnTo>
                    <a:pt x="489722" y="1952"/>
                  </a:lnTo>
                  <a:lnTo>
                    <a:pt x="554553" y="7605"/>
                  </a:lnTo>
                  <a:lnTo>
                    <a:pt x="615010" y="16651"/>
                  </a:lnTo>
                  <a:lnTo>
                    <a:pt x="670224" y="28781"/>
                  </a:lnTo>
                  <a:lnTo>
                    <a:pt x="719328" y="43688"/>
                  </a:lnTo>
                  <a:lnTo>
                    <a:pt x="761451" y="61063"/>
                  </a:lnTo>
                  <a:lnTo>
                    <a:pt x="795726" y="80600"/>
                  </a:lnTo>
                  <a:lnTo>
                    <a:pt x="837255" y="124925"/>
                  </a:lnTo>
                  <a:lnTo>
                    <a:pt x="842772" y="149098"/>
                  </a:lnTo>
                  <a:lnTo>
                    <a:pt x="842772" y="745490"/>
                  </a:lnTo>
                  <a:lnTo>
                    <a:pt x="821283" y="792617"/>
                  </a:lnTo>
                  <a:lnTo>
                    <a:pt x="761451" y="833546"/>
                  </a:lnTo>
                  <a:lnTo>
                    <a:pt x="719327" y="850919"/>
                  </a:lnTo>
                  <a:lnTo>
                    <a:pt x="670224" y="865821"/>
                  </a:lnTo>
                  <a:lnTo>
                    <a:pt x="615010" y="877946"/>
                  </a:lnTo>
                  <a:lnTo>
                    <a:pt x="554553" y="886987"/>
                  </a:lnTo>
                  <a:lnTo>
                    <a:pt x="489722" y="892636"/>
                  </a:lnTo>
                  <a:lnTo>
                    <a:pt x="421386" y="894588"/>
                  </a:lnTo>
                  <a:lnTo>
                    <a:pt x="353049" y="892636"/>
                  </a:lnTo>
                  <a:lnTo>
                    <a:pt x="288218" y="886987"/>
                  </a:lnTo>
                  <a:lnTo>
                    <a:pt x="227761" y="877946"/>
                  </a:lnTo>
                  <a:lnTo>
                    <a:pt x="172547" y="865821"/>
                  </a:lnTo>
                  <a:lnTo>
                    <a:pt x="123443" y="850919"/>
                  </a:lnTo>
                  <a:lnTo>
                    <a:pt x="81320" y="833546"/>
                  </a:lnTo>
                  <a:lnTo>
                    <a:pt x="47045" y="814010"/>
                  </a:lnTo>
                  <a:lnTo>
                    <a:pt x="5516" y="769675"/>
                  </a:lnTo>
                  <a:lnTo>
                    <a:pt x="0" y="745490"/>
                  </a:lnTo>
                  <a:lnTo>
                    <a:pt x="0" y="149098"/>
                  </a:lnTo>
                  <a:close/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42972" y="5545835"/>
              <a:ext cx="981710" cy="76200"/>
            </a:xfrm>
            <a:custGeom>
              <a:avLst/>
              <a:gdLst/>
              <a:ahLst/>
              <a:cxnLst/>
              <a:rect l="l" t="t" r="r" b="b"/>
              <a:pathLst>
                <a:path w="981710" h="76200">
                  <a:moveTo>
                    <a:pt x="905255" y="0"/>
                  </a:moveTo>
                  <a:lnTo>
                    <a:pt x="905255" y="76200"/>
                  </a:lnTo>
                  <a:lnTo>
                    <a:pt x="968755" y="44450"/>
                  </a:lnTo>
                  <a:lnTo>
                    <a:pt x="917955" y="44450"/>
                  </a:lnTo>
                  <a:lnTo>
                    <a:pt x="917955" y="31750"/>
                  </a:lnTo>
                  <a:lnTo>
                    <a:pt x="968755" y="31750"/>
                  </a:lnTo>
                  <a:lnTo>
                    <a:pt x="905255" y="0"/>
                  </a:lnTo>
                  <a:close/>
                </a:path>
                <a:path w="981710" h="76200">
                  <a:moveTo>
                    <a:pt x="905255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905255" y="44450"/>
                  </a:lnTo>
                  <a:lnTo>
                    <a:pt x="905255" y="31750"/>
                  </a:lnTo>
                  <a:close/>
                </a:path>
                <a:path w="981710" h="76200">
                  <a:moveTo>
                    <a:pt x="968755" y="31750"/>
                  </a:moveTo>
                  <a:lnTo>
                    <a:pt x="917955" y="31750"/>
                  </a:lnTo>
                  <a:lnTo>
                    <a:pt x="917955" y="44450"/>
                  </a:lnTo>
                  <a:lnTo>
                    <a:pt x="968755" y="44450"/>
                  </a:lnTo>
                  <a:lnTo>
                    <a:pt x="981455" y="38100"/>
                  </a:lnTo>
                  <a:lnTo>
                    <a:pt x="968755" y="3175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4427" y="5350763"/>
              <a:ext cx="553212" cy="46786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977639" y="5545835"/>
              <a:ext cx="1024255" cy="76200"/>
            </a:xfrm>
            <a:custGeom>
              <a:avLst/>
              <a:gdLst/>
              <a:ahLst/>
              <a:cxnLst/>
              <a:rect l="l" t="t" r="r" b="b"/>
              <a:pathLst>
                <a:path w="1024254" h="76200">
                  <a:moveTo>
                    <a:pt x="947801" y="0"/>
                  </a:moveTo>
                  <a:lnTo>
                    <a:pt x="947801" y="76200"/>
                  </a:lnTo>
                  <a:lnTo>
                    <a:pt x="1011301" y="44450"/>
                  </a:lnTo>
                  <a:lnTo>
                    <a:pt x="960501" y="44450"/>
                  </a:lnTo>
                  <a:lnTo>
                    <a:pt x="960501" y="31750"/>
                  </a:lnTo>
                  <a:lnTo>
                    <a:pt x="1011301" y="31750"/>
                  </a:lnTo>
                  <a:lnTo>
                    <a:pt x="947801" y="0"/>
                  </a:lnTo>
                  <a:close/>
                </a:path>
                <a:path w="1024254" h="76200">
                  <a:moveTo>
                    <a:pt x="947801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947801" y="44450"/>
                  </a:lnTo>
                  <a:lnTo>
                    <a:pt x="947801" y="31750"/>
                  </a:lnTo>
                  <a:close/>
                </a:path>
                <a:path w="1024254" h="76200">
                  <a:moveTo>
                    <a:pt x="1011301" y="31750"/>
                  </a:moveTo>
                  <a:lnTo>
                    <a:pt x="960501" y="31750"/>
                  </a:lnTo>
                  <a:lnTo>
                    <a:pt x="960501" y="44450"/>
                  </a:lnTo>
                  <a:lnTo>
                    <a:pt x="1011301" y="44450"/>
                  </a:lnTo>
                  <a:lnTo>
                    <a:pt x="1024001" y="38100"/>
                  </a:lnTo>
                  <a:lnTo>
                    <a:pt x="1011301" y="3175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01767" y="5244083"/>
              <a:ext cx="807720" cy="6812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690103" y="5141975"/>
              <a:ext cx="841375" cy="894715"/>
            </a:xfrm>
            <a:custGeom>
              <a:avLst/>
              <a:gdLst/>
              <a:ahLst/>
              <a:cxnLst/>
              <a:rect l="l" t="t" r="r" b="b"/>
              <a:pathLst>
                <a:path w="841375" h="894714">
                  <a:moveTo>
                    <a:pt x="420624" y="0"/>
                  </a:moveTo>
                  <a:lnTo>
                    <a:pt x="352401" y="1952"/>
                  </a:lnTo>
                  <a:lnTo>
                    <a:pt x="287682" y="7605"/>
                  </a:lnTo>
                  <a:lnTo>
                    <a:pt x="227332" y="16651"/>
                  </a:lnTo>
                  <a:lnTo>
                    <a:pt x="172218" y="28781"/>
                  </a:lnTo>
                  <a:lnTo>
                    <a:pt x="123205" y="43688"/>
                  </a:lnTo>
                  <a:lnTo>
                    <a:pt x="81162" y="61063"/>
                  </a:lnTo>
                  <a:lnTo>
                    <a:pt x="46953" y="80600"/>
                  </a:lnTo>
                  <a:lnTo>
                    <a:pt x="5505" y="124925"/>
                  </a:lnTo>
                  <a:lnTo>
                    <a:pt x="0" y="149098"/>
                  </a:lnTo>
                  <a:lnTo>
                    <a:pt x="0" y="745490"/>
                  </a:lnTo>
                  <a:lnTo>
                    <a:pt x="21445" y="792617"/>
                  </a:lnTo>
                  <a:lnTo>
                    <a:pt x="81162" y="833546"/>
                  </a:lnTo>
                  <a:lnTo>
                    <a:pt x="123205" y="850919"/>
                  </a:lnTo>
                  <a:lnTo>
                    <a:pt x="172218" y="865821"/>
                  </a:lnTo>
                  <a:lnTo>
                    <a:pt x="227332" y="877946"/>
                  </a:lnTo>
                  <a:lnTo>
                    <a:pt x="287682" y="886987"/>
                  </a:lnTo>
                  <a:lnTo>
                    <a:pt x="352401" y="892636"/>
                  </a:lnTo>
                  <a:lnTo>
                    <a:pt x="420624" y="894588"/>
                  </a:lnTo>
                  <a:lnTo>
                    <a:pt x="488846" y="892636"/>
                  </a:lnTo>
                  <a:lnTo>
                    <a:pt x="553565" y="886987"/>
                  </a:lnTo>
                  <a:lnTo>
                    <a:pt x="613915" y="877946"/>
                  </a:lnTo>
                  <a:lnTo>
                    <a:pt x="669029" y="865821"/>
                  </a:lnTo>
                  <a:lnTo>
                    <a:pt x="718042" y="850919"/>
                  </a:lnTo>
                  <a:lnTo>
                    <a:pt x="760085" y="833546"/>
                  </a:lnTo>
                  <a:lnTo>
                    <a:pt x="794294" y="814010"/>
                  </a:lnTo>
                  <a:lnTo>
                    <a:pt x="835742" y="769675"/>
                  </a:lnTo>
                  <a:lnTo>
                    <a:pt x="841248" y="745490"/>
                  </a:lnTo>
                  <a:lnTo>
                    <a:pt x="841248" y="149098"/>
                  </a:lnTo>
                  <a:lnTo>
                    <a:pt x="819802" y="101990"/>
                  </a:lnTo>
                  <a:lnTo>
                    <a:pt x="760085" y="61063"/>
                  </a:lnTo>
                  <a:lnTo>
                    <a:pt x="718042" y="43687"/>
                  </a:lnTo>
                  <a:lnTo>
                    <a:pt x="669029" y="28781"/>
                  </a:lnTo>
                  <a:lnTo>
                    <a:pt x="613915" y="16651"/>
                  </a:lnTo>
                  <a:lnTo>
                    <a:pt x="553565" y="7605"/>
                  </a:lnTo>
                  <a:lnTo>
                    <a:pt x="488846" y="1952"/>
                  </a:lnTo>
                  <a:lnTo>
                    <a:pt x="4206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90103" y="5141975"/>
              <a:ext cx="841375" cy="894715"/>
            </a:xfrm>
            <a:custGeom>
              <a:avLst/>
              <a:gdLst/>
              <a:ahLst/>
              <a:cxnLst/>
              <a:rect l="l" t="t" r="r" b="b"/>
              <a:pathLst>
                <a:path w="841375" h="894714">
                  <a:moveTo>
                    <a:pt x="841248" y="149098"/>
                  </a:moveTo>
                  <a:lnTo>
                    <a:pt x="819802" y="196205"/>
                  </a:lnTo>
                  <a:lnTo>
                    <a:pt x="760085" y="237132"/>
                  </a:lnTo>
                  <a:lnTo>
                    <a:pt x="718042" y="254508"/>
                  </a:lnTo>
                  <a:lnTo>
                    <a:pt x="669029" y="269414"/>
                  </a:lnTo>
                  <a:lnTo>
                    <a:pt x="613915" y="281544"/>
                  </a:lnTo>
                  <a:lnTo>
                    <a:pt x="553565" y="290590"/>
                  </a:lnTo>
                  <a:lnTo>
                    <a:pt x="488846" y="296243"/>
                  </a:lnTo>
                  <a:lnTo>
                    <a:pt x="420624" y="298196"/>
                  </a:lnTo>
                  <a:lnTo>
                    <a:pt x="352401" y="296243"/>
                  </a:lnTo>
                  <a:lnTo>
                    <a:pt x="287682" y="290590"/>
                  </a:lnTo>
                  <a:lnTo>
                    <a:pt x="227332" y="281544"/>
                  </a:lnTo>
                  <a:lnTo>
                    <a:pt x="172218" y="269414"/>
                  </a:lnTo>
                  <a:lnTo>
                    <a:pt x="123205" y="254508"/>
                  </a:lnTo>
                  <a:lnTo>
                    <a:pt x="81162" y="237132"/>
                  </a:lnTo>
                  <a:lnTo>
                    <a:pt x="46953" y="217595"/>
                  </a:lnTo>
                  <a:lnTo>
                    <a:pt x="5505" y="173270"/>
                  </a:lnTo>
                  <a:lnTo>
                    <a:pt x="0" y="149098"/>
                  </a:lnTo>
                </a:path>
                <a:path w="841375" h="894714">
                  <a:moveTo>
                    <a:pt x="0" y="149098"/>
                  </a:moveTo>
                  <a:lnTo>
                    <a:pt x="21445" y="101990"/>
                  </a:lnTo>
                  <a:lnTo>
                    <a:pt x="81162" y="61063"/>
                  </a:lnTo>
                  <a:lnTo>
                    <a:pt x="123205" y="43688"/>
                  </a:lnTo>
                  <a:lnTo>
                    <a:pt x="172218" y="28781"/>
                  </a:lnTo>
                  <a:lnTo>
                    <a:pt x="227332" y="16651"/>
                  </a:lnTo>
                  <a:lnTo>
                    <a:pt x="287682" y="7605"/>
                  </a:lnTo>
                  <a:lnTo>
                    <a:pt x="352401" y="1952"/>
                  </a:lnTo>
                  <a:lnTo>
                    <a:pt x="420624" y="0"/>
                  </a:lnTo>
                  <a:lnTo>
                    <a:pt x="488846" y="1952"/>
                  </a:lnTo>
                  <a:lnTo>
                    <a:pt x="553565" y="7605"/>
                  </a:lnTo>
                  <a:lnTo>
                    <a:pt x="613915" y="16651"/>
                  </a:lnTo>
                  <a:lnTo>
                    <a:pt x="669029" y="28781"/>
                  </a:lnTo>
                  <a:lnTo>
                    <a:pt x="718042" y="43687"/>
                  </a:lnTo>
                  <a:lnTo>
                    <a:pt x="760085" y="61063"/>
                  </a:lnTo>
                  <a:lnTo>
                    <a:pt x="794294" y="80600"/>
                  </a:lnTo>
                  <a:lnTo>
                    <a:pt x="835742" y="124925"/>
                  </a:lnTo>
                  <a:lnTo>
                    <a:pt x="841248" y="149098"/>
                  </a:lnTo>
                  <a:lnTo>
                    <a:pt x="841248" y="745490"/>
                  </a:lnTo>
                  <a:lnTo>
                    <a:pt x="819802" y="792617"/>
                  </a:lnTo>
                  <a:lnTo>
                    <a:pt x="760085" y="833546"/>
                  </a:lnTo>
                  <a:lnTo>
                    <a:pt x="718042" y="850919"/>
                  </a:lnTo>
                  <a:lnTo>
                    <a:pt x="669029" y="865821"/>
                  </a:lnTo>
                  <a:lnTo>
                    <a:pt x="613915" y="877946"/>
                  </a:lnTo>
                  <a:lnTo>
                    <a:pt x="553565" y="886987"/>
                  </a:lnTo>
                  <a:lnTo>
                    <a:pt x="488846" y="892636"/>
                  </a:lnTo>
                  <a:lnTo>
                    <a:pt x="420624" y="894588"/>
                  </a:lnTo>
                  <a:lnTo>
                    <a:pt x="352401" y="892636"/>
                  </a:lnTo>
                  <a:lnTo>
                    <a:pt x="287682" y="886987"/>
                  </a:lnTo>
                  <a:lnTo>
                    <a:pt x="227332" y="877946"/>
                  </a:lnTo>
                  <a:lnTo>
                    <a:pt x="172218" y="865821"/>
                  </a:lnTo>
                  <a:lnTo>
                    <a:pt x="123205" y="850919"/>
                  </a:lnTo>
                  <a:lnTo>
                    <a:pt x="81162" y="833546"/>
                  </a:lnTo>
                  <a:lnTo>
                    <a:pt x="46953" y="814010"/>
                  </a:lnTo>
                  <a:lnTo>
                    <a:pt x="5505" y="769675"/>
                  </a:lnTo>
                  <a:lnTo>
                    <a:pt x="0" y="745490"/>
                  </a:lnTo>
                  <a:lnTo>
                    <a:pt x="0" y="149098"/>
                  </a:lnTo>
                  <a:close/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31352" y="5550407"/>
              <a:ext cx="1752600" cy="76200"/>
            </a:xfrm>
            <a:custGeom>
              <a:avLst/>
              <a:gdLst/>
              <a:ahLst/>
              <a:cxnLst/>
              <a:rect l="l" t="t" r="r" b="b"/>
              <a:pathLst>
                <a:path w="1752600" h="76200">
                  <a:moveTo>
                    <a:pt x="1676400" y="0"/>
                  </a:moveTo>
                  <a:lnTo>
                    <a:pt x="1676400" y="76199"/>
                  </a:lnTo>
                  <a:lnTo>
                    <a:pt x="1739900" y="44449"/>
                  </a:lnTo>
                  <a:lnTo>
                    <a:pt x="1689100" y="44449"/>
                  </a:lnTo>
                  <a:lnTo>
                    <a:pt x="1689100" y="31749"/>
                  </a:lnTo>
                  <a:lnTo>
                    <a:pt x="1739900" y="31749"/>
                  </a:lnTo>
                  <a:lnTo>
                    <a:pt x="1676400" y="0"/>
                  </a:lnTo>
                  <a:close/>
                </a:path>
                <a:path w="1752600" h="76200">
                  <a:moveTo>
                    <a:pt x="1676400" y="31749"/>
                  </a:moveTo>
                  <a:lnTo>
                    <a:pt x="0" y="31749"/>
                  </a:lnTo>
                  <a:lnTo>
                    <a:pt x="0" y="44449"/>
                  </a:lnTo>
                  <a:lnTo>
                    <a:pt x="1676400" y="44449"/>
                  </a:lnTo>
                  <a:lnTo>
                    <a:pt x="1676400" y="31749"/>
                  </a:lnTo>
                  <a:close/>
                </a:path>
                <a:path w="1752600" h="76200">
                  <a:moveTo>
                    <a:pt x="1739900" y="31749"/>
                  </a:moveTo>
                  <a:lnTo>
                    <a:pt x="1689100" y="31749"/>
                  </a:lnTo>
                  <a:lnTo>
                    <a:pt x="1689100" y="44449"/>
                  </a:lnTo>
                  <a:lnTo>
                    <a:pt x="1739900" y="44449"/>
                  </a:lnTo>
                  <a:lnTo>
                    <a:pt x="1752600" y="38099"/>
                  </a:lnTo>
                  <a:lnTo>
                    <a:pt x="1739900" y="31749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83952" y="5248655"/>
              <a:ext cx="807720" cy="68122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496060" y="6201562"/>
            <a:ext cx="124904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7842"/>
                </a:solidFill>
                <a:latin typeface="Calibri"/>
                <a:cs typeface="Calibri"/>
              </a:rPr>
              <a:t>Base</a:t>
            </a:r>
            <a:r>
              <a:rPr sz="1400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</a:pPr>
            <a:r>
              <a:rPr sz="1400" spc="-5" dirty="0">
                <a:solidFill>
                  <a:srgbClr val="007842"/>
                </a:solidFill>
                <a:latin typeface="Calibri"/>
                <a:cs typeface="Calibri"/>
              </a:rPr>
              <a:t>traditionnelle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19" name="object 19"/>
          <p:cNvSpPr txBox="1"/>
          <p:nvPr/>
        </p:nvSpPr>
        <p:spPr>
          <a:xfrm>
            <a:off x="3296158" y="6247587"/>
            <a:ext cx="8096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Disque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59807" y="6177178"/>
            <a:ext cx="6915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Mé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85709" y="6206439"/>
            <a:ext cx="12490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 marR="5080" indent="-17399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7842"/>
                </a:solidFill>
                <a:latin typeface="Calibri"/>
                <a:cs typeface="Calibri"/>
              </a:rPr>
              <a:t>Base</a:t>
            </a:r>
            <a:r>
              <a:rPr sz="1400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7842"/>
                </a:solidFill>
                <a:latin typeface="Calibri"/>
                <a:cs typeface="Calibri"/>
              </a:rPr>
              <a:t>données </a:t>
            </a:r>
            <a:r>
              <a:rPr sz="1400" spc="-30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7842"/>
                </a:solidFill>
                <a:latin typeface="Calibri"/>
                <a:cs typeface="Calibri"/>
              </a:rPr>
              <a:t>en</a:t>
            </a:r>
            <a:r>
              <a:rPr sz="1400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7842"/>
                </a:solidFill>
                <a:latin typeface="Calibri"/>
                <a:cs typeface="Calibri"/>
              </a:rPr>
              <a:t>mémoire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365740" y="6203086"/>
            <a:ext cx="6915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Mé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6489700" cy="6858000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72" y="381000"/>
              <a:ext cx="2001012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7842"/>
                </a:solidFill>
              </a:rPr>
              <a:t>CHAPITRE</a:t>
            </a:r>
            <a:r>
              <a:rPr spc="-50" dirty="0">
                <a:solidFill>
                  <a:srgbClr val="007842"/>
                </a:solidFill>
              </a:rPr>
              <a:t> </a:t>
            </a:r>
            <a:r>
              <a:rPr spc="-5" dirty="0">
                <a:solidFill>
                  <a:srgbClr val="007842"/>
                </a:solidFill>
              </a:rPr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52438" y="1103503"/>
            <a:ext cx="50742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9095" marR="5080" indent="-163703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24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LE</a:t>
            </a:r>
            <a:r>
              <a:rPr sz="24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24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24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BUSINESS </a:t>
            </a:r>
            <a:r>
              <a:rPr sz="2400" b="1" spc="-5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590" y="2734182"/>
            <a:ext cx="4601210" cy="2796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Introduction</a:t>
            </a:r>
            <a:r>
              <a:rPr sz="1600" b="1" spc="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à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l’informatique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décisionnelle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Présentation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générale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d’un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Data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Warehouse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Architecture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d’un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Data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Warehouse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Types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des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bases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Data Warehouse</a:t>
            </a:r>
            <a:r>
              <a:rPr sz="1600" spc="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vs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ODS</a:t>
            </a:r>
            <a:r>
              <a:rPr sz="1600" spc="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(Operational</a:t>
            </a:r>
            <a:r>
              <a:rPr sz="1600" spc="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Data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Storage)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Introduction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au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Modèle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dimensionnel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Types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bases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982" y="1599692"/>
            <a:ext cx="10552430" cy="2249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Bases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en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mémoire</a:t>
            </a:r>
            <a:endParaRPr sz="1600">
              <a:latin typeface="Calibri"/>
              <a:cs typeface="Calibri"/>
            </a:endParaRPr>
          </a:p>
          <a:p>
            <a:pPr marL="299085" marR="5080" indent="-287020">
              <a:lnSpc>
                <a:spcPct val="150100"/>
              </a:lnSpc>
              <a:spcBef>
                <a:spcPts val="47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Comme pour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relationnelles,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mémoire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disposent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ensemble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technologies,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algorithmes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méthodes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Stockage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 colonnes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(coloumnar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storage)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Parallélisation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requêtes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(parallel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query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plans)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mémoire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font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face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plusieurs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challenges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53413" y="4029202"/>
            <a:ext cx="2306320" cy="2418080"/>
            <a:chOff x="1153413" y="4029202"/>
            <a:chExt cx="2306320" cy="2418080"/>
          </a:xfrm>
        </p:grpSpPr>
        <p:sp>
          <p:nvSpPr>
            <p:cNvPr id="8" name="object 8"/>
            <p:cNvSpPr/>
            <p:nvPr/>
          </p:nvSpPr>
          <p:spPr>
            <a:xfrm>
              <a:off x="1159763" y="4035552"/>
              <a:ext cx="2293620" cy="2405380"/>
            </a:xfrm>
            <a:custGeom>
              <a:avLst/>
              <a:gdLst/>
              <a:ahLst/>
              <a:cxnLst/>
              <a:rect l="l" t="t" r="r" b="b"/>
              <a:pathLst>
                <a:path w="2293620" h="2405379">
                  <a:moveTo>
                    <a:pt x="2293619" y="0"/>
                  </a:moveTo>
                  <a:lnTo>
                    <a:pt x="0" y="0"/>
                  </a:lnTo>
                  <a:lnTo>
                    <a:pt x="0" y="2404872"/>
                  </a:lnTo>
                  <a:lnTo>
                    <a:pt x="2293619" y="2404872"/>
                  </a:lnTo>
                  <a:lnTo>
                    <a:pt x="229361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59763" y="4035552"/>
              <a:ext cx="2293620" cy="2405380"/>
            </a:xfrm>
            <a:custGeom>
              <a:avLst/>
              <a:gdLst/>
              <a:ahLst/>
              <a:cxnLst/>
              <a:rect l="l" t="t" r="r" b="b"/>
              <a:pathLst>
                <a:path w="2293620" h="2405379">
                  <a:moveTo>
                    <a:pt x="0" y="2404872"/>
                  </a:moveTo>
                  <a:lnTo>
                    <a:pt x="2293619" y="2404872"/>
                  </a:lnTo>
                  <a:lnTo>
                    <a:pt x="2293619" y="0"/>
                  </a:lnTo>
                  <a:lnTo>
                    <a:pt x="0" y="0"/>
                  </a:lnTo>
                  <a:lnTo>
                    <a:pt x="0" y="240487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59763" y="4035552"/>
            <a:ext cx="2293620" cy="240538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8905" marR="121920" indent="-635" algn="ctr">
              <a:lnSpc>
                <a:spcPts val="1540"/>
              </a:lnSpc>
              <a:spcBef>
                <a:spcPts val="17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Durabilité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On risque de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perdre toutes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 si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 données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perd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ts val="1435"/>
              </a:lnSpc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l’alimentation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endParaRPr sz="1400">
              <a:latin typeface="Calibri"/>
              <a:cs typeface="Calibri"/>
            </a:endParaRPr>
          </a:p>
          <a:p>
            <a:pPr marL="86360" marR="80010" indent="2540" algn="ctr">
              <a:lnSpc>
                <a:spcPct val="91500"/>
              </a:lnSpc>
              <a:spcBef>
                <a:spcPts val="75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redémarre.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Afin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garder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durabilité,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doit ajouter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d’autres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technologies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comme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clichés (snapshots)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ou les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images qui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représentent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un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état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spécifique de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base de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données, afin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d’y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retourner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cas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perte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677158" y="4029202"/>
            <a:ext cx="2308225" cy="2418080"/>
            <a:chOff x="3677158" y="4029202"/>
            <a:chExt cx="2308225" cy="2418080"/>
          </a:xfrm>
        </p:grpSpPr>
        <p:sp>
          <p:nvSpPr>
            <p:cNvPr id="12" name="object 12"/>
            <p:cNvSpPr/>
            <p:nvPr/>
          </p:nvSpPr>
          <p:spPr>
            <a:xfrm>
              <a:off x="3683508" y="4035552"/>
              <a:ext cx="2295525" cy="2405380"/>
            </a:xfrm>
            <a:custGeom>
              <a:avLst/>
              <a:gdLst/>
              <a:ahLst/>
              <a:cxnLst/>
              <a:rect l="l" t="t" r="r" b="b"/>
              <a:pathLst>
                <a:path w="2295525" h="2405379">
                  <a:moveTo>
                    <a:pt x="2295143" y="0"/>
                  </a:moveTo>
                  <a:lnTo>
                    <a:pt x="0" y="0"/>
                  </a:lnTo>
                  <a:lnTo>
                    <a:pt x="0" y="2404872"/>
                  </a:lnTo>
                  <a:lnTo>
                    <a:pt x="2295143" y="2404872"/>
                  </a:lnTo>
                  <a:lnTo>
                    <a:pt x="2295143" y="0"/>
                  </a:lnTo>
                  <a:close/>
                </a:path>
              </a:pathLst>
            </a:custGeom>
            <a:solidFill>
              <a:srgbClr val="52C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83508" y="4035552"/>
              <a:ext cx="2295525" cy="2405380"/>
            </a:xfrm>
            <a:custGeom>
              <a:avLst/>
              <a:gdLst/>
              <a:ahLst/>
              <a:cxnLst/>
              <a:rect l="l" t="t" r="r" b="b"/>
              <a:pathLst>
                <a:path w="2295525" h="2405379">
                  <a:moveTo>
                    <a:pt x="0" y="2404872"/>
                  </a:moveTo>
                  <a:lnTo>
                    <a:pt x="2295143" y="2404872"/>
                  </a:lnTo>
                  <a:lnTo>
                    <a:pt x="2295143" y="0"/>
                  </a:lnTo>
                  <a:lnTo>
                    <a:pt x="0" y="0"/>
                  </a:lnTo>
                  <a:lnTo>
                    <a:pt x="0" y="240487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683508" y="4035552"/>
            <a:ext cx="2295525" cy="2405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30175" marR="121920" indent="-1905" algn="ctr">
              <a:lnSpc>
                <a:spcPts val="154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Coût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stockage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d’une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grande quantité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 données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dans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mémoire est très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couteux.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202426" y="4029202"/>
            <a:ext cx="2306320" cy="2418080"/>
            <a:chOff x="6202426" y="4029202"/>
            <a:chExt cx="2306320" cy="2418080"/>
          </a:xfrm>
        </p:grpSpPr>
        <p:sp>
          <p:nvSpPr>
            <p:cNvPr id="16" name="object 16"/>
            <p:cNvSpPr/>
            <p:nvPr/>
          </p:nvSpPr>
          <p:spPr>
            <a:xfrm>
              <a:off x="6208776" y="4035552"/>
              <a:ext cx="2293620" cy="2405380"/>
            </a:xfrm>
            <a:custGeom>
              <a:avLst/>
              <a:gdLst/>
              <a:ahLst/>
              <a:cxnLst/>
              <a:rect l="l" t="t" r="r" b="b"/>
              <a:pathLst>
                <a:path w="2293620" h="2405379">
                  <a:moveTo>
                    <a:pt x="2293620" y="0"/>
                  </a:moveTo>
                  <a:lnTo>
                    <a:pt x="0" y="0"/>
                  </a:lnTo>
                  <a:lnTo>
                    <a:pt x="0" y="2404872"/>
                  </a:lnTo>
                  <a:lnTo>
                    <a:pt x="2293620" y="2404872"/>
                  </a:lnTo>
                  <a:lnTo>
                    <a:pt x="2293620" y="0"/>
                  </a:lnTo>
                  <a:close/>
                </a:path>
              </a:pathLst>
            </a:custGeom>
            <a:solidFill>
              <a:srgbClr val="48BE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08776" y="4035552"/>
              <a:ext cx="2293620" cy="2405380"/>
            </a:xfrm>
            <a:custGeom>
              <a:avLst/>
              <a:gdLst/>
              <a:ahLst/>
              <a:cxnLst/>
              <a:rect l="l" t="t" r="r" b="b"/>
              <a:pathLst>
                <a:path w="2293620" h="2405379">
                  <a:moveTo>
                    <a:pt x="0" y="2404872"/>
                  </a:moveTo>
                  <a:lnTo>
                    <a:pt x="2293620" y="2404872"/>
                  </a:lnTo>
                  <a:lnTo>
                    <a:pt x="2293620" y="0"/>
                  </a:lnTo>
                  <a:lnTo>
                    <a:pt x="0" y="0"/>
                  </a:lnTo>
                  <a:lnTo>
                    <a:pt x="0" y="2404872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208776" y="4035552"/>
            <a:ext cx="2293620" cy="2405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27635" marR="118745" algn="ctr">
              <a:lnSpc>
                <a:spcPts val="154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Même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bases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traditionnelles essaient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d’optimiser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l’utilisation du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disque 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dur.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726169" y="4029202"/>
            <a:ext cx="2308225" cy="2418080"/>
            <a:chOff x="8726169" y="4029202"/>
            <a:chExt cx="2308225" cy="2418080"/>
          </a:xfrm>
        </p:grpSpPr>
        <p:sp>
          <p:nvSpPr>
            <p:cNvPr id="20" name="object 20"/>
            <p:cNvSpPr/>
            <p:nvPr/>
          </p:nvSpPr>
          <p:spPr>
            <a:xfrm>
              <a:off x="8732519" y="4035552"/>
              <a:ext cx="2295525" cy="2405380"/>
            </a:xfrm>
            <a:custGeom>
              <a:avLst/>
              <a:gdLst/>
              <a:ahLst/>
              <a:cxnLst/>
              <a:rect l="l" t="t" r="r" b="b"/>
              <a:pathLst>
                <a:path w="2295525" h="2405379">
                  <a:moveTo>
                    <a:pt x="2295144" y="0"/>
                  </a:moveTo>
                  <a:lnTo>
                    <a:pt x="0" y="0"/>
                  </a:lnTo>
                  <a:lnTo>
                    <a:pt x="0" y="2404872"/>
                  </a:lnTo>
                  <a:lnTo>
                    <a:pt x="2295144" y="2404872"/>
                  </a:lnTo>
                  <a:lnTo>
                    <a:pt x="2295144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732519" y="4035552"/>
              <a:ext cx="2295525" cy="2405380"/>
            </a:xfrm>
            <a:custGeom>
              <a:avLst/>
              <a:gdLst/>
              <a:ahLst/>
              <a:cxnLst/>
              <a:rect l="l" t="t" r="r" b="b"/>
              <a:pathLst>
                <a:path w="2295525" h="2405379">
                  <a:moveTo>
                    <a:pt x="0" y="2404872"/>
                  </a:moveTo>
                  <a:lnTo>
                    <a:pt x="2295144" y="2404872"/>
                  </a:lnTo>
                  <a:lnTo>
                    <a:pt x="2295144" y="0"/>
                  </a:lnTo>
                  <a:lnTo>
                    <a:pt x="0" y="0"/>
                  </a:lnTo>
                  <a:lnTo>
                    <a:pt x="0" y="240487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732519" y="4035552"/>
            <a:ext cx="2295525" cy="2405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55880" marR="45720" indent="-1270" algn="ctr">
              <a:lnSpc>
                <a:spcPct val="916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Si on veut adapter ce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type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bases de données pour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les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marts,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on ne doit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charger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que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 pertinentes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pour un cas d’utilisation très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spécifique.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8982" y="4464532"/>
            <a:ext cx="9704705" cy="66548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40"/>
              </a:spcBef>
              <a:buClr>
                <a:srgbClr val="555555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Tous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produits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utilisés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marts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cherche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avoir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requêtes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bonnes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performances.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mémoire,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cubes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aussi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utilisés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marts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bonne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performance.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Types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bases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8982" y="1599692"/>
            <a:ext cx="35388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Bases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 de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  <a:r>
              <a:rPr sz="160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en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 mémoire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exemples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30070" y="2453385"/>
            <a:ext cx="7747000" cy="994410"/>
            <a:chOff x="1830070" y="2453385"/>
            <a:chExt cx="7747000" cy="99441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6420" y="2459735"/>
              <a:ext cx="1502663" cy="98145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36420" y="2459735"/>
              <a:ext cx="1503045" cy="981710"/>
            </a:xfrm>
            <a:custGeom>
              <a:avLst/>
              <a:gdLst/>
              <a:ahLst/>
              <a:cxnLst/>
              <a:rect l="l" t="t" r="r" b="b"/>
              <a:pathLst>
                <a:path w="1503045" h="981710">
                  <a:moveTo>
                    <a:pt x="0" y="163575"/>
                  </a:moveTo>
                  <a:lnTo>
                    <a:pt x="5846" y="120106"/>
                  </a:lnTo>
                  <a:lnTo>
                    <a:pt x="22342" y="81035"/>
                  </a:lnTo>
                  <a:lnTo>
                    <a:pt x="47926" y="47926"/>
                  </a:lnTo>
                  <a:lnTo>
                    <a:pt x="81035" y="22342"/>
                  </a:lnTo>
                  <a:lnTo>
                    <a:pt x="120106" y="5846"/>
                  </a:lnTo>
                  <a:lnTo>
                    <a:pt x="163575" y="0"/>
                  </a:lnTo>
                  <a:lnTo>
                    <a:pt x="1339088" y="0"/>
                  </a:lnTo>
                  <a:lnTo>
                    <a:pt x="1382557" y="5846"/>
                  </a:lnTo>
                  <a:lnTo>
                    <a:pt x="1421628" y="22342"/>
                  </a:lnTo>
                  <a:lnTo>
                    <a:pt x="1454737" y="47926"/>
                  </a:lnTo>
                  <a:lnTo>
                    <a:pt x="1480321" y="81035"/>
                  </a:lnTo>
                  <a:lnTo>
                    <a:pt x="1496817" y="120106"/>
                  </a:lnTo>
                  <a:lnTo>
                    <a:pt x="1502664" y="163575"/>
                  </a:lnTo>
                  <a:lnTo>
                    <a:pt x="1502664" y="817879"/>
                  </a:lnTo>
                  <a:lnTo>
                    <a:pt x="1496817" y="861349"/>
                  </a:lnTo>
                  <a:lnTo>
                    <a:pt x="1480321" y="900420"/>
                  </a:lnTo>
                  <a:lnTo>
                    <a:pt x="1454737" y="933529"/>
                  </a:lnTo>
                  <a:lnTo>
                    <a:pt x="1421628" y="959113"/>
                  </a:lnTo>
                  <a:lnTo>
                    <a:pt x="1382557" y="975609"/>
                  </a:lnTo>
                  <a:lnTo>
                    <a:pt x="1339088" y="981455"/>
                  </a:lnTo>
                  <a:lnTo>
                    <a:pt x="163575" y="981455"/>
                  </a:lnTo>
                  <a:lnTo>
                    <a:pt x="120106" y="975609"/>
                  </a:lnTo>
                  <a:lnTo>
                    <a:pt x="81035" y="959113"/>
                  </a:lnTo>
                  <a:lnTo>
                    <a:pt x="47926" y="933529"/>
                  </a:lnTo>
                  <a:lnTo>
                    <a:pt x="22342" y="900420"/>
                  </a:lnTo>
                  <a:lnTo>
                    <a:pt x="5846" y="861349"/>
                  </a:lnTo>
                  <a:lnTo>
                    <a:pt x="0" y="817879"/>
                  </a:lnTo>
                  <a:lnTo>
                    <a:pt x="0" y="16357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3632" y="2459735"/>
              <a:ext cx="1502664" cy="98145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913632" y="2459735"/>
              <a:ext cx="1503045" cy="981710"/>
            </a:xfrm>
            <a:custGeom>
              <a:avLst/>
              <a:gdLst/>
              <a:ahLst/>
              <a:cxnLst/>
              <a:rect l="l" t="t" r="r" b="b"/>
              <a:pathLst>
                <a:path w="1503045" h="981710">
                  <a:moveTo>
                    <a:pt x="0" y="163575"/>
                  </a:moveTo>
                  <a:lnTo>
                    <a:pt x="5846" y="120106"/>
                  </a:lnTo>
                  <a:lnTo>
                    <a:pt x="22342" y="81035"/>
                  </a:lnTo>
                  <a:lnTo>
                    <a:pt x="47926" y="47926"/>
                  </a:lnTo>
                  <a:lnTo>
                    <a:pt x="81035" y="22342"/>
                  </a:lnTo>
                  <a:lnTo>
                    <a:pt x="120106" y="5846"/>
                  </a:lnTo>
                  <a:lnTo>
                    <a:pt x="163575" y="0"/>
                  </a:lnTo>
                  <a:lnTo>
                    <a:pt x="1339088" y="0"/>
                  </a:lnTo>
                  <a:lnTo>
                    <a:pt x="1382557" y="5846"/>
                  </a:lnTo>
                  <a:lnTo>
                    <a:pt x="1421628" y="22342"/>
                  </a:lnTo>
                  <a:lnTo>
                    <a:pt x="1454737" y="47926"/>
                  </a:lnTo>
                  <a:lnTo>
                    <a:pt x="1480321" y="81035"/>
                  </a:lnTo>
                  <a:lnTo>
                    <a:pt x="1496817" y="120106"/>
                  </a:lnTo>
                  <a:lnTo>
                    <a:pt x="1502664" y="163575"/>
                  </a:lnTo>
                  <a:lnTo>
                    <a:pt x="1502664" y="817879"/>
                  </a:lnTo>
                  <a:lnTo>
                    <a:pt x="1496817" y="861349"/>
                  </a:lnTo>
                  <a:lnTo>
                    <a:pt x="1480321" y="900420"/>
                  </a:lnTo>
                  <a:lnTo>
                    <a:pt x="1454737" y="933529"/>
                  </a:lnTo>
                  <a:lnTo>
                    <a:pt x="1421628" y="959113"/>
                  </a:lnTo>
                  <a:lnTo>
                    <a:pt x="1382557" y="975609"/>
                  </a:lnTo>
                  <a:lnTo>
                    <a:pt x="1339088" y="981455"/>
                  </a:lnTo>
                  <a:lnTo>
                    <a:pt x="163575" y="981455"/>
                  </a:lnTo>
                  <a:lnTo>
                    <a:pt x="120106" y="975609"/>
                  </a:lnTo>
                  <a:lnTo>
                    <a:pt x="81035" y="959113"/>
                  </a:lnTo>
                  <a:lnTo>
                    <a:pt x="47926" y="933529"/>
                  </a:lnTo>
                  <a:lnTo>
                    <a:pt x="22342" y="900420"/>
                  </a:lnTo>
                  <a:lnTo>
                    <a:pt x="5846" y="861349"/>
                  </a:lnTo>
                  <a:lnTo>
                    <a:pt x="0" y="817879"/>
                  </a:lnTo>
                  <a:lnTo>
                    <a:pt x="0" y="16357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90844" y="2459735"/>
              <a:ext cx="1502663" cy="98145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990844" y="2459735"/>
              <a:ext cx="1503045" cy="981710"/>
            </a:xfrm>
            <a:custGeom>
              <a:avLst/>
              <a:gdLst/>
              <a:ahLst/>
              <a:cxnLst/>
              <a:rect l="l" t="t" r="r" b="b"/>
              <a:pathLst>
                <a:path w="1503045" h="981710">
                  <a:moveTo>
                    <a:pt x="0" y="163575"/>
                  </a:moveTo>
                  <a:lnTo>
                    <a:pt x="5846" y="120106"/>
                  </a:lnTo>
                  <a:lnTo>
                    <a:pt x="22342" y="81035"/>
                  </a:lnTo>
                  <a:lnTo>
                    <a:pt x="47926" y="47926"/>
                  </a:lnTo>
                  <a:lnTo>
                    <a:pt x="81035" y="22342"/>
                  </a:lnTo>
                  <a:lnTo>
                    <a:pt x="120106" y="5846"/>
                  </a:lnTo>
                  <a:lnTo>
                    <a:pt x="163575" y="0"/>
                  </a:lnTo>
                  <a:lnTo>
                    <a:pt x="1339087" y="0"/>
                  </a:lnTo>
                  <a:lnTo>
                    <a:pt x="1382557" y="5846"/>
                  </a:lnTo>
                  <a:lnTo>
                    <a:pt x="1421628" y="22342"/>
                  </a:lnTo>
                  <a:lnTo>
                    <a:pt x="1454737" y="47926"/>
                  </a:lnTo>
                  <a:lnTo>
                    <a:pt x="1480321" y="81035"/>
                  </a:lnTo>
                  <a:lnTo>
                    <a:pt x="1496817" y="120106"/>
                  </a:lnTo>
                  <a:lnTo>
                    <a:pt x="1502663" y="163575"/>
                  </a:lnTo>
                  <a:lnTo>
                    <a:pt x="1502663" y="817879"/>
                  </a:lnTo>
                  <a:lnTo>
                    <a:pt x="1496817" y="861349"/>
                  </a:lnTo>
                  <a:lnTo>
                    <a:pt x="1480321" y="900420"/>
                  </a:lnTo>
                  <a:lnTo>
                    <a:pt x="1454737" y="933529"/>
                  </a:lnTo>
                  <a:lnTo>
                    <a:pt x="1421628" y="959113"/>
                  </a:lnTo>
                  <a:lnTo>
                    <a:pt x="1382557" y="975609"/>
                  </a:lnTo>
                  <a:lnTo>
                    <a:pt x="1339087" y="981455"/>
                  </a:lnTo>
                  <a:lnTo>
                    <a:pt x="163575" y="981455"/>
                  </a:lnTo>
                  <a:lnTo>
                    <a:pt x="120106" y="975609"/>
                  </a:lnTo>
                  <a:lnTo>
                    <a:pt x="81035" y="959113"/>
                  </a:lnTo>
                  <a:lnTo>
                    <a:pt x="47926" y="933529"/>
                  </a:lnTo>
                  <a:lnTo>
                    <a:pt x="22342" y="900420"/>
                  </a:lnTo>
                  <a:lnTo>
                    <a:pt x="5846" y="861349"/>
                  </a:lnTo>
                  <a:lnTo>
                    <a:pt x="0" y="817879"/>
                  </a:lnTo>
                  <a:lnTo>
                    <a:pt x="0" y="16357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68055" y="2459735"/>
              <a:ext cx="1502663" cy="98145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068055" y="2459735"/>
              <a:ext cx="1503045" cy="981710"/>
            </a:xfrm>
            <a:custGeom>
              <a:avLst/>
              <a:gdLst/>
              <a:ahLst/>
              <a:cxnLst/>
              <a:rect l="l" t="t" r="r" b="b"/>
              <a:pathLst>
                <a:path w="1503045" h="981710">
                  <a:moveTo>
                    <a:pt x="0" y="163575"/>
                  </a:moveTo>
                  <a:lnTo>
                    <a:pt x="5846" y="120106"/>
                  </a:lnTo>
                  <a:lnTo>
                    <a:pt x="22342" y="81035"/>
                  </a:lnTo>
                  <a:lnTo>
                    <a:pt x="47926" y="47926"/>
                  </a:lnTo>
                  <a:lnTo>
                    <a:pt x="81035" y="22342"/>
                  </a:lnTo>
                  <a:lnTo>
                    <a:pt x="120106" y="5846"/>
                  </a:lnTo>
                  <a:lnTo>
                    <a:pt x="163575" y="0"/>
                  </a:lnTo>
                  <a:lnTo>
                    <a:pt x="1339088" y="0"/>
                  </a:lnTo>
                  <a:lnTo>
                    <a:pt x="1382557" y="5846"/>
                  </a:lnTo>
                  <a:lnTo>
                    <a:pt x="1421628" y="22342"/>
                  </a:lnTo>
                  <a:lnTo>
                    <a:pt x="1454737" y="47926"/>
                  </a:lnTo>
                  <a:lnTo>
                    <a:pt x="1480321" y="81035"/>
                  </a:lnTo>
                  <a:lnTo>
                    <a:pt x="1496817" y="120106"/>
                  </a:lnTo>
                  <a:lnTo>
                    <a:pt x="1502664" y="163575"/>
                  </a:lnTo>
                  <a:lnTo>
                    <a:pt x="1502664" y="817879"/>
                  </a:lnTo>
                  <a:lnTo>
                    <a:pt x="1496817" y="861349"/>
                  </a:lnTo>
                  <a:lnTo>
                    <a:pt x="1480321" y="900420"/>
                  </a:lnTo>
                  <a:lnTo>
                    <a:pt x="1454737" y="933529"/>
                  </a:lnTo>
                  <a:lnTo>
                    <a:pt x="1421628" y="959113"/>
                  </a:lnTo>
                  <a:lnTo>
                    <a:pt x="1382557" y="975609"/>
                  </a:lnTo>
                  <a:lnTo>
                    <a:pt x="1339088" y="981455"/>
                  </a:lnTo>
                  <a:lnTo>
                    <a:pt x="163575" y="981455"/>
                  </a:lnTo>
                  <a:lnTo>
                    <a:pt x="120106" y="975609"/>
                  </a:lnTo>
                  <a:lnTo>
                    <a:pt x="81035" y="959113"/>
                  </a:lnTo>
                  <a:lnTo>
                    <a:pt x="47926" y="933529"/>
                  </a:lnTo>
                  <a:lnTo>
                    <a:pt x="22342" y="900420"/>
                  </a:lnTo>
                  <a:lnTo>
                    <a:pt x="5846" y="861349"/>
                  </a:lnTo>
                  <a:lnTo>
                    <a:pt x="0" y="817879"/>
                  </a:lnTo>
                  <a:lnTo>
                    <a:pt x="0" y="163575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200782" y="3658361"/>
            <a:ext cx="7747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SAP</a:t>
            </a:r>
            <a:r>
              <a:rPr sz="140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HANA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18" name="object 18"/>
          <p:cNvSpPr txBox="1"/>
          <p:nvPr/>
        </p:nvSpPr>
        <p:spPr>
          <a:xfrm>
            <a:off x="4010025" y="3658361"/>
            <a:ext cx="131000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99060" marR="5080" indent="-86995">
              <a:lnSpc>
                <a:spcPts val="1540"/>
              </a:lnSpc>
              <a:spcBef>
                <a:spcPts val="27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SQL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Server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In-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Memory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70853" y="3658361"/>
            <a:ext cx="13449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Oracle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In-Memory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81009" y="3658361"/>
            <a:ext cx="148018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63830" marR="5080" indent="-151130">
              <a:lnSpc>
                <a:spcPts val="1540"/>
              </a:lnSpc>
              <a:spcBef>
                <a:spcPts val="27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Amazon</a:t>
            </a:r>
            <a:r>
              <a:rPr sz="140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MemoryDB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(Services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Cloud)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Types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bases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798982" y="1599692"/>
            <a:ext cx="10329545" cy="2570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Cubes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OLAP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31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cubes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OLAP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(OnLine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Analytical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Processing)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aussi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alternative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augmenter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performance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marts.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Warehouses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traditionnels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relationnelles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(ROLAP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Relational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OLAP).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cube,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ne sont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organisées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relations,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dimensions.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relationnelle.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multidimensionnelles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(MOLAP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Multidimentional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OLAP).</a:t>
            </a:r>
            <a:endParaRPr sz="1400">
              <a:latin typeface="Calibri"/>
              <a:cs typeface="Calibri"/>
            </a:endParaRPr>
          </a:p>
          <a:p>
            <a:pPr marL="299085" marR="508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multidimensionnelles,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organisées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sous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forme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tableaux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multidimensionnels,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c’est-à-dire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tableaux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tableaux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cubes).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cube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organise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données.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cubes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s’utilisent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fins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analytiques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bonne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performance. Ils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solutions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BI.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Types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bases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982" y="1599692"/>
            <a:ext cx="10419715" cy="2890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Cubes</a:t>
            </a:r>
            <a:r>
              <a:rPr sz="1600" b="1" spc="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OLAP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: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Structure</a:t>
            </a:r>
            <a:r>
              <a:rPr sz="1600" b="1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des</a:t>
            </a:r>
            <a:r>
              <a:rPr sz="1600" b="1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 marL="299085" marR="5080" indent="-287020">
              <a:lnSpc>
                <a:spcPct val="150100"/>
              </a:lnSpc>
              <a:spcBef>
                <a:spcPts val="47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Prenons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l’exemple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d’analyse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multidimensionnelles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ventes.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L’exemple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présenté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compose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3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juste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voir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visuellement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représentation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données,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3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dimensions.</a:t>
            </a:r>
            <a:endParaRPr sz="1400">
              <a:latin typeface="Calibri"/>
              <a:cs typeface="Calibri"/>
            </a:endParaRPr>
          </a:p>
          <a:p>
            <a:pPr marL="299085" marR="163195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cet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3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dimensions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produits,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consommateurs et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 veut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analyser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ventes.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cellules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diviser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l’intersection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consommateur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certain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temps,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récupérer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point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spécifique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calculée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représente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quantité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ventes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 ce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figure.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avantages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cubes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qu’ils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offrent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précalculées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(agrégées).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Contrairement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données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relationnelles,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langage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SQL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cubes,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langage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MDX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(Multi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Dimensional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eXpression)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s’utilise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cas.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langage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requête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développé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Microsoft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cubes.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967216" y="4855462"/>
            <a:ext cx="2367280" cy="2002789"/>
            <a:chOff x="8967216" y="4855462"/>
            <a:chExt cx="2367280" cy="200278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67216" y="4855462"/>
              <a:ext cx="2366772" cy="200253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30360" y="5327522"/>
              <a:ext cx="590042" cy="30317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136123" y="5574919"/>
            <a:ext cx="203835" cy="123253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5" dirty="0">
                <a:solidFill>
                  <a:srgbClr val="007842"/>
                </a:solidFill>
                <a:latin typeface="Calibri"/>
                <a:cs typeface="Calibri"/>
              </a:rPr>
              <a:t>Consommateurs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200893" y="5249545"/>
            <a:ext cx="745490" cy="959485"/>
            <a:chOff x="10200893" y="5249545"/>
            <a:chExt cx="745490" cy="95948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00893" y="5249545"/>
              <a:ext cx="469900" cy="21691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593351" y="5860646"/>
              <a:ext cx="346710" cy="342265"/>
            </a:xfrm>
            <a:custGeom>
              <a:avLst/>
              <a:gdLst/>
              <a:ahLst/>
              <a:cxnLst/>
              <a:rect l="l" t="t" r="r" b="b"/>
              <a:pathLst>
                <a:path w="346709" h="342264">
                  <a:moveTo>
                    <a:pt x="164098" y="0"/>
                  </a:moveTo>
                  <a:lnTo>
                    <a:pt x="120494" y="6984"/>
                  </a:lnTo>
                  <a:lnTo>
                    <a:pt x="80320" y="24635"/>
                  </a:lnTo>
                  <a:lnTo>
                    <a:pt x="45797" y="52297"/>
                  </a:lnTo>
                  <a:lnTo>
                    <a:pt x="19148" y="89315"/>
                  </a:lnTo>
                  <a:lnTo>
                    <a:pt x="3494" y="132159"/>
                  </a:lnTo>
                  <a:lnTo>
                    <a:pt x="0" y="176260"/>
                  </a:lnTo>
                  <a:lnTo>
                    <a:pt x="7956" y="219411"/>
                  </a:lnTo>
                  <a:lnTo>
                    <a:pt x="26655" y="259401"/>
                  </a:lnTo>
                  <a:lnTo>
                    <a:pt x="55387" y="294022"/>
                  </a:lnTo>
                  <a:lnTo>
                    <a:pt x="93443" y="321065"/>
                  </a:lnTo>
                  <a:lnTo>
                    <a:pt x="137184" y="337376"/>
                  </a:lnTo>
                  <a:lnTo>
                    <a:pt x="181958" y="341712"/>
                  </a:lnTo>
                  <a:lnTo>
                    <a:pt x="225539" y="334727"/>
                  </a:lnTo>
                  <a:lnTo>
                    <a:pt x="265702" y="317076"/>
                  </a:lnTo>
                  <a:lnTo>
                    <a:pt x="300221" y="289414"/>
                  </a:lnTo>
                  <a:lnTo>
                    <a:pt x="326869" y="252396"/>
                  </a:lnTo>
                  <a:lnTo>
                    <a:pt x="342577" y="209552"/>
                  </a:lnTo>
                  <a:lnTo>
                    <a:pt x="346107" y="165451"/>
                  </a:lnTo>
                  <a:lnTo>
                    <a:pt x="338172" y="122300"/>
                  </a:lnTo>
                  <a:lnTo>
                    <a:pt x="319484" y="82310"/>
                  </a:lnTo>
                  <a:lnTo>
                    <a:pt x="290757" y="47689"/>
                  </a:lnTo>
                  <a:lnTo>
                    <a:pt x="252701" y="20646"/>
                  </a:lnTo>
                  <a:lnTo>
                    <a:pt x="208907" y="4335"/>
                  </a:lnTo>
                  <a:lnTo>
                    <a:pt x="16409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593351" y="5860646"/>
              <a:ext cx="346710" cy="342265"/>
            </a:xfrm>
            <a:custGeom>
              <a:avLst/>
              <a:gdLst/>
              <a:ahLst/>
              <a:cxnLst/>
              <a:rect l="l" t="t" r="r" b="b"/>
              <a:pathLst>
                <a:path w="346709" h="342264">
                  <a:moveTo>
                    <a:pt x="19148" y="89315"/>
                  </a:moveTo>
                  <a:lnTo>
                    <a:pt x="45797" y="52297"/>
                  </a:lnTo>
                  <a:lnTo>
                    <a:pt x="80320" y="24635"/>
                  </a:lnTo>
                  <a:lnTo>
                    <a:pt x="120494" y="6984"/>
                  </a:lnTo>
                  <a:lnTo>
                    <a:pt x="164098" y="0"/>
                  </a:lnTo>
                  <a:lnTo>
                    <a:pt x="208907" y="4335"/>
                  </a:lnTo>
                  <a:lnTo>
                    <a:pt x="252701" y="20646"/>
                  </a:lnTo>
                  <a:lnTo>
                    <a:pt x="290757" y="47689"/>
                  </a:lnTo>
                  <a:lnTo>
                    <a:pt x="319484" y="82310"/>
                  </a:lnTo>
                  <a:lnTo>
                    <a:pt x="338172" y="122300"/>
                  </a:lnTo>
                  <a:lnTo>
                    <a:pt x="346107" y="165451"/>
                  </a:lnTo>
                  <a:lnTo>
                    <a:pt x="342577" y="209552"/>
                  </a:lnTo>
                  <a:lnTo>
                    <a:pt x="326869" y="252396"/>
                  </a:lnTo>
                  <a:lnTo>
                    <a:pt x="300221" y="289414"/>
                  </a:lnTo>
                  <a:lnTo>
                    <a:pt x="265702" y="317076"/>
                  </a:lnTo>
                  <a:lnTo>
                    <a:pt x="225539" y="334727"/>
                  </a:lnTo>
                  <a:lnTo>
                    <a:pt x="181958" y="341712"/>
                  </a:lnTo>
                  <a:lnTo>
                    <a:pt x="137184" y="337376"/>
                  </a:lnTo>
                  <a:lnTo>
                    <a:pt x="93443" y="321065"/>
                  </a:lnTo>
                  <a:lnTo>
                    <a:pt x="55387" y="294022"/>
                  </a:lnTo>
                  <a:lnTo>
                    <a:pt x="26655" y="259401"/>
                  </a:lnTo>
                  <a:lnTo>
                    <a:pt x="7956" y="219411"/>
                  </a:lnTo>
                  <a:lnTo>
                    <a:pt x="0" y="176260"/>
                  </a:lnTo>
                  <a:lnTo>
                    <a:pt x="3494" y="132159"/>
                  </a:lnTo>
                  <a:lnTo>
                    <a:pt x="19148" y="8931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Types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bases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982" y="1599692"/>
            <a:ext cx="10583545" cy="41706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Cubes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OLAP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Recommandations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31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cubes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multi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dimensionnels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doivent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construits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d’utilisation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spécifique,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pourquoi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 utilise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marts.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cubes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bénéfiques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lorsqu’idéalement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n’a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pas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dimensions.</a:t>
            </a:r>
            <a:endParaRPr sz="1400">
              <a:latin typeface="Calibri"/>
              <a:cs typeface="Calibri"/>
            </a:endParaRPr>
          </a:p>
          <a:p>
            <a:pPr marL="338455" indent="-32639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338455" algn="l"/>
                <a:tab pos="33909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cubes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très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pratiques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requêtes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interactives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hiérarchies.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L’utilisation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cubes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marts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optionnelle.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tout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simplement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relationnelles,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tout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organisant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d’avoir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bonne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performance.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Parmi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outils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l’organisation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relationnelles,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 cite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en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étoile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Toujours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but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d’optimiser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performances,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elles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existent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méthodes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alternatives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stockage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Modélisation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tabulaire (SSAS)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ROLAP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Stockage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Traitement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parallèle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ces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technologies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marts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d’augmenter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performance.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967216" y="4855462"/>
            <a:ext cx="2367280" cy="2002789"/>
            <a:chOff x="8967216" y="4855462"/>
            <a:chExt cx="2367280" cy="200278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67216" y="4855462"/>
              <a:ext cx="2366772" cy="200253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30360" y="5327522"/>
              <a:ext cx="590042" cy="30317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136123" y="5574919"/>
            <a:ext cx="203835" cy="123253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5" dirty="0">
                <a:solidFill>
                  <a:srgbClr val="007842"/>
                </a:solidFill>
                <a:latin typeface="Calibri"/>
                <a:cs typeface="Calibri"/>
              </a:rPr>
              <a:t>Consommateurs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200893" y="5249545"/>
            <a:ext cx="745490" cy="959485"/>
            <a:chOff x="10200893" y="5249545"/>
            <a:chExt cx="745490" cy="95948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00893" y="5249545"/>
              <a:ext cx="469900" cy="21691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593351" y="5860646"/>
              <a:ext cx="346710" cy="342265"/>
            </a:xfrm>
            <a:custGeom>
              <a:avLst/>
              <a:gdLst/>
              <a:ahLst/>
              <a:cxnLst/>
              <a:rect l="l" t="t" r="r" b="b"/>
              <a:pathLst>
                <a:path w="346709" h="342264">
                  <a:moveTo>
                    <a:pt x="164098" y="0"/>
                  </a:moveTo>
                  <a:lnTo>
                    <a:pt x="120494" y="6984"/>
                  </a:lnTo>
                  <a:lnTo>
                    <a:pt x="80320" y="24635"/>
                  </a:lnTo>
                  <a:lnTo>
                    <a:pt x="45797" y="52297"/>
                  </a:lnTo>
                  <a:lnTo>
                    <a:pt x="19148" y="89315"/>
                  </a:lnTo>
                  <a:lnTo>
                    <a:pt x="3494" y="132159"/>
                  </a:lnTo>
                  <a:lnTo>
                    <a:pt x="0" y="176260"/>
                  </a:lnTo>
                  <a:lnTo>
                    <a:pt x="7956" y="219411"/>
                  </a:lnTo>
                  <a:lnTo>
                    <a:pt x="26655" y="259401"/>
                  </a:lnTo>
                  <a:lnTo>
                    <a:pt x="55387" y="294022"/>
                  </a:lnTo>
                  <a:lnTo>
                    <a:pt x="93443" y="321065"/>
                  </a:lnTo>
                  <a:lnTo>
                    <a:pt x="137184" y="337376"/>
                  </a:lnTo>
                  <a:lnTo>
                    <a:pt x="181958" y="341712"/>
                  </a:lnTo>
                  <a:lnTo>
                    <a:pt x="225539" y="334727"/>
                  </a:lnTo>
                  <a:lnTo>
                    <a:pt x="265702" y="317076"/>
                  </a:lnTo>
                  <a:lnTo>
                    <a:pt x="300221" y="289414"/>
                  </a:lnTo>
                  <a:lnTo>
                    <a:pt x="326869" y="252396"/>
                  </a:lnTo>
                  <a:lnTo>
                    <a:pt x="342577" y="209552"/>
                  </a:lnTo>
                  <a:lnTo>
                    <a:pt x="346107" y="165451"/>
                  </a:lnTo>
                  <a:lnTo>
                    <a:pt x="338172" y="122300"/>
                  </a:lnTo>
                  <a:lnTo>
                    <a:pt x="319484" y="82310"/>
                  </a:lnTo>
                  <a:lnTo>
                    <a:pt x="290757" y="47689"/>
                  </a:lnTo>
                  <a:lnTo>
                    <a:pt x="252701" y="20646"/>
                  </a:lnTo>
                  <a:lnTo>
                    <a:pt x="208907" y="4335"/>
                  </a:lnTo>
                  <a:lnTo>
                    <a:pt x="16409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593351" y="5860646"/>
              <a:ext cx="346710" cy="342265"/>
            </a:xfrm>
            <a:custGeom>
              <a:avLst/>
              <a:gdLst/>
              <a:ahLst/>
              <a:cxnLst/>
              <a:rect l="l" t="t" r="r" b="b"/>
              <a:pathLst>
                <a:path w="346709" h="342264">
                  <a:moveTo>
                    <a:pt x="19148" y="89315"/>
                  </a:moveTo>
                  <a:lnTo>
                    <a:pt x="45797" y="52297"/>
                  </a:lnTo>
                  <a:lnTo>
                    <a:pt x="80320" y="24635"/>
                  </a:lnTo>
                  <a:lnTo>
                    <a:pt x="120494" y="6984"/>
                  </a:lnTo>
                  <a:lnTo>
                    <a:pt x="164098" y="0"/>
                  </a:lnTo>
                  <a:lnTo>
                    <a:pt x="208907" y="4335"/>
                  </a:lnTo>
                  <a:lnTo>
                    <a:pt x="252701" y="20646"/>
                  </a:lnTo>
                  <a:lnTo>
                    <a:pt x="290757" y="47689"/>
                  </a:lnTo>
                  <a:lnTo>
                    <a:pt x="319484" y="82310"/>
                  </a:lnTo>
                  <a:lnTo>
                    <a:pt x="338172" y="122300"/>
                  </a:lnTo>
                  <a:lnTo>
                    <a:pt x="346107" y="165451"/>
                  </a:lnTo>
                  <a:lnTo>
                    <a:pt x="342577" y="209552"/>
                  </a:lnTo>
                  <a:lnTo>
                    <a:pt x="326869" y="252396"/>
                  </a:lnTo>
                  <a:lnTo>
                    <a:pt x="300221" y="289414"/>
                  </a:lnTo>
                  <a:lnTo>
                    <a:pt x="265702" y="317076"/>
                  </a:lnTo>
                  <a:lnTo>
                    <a:pt x="225539" y="334727"/>
                  </a:lnTo>
                  <a:lnTo>
                    <a:pt x="181958" y="341712"/>
                  </a:lnTo>
                  <a:lnTo>
                    <a:pt x="137184" y="337376"/>
                  </a:lnTo>
                  <a:lnTo>
                    <a:pt x="93443" y="321065"/>
                  </a:lnTo>
                  <a:lnTo>
                    <a:pt x="55387" y="294022"/>
                  </a:lnTo>
                  <a:lnTo>
                    <a:pt x="26655" y="259401"/>
                  </a:lnTo>
                  <a:lnTo>
                    <a:pt x="7956" y="219411"/>
                  </a:lnTo>
                  <a:lnTo>
                    <a:pt x="0" y="176260"/>
                  </a:lnTo>
                  <a:lnTo>
                    <a:pt x="3494" y="132159"/>
                  </a:lnTo>
                  <a:lnTo>
                    <a:pt x="19148" y="8931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6489700" cy="6858000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72" y="381000"/>
              <a:ext cx="2001012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7842"/>
                </a:solidFill>
              </a:rPr>
              <a:t>CHAPITRE</a:t>
            </a:r>
            <a:r>
              <a:rPr spc="-50" dirty="0">
                <a:solidFill>
                  <a:srgbClr val="007842"/>
                </a:solidFill>
              </a:rPr>
              <a:t> </a:t>
            </a:r>
            <a:r>
              <a:rPr spc="-5" dirty="0">
                <a:solidFill>
                  <a:srgbClr val="007842"/>
                </a:solidFill>
              </a:rPr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52438" y="1103503"/>
            <a:ext cx="50742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9095" marR="5080" indent="-163703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24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LE</a:t>
            </a:r>
            <a:r>
              <a:rPr sz="24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24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24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BUSINESS </a:t>
            </a:r>
            <a:r>
              <a:rPr sz="2400" b="1" spc="-5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590" y="2734182"/>
            <a:ext cx="4699635" cy="2796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Introduction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à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l’informatique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décisionnelle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Présentation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générale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d’un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Data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Warehouse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Architecture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d’un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Data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Warehouse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Types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des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bases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Data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Warehouse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vs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ODS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(Operational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Data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Storage)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Introduction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au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Modèle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dimensionnel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7"/>
            <a:ext cx="12191999" cy="684910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5151120"/>
                  </a:moveTo>
                  <a:lnTo>
                    <a:pt x="11119104" y="5151120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spc="-5" dirty="0">
                <a:solidFill>
                  <a:srgbClr val="007842"/>
                </a:solidFill>
              </a:rPr>
              <a:t>2</a:t>
            </a:r>
            <a:r>
              <a:rPr sz="1600" spc="5" dirty="0">
                <a:solidFill>
                  <a:srgbClr val="007842"/>
                </a:solidFill>
              </a:rPr>
              <a:t> </a:t>
            </a:r>
            <a:r>
              <a:rPr sz="1600" spc="-5" dirty="0">
                <a:solidFill>
                  <a:srgbClr val="007842"/>
                </a:solidFill>
              </a:rPr>
              <a:t>-</a:t>
            </a:r>
            <a:r>
              <a:rPr sz="1600" dirty="0">
                <a:solidFill>
                  <a:srgbClr val="007842"/>
                </a:solidFill>
              </a:rPr>
              <a:t> </a:t>
            </a:r>
            <a:r>
              <a:rPr sz="1600" spc="-10" dirty="0">
                <a:solidFill>
                  <a:srgbClr val="007842"/>
                </a:solidFill>
              </a:rPr>
              <a:t>INTRODUIRE</a:t>
            </a:r>
            <a:r>
              <a:rPr sz="1600" spc="10" dirty="0">
                <a:solidFill>
                  <a:srgbClr val="007842"/>
                </a:solidFill>
              </a:rPr>
              <a:t> </a:t>
            </a:r>
            <a:r>
              <a:rPr sz="1600" spc="-5" dirty="0">
                <a:solidFill>
                  <a:srgbClr val="007842"/>
                </a:solidFill>
              </a:rPr>
              <a:t>LE </a:t>
            </a:r>
            <a:r>
              <a:rPr sz="1600" spc="-10" dirty="0">
                <a:solidFill>
                  <a:srgbClr val="007842"/>
                </a:solidFill>
              </a:rPr>
              <a:t>DOMAINE</a:t>
            </a:r>
            <a:r>
              <a:rPr sz="1600" spc="5" dirty="0">
                <a:solidFill>
                  <a:srgbClr val="007842"/>
                </a:solidFill>
              </a:rPr>
              <a:t> </a:t>
            </a:r>
            <a:r>
              <a:rPr sz="1600" spc="-10" dirty="0">
                <a:solidFill>
                  <a:srgbClr val="007842"/>
                </a:solidFill>
              </a:rPr>
              <a:t>DU</a:t>
            </a:r>
            <a:r>
              <a:rPr sz="1600" spc="10" dirty="0">
                <a:solidFill>
                  <a:srgbClr val="007842"/>
                </a:solidFill>
              </a:rPr>
              <a:t> </a:t>
            </a:r>
            <a:r>
              <a:rPr sz="1600" spc="-5" dirty="0">
                <a:solidFill>
                  <a:srgbClr val="007842"/>
                </a:solidFill>
              </a:rPr>
              <a:t>BUSINESS</a:t>
            </a:r>
            <a:r>
              <a:rPr sz="1600" spc="20" dirty="0">
                <a:solidFill>
                  <a:srgbClr val="007842"/>
                </a:solidFill>
              </a:rPr>
              <a:t> </a:t>
            </a:r>
            <a:r>
              <a:rPr sz="1600" spc="-5" dirty="0">
                <a:solidFill>
                  <a:srgbClr val="007842"/>
                </a:solidFill>
              </a:rPr>
              <a:t>INTELLIGENCE</a:t>
            </a:r>
            <a:endParaRPr sz="1600"/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spc="-10" dirty="0">
                <a:solidFill>
                  <a:srgbClr val="007842"/>
                </a:solidFill>
              </a:rPr>
              <a:t>Data</a:t>
            </a:r>
            <a:r>
              <a:rPr sz="1600" spc="-15" dirty="0">
                <a:solidFill>
                  <a:srgbClr val="007842"/>
                </a:solidFill>
              </a:rPr>
              <a:t> Warehouse</a:t>
            </a:r>
            <a:r>
              <a:rPr sz="1600" dirty="0">
                <a:solidFill>
                  <a:srgbClr val="007842"/>
                </a:solidFill>
              </a:rPr>
              <a:t> </a:t>
            </a:r>
            <a:r>
              <a:rPr sz="1600" spc="-5" dirty="0">
                <a:solidFill>
                  <a:srgbClr val="007842"/>
                </a:solidFill>
              </a:rPr>
              <a:t>vs</a:t>
            </a:r>
            <a:r>
              <a:rPr sz="1600" spc="5" dirty="0">
                <a:solidFill>
                  <a:srgbClr val="007842"/>
                </a:solidFill>
              </a:rPr>
              <a:t> </a:t>
            </a:r>
            <a:r>
              <a:rPr sz="1600" spc="-10" dirty="0">
                <a:solidFill>
                  <a:srgbClr val="007842"/>
                </a:solidFill>
              </a:rPr>
              <a:t>ODS</a:t>
            </a:r>
            <a:r>
              <a:rPr sz="1600" spc="20" dirty="0">
                <a:solidFill>
                  <a:srgbClr val="007842"/>
                </a:solidFill>
              </a:rPr>
              <a:t> </a:t>
            </a:r>
            <a:r>
              <a:rPr sz="1600" spc="-10" dirty="0">
                <a:solidFill>
                  <a:srgbClr val="007842"/>
                </a:solidFill>
              </a:rPr>
              <a:t>(Operational</a:t>
            </a:r>
            <a:r>
              <a:rPr sz="1600" spc="10" dirty="0">
                <a:solidFill>
                  <a:srgbClr val="007842"/>
                </a:solidFill>
              </a:rPr>
              <a:t> </a:t>
            </a:r>
            <a:r>
              <a:rPr sz="1600" spc="-10" dirty="0">
                <a:solidFill>
                  <a:srgbClr val="007842"/>
                </a:solidFill>
              </a:rPr>
              <a:t>Data </a:t>
            </a:r>
            <a:r>
              <a:rPr sz="1600" spc="-15" dirty="0">
                <a:solidFill>
                  <a:srgbClr val="007842"/>
                </a:solidFill>
              </a:rPr>
              <a:t>Storage)</a:t>
            </a:r>
            <a:endParaRPr sz="1600"/>
          </a:p>
        </p:txBody>
      </p:sp>
      <p:grpSp>
        <p:nvGrpSpPr>
          <p:cNvPr id="11" name="object 11"/>
          <p:cNvGrpSpPr/>
          <p:nvPr/>
        </p:nvGrpSpPr>
        <p:grpSpPr>
          <a:xfrm>
            <a:off x="7644130" y="4262373"/>
            <a:ext cx="3723640" cy="2053589"/>
            <a:chOff x="7644130" y="4262373"/>
            <a:chExt cx="3723640" cy="2053589"/>
          </a:xfrm>
        </p:grpSpPr>
        <p:sp>
          <p:nvSpPr>
            <p:cNvPr id="12" name="object 12"/>
            <p:cNvSpPr/>
            <p:nvPr/>
          </p:nvSpPr>
          <p:spPr>
            <a:xfrm>
              <a:off x="7650480" y="4268723"/>
              <a:ext cx="3710940" cy="2040889"/>
            </a:xfrm>
            <a:custGeom>
              <a:avLst/>
              <a:gdLst/>
              <a:ahLst/>
              <a:cxnLst/>
              <a:rect l="l" t="t" r="r" b="b"/>
              <a:pathLst>
                <a:path w="3710940" h="2040889">
                  <a:moveTo>
                    <a:pt x="527303" y="82295"/>
                  </a:moveTo>
                  <a:lnTo>
                    <a:pt x="491320" y="123839"/>
                  </a:lnTo>
                  <a:lnTo>
                    <a:pt x="450103" y="140493"/>
                  </a:lnTo>
                  <a:lnTo>
                    <a:pt x="396748" y="153359"/>
                  </a:lnTo>
                  <a:lnTo>
                    <a:pt x="333761" y="161653"/>
                  </a:lnTo>
                  <a:lnTo>
                    <a:pt x="263651" y="164592"/>
                  </a:lnTo>
                  <a:lnTo>
                    <a:pt x="193542" y="161653"/>
                  </a:lnTo>
                  <a:lnTo>
                    <a:pt x="130556" y="153359"/>
                  </a:lnTo>
                  <a:lnTo>
                    <a:pt x="77200" y="140493"/>
                  </a:lnTo>
                  <a:lnTo>
                    <a:pt x="35983" y="123839"/>
                  </a:lnTo>
                  <a:lnTo>
                    <a:pt x="9413" y="104178"/>
                  </a:lnTo>
                  <a:lnTo>
                    <a:pt x="0" y="82295"/>
                  </a:lnTo>
                </a:path>
                <a:path w="3710940" h="2040889">
                  <a:moveTo>
                    <a:pt x="0" y="82295"/>
                  </a:moveTo>
                  <a:lnTo>
                    <a:pt x="35983" y="40752"/>
                  </a:lnTo>
                  <a:lnTo>
                    <a:pt x="77200" y="24098"/>
                  </a:lnTo>
                  <a:lnTo>
                    <a:pt x="130555" y="11232"/>
                  </a:lnTo>
                  <a:lnTo>
                    <a:pt x="193542" y="2938"/>
                  </a:lnTo>
                  <a:lnTo>
                    <a:pt x="263651" y="0"/>
                  </a:lnTo>
                  <a:lnTo>
                    <a:pt x="333761" y="2938"/>
                  </a:lnTo>
                  <a:lnTo>
                    <a:pt x="396747" y="11232"/>
                  </a:lnTo>
                  <a:lnTo>
                    <a:pt x="450103" y="24098"/>
                  </a:lnTo>
                  <a:lnTo>
                    <a:pt x="491320" y="40752"/>
                  </a:lnTo>
                  <a:lnTo>
                    <a:pt x="527303" y="82295"/>
                  </a:lnTo>
                  <a:lnTo>
                    <a:pt x="527303" y="411480"/>
                  </a:lnTo>
                  <a:lnTo>
                    <a:pt x="491320" y="453023"/>
                  </a:lnTo>
                  <a:lnTo>
                    <a:pt x="450103" y="469677"/>
                  </a:lnTo>
                  <a:lnTo>
                    <a:pt x="396748" y="482543"/>
                  </a:lnTo>
                  <a:lnTo>
                    <a:pt x="333761" y="490837"/>
                  </a:lnTo>
                  <a:lnTo>
                    <a:pt x="263651" y="493775"/>
                  </a:lnTo>
                  <a:lnTo>
                    <a:pt x="193542" y="490837"/>
                  </a:lnTo>
                  <a:lnTo>
                    <a:pt x="130556" y="482543"/>
                  </a:lnTo>
                  <a:lnTo>
                    <a:pt x="77200" y="469677"/>
                  </a:lnTo>
                  <a:lnTo>
                    <a:pt x="35983" y="453023"/>
                  </a:lnTo>
                  <a:lnTo>
                    <a:pt x="0" y="411480"/>
                  </a:lnTo>
                  <a:lnTo>
                    <a:pt x="0" y="82295"/>
                  </a:lnTo>
                  <a:close/>
                </a:path>
                <a:path w="3710940" h="2040889">
                  <a:moveTo>
                    <a:pt x="527303" y="827532"/>
                  </a:moveTo>
                  <a:lnTo>
                    <a:pt x="491320" y="869075"/>
                  </a:lnTo>
                  <a:lnTo>
                    <a:pt x="450103" y="885729"/>
                  </a:lnTo>
                  <a:lnTo>
                    <a:pt x="396748" y="898595"/>
                  </a:lnTo>
                  <a:lnTo>
                    <a:pt x="333761" y="906889"/>
                  </a:lnTo>
                  <a:lnTo>
                    <a:pt x="263651" y="909827"/>
                  </a:lnTo>
                  <a:lnTo>
                    <a:pt x="193542" y="906889"/>
                  </a:lnTo>
                  <a:lnTo>
                    <a:pt x="130556" y="898595"/>
                  </a:lnTo>
                  <a:lnTo>
                    <a:pt x="77200" y="885729"/>
                  </a:lnTo>
                  <a:lnTo>
                    <a:pt x="35983" y="869075"/>
                  </a:lnTo>
                  <a:lnTo>
                    <a:pt x="9413" y="849414"/>
                  </a:lnTo>
                  <a:lnTo>
                    <a:pt x="0" y="827532"/>
                  </a:lnTo>
                </a:path>
                <a:path w="3710940" h="2040889">
                  <a:moveTo>
                    <a:pt x="0" y="827532"/>
                  </a:moveTo>
                  <a:lnTo>
                    <a:pt x="35983" y="785988"/>
                  </a:lnTo>
                  <a:lnTo>
                    <a:pt x="77200" y="769334"/>
                  </a:lnTo>
                  <a:lnTo>
                    <a:pt x="130555" y="756468"/>
                  </a:lnTo>
                  <a:lnTo>
                    <a:pt x="193542" y="748174"/>
                  </a:lnTo>
                  <a:lnTo>
                    <a:pt x="263651" y="745236"/>
                  </a:lnTo>
                  <a:lnTo>
                    <a:pt x="333761" y="748174"/>
                  </a:lnTo>
                  <a:lnTo>
                    <a:pt x="396747" y="756468"/>
                  </a:lnTo>
                  <a:lnTo>
                    <a:pt x="450103" y="769334"/>
                  </a:lnTo>
                  <a:lnTo>
                    <a:pt x="491320" y="785988"/>
                  </a:lnTo>
                  <a:lnTo>
                    <a:pt x="527303" y="827532"/>
                  </a:lnTo>
                  <a:lnTo>
                    <a:pt x="527303" y="1156716"/>
                  </a:lnTo>
                  <a:lnTo>
                    <a:pt x="491320" y="1198259"/>
                  </a:lnTo>
                  <a:lnTo>
                    <a:pt x="450103" y="1214913"/>
                  </a:lnTo>
                  <a:lnTo>
                    <a:pt x="396748" y="1227779"/>
                  </a:lnTo>
                  <a:lnTo>
                    <a:pt x="333761" y="1236073"/>
                  </a:lnTo>
                  <a:lnTo>
                    <a:pt x="263651" y="1239012"/>
                  </a:lnTo>
                  <a:lnTo>
                    <a:pt x="193542" y="1236073"/>
                  </a:lnTo>
                  <a:lnTo>
                    <a:pt x="130556" y="1227779"/>
                  </a:lnTo>
                  <a:lnTo>
                    <a:pt x="77200" y="1214913"/>
                  </a:lnTo>
                  <a:lnTo>
                    <a:pt x="35983" y="1198259"/>
                  </a:lnTo>
                  <a:lnTo>
                    <a:pt x="0" y="1156716"/>
                  </a:lnTo>
                  <a:lnTo>
                    <a:pt x="0" y="827532"/>
                  </a:lnTo>
                  <a:close/>
                </a:path>
                <a:path w="3710940" h="2040889">
                  <a:moveTo>
                    <a:pt x="527303" y="1627886"/>
                  </a:moveTo>
                  <a:lnTo>
                    <a:pt x="491320" y="1669551"/>
                  </a:lnTo>
                  <a:lnTo>
                    <a:pt x="450103" y="1686258"/>
                  </a:lnTo>
                  <a:lnTo>
                    <a:pt x="396748" y="1699165"/>
                  </a:lnTo>
                  <a:lnTo>
                    <a:pt x="333761" y="1707487"/>
                  </a:lnTo>
                  <a:lnTo>
                    <a:pt x="263651" y="1710436"/>
                  </a:lnTo>
                  <a:lnTo>
                    <a:pt x="193542" y="1707487"/>
                  </a:lnTo>
                  <a:lnTo>
                    <a:pt x="130556" y="1699165"/>
                  </a:lnTo>
                  <a:lnTo>
                    <a:pt x="77200" y="1686258"/>
                  </a:lnTo>
                  <a:lnTo>
                    <a:pt x="35983" y="1669551"/>
                  </a:lnTo>
                  <a:lnTo>
                    <a:pt x="9413" y="1649831"/>
                  </a:lnTo>
                  <a:lnTo>
                    <a:pt x="0" y="1627886"/>
                  </a:lnTo>
                </a:path>
                <a:path w="3710940" h="2040889">
                  <a:moveTo>
                    <a:pt x="0" y="1627886"/>
                  </a:moveTo>
                  <a:lnTo>
                    <a:pt x="35983" y="1586220"/>
                  </a:lnTo>
                  <a:lnTo>
                    <a:pt x="77200" y="1569513"/>
                  </a:lnTo>
                  <a:lnTo>
                    <a:pt x="130555" y="1556606"/>
                  </a:lnTo>
                  <a:lnTo>
                    <a:pt x="193542" y="1548284"/>
                  </a:lnTo>
                  <a:lnTo>
                    <a:pt x="263651" y="1545336"/>
                  </a:lnTo>
                  <a:lnTo>
                    <a:pt x="333761" y="1548284"/>
                  </a:lnTo>
                  <a:lnTo>
                    <a:pt x="396747" y="1556606"/>
                  </a:lnTo>
                  <a:lnTo>
                    <a:pt x="450103" y="1569513"/>
                  </a:lnTo>
                  <a:lnTo>
                    <a:pt x="491320" y="1586220"/>
                  </a:lnTo>
                  <a:lnTo>
                    <a:pt x="527303" y="1627886"/>
                  </a:lnTo>
                  <a:lnTo>
                    <a:pt x="527303" y="1958086"/>
                  </a:lnTo>
                  <a:lnTo>
                    <a:pt x="491320" y="1999751"/>
                  </a:lnTo>
                  <a:lnTo>
                    <a:pt x="450103" y="2016458"/>
                  </a:lnTo>
                  <a:lnTo>
                    <a:pt x="396748" y="2029365"/>
                  </a:lnTo>
                  <a:lnTo>
                    <a:pt x="333761" y="2037687"/>
                  </a:lnTo>
                  <a:lnTo>
                    <a:pt x="263651" y="2040636"/>
                  </a:lnTo>
                  <a:lnTo>
                    <a:pt x="193542" y="2037687"/>
                  </a:lnTo>
                  <a:lnTo>
                    <a:pt x="130556" y="2029365"/>
                  </a:lnTo>
                  <a:lnTo>
                    <a:pt x="77200" y="2016458"/>
                  </a:lnTo>
                  <a:lnTo>
                    <a:pt x="35983" y="1999751"/>
                  </a:lnTo>
                  <a:lnTo>
                    <a:pt x="0" y="1958086"/>
                  </a:lnTo>
                  <a:lnTo>
                    <a:pt x="0" y="1627886"/>
                  </a:lnTo>
                  <a:close/>
                </a:path>
                <a:path w="3710940" h="2040889">
                  <a:moveTo>
                    <a:pt x="3710940" y="517651"/>
                  </a:moveTo>
                  <a:lnTo>
                    <a:pt x="3694834" y="576079"/>
                  </a:lnTo>
                  <a:lnTo>
                    <a:pt x="3649155" y="629196"/>
                  </a:lnTo>
                  <a:lnTo>
                    <a:pt x="3616461" y="653208"/>
                  </a:lnTo>
                  <a:lnTo>
                    <a:pt x="3577856" y="675226"/>
                  </a:lnTo>
                  <a:lnTo>
                    <a:pt x="3533835" y="695029"/>
                  </a:lnTo>
                  <a:lnTo>
                    <a:pt x="3484891" y="712394"/>
                  </a:lnTo>
                  <a:lnTo>
                    <a:pt x="3431519" y="727100"/>
                  </a:lnTo>
                  <a:lnTo>
                    <a:pt x="3374213" y="738924"/>
                  </a:lnTo>
                  <a:lnTo>
                    <a:pt x="3313468" y="747645"/>
                  </a:lnTo>
                  <a:lnTo>
                    <a:pt x="3249777" y="753040"/>
                  </a:lnTo>
                  <a:lnTo>
                    <a:pt x="3183636" y="754888"/>
                  </a:lnTo>
                  <a:lnTo>
                    <a:pt x="3117494" y="753040"/>
                  </a:lnTo>
                  <a:lnTo>
                    <a:pt x="3053803" y="747645"/>
                  </a:lnTo>
                  <a:lnTo>
                    <a:pt x="2993058" y="738924"/>
                  </a:lnTo>
                  <a:lnTo>
                    <a:pt x="2935752" y="727100"/>
                  </a:lnTo>
                  <a:lnTo>
                    <a:pt x="2882380" y="712394"/>
                  </a:lnTo>
                  <a:lnTo>
                    <a:pt x="2833436" y="695029"/>
                  </a:lnTo>
                  <a:lnTo>
                    <a:pt x="2789415" y="675226"/>
                  </a:lnTo>
                  <a:lnTo>
                    <a:pt x="2750810" y="653208"/>
                  </a:lnTo>
                  <a:lnTo>
                    <a:pt x="2718116" y="629196"/>
                  </a:lnTo>
                  <a:lnTo>
                    <a:pt x="2672437" y="576079"/>
                  </a:lnTo>
                  <a:lnTo>
                    <a:pt x="2660440" y="547418"/>
                  </a:lnTo>
                  <a:lnTo>
                    <a:pt x="2656331" y="517651"/>
                  </a:lnTo>
                </a:path>
                <a:path w="3710940" h="2040889">
                  <a:moveTo>
                    <a:pt x="2656331" y="517651"/>
                  </a:moveTo>
                  <a:lnTo>
                    <a:pt x="2672437" y="459224"/>
                  </a:lnTo>
                  <a:lnTo>
                    <a:pt x="2718116" y="406107"/>
                  </a:lnTo>
                  <a:lnTo>
                    <a:pt x="2750810" y="382095"/>
                  </a:lnTo>
                  <a:lnTo>
                    <a:pt x="2789415" y="360077"/>
                  </a:lnTo>
                  <a:lnTo>
                    <a:pt x="2833436" y="340274"/>
                  </a:lnTo>
                  <a:lnTo>
                    <a:pt x="2882380" y="322909"/>
                  </a:lnTo>
                  <a:lnTo>
                    <a:pt x="2935752" y="308203"/>
                  </a:lnTo>
                  <a:lnTo>
                    <a:pt x="2993058" y="296379"/>
                  </a:lnTo>
                  <a:lnTo>
                    <a:pt x="3053803" y="287658"/>
                  </a:lnTo>
                  <a:lnTo>
                    <a:pt x="3117494" y="282263"/>
                  </a:lnTo>
                  <a:lnTo>
                    <a:pt x="3183636" y="280415"/>
                  </a:lnTo>
                  <a:lnTo>
                    <a:pt x="3249777" y="282263"/>
                  </a:lnTo>
                  <a:lnTo>
                    <a:pt x="3313468" y="287658"/>
                  </a:lnTo>
                  <a:lnTo>
                    <a:pt x="3374213" y="296379"/>
                  </a:lnTo>
                  <a:lnTo>
                    <a:pt x="3431519" y="308203"/>
                  </a:lnTo>
                  <a:lnTo>
                    <a:pt x="3484891" y="322909"/>
                  </a:lnTo>
                  <a:lnTo>
                    <a:pt x="3533835" y="340274"/>
                  </a:lnTo>
                  <a:lnTo>
                    <a:pt x="3577856" y="360077"/>
                  </a:lnTo>
                  <a:lnTo>
                    <a:pt x="3616461" y="382095"/>
                  </a:lnTo>
                  <a:lnTo>
                    <a:pt x="3649155" y="406107"/>
                  </a:lnTo>
                  <a:lnTo>
                    <a:pt x="3694834" y="459224"/>
                  </a:lnTo>
                  <a:lnTo>
                    <a:pt x="3710940" y="517651"/>
                  </a:lnTo>
                  <a:lnTo>
                    <a:pt x="3710940" y="1466595"/>
                  </a:lnTo>
                  <a:lnTo>
                    <a:pt x="3694834" y="1525011"/>
                  </a:lnTo>
                  <a:lnTo>
                    <a:pt x="3649155" y="1578123"/>
                  </a:lnTo>
                  <a:lnTo>
                    <a:pt x="3616461" y="1602135"/>
                  </a:lnTo>
                  <a:lnTo>
                    <a:pt x="3577856" y="1624155"/>
                  </a:lnTo>
                  <a:lnTo>
                    <a:pt x="3533835" y="1643960"/>
                  </a:lnTo>
                  <a:lnTo>
                    <a:pt x="3484891" y="1661328"/>
                  </a:lnTo>
                  <a:lnTo>
                    <a:pt x="3431519" y="1676036"/>
                  </a:lnTo>
                  <a:lnTo>
                    <a:pt x="3374213" y="1687863"/>
                  </a:lnTo>
                  <a:lnTo>
                    <a:pt x="3313468" y="1696586"/>
                  </a:lnTo>
                  <a:lnTo>
                    <a:pt x="3249777" y="1701983"/>
                  </a:lnTo>
                  <a:lnTo>
                    <a:pt x="3183636" y="1703832"/>
                  </a:lnTo>
                  <a:lnTo>
                    <a:pt x="3117494" y="1701983"/>
                  </a:lnTo>
                  <a:lnTo>
                    <a:pt x="3053803" y="1696586"/>
                  </a:lnTo>
                  <a:lnTo>
                    <a:pt x="2993058" y="1687863"/>
                  </a:lnTo>
                  <a:lnTo>
                    <a:pt x="2935752" y="1676036"/>
                  </a:lnTo>
                  <a:lnTo>
                    <a:pt x="2882380" y="1661328"/>
                  </a:lnTo>
                  <a:lnTo>
                    <a:pt x="2833436" y="1643960"/>
                  </a:lnTo>
                  <a:lnTo>
                    <a:pt x="2789415" y="1624155"/>
                  </a:lnTo>
                  <a:lnTo>
                    <a:pt x="2750810" y="1602135"/>
                  </a:lnTo>
                  <a:lnTo>
                    <a:pt x="2718116" y="1578123"/>
                  </a:lnTo>
                  <a:lnTo>
                    <a:pt x="2672437" y="1525011"/>
                  </a:lnTo>
                  <a:lnTo>
                    <a:pt x="2656331" y="1466595"/>
                  </a:lnTo>
                  <a:lnTo>
                    <a:pt x="2656331" y="517651"/>
                  </a:lnTo>
                  <a:close/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75498" y="4509642"/>
              <a:ext cx="2131695" cy="1558290"/>
            </a:xfrm>
            <a:custGeom>
              <a:avLst/>
              <a:gdLst/>
              <a:ahLst/>
              <a:cxnLst/>
              <a:rect l="l" t="t" r="r" b="b"/>
              <a:pathLst>
                <a:path w="2131695" h="1558289">
                  <a:moveTo>
                    <a:pt x="2131568" y="751205"/>
                  </a:moveTo>
                  <a:lnTo>
                    <a:pt x="2130361" y="750608"/>
                  </a:lnTo>
                  <a:lnTo>
                    <a:pt x="2117013" y="736854"/>
                  </a:lnTo>
                  <a:lnTo>
                    <a:pt x="2072259" y="690753"/>
                  </a:lnTo>
                  <a:lnTo>
                    <a:pt x="2063076" y="716978"/>
                  </a:lnTo>
                  <a:lnTo>
                    <a:pt x="2055368" y="713117"/>
                  </a:lnTo>
                  <a:lnTo>
                    <a:pt x="2055368" y="718477"/>
                  </a:lnTo>
                  <a:lnTo>
                    <a:pt x="4445" y="0"/>
                  </a:lnTo>
                  <a:lnTo>
                    <a:pt x="127" y="11938"/>
                  </a:lnTo>
                  <a:lnTo>
                    <a:pt x="2055368" y="731888"/>
                  </a:lnTo>
                  <a:lnTo>
                    <a:pt x="2055368" y="739025"/>
                  </a:lnTo>
                  <a:lnTo>
                    <a:pt x="2053945" y="743064"/>
                  </a:lnTo>
                  <a:lnTo>
                    <a:pt x="2046859" y="742315"/>
                  </a:lnTo>
                  <a:lnTo>
                    <a:pt x="2047811" y="744855"/>
                  </a:lnTo>
                  <a:lnTo>
                    <a:pt x="2286" y="744855"/>
                  </a:lnTo>
                  <a:lnTo>
                    <a:pt x="2286" y="757555"/>
                  </a:lnTo>
                  <a:lnTo>
                    <a:pt x="2048878" y="757555"/>
                  </a:lnTo>
                  <a:lnTo>
                    <a:pt x="2047113" y="762635"/>
                  </a:lnTo>
                  <a:lnTo>
                    <a:pt x="2054136" y="761746"/>
                  </a:lnTo>
                  <a:lnTo>
                    <a:pt x="2055368" y="765009"/>
                  </a:lnTo>
                  <a:lnTo>
                    <a:pt x="2055368" y="773087"/>
                  </a:lnTo>
                  <a:lnTo>
                    <a:pt x="0" y="1545869"/>
                  </a:lnTo>
                  <a:lnTo>
                    <a:pt x="4572" y="1557756"/>
                  </a:lnTo>
                  <a:lnTo>
                    <a:pt x="2055368" y="786701"/>
                  </a:lnTo>
                  <a:lnTo>
                    <a:pt x="2055368" y="789305"/>
                  </a:lnTo>
                  <a:lnTo>
                    <a:pt x="2063051" y="785469"/>
                  </a:lnTo>
                  <a:lnTo>
                    <a:pt x="2073656" y="813689"/>
                  </a:lnTo>
                  <a:lnTo>
                    <a:pt x="2116378" y="767588"/>
                  </a:lnTo>
                  <a:lnTo>
                    <a:pt x="2130895" y="751941"/>
                  </a:lnTo>
                  <a:lnTo>
                    <a:pt x="2131568" y="751840"/>
                  </a:lnTo>
                  <a:lnTo>
                    <a:pt x="2131250" y="751535"/>
                  </a:lnTo>
                  <a:lnTo>
                    <a:pt x="2131568" y="751205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97468" y="5249798"/>
              <a:ext cx="628015" cy="707390"/>
            </a:xfrm>
            <a:custGeom>
              <a:avLst/>
              <a:gdLst/>
              <a:ahLst/>
              <a:cxnLst/>
              <a:rect l="l" t="t" r="r" b="b"/>
              <a:pathLst>
                <a:path w="628015" h="707389">
                  <a:moveTo>
                    <a:pt x="0" y="0"/>
                  </a:moveTo>
                  <a:lnTo>
                    <a:pt x="0" y="156972"/>
                  </a:lnTo>
                  <a:lnTo>
                    <a:pt x="2549" y="201006"/>
                  </a:lnTo>
                  <a:lnTo>
                    <a:pt x="10068" y="244093"/>
                  </a:lnTo>
                  <a:lnTo>
                    <a:pt x="22360" y="286037"/>
                  </a:lnTo>
                  <a:lnTo>
                    <a:pt x="39229" y="326642"/>
                  </a:lnTo>
                  <a:lnTo>
                    <a:pt x="60480" y="365712"/>
                  </a:lnTo>
                  <a:lnTo>
                    <a:pt x="85917" y="403049"/>
                  </a:lnTo>
                  <a:lnTo>
                    <a:pt x="115343" y="438459"/>
                  </a:lnTo>
                  <a:lnTo>
                    <a:pt x="148565" y="471746"/>
                  </a:lnTo>
                  <a:lnTo>
                    <a:pt x="185385" y="502712"/>
                  </a:lnTo>
                  <a:lnTo>
                    <a:pt x="225608" y="531161"/>
                  </a:lnTo>
                  <a:lnTo>
                    <a:pt x="269038" y="556899"/>
                  </a:lnTo>
                  <a:lnTo>
                    <a:pt x="315480" y="579728"/>
                  </a:lnTo>
                  <a:lnTo>
                    <a:pt x="364737" y="599452"/>
                  </a:lnTo>
                  <a:lnTo>
                    <a:pt x="416614" y="615876"/>
                  </a:lnTo>
                  <a:lnTo>
                    <a:pt x="470915" y="628802"/>
                  </a:lnTo>
                  <a:lnTo>
                    <a:pt x="470915" y="707288"/>
                  </a:lnTo>
                  <a:lnTo>
                    <a:pt x="627887" y="565785"/>
                  </a:lnTo>
                  <a:lnTo>
                    <a:pt x="470915" y="393344"/>
                  </a:lnTo>
                  <a:lnTo>
                    <a:pt x="470915" y="471830"/>
                  </a:lnTo>
                  <a:lnTo>
                    <a:pt x="416614" y="458904"/>
                  </a:lnTo>
                  <a:lnTo>
                    <a:pt x="364737" y="442482"/>
                  </a:lnTo>
                  <a:lnTo>
                    <a:pt x="315480" y="422760"/>
                  </a:lnTo>
                  <a:lnTo>
                    <a:pt x="269038" y="399933"/>
                  </a:lnTo>
                  <a:lnTo>
                    <a:pt x="225608" y="374198"/>
                  </a:lnTo>
                  <a:lnTo>
                    <a:pt x="185385" y="345751"/>
                  </a:lnTo>
                  <a:lnTo>
                    <a:pt x="148565" y="314787"/>
                  </a:lnTo>
                  <a:lnTo>
                    <a:pt x="115343" y="281503"/>
                  </a:lnTo>
                  <a:lnTo>
                    <a:pt x="85917" y="246094"/>
                  </a:lnTo>
                  <a:lnTo>
                    <a:pt x="60480" y="208756"/>
                  </a:lnTo>
                  <a:lnTo>
                    <a:pt x="39229" y="169686"/>
                  </a:lnTo>
                  <a:lnTo>
                    <a:pt x="22360" y="129080"/>
                  </a:lnTo>
                  <a:lnTo>
                    <a:pt x="10068" y="87133"/>
                  </a:lnTo>
                  <a:lnTo>
                    <a:pt x="2549" y="44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97444" y="4762499"/>
              <a:ext cx="628015" cy="565785"/>
            </a:xfrm>
            <a:custGeom>
              <a:avLst/>
              <a:gdLst/>
              <a:ahLst/>
              <a:cxnLst/>
              <a:rect l="l" t="t" r="r" b="b"/>
              <a:pathLst>
                <a:path w="628015" h="565785">
                  <a:moveTo>
                    <a:pt x="627912" y="0"/>
                  </a:moveTo>
                  <a:lnTo>
                    <a:pt x="577175" y="1603"/>
                  </a:lnTo>
                  <a:lnTo>
                    <a:pt x="526820" y="6350"/>
                  </a:lnTo>
                  <a:lnTo>
                    <a:pt x="473719" y="14882"/>
                  </a:lnTo>
                  <a:lnTo>
                    <a:pt x="422604" y="26691"/>
                  </a:lnTo>
                  <a:lnTo>
                    <a:pt x="373630" y="41608"/>
                  </a:lnTo>
                  <a:lnTo>
                    <a:pt x="326953" y="59466"/>
                  </a:lnTo>
                  <a:lnTo>
                    <a:pt x="282729" y="80096"/>
                  </a:lnTo>
                  <a:lnTo>
                    <a:pt x="241113" y="103329"/>
                  </a:lnTo>
                  <a:lnTo>
                    <a:pt x="202261" y="128998"/>
                  </a:lnTo>
                  <a:lnTo>
                    <a:pt x="166329" y="156935"/>
                  </a:lnTo>
                  <a:lnTo>
                    <a:pt x="133472" y="186971"/>
                  </a:lnTo>
                  <a:lnTo>
                    <a:pt x="103845" y="218938"/>
                  </a:lnTo>
                  <a:lnTo>
                    <a:pt x="77606" y="252667"/>
                  </a:lnTo>
                  <a:lnTo>
                    <a:pt x="54908" y="287992"/>
                  </a:lnTo>
                  <a:lnTo>
                    <a:pt x="35908" y="324743"/>
                  </a:lnTo>
                  <a:lnTo>
                    <a:pt x="20762" y="362752"/>
                  </a:lnTo>
                  <a:lnTo>
                    <a:pt x="9624" y="401851"/>
                  </a:lnTo>
                  <a:lnTo>
                    <a:pt x="2652" y="441872"/>
                  </a:lnTo>
                  <a:lnTo>
                    <a:pt x="0" y="482647"/>
                  </a:lnTo>
                  <a:lnTo>
                    <a:pt x="1823" y="524007"/>
                  </a:lnTo>
                  <a:lnTo>
                    <a:pt x="8279" y="565785"/>
                  </a:lnTo>
                  <a:lnTo>
                    <a:pt x="19195" y="524861"/>
                  </a:lnTo>
                  <a:lnTo>
                    <a:pt x="34325" y="485372"/>
                  </a:lnTo>
                  <a:lnTo>
                    <a:pt x="53466" y="447452"/>
                  </a:lnTo>
                  <a:lnTo>
                    <a:pt x="76412" y="411238"/>
                  </a:lnTo>
                  <a:lnTo>
                    <a:pt x="102958" y="376863"/>
                  </a:lnTo>
                  <a:lnTo>
                    <a:pt x="132901" y="344463"/>
                  </a:lnTo>
                  <a:lnTo>
                    <a:pt x="166035" y="314172"/>
                  </a:lnTo>
                  <a:lnTo>
                    <a:pt x="202157" y="286125"/>
                  </a:lnTo>
                  <a:lnTo>
                    <a:pt x="241061" y="260458"/>
                  </a:lnTo>
                  <a:lnTo>
                    <a:pt x="282542" y="237306"/>
                  </a:lnTo>
                  <a:lnTo>
                    <a:pt x="326398" y="216802"/>
                  </a:lnTo>
                  <a:lnTo>
                    <a:pt x="372421" y="199083"/>
                  </a:lnTo>
                  <a:lnTo>
                    <a:pt x="420409" y="184283"/>
                  </a:lnTo>
                  <a:lnTo>
                    <a:pt x="470157" y="172536"/>
                  </a:lnTo>
                  <a:lnTo>
                    <a:pt x="521460" y="163979"/>
                  </a:lnTo>
                  <a:lnTo>
                    <a:pt x="574113" y="158746"/>
                  </a:lnTo>
                  <a:lnTo>
                    <a:pt x="627912" y="156972"/>
                  </a:lnTo>
                  <a:lnTo>
                    <a:pt x="627912" y="0"/>
                  </a:lnTo>
                  <a:close/>
                </a:path>
              </a:pathLst>
            </a:custGeom>
            <a:solidFill>
              <a:srgbClr val="005F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97468" y="4762499"/>
              <a:ext cx="628015" cy="1195070"/>
            </a:xfrm>
            <a:custGeom>
              <a:avLst/>
              <a:gdLst/>
              <a:ahLst/>
              <a:cxnLst/>
              <a:rect l="l" t="t" r="r" b="b"/>
              <a:pathLst>
                <a:path w="628015" h="1195070">
                  <a:moveTo>
                    <a:pt x="0" y="487299"/>
                  </a:moveTo>
                  <a:lnTo>
                    <a:pt x="2549" y="531339"/>
                  </a:lnTo>
                  <a:lnTo>
                    <a:pt x="10068" y="574432"/>
                  </a:lnTo>
                  <a:lnTo>
                    <a:pt x="22360" y="616379"/>
                  </a:lnTo>
                  <a:lnTo>
                    <a:pt x="39229" y="656985"/>
                  </a:lnTo>
                  <a:lnTo>
                    <a:pt x="60480" y="696055"/>
                  </a:lnTo>
                  <a:lnTo>
                    <a:pt x="85917" y="733393"/>
                  </a:lnTo>
                  <a:lnTo>
                    <a:pt x="115343" y="768802"/>
                  </a:lnTo>
                  <a:lnTo>
                    <a:pt x="148565" y="802086"/>
                  </a:lnTo>
                  <a:lnTo>
                    <a:pt x="185385" y="833050"/>
                  </a:lnTo>
                  <a:lnTo>
                    <a:pt x="225608" y="861497"/>
                  </a:lnTo>
                  <a:lnTo>
                    <a:pt x="269038" y="887232"/>
                  </a:lnTo>
                  <a:lnTo>
                    <a:pt x="315480" y="910059"/>
                  </a:lnTo>
                  <a:lnTo>
                    <a:pt x="364737" y="929781"/>
                  </a:lnTo>
                  <a:lnTo>
                    <a:pt x="416614" y="946203"/>
                  </a:lnTo>
                  <a:lnTo>
                    <a:pt x="470915" y="959129"/>
                  </a:lnTo>
                  <a:lnTo>
                    <a:pt x="470915" y="880643"/>
                  </a:lnTo>
                  <a:lnTo>
                    <a:pt x="627887" y="1053084"/>
                  </a:lnTo>
                  <a:lnTo>
                    <a:pt x="470915" y="1194587"/>
                  </a:lnTo>
                  <a:lnTo>
                    <a:pt x="470915" y="1116101"/>
                  </a:lnTo>
                  <a:lnTo>
                    <a:pt x="416614" y="1103175"/>
                  </a:lnTo>
                  <a:lnTo>
                    <a:pt x="364737" y="1086751"/>
                  </a:lnTo>
                  <a:lnTo>
                    <a:pt x="315480" y="1067027"/>
                  </a:lnTo>
                  <a:lnTo>
                    <a:pt x="269038" y="1044198"/>
                  </a:lnTo>
                  <a:lnTo>
                    <a:pt x="225608" y="1018460"/>
                  </a:lnTo>
                  <a:lnTo>
                    <a:pt x="185385" y="990011"/>
                  </a:lnTo>
                  <a:lnTo>
                    <a:pt x="148565" y="959045"/>
                  </a:lnTo>
                  <a:lnTo>
                    <a:pt x="115343" y="925758"/>
                  </a:lnTo>
                  <a:lnTo>
                    <a:pt x="85917" y="890348"/>
                  </a:lnTo>
                  <a:lnTo>
                    <a:pt x="60480" y="853011"/>
                  </a:lnTo>
                  <a:lnTo>
                    <a:pt x="39229" y="813941"/>
                  </a:lnTo>
                  <a:lnTo>
                    <a:pt x="22360" y="773336"/>
                  </a:lnTo>
                  <a:lnTo>
                    <a:pt x="10068" y="731392"/>
                  </a:lnTo>
                  <a:lnTo>
                    <a:pt x="2549" y="688305"/>
                  </a:lnTo>
                  <a:lnTo>
                    <a:pt x="0" y="644271"/>
                  </a:lnTo>
                  <a:lnTo>
                    <a:pt x="0" y="487299"/>
                  </a:lnTo>
                  <a:lnTo>
                    <a:pt x="2305" y="445255"/>
                  </a:lnTo>
                  <a:lnTo>
                    <a:pt x="9095" y="404203"/>
                  </a:lnTo>
                  <a:lnTo>
                    <a:pt x="20181" y="364291"/>
                  </a:lnTo>
                  <a:lnTo>
                    <a:pt x="35374" y="325665"/>
                  </a:lnTo>
                  <a:lnTo>
                    <a:pt x="54486" y="288469"/>
                  </a:lnTo>
                  <a:lnTo>
                    <a:pt x="77328" y="252852"/>
                  </a:lnTo>
                  <a:lnTo>
                    <a:pt x="103712" y="218960"/>
                  </a:lnTo>
                  <a:lnTo>
                    <a:pt x="133448" y="186937"/>
                  </a:lnTo>
                  <a:lnTo>
                    <a:pt x="166349" y="156932"/>
                  </a:lnTo>
                  <a:lnTo>
                    <a:pt x="202226" y="129090"/>
                  </a:lnTo>
                  <a:lnTo>
                    <a:pt x="240889" y="103558"/>
                  </a:lnTo>
                  <a:lnTo>
                    <a:pt x="282150" y="80481"/>
                  </a:lnTo>
                  <a:lnTo>
                    <a:pt x="325822" y="60007"/>
                  </a:lnTo>
                  <a:lnTo>
                    <a:pt x="371714" y="42281"/>
                  </a:lnTo>
                  <a:lnTo>
                    <a:pt x="419638" y="27450"/>
                  </a:lnTo>
                  <a:lnTo>
                    <a:pt x="469407" y="15660"/>
                  </a:lnTo>
                  <a:lnTo>
                    <a:pt x="520830" y="7057"/>
                  </a:lnTo>
                  <a:lnTo>
                    <a:pt x="573720" y="1788"/>
                  </a:lnTo>
                  <a:lnTo>
                    <a:pt x="627887" y="0"/>
                  </a:lnTo>
                  <a:lnTo>
                    <a:pt x="627887" y="156972"/>
                  </a:lnTo>
                  <a:lnTo>
                    <a:pt x="574089" y="158746"/>
                  </a:lnTo>
                  <a:lnTo>
                    <a:pt x="521435" y="163979"/>
                  </a:lnTo>
                  <a:lnTo>
                    <a:pt x="470133" y="172536"/>
                  </a:lnTo>
                  <a:lnTo>
                    <a:pt x="420385" y="184283"/>
                  </a:lnTo>
                  <a:lnTo>
                    <a:pt x="372397" y="199083"/>
                  </a:lnTo>
                  <a:lnTo>
                    <a:pt x="326373" y="216802"/>
                  </a:lnTo>
                  <a:lnTo>
                    <a:pt x="282518" y="237306"/>
                  </a:lnTo>
                  <a:lnTo>
                    <a:pt x="241036" y="260458"/>
                  </a:lnTo>
                  <a:lnTo>
                    <a:pt x="202132" y="286125"/>
                  </a:lnTo>
                  <a:lnTo>
                    <a:pt x="166011" y="314172"/>
                  </a:lnTo>
                  <a:lnTo>
                    <a:pt x="132877" y="344463"/>
                  </a:lnTo>
                  <a:lnTo>
                    <a:pt x="102934" y="376863"/>
                  </a:lnTo>
                  <a:lnTo>
                    <a:pt x="76387" y="411238"/>
                  </a:lnTo>
                  <a:lnTo>
                    <a:pt x="53442" y="447452"/>
                  </a:lnTo>
                  <a:lnTo>
                    <a:pt x="34301" y="485372"/>
                  </a:lnTo>
                  <a:lnTo>
                    <a:pt x="19171" y="524861"/>
                  </a:lnTo>
                  <a:lnTo>
                    <a:pt x="8254" y="565785"/>
                  </a:lnTo>
                </a:path>
              </a:pathLst>
            </a:custGeom>
            <a:ln w="12700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596628" y="4709413"/>
              <a:ext cx="626745" cy="708025"/>
            </a:xfrm>
            <a:custGeom>
              <a:avLst/>
              <a:gdLst/>
              <a:ahLst/>
              <a:cxnLst/>
              <a:rect l="l" t="t" r="r" b="b"/>
              <a:pathLst>
                <a:path w="626745" h="708025">
                  <a:moveTo>
                    <a:pt x="156591" y="0"/>
                  </a:moveTo>
                  <a:lnTo>
                    <a:pt x="0" y="141097"/>
                  </a:lnTo>
                  <a:lnTo>
                    <a:pt x="156591" y="313181"/>
                  </a:lnTo>
                  <a:lnTo>
                    <a:pt x="156591" y="234950"/>
                  </a:lnTo>
                  <a:lnTo>
                    <a:pt x="210767" y="247893"/>
                  </a:lnTo>
                  <a:lnTo>
                    <a:pt x="262523" y="264341"/>
                  </a:lnTo>
                  <a:lnTo>
                    <a:pt x="311664" y="284098"/>
                  </a:lnTo>
                  <a:lnTo>
                    <a:pt x="357994" y="306968"/>
                  </a:lnTo>
                  <a:lnTo>
                    <a:pt x="401320" y="332754"/>
                  </a:lnTo>
                  <a:lnTo>
                    <a:pt x="441444" y="361259"/>
                  </a:lnTo>
                  <a:lnTo>
                    <a:pt x="478174" y="392287"/>
                  </a:lnTo>
                  <a:lnTo>
                    <a:pt x="511313" y="425641"/>
                  </a:lnTo>
                  <a:lnTo>
                    <a:pt x="540666" y="461126"/>
                  </a:lnTo>
                  <a:lnTo>
                    <a:pt x="566039" y="498545"/>
                  </a:lnTo>
                  <a:lnTo>
                    <a:pt x="587235" y="537701"/>
                  </a:lnTo>
                  <a:lnTo>
                    <a:pt x="604061" y="578398"/>
                  </a:lnTo>
                  <a:lnTo>
                    <a:pt x="616321" y="620440"/>
                  </a:lnTo>
                  <a:lnTo>
                    <a:pt x="623820" y="663629"/>
                  </a:lnTo>
                  <a:lnTo>
                    <a:pt x="626364" y="707771"/>
                  </a:lnTo>
                  <a:lnTo>
                    <a:pt x="626364" y="551180"/>
                  </a:lnTo>
                  <a:lnTo>
                    <a:pt x="623820" y="507038"/>
                  </a:lnTo>
                  <a:lnTo>
                    <a:pt x="616321" y="463849"/>
                  </a:lnTo>
                  <a:lnTo>
                    <a:pt x="604061" y="421807"/>
                  </a:lnTo>
                  <a:lnTo>
                    <a:pt x="587235" y="381110"/>
                  </a:lnTo>
                  <a:lnTo>
                    <a:pt x="566039" y="341954"/>
                  </a:lnTo>
                  <a:lnTo>
                    <a:pt x="540666" y="304535"/>
                  </a:lnTo>
                  <a:lnTo>
                    <a:pt x="511313" y="269050"/>
                  </a:lnTo>
                  <a:lnTo>
                    <a:pt x="478174" y="235696"/>
                  </a:lnTo>
                  <a:lnTo>
                    <a:pt x="441444" y="204668"/>
                  </a:lnTo>
                  <a:lnTo>
                    <a:pt x="401320" y="176163"/>
                  </a:lnTo>
                  <a:lnTo>
                    <a:pt x="357994" y="150377"/>
                  </a:lnTo>
                  <a:lnTo>
                    <a:pt x="311664" y="127508"/>
                  </a:lnTo>
                  <a:lnTo>
                    <a:pt x="262523" y="107750"/>
                  </a:lnTo>
                  <a:lnTo>
                    <a:pt x="210767" y="91302"/>
                  </a:lnTo>
                  <a:lnTo>
                    <a:pt x="156591" y="78359"/>
                  </a:lnTo>
                  <a:lnTo>
                    <a:pt x="156591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596628" y="5338825"/>
              <a:ext cx="626745" cy="567055"/>
            </a:xfrm>
            <a:custGeom>
              <a:avLst/>
              <a:gdLst/>
              <a:ahLst/>
              <a:cxnLst/>
              <a:rect l="l" t="t" r="r" b="b"/>
              <a:pathLst>
                <a:path w="626745" h="567054">
                  <a:moveTo>
                    <a:pt x="618236" y="0"/>
                  </a:moveTo>
                  <a:lnTo>
                    <a:pt x="607368" y="41055"/>
                  </a:lnTo>
                  <a:lnTo>
                    <a:pt x="592294" y="80670"/>
                  </a:lnTo>
                  <a:lnTo>
                    <a:pt x="573216" y="118710"/>
                  </a:lnTo>
                  <a:lnTo>
                    <a:pt x="550339" y="155038"/>
                  </a:lnTo>
                  <a:lnTo>
                    <a:pt x="523866" y="189521"/>
                  </a:lnTo>
                  <a:lnTo>
                    <a:pt x="494002" y="222022"/>
                  </a:lnTo>
                  <a:lnTo>
                    <a:pt x="460951" y="252407"/>
                  </a:lnTo>
                  <a:lnTo>
                    <a:pt x="424916" y="280539"/>
                  </a:lnTo>
                  <a:lnTo>
                    <a:pt x="386102" y="306285"/>
                  </a:lnTo>
                  <a:lnTo>
                    <a:pt x="344712" y="329508"/>
                  </a:lnTo>
                  <a:lnTo>
                    <a:pt x="300951" y="350073"/>
                  </a:lnTo>
                  <a:lnTo>
                    <a:pt x="255022" y="367846"/>
                  </a:lnTo>
                  <a:lnTo>
                    <a:pt x="207129" y="382690"/>
                  </a:lnTo>
                  <a:lnTo>
                    <a:pt x="157476" y="394472"/>
                  </a:lnTo>
                  <a:lnTo>
                    <a:pt x="106268" y="403054"/>
                  </a:lnTo>
                  <a:lnTo>
                    <a:pt x="53708" y="408303"/>
                  </a:lnTo>
                  <a:lnTo>
                    <a:pt x="0" y="410083"/>
                  </a:lnTo>
                  <a:lnTo>
                    <a:pt x="0" y="566674"/>
                  </a:lnTo>
                  <a:lnTo>
                    <a:pt x="50371" y="565094"/>
                  </a:lnTo>
                  <a:lnTo>
                    <a:pt x="100456" y="560362"/>
                  </a:lnTo>
                  <a:lnTo>
                    <a:pt x="153422" y="551836"/>
                  </a:lnTo>
                  <a:lnTo>
                    <a:pt x="204413" y="540028"/>
                  </a:lnTo>
                  <a:lnTo>
                    <a:pt x="253273" y="525105"/>
                  </a:lnTo>
                  <a:lnTo>
                    <a:pt x="299846" y="507236"/>
                  </a:lnTo>
                  <a:lnTo>
                    <a:pt x="343977" y="486589"/>
                  </a:lnTo>
                  <a:lnTo>
                    <a:pt x="385511" y="463332"/>
                  </a:lnTo>
                  <a:lnTo>
                    <a:pt x="424291" y="437632"/>
                  </a:lnTo>
                  <a:lnTo>
                    <a:pt x="460162" y="409660"/>
                  </a:lnTo>
                  <a:lnTo>
                    <a:pt x="492969" y="379581"/>
                  </a:lnTo>
                  <a:lnTo>
                    <a:pt x="522555" y="347566"/>
                  </a:lnTo>
                  <a:lnTo>
                    <a:pt x="548765" y="313781"/>
                  </a:lnTo>
                  <a:lnTo>
                    <a:pt x="571444" y="278396"/>
                  </a:lnTo>
                  <a:lnTo>
                    <a:pt x="590435" y="241577"/>
                  </a:lnTo>
                  <a:lnTo>
                    <a:pt x="605584" y="203495"/>
                  </a:lnTo>
                  <a:lnTo>
                    <a:pt x="616734" y="164316"/>
                  </a:lnTo>
                  <a:lnTo>
                    <a:pt x="623730" y="124208"/>
                  </a:lnTo>
                  <a:lnTo>
                    <a:pt x="626416" y="83341"/>
                  </a:lnTo>
                  <a:lnTo>
                    <a:pt x="624636" y="41882"/>
                  </a:lnTo>
                  <a:lnTo>
                    <a:pt x="618236" y="0"/>
                  </a:lnTo>
                  <a:close/>
                </a:path>
              </a:pathLst>
            </a:custGeom>
            <a:solidFill>
              <a:srgbClr val="005F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596628" y="4709413"/>
              <a:ext cx="626745" cy="1196340"/>
            </a:xfrm>
            <a:custGeom>
              <a:avLst/>
              <a:gdLst/>
              <a:ahLst/>
              <a:cxnLst/>
              <a:rect l="l" t="t" r="r" b="b"/>
              <a:pathLst>
                <a:path w="626745" h="1196339">
                  <a:moveTo>
                    <a:pt x="626364" y="707771"/>
                  </a:moveTo>
                  <a:lnTo>
                    <a:pt x="623820" y="663629"/>
                  </a:lnTo>
                  <a:lnTo>
                    <a:pt x="616321" y="620440"/>
                  </a:lnTo>
                  <a:lnTo>
                    <a:pt x="604061" y="578398"/>
                  </a:lnTo>
                  <a:lnTo>
                    <a:pt x="587235" y="537701"/>
                  </a:lnTo>
                  <a:lnTo>
                    <a:pt x="566039" y="498545"/>
                  </a:lnTo>
                  <a:lnTo>
                    <a:pt x="540666" y="461126"/>
                  </a:lnTo>
                  <a:lnTo>
                    <a:pt x="511313" y="425641"/>
                  </a:lnTo>
                  <a:lnTo>
                    <a:pt x="478174" y="392287"/>
                  </a:lnTo>
                  <a:lnTo>
                    <a:pt x="441444" y="361259"/>
                  </a:lnTo>
                  <a:lnTo>
                    <a:pt x="401320" y="332754"/>
                  </a:lnTo>
                  <a:lnTo>
                    <a:pt x="357994" y="306968"/>
                  </a:lnTo>
                  <a:lnTo>
                    <a:pt x="311664" y="284098"/>
                  </a:lnTo>
                  <a:lnTo>
                    <a:pt x="262523" y="264341"/>
                  </a:lnTo>
                  <a:lnTo>
                    <a:pt x="210767" y="247893"/>
                  </a:lnTo>
                  <a:lnTo>
                    <a:pt x="156591" y="234950"/>
                  </a:lnTo>
                  <a:lnTo>
                    <a:pt x="156591" y="313181"/>
                  </a:lnTo>
                  <a:lnTo>
                    <a:pt x="0" y="141097"/>
                  </a:lnTo>
                  <a:lnTo>
                    <a:pt x="156591" y="0"/>
                  </a:lnTo>
                  <a:lnTo>
                    <a:pt x="156591" y="78359"/>
                  </a:lnTo>
                  <a:lnTo>
                    <a:pt x="210767" y="91302"/>
                  </a:lnTo>
                  <a:lnTo>
                    <a:pt x="262523" y="107750"/>
                  </a:lnTo>
                  <a:lnTo>
                    <a:pt x="311664" y="127508"/>
                  </a:lnTo>
                  <a:lnTo>
                    <a:pt x="357994" y="150377"/>
                  </a:lnTo>
                  <a:lnTo>
                    <a:pt x="401320" y="176163"/>
                  </a:lnTo>
                  <a:lnTo>
                    <a:pt x="441444" y="204668"/>
                  </a:lnTo>
                  <a:lnTo>
                    <a:pt x="478174" y="235696"/>
                  </a:lnTo>
                  <a:lnTo>
                    <a:pt x="511313" y="269050"/>
                  </a:lnTo>
                  <a:lnTo>
                    <a:pt x="540666" y="304535"/>
                  </a:lnTo>
                  <a:lnTo>
                    <a:pt x="566039" y="341954"/>
                  </a:lnTo>
                  <a:lnTo>
                    <a:pt x="587235" y="381110"/>
                  </a:lnTo>
                  <a:lnTo>
                    <a:pt x="604061" y="421807"/>
                  </a:lnTo>
                  <a:lnTo>
                    <a:pt x="616321" y="463849"/>
                  </a:lnTo>
                  <a:lnTo>
                    <a:pt x="623820" y="507038"/>
                  </a:lnTo>
                  <a:lnTo>
                    <a:pt x="626364" y="551180"/>
                  </a:lnTo>
                  <a:lnTo>
                    <a:pt x="626364" y="707771"/>
                  </a:lnTo>
                  <a:lnTo>
                    <a:pt x="624065" y="749902"/>
                  </a:lnTo>
                  <a:lnTo>
                    <a:pt x="617293" y="791038"/>
                  </a:lnTo>
                  <a:lnTo>
                    <a:pt x="606236" y="831033"/>
                  </a:lnTo>
                  <a:lnTo>
                    <a:pt x="591083" y="869741"/>
                  </a:lnTo>
                  <a:lnTo>
                    <a:pt x="572021" y="907013"/>
                  </a:lnTo>
                  <a:lnTo>
                    <a:pt x="549239" y="942704"/>
                  </a:lnTo>
                  <a:lnTo>
                    <a:pt x="522923" y="976668"/>
                  </a:lnTo>
                  <a:lnTo>
                    <a:pt x="493263" y="1008757"/>
                  </a:lnTo>
                  <a:lnTo>
                    <a:pt x="460446" y="1038825"/>
                  </a:lnTo>
                  <a:lnTo>
                    <a:pt x="424660" y="1066725"/>
                  </a:lnTo>
                  <a:lnTo>
                    <a:pt x="386093" y="1092311"/>
                  </a:lnTo>
                  <a:lnTo>
                    <a:pt x="344933" y="1115435"/>
                  </a:lnTo>
                  <a:lnTo>
                    <a:pt x="301368" y="1135953"/>
                  </a:lnTo>
                  <a:lnTo>
                    <a:pt x="255586" y="1153716"/>
                  </a:lnTo>
                  <a:lnTo>
                    <a:pt x="207775" y="1168578"/>
                  </a:lnTo>
                  <a:lnTo>
                    <a:pt x="158122" y="1180392"/>
                  </a:lnTo>
                  <a:lnTo>
                    <a:pt x="106817" y="1189013"/>
                  </a:lnTo>
                  <a:lnTo>
                    <a:pt x="54047" y="1194293"/>
                  </a:lnTo>
                  <a:lnTo>
                    <a:pt x="0" y="1196086"/>
                  </a:lnTo>
                  <a:lnTo>
                    <a:pt x="0" y="1039495"/>
                  </a:lnTo>
                  <a:lnTo>
                    <a:pt x="53708" y="1037715"/>
                  </a:lnTo>
                  <a:lnTo>
                    <a:pt x="106268" y="1032466"/>
                  </a:lnTo>
                  <a:lnTo>
                    <a:pt x="157476" y="1023884"/>
                  </a:lnTo>
                  <a:lnTo>
                    <a:pt x="207129" y="1012102"/>
                  </a:lnTo>
                  <a:lnTo>
                    <a:pt x="255022" y="997258"/>
                  </a:lnTo>
                  <a:lnTo>
                    <a:pt x="300951" y="979485"/>
                  </a:lnTo>
                  <a:lnTo>
                    <a:pt x="344712" y="958920"/>
                  </a:lnTo>
                  <a:lnTo>
                    <a:pt x="386102" y="935697"/>
                  </a:lnTo>
                  <a:lnTo>
                    <a:pt x="424916" y="909951"/>
                  </a:lnTo>
                  <a:lnTo>
                    <a:pt x="460951" y="881819"/>
                  </a:lnTo>
                  <a:lnTo>
                    <a:pt x="494002" y="851434"/>
                  </a:lnTo>
                  <a:lnTo>
                    <a:pt x="523866" y="818933"/>
                  </a:lnTo>
                  <a:lnTo>
                    <a:pt x="550339" y="784450"/>
                  </a:lnTo>
                  <a:lnTo>
                    <a:pt x="573216" y="748122"/>
                  </a:lnTo>
                  <a:lnTo>
                    <a:pt x="592294" y="710082"/>
                  </a:lnTo>
                  <a:lnTo>
                    <a:pt x="607368" y="670467"/>
                  </a:lnTo>
                  <a:lnTo>
                    <a:pt x="618236" y="629412"/>
                  </a:lnTo>
                </a:path>
              </a:pathLst>
            </a:custGeom>
            <a:ln w="12699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231883" y="5103367"/>
            <a:ext cx="525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ETL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21" name="object 21"/>
          <p:cNvSpPr txBox="1"/>
          <p:nvPr/>
        </p:nvSpPr>
        <p:spPr>
          <a:xfrm>
            <a:off x="10731500" y="6083909"/>
            <a:ext cx="3429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ODS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8982" y="1599692"/>
            <a:ext cx="10539095" cy="3359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ODS</a:t>
            </a:r>
            <a:r>
              <a:rPr sz="1600" b="1" spc="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(Operational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Data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Storage)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31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différence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ODS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n’est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claire,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l’architecture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l’ODS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ressemble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celle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Warehouse.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Comme pour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Warehouse,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ODS 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dispose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ensemble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qu’on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veut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intégrer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seule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(ODS)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utilisant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toujours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l’ETL.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L’ODS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prises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décision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opérationnelles,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 qui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rend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processus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rapport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à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Warehouse,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puisqu’il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n’est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pas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prises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décisions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analytique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ou stratégique.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Puisque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seul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d’utilisation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ODS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l’opérationnel,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n’a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besoin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longue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historique.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L’état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actuel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endParaRPr sz="1400">
              <a:latin typeface="Calibri"/>
              <a:cs typeface="Calibri"/>
            </a:endParaRPr>
          </a:p>
          <a:p>
            <a:pPr marL="299085" marR="5080">
              <a:lnSpc>
                <a:spcPct val="150000"/>
              </a:lnSpc>
              <a:spcBef>
                <a:spcPts val="5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suffisant.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Idéalement,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état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actuel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doit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retourné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immédiatement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réel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partir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systèmes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sources,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contrairement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mises à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fois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heure.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Calibri"/>
              <a:cs typeface="Calibri"/>
            </a:endParaRPr>
          </a:p>
          <a:p>
            <a:pPr marL="669417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Documents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77785" y="5487720"/>
            <a:ext cx="15563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Banques</a:t>
            </a:r>
            <a:r>
              <a:rPr sz="14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42201" y="6288430"/>
            <a:ext cx="2007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Autres</a:t>
            </a:r>
            <a:r>
              <a:rPr sz="1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sources</a:t>
            </a:r>
            <a:r>
              <a:rPr sz="1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Data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Warehouse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vs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ODS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(Operational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Data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Storage)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982" y="1599692"/>
            <a:ext cx="10452735" cy="1609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ODS</a:t>
            </a:r>
            <a:r>
              <a:rPr sz="1600" b="1" spc="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(Operational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Data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Storage)</a:t>
            </a:r>
            <a:endParaRPr sz="1600">
              <a:latin typeface="Calibri"/>
              <a:cs typeface="Calibri"/>
            </a:endParaRPr>
          </a:p>
          <a:p>
            <a:pPr marL="299085" marR="5080" indent="-287020">
              <a:lnSpc>
                <a:spcPct val="150100"/>
              </a:lnSpc>
              <a:spcBef>
                <a:spcPts val="47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 veut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décider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 peut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consommateur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crédit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non.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 cas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besoin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consulter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elles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 dans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systèmes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opérationnels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réel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prendre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décisions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précises.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n’a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besoin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longue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historique.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L’utilisation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ODS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adéquate.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Warehouse,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ODS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5F35"/>
                </a:solidFill>
                <a:latin typeface="Calibri"/>
                <a:cs typeface="Calibri"/>
              </a:rPr>
              <a:t>en</a:t>
            </a:r>
            <a:r>
              <a:rPr sz="1400" b="1" spc="-10" dirty="0">
                <a:solidFill>
                  <a:srgbClr val="005F3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5F35"/>
                </a:solidFill>
                <a:latin typeface="Calibri"/>
                <a:cs typeface="Calibri"/>
              </a:rPr>
              <a:t>parallèle</a:t>
            </a:r>
            <a:r>
              <a:rPr sz="1400" b="1" spc="-25" dirty="0">
                <a:solidFill>
                  <a:srgbClr val="005F3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structure,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autre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ETL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(temps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réel).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55977" y="3297682"/>
            <a:ext cx="5300980" cy="2285365"/>
            <a:chOff x="1855977" y="3297682"/>
            <a:chExt cx="5300980" cy="2285365"/>
          </a:xfrm>
        </p:grpSpPr>
        <p:sp>
          <p:nvSpPr>
            <p:cNvPr id="8" name="object 8"/>
            <p:cNvSpPr/>
            <p:nvPr/>
          </p:nvSpPr>
          <p:spPr>
            <a:xfrm>
              <a:off x="1862327" y="3535680"/>
              <a:ext cx="992505" cy="2040889"/>
            </a:xfrm>
            <a:custGeom>
              <a:avLst/>
              <a:gdLst/>
              <a:ahLst/>
              <a:cxnLst/>
              <a:rect l="l" t="t" r="r" b="b"/>
              <a:pathLst>
                <a:path w="992505" h="2040889">
                  <a:moveTo>
                    <a:pt x="992124" y="82296"/>
                  </a:moveTo>
                  <a:lnTo>
                    <a:pt x="946014" y="116996"/>
                  </a:lnTo>
                  <a:lnTo>
                    <a:pt x="870438" y="136294"/>
                  </a:lnTo>
                  <a:lnTo>
                    <a:pt x="821503" y="144411"/>
                  </a:lnTo>
                  <a:lnTo>
                    <a:pt x="766160" y="151337"/>
                  </a:lnTo>
                  <a:lnTo>
                    <a:pt x="705176" y="156945"/>
                  </a:lnTo>
                  <a:lnTo>
                    <a:pt x="639320" y="161108"/>
                  </a:lnTo>
                  <a:lnTo>
                    <a:pt x="569359" y="163700"/>
                  </a:lnTo>
                  <a:lnTo>
                    <a:pt x="496062" y="164592"/>
                  </a:lnTo>
                  <a:lnTo>
                    <a:pt x="422764" y="163700"/>
                  </a:lnTo>
                  <a:lnTo>
                    <a:pt x="352803" y="161108"/>
                  </a:lnTo>
                  <a:lnTo>
                    <a:pt x="286947" y="156945"/>
                  </a:lnTo>
                  <a:lnTo>
                    <a:pt x="225963" y="151337"/>
                  </a:lnTo>
                  <a:lnTo>
                    <a:pt x="170620" y="144411"/>
                  </a:lnTo>
                  <a:lnTo>
                    <a:pt x="121685" y="136294"/>
                  </a:lnTo>
                  <a:lnTo>
                    <a:pt x="79925" y="127113"/>
                  </a:lnTo>
                  <a:lnTo>
                    <a:pt x="21005" y="106069"/>
                  </a:lnTo>
                  <a:lnTo>
                    <a:pt x="5379" y="94460"/>
                  </a:lnTo>
                  <a:lnTo>
                    <a:pt x="0" y="82296"/>
                  </a:lnTo>
                </a:path>
                <a:path w="992505" h="2040889">
                  <a:moveTo>
                    <a:pt x="0" y="82296"/>
                  </a:moveTo>
                  <a:lnTo>
                    <a:pt x="46109" y="47595"/>
                  </a:lnTo>
                  <a:lnTo>
                    <a:pt x="121685" y="28297"/>
                  </a:lnTo>
                  <a:lnTo>
                    <a:pt x="170620" y="20180"/>
                  </a:lnTo>
                  <a:lnTo>
                    <a:pt x="225963" y="13254"/>
                  </a:lnTo>
                  <a:lnTo>
                    <a:pt x="286947" y="7646"/>
                  </a:lnTo>
                  <a:lnTo>
                    <a:pt x="352803" y="3483"/>
                  </a:lnTo>
                  <a:lnTo>
                    <a:pt x="422764" y="891"/>
                  </a:lnTo>
                  <a:lnTo>
                    <a:pt x="496062" y="0"/>
                  </a:lnTo>
                  <a:lnTo>
                    <a:pt x="569359" y="891"/>
                  </a:lnTo>
                  <a:lnTo>
                    <a:pt x="639320" y="3483"/>
                  </a:lnTo>
                  <a:lnTo>
                    <a:pt x="705176" y="7646"/>
                  </a:lnTo>
                  <a:lnTo>
                    <a:pt x="766160" y="13254"/>
                  </a:lnTo>
                  <a:lnTo>
                    <a:pt x="821503" y="20180"/>
                  </a:lnTo>
                  <a:lnTo>
                    <a:pt x="870438" y="28297"/>
                  </a:lnTo>
                  <a:lnTo>
                    <a:pt x="912198" y="37478"/>
                  </a:lnTo>
                  <a:lnTo>
                    <a:pt x="971118" y="58522"/>
                  </a:lnTo>
                  <a:lnTo>
                    <a:pt x="992124" y="82296"/>
                  </a:lnTo>
                  <a:lnTo>
                    <a:pt x="992124" y="411480"/>
                  </a:lnTo>
                  <a:lnTo>
                    <a:pt x="946014" y="446180"/>
                  </a:lnTo>
                  <a:lnTo>
                    <a:pt x="870438" y="465478"/>
                  </a:lnTo>
                  <a:lnTo>
                    <a:pt x="821503" y="473595"/>
                  </a:lnTo>
                  <a:lnTo>
                    <a:pt x="766160" y="480521"/>
                  </a:lnTo>
                  <a:lnTo>
                    <a:pt x="705176" y="486129"/>
                  </a:lnTo>
                  <a:lnTo>
                    <a:pt x="639320" y="490292"/>
                  </a:lnTo>
                  <a:lnTo>
                    <a:pt x="569359" y="492884"/>
                  </a:lnTo>
                  <a:lnTo>
                    <a:pt x="496062" y="493776"/>
                  </a:lnTo>
                  <a:lnTo>
                    <a:pt x="422764" y="492884"/>
                  </a:lnTo>
                  <a:lnTo>
                    <a:pt x="352803" y="490292"/>
                  </a:lnTo>
                  <a:lnTo>
                    <a:pt x="286947" y="486129"/>
                  </a:lnTo>
                  <a:lnTo>
                    <a:pt x="225963" y="480521"/>
                  </a:lnTo>
                  <a:lnTo>
                    <a:pt x="170620" y="473595"/>
                  </a:lnTo>
                  <a:lnTo>
                    <a:pt x="121685" y="465478"/>
                  </a:lnTo>
                  <a:lnTo>
                    <a:pt x="79925" y="456297"/>
                  </a:lnTo>
                  <a:lnTo>
                    <a:pt x="21005" y="435253"/>
                  </a:lnTo>
                  <a:lnTo>
                    <a:pt x="0" y="411480"/>
                  </a:lnTo>
                  <a:lnTo>
                    <a:pt x="0" y="82296"/>
                  </a:lnTo>
                  <a:close/>
                </a:path>
                <a:path w="992505" h="2040889">
                  <a:moveTo>
                    <a:pt x="992124" y="827786"/>
                  </a:moveTo>
                  <a:lnTo>
                    <a:pt x="946014" y="862587"/>
                  </a:lnTo>
                  <a:lnTo>
                    <a:pt x="870438" y="881945"/>
                  </a:lnTo>
                  <a:lnTo>
                    <a:pt x="821503" y="890088"/>
                  </a:lnTo>
                  <a:lnTo>
                    <a:pt x="766160" y="897037"/>
                  </a:lnTo>
                  <a:lnTo>
                    <a:pt x="705176" y="902663"/>
                  </a:lnTo>
                  <a:lnTo>
                    <a:pt x="639320" y="906841"/>
                  </a:lnTo>
                  <a:lnTo>
                    <a:pt x="569359" y="909440"/>
                  </a:lnTo>
                  <a:lnTo>
                    <a:pt x="496062" y="910336"/>
                  </a:lnTo>
                  <a:lnTo>
                    <a:pt x="422764" y="909440"/>
                  </a:lnTo>
                  <a:lnTo>
                    <a:pt x="352803" y="906841"/>
                  </a:lnTo>
                  <a:lnTo>
                    <a:pt x="286947" y="902663"/>
                  </a:lnTo>
                  <a:lnTo>
                    <a:pt x="225963" y="897037"/>
                  </a:lnTo>
                  <a:lnTo>
                    <a:pt x="170620" y="890088"/>
                  </a:lnTo>
                  <a:lnTo>
                    <a:pt x="121685" y="881945"/>
                  </a:lnTo>
                  <a:lnTo>
                    <a:pt x="79925" y="872736"/>
                  </a:lnTo>
                  <a:lnTo>
                    <a:pt x="21005" y="851628"/>
                  </a:lnTo>
                  <a:lnTo>
                    <a:pt x="5379" y="839985"/>
                  </a:lnTo>
                  <a:lnTo>
                    <a:pt x="0" y="827786"/>
                  </a:lnTo>
                </a:path>
                <a:path w="992505" h="2040889">
                  <a:moveTo>
                    <a:pt x="0" y="827786"/>
                  </a:moveTo>
                  <a:lnTo>
                    <a:pt x="46109" y="792984"/>
                  </a:lnTo>
                  <a:lnTo>
                    <a:pt x="121685" y="773626"/>
                  </a:lnTo>
                  <a:lnTo>
                    <a:pt x="170620" y="765483"/>
                  </a:lnTo>
                  <a:lnTo>
                    <a:pt x="225963" y="758534"/>
                  </a:lnTo>
                  <a:lnTo>
                    <a:pt x="286947" y="752908"/>
                  </a:lnTo>
                  <a:lnTo>
                    <a:pt x="352803" y="748730"/>
                  </a:lnTo>
                  <a:lnTo>
                    <a:pt x="422764" y="746131"/>
                  </a:lnTo>
                  <a:lnTo>
                    <a:pt x="496062" y="745236"/>
                  </a:lnTo>
                  <a:lnTo>
                    <a:pt x="569359" y="746131"/>
                  </a:lnTo>
                  <a:lnTo>
                    <a:pt x="639320" y="748730"/>
                  </a:lnTo>
                  <a:lnTo>
                    <a:pt x="705176" y="752908"/>
                  </a:lnTo>
                  <a:lnTo>
                    <a:pt x="766160" y="758534"/>
                  </a:lnTo>
                  <a:lnTo>
                    <a:pt x="821503" y="765483"/>
                  </a:lnTo>
                  <a:lnTo>
                    <a:pt x="870438" y="773626"/>
                  </a:lnTo>
                  <a:lnTo>
                    <a:pt x="912198" y="782835"/>
                  </a:lnTo>
                  <a:lnTo>
                    <a:pt x="971118" y="803943"/>
                  </a:lnTo>
                  <a:lnTo>
                    <a:pt x="992124" y="827786"/>
                  </a:lnTo>
                  <a:lnTo>
                    <a:pt x="992124" y="1157986"/>
                  </a:lnTo>
                  <a:lnTo>
                    <a:pt x="946014" y="1192787"/>
                  </a:lnTo>
                  <a:lnTo>
                    <a:pt x="870438" y="1212145"/>
                  </a:lnTo>
                  <a:lnTo>
                    <a:pt x="821503" y="1220288"/>
                  </a:lnTo>
                  <a:lnTo>
                    <a:pt x="766160" y="1227237"/>
                  </a:lnTo>
                  <a:lnTo>
                    <a:pt x="705176" y="1232863"/>
                  </a:lnTo>
                  <a:lnTo>
                    <a:pt x="639320" y="1237041"/>
                  </a:lnTo>
                  <a:lnTo>
                    <a:pt x="569359" y="1239640"/>
                  </a:lnTo>
                  <a:lnTo>
                    <a:pt x="496062" y="1240536"/>
                  </a:lnTo>
                  <a:lnTo>
                    <a:pt x="422764" y="1239640"/>
                  </a:lnTo>
                  <a:lnTo>
                    <a:pt x="352803" y="1237041"/>
                  </a:lnTo>
                  <a:lnTo>
                    <a:pt x="286947" y="1232863"/>
                  </a:lnTo>
                  <a:lnTo>
                    <a:pt x="225963" y="1227237"/>
                  </a:lnTo>
                  <a:lnTo>
                    <a:pt x="170620" y="1220288"/>
                  </a:lnTo>
                  <a:lnTo>
                    <a:pt x="121685" y="1212145"/>
                  </a:lnTo>
                  <a:lnTo>
                    <a:pt x="79925" y="1202936"/>
                  </a:lnTo>
                  <a:lnTo>
                    <a:pt x="21005" y="1181828"/>
                  </a:lnTo>
                  <a:lnTo>
                    <a:pt x="0" y="1157986"/>
                  </a:lnTo>
                  <a:lnTo>
                    <a:pt x="0" y="827786"/>
                  </a:lnTo>
                  <a:close/>
                </a:path>
                <a:path w="992505" h="2040889">
                  <a:moveTo>
                    <a:pt x="992124" y="1629156"/>
                  </a:moveTo>
                  <a:lnTo>
                    <a:pt x="946014" y="1663856"/>
                  </a:lnTo>
                  <a:lnTo>
                    <a:pt x="870438" y="1683154"/>
                  </a:lnTo>
                  <a:lnTo>
                    <a:pt x="821503" y="1691271"/>
                  </a:lnTo>
                  <a:lnTo>
                    <a:pt x="766160" y="1698197"/>
                  </a:lnTo>
                  <a:lnTo>
                    <a:pt x="705176" y="1703805"/>
                  </a:lnTo>
                  <a:lnTo>
                    <a:pt x="639320" y="1707968"/>
                  </a:lnTo>
                  <a:lnTo>
                    <a:pt x="569359" y="1710560"/>
                  </a:lnTo>
                  <a:lnTo>
                    <a:pt x="496062" y="1711452"/>
                  </a:lnTo>
                  <a:lnTo>
                    <a:pt x="422764" y="1710560"/>
                  </a:lnTo>
                  <a:lnTo>
                    <a:pt x="352803" y="1707968"/>
                  </a:lnTo>
                  <a:lnTo>
                    <a:pt x="286947" y="1703805"/>
                  </a:lnTo>
                  <a:lnTo>
                    <a:pt x="225963" y="1698197"/>
                  </a:lnTo>
                  <a:lnTo>
                    <a:pt x="170620" y="1691271"/>
                  </a:lnTo>
                  <a:lnTo>
                    <a:pt x="121685" y="1683154"/>
                  </a:lnTo>
                  <a:lnTo>
                    <a:pt x="79925" y="1673973"/>
                  </a:lnTo>
                  <a:lnTo>
                    <a:pt x="21005" y="1652929"/>
                  </a:lnTo>
                  <a:lnTo>
                    <a:pt x="5379" y="1641320"/>
                  </a:lnTo>
                  <a:lnTo>
                    <a:pt x="0" y="1629156"/>
                  </a:lnTo>
                </a:path>
                <a:path w="992505" h="2040889">
                  <a:moveTo>
                    <a:pt x="0" y="1629156"/>
                  </a:moveTo>
                  <a:lnTo>
                    <a:pt x="46109" y="1594455"/>
                  </a:lnTo>
                  <a:lnTo>
                    <a:pt x="121685" y="1575157"/>
                  </a:lnTo>
                  <a:lnTo>
                    <a:pt x="170620" y="1567040"/>
                  </a:lnTo>
                  <a:lnTo>
                    <a:pt x="225963" y="1560114"/>
                  </a:lnTo>
                  <a:lnTo>
                    <a:pt x="286947" y="1554506"/>
                  </a:lnTo>
                  <a:lnTo>
                    <a:pt x="352803" y="1550343"/>
                  </a:lnTo>
                  <a:lnTo>
                    <a:pt x="422764" y="1547751"/>
                  </a:lnTo>
                  <a:lnTo>
                    <a:pt x="496062" y="1546860"/>
                  </a:lnTo>
                  <a:lnTo>
                    <a:pt x="569359" y="1547751"/>
                  </a:lnTo>
                  <a:lnTo>
                    <a:pt x="639320" y="1550343"/>
                  </a:lnTo>
                  <a:lnTo>
                    <a:pt x="705176" y="1554506"/>
                  </a:lnTo>
                  <a:lnTo>
                    <a:pt x="766160" y="1560114"/>
                  </a:lnTo>
                  <a:lnTo>
                    <a:pt x="821503" y="1567040"/>
                  </a:lnTo>
                  <a:lnTo>
                    <a:pt x="870438" y="1575157"/>
                  </a:lnTo>
                  <a:lnTo>
                    <a:pt x="912198" y="1584338"/>
                  </a:lnTo>
                  <a:lnTo>
                    <a:pt x="971118" y="1605382"/>
                  </a:lnTo>
                  <a:lnTo>
                    <a:pt x="992124" y="1629156"/>
                  </a:lnTo>
                  <a:lnTo>
                    <a:pt x="992124" y="1958340"/>
                  </a:lnTo>
                  <a:lnTo>
                    <a:pt x="946014" y="1993040"/>
                  </a:lnTo>
                  <a:lnTo>
                    <a:pt x="870438" y="2012338"/>
                  </a:lnTo>
                  <a:lnTo>
                    <a:pt x="821503" y="2020455"/>
                  </a:lnTo>
                  <a:lnTo>
                    <a:pt x="766160" y="2027381"/>
                  </a:lnTo>
                  <a:lnTo>
                    <a:pt x="705176" y="2032989"/>
                  </a:lnTo>
                  <a:lnTo>
                    <a:pt x="639320" y="2037152"/>
                  </a:lnTo>
                  <a:lnTo>
                    <a:pt x="569359" y="2039744"/>
                  </a:lnTo>
                  <a:lnTo>
                    <a:pt x="496062" y="2040636"/>
                  </a:lnTo>
                  <a:lnTo>
                    <a:pt x="422764" y="2039744"/>
                  </a:lnTo>
                  <a:lnTo>
                    <a:pt x="352803" y="2037152"/>
                  </a:lnTo>
                  <a:lnTo>
                    <a:pt x="286947" y="2032989"/>
                  </a:lnTo>
                  <a:lnTo>
                    <a:pt x="225963" y="2027381"/>
                  </a:lnTo>
                  <a:lnTo>
                    <a:pt x="170620" y="2020455"/>
                  </a:lnTo>
                  <a:lnTo>
                    <a:pt x="121685" y="2012338"/>
                  </a:lnTo>
                  <a:lnTo>
                    <a:pt x="79925" y="2003157"/>
                  </a:lnTo>
                  <a:lnTo>
                    <a:pt x="21005" y="1982113"/>
                  </a:lnTo>
                  <a:lnTo>
                    <a:pt x="0" y="1958340"/>
                  </a:lnTo>
                  <a:lnTo>
                    <a:pt x="0" y="1629156"/>
                  </a:lnTo>
                  <a:close/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37860" y="3304032"/>
              <a:ext cx="1412875" cy="521334"/>
            </a:xfrm>
            <a:custGeom>
              <a:avLst/>
              <a:gdLst/>
              <a:ahLst/>
              <a:cxnLst/>
              <a:rect l="l" t="t" r="r" b="b"/>
              <a:pathLst>
                <a:path w="1412875" h="521335">
                  <a:moveTo>
                    <a:pt x="1412747" y="86867"/>
                  </a:moveTo>
                  <a:lnTo>
                    <a:pt x="1376738" y="114336"/>
                  </a:lnTo>
                  <a:lnTo>
                    <a:pt x="1316312" y="130725"/>
                  </a:lnTo>
                  <a:lnTo>
                    <a:pt x="1276465" y="138184"/>
                  </a:lnTo>
                  <a:lnTo>
                    <a:pt x="1230770" y="145082"/>
                  </a:lnTo>
                  <a:lnTo>
                    <a:pt x="1179658" y="151366"/>
                  </a:lnTo>
                  <a:lnTo>
                    <a:pt x="1123559" y="156984"/>
                  </a:lnTo>
                  <a:lnTo>
                    <a:pt x="1062905" y="161882"/>
                  </a:lnTo>
                  <a:lnTo>
                    <a:pt x="998125" y="166008"/>
                  </a:lnTo>
                  <a:lnTo>
                    <a:pt x="929652" y="169310"/>
                  </a:lnTo>
                  <a:lnTo>
                    <a:pt x="857915" y="171733"/>
                  </a:lnTo>
                  <a:lnTo>
                    <a:pt x="783345" y="173226"/>
                  </a:lnTo>
                  <a:lnTo>
                    <a:pt x="706374" y="173735"/>
                  </a:lnTo>
                  <a:lnTo>
                    <a:pt x="629402" y="173226"/>
                  </a:lnTo>
                  <a:lnTo>
                    <a:pt x="554832" y="171733"/>
                  </a:lnTo>
                  <a:lnTo>
                    <a:pt x="483095" y="169310"/>
                  </a:lnTo>
                  <a:lnTo>
                    <a:pt x="414622" y="166008"/>
                  </a:lnTo>
                  <a:lnTo>
                    <a:pt x="349842" y="161882"/>
                  </a:lnTo>
                  <a:lnTo>
                    <a:pt x="289188" y="156984"/>
                  </a:lnTo>
                  <a:lnTo>
                    <a:pt x="233089" y="151366"/>
                  </a:lnTo>
                  <a:lnTo>
                    <a:pt x="181977" y="145082"/>
                  </a:lnTo>
                  <a:lnTo>
                    <a:pt x="136282" y="138184"/>
                  </a:lnTo>
                  <a:lnTo>
                    <a:pt x="96435" y="130725"/>
                  </a:lnTo>
                  <a:lnTo>
                    <a:pt x="36009" y="114336"/>
                  </a:lnTo>
                  <a:lnTo>
                    <a:pt x="4144" y="96338"/>
                  </a:lnTo>
                  <a:lnTo>
                    <a:pt x="0" y="86867"/>
                  </a:lnTo>
                </a:path>
                <a:path w="1412875" h="521335">
                  <a:moveTo>
                    <a:pt x="0" y="86867"/>
                  </a:moveTo>
                  <a:lnTo>
                    <a:pt x="36009" y="59399"/>
                  </a:lnTo>
                  <a:lnTo>
                    <a:pt x="96435" y="43010"/>
                  </a:lnTo>
                  <a:lnTo>
                    <a:pt x="136282" y="35551"/>
                  </a:lnTo>
                  <a:lnTo>
                    <a:pt x="181977" y="28653"/>
                  </a:lnTo>
                  <a:lnTo>
                    <a:pt x="233089" y="22369"/>
                  </a:lnTo>
                  <a:lnTo>
                    <a:pt x="289188" y="16751"/>
                  </a:lnTo>
                  <a:lnTo>
                    <a:pt x="349842" y="11853"/>
                  </a:lnTo>
                  <a:lnTo>
                    <a:pt x="414622" y="7727"/>
                  </a:lnTo>
                  <a:lnTo>
                    <a:pt x="483095" y="4425"/>
                  </a:lnTo>
                  <a:lnTo>
                    <a:pt x="554832" y="2002"/>
                  </a:lnTo>
                  <a:lnTo>
                    <a:pt x="629402" y="509"/>
                  </a:lnTo>
                  <a:lnTo>
                    <a:pt x="706374" y="0"/>
                  </a:lnTo>
                  <a:lnTo>
                    <a:pt x="783345" y="509"/>
                  </a:lnTo>
                  <a:lnTo>
                    <a:pt x="857915" y="2002"/>
                  </a:lnTo>
                  <a:lnTo>
                    <a:pt x="929652" y="4425"/>
                  </a:lnTo>
                  <a:lnTo>
                    <a:pt x="998125" y="7727"/>
                  </a:lnTo>
                  <a:lnTo>
                    <a:pt x="1062905" y="11853"/>
                  </a:lnTo>
                  <a:lnTo>
                    <a:pt x="1123559" y="16751"/>
                  </a:lnTo>
                  <a:lnTo>
                    <a:pt x="1179658" y="22369"/>
                  </a:lnTo>
                  <a:lnTo>
                    <a:pt x="1230770" y="28653"/>
                  </a:lnTo>
                  <a:lnTo>
                    <a:pt x="1276465" y="35551"/>
                  </a:lnTo>
                  <a:lnTo>
                    <a:pt x="1316312" y="43010"/>
                  </a:lnTo>
                  <a:lnTo>
                    <a:pt x="1376738" y="59399"/>
                  </a:lnTo>
                  <a:lnTo>
                    <a:pt x="1412747" y="86867"/>
                  </a:lnTo>
                  <a:lnTo>
                    <a:pt x="1412747" y="434339"/>
                  </a:lnTo>
                  <a:lnTo>
                    <a:pt x="1376738" y="461808"/>
                  </a:lnTo>
                  <a:lnTo>
                    <a:pt x="1316312" y="478197"/>
                  </a:lnTo>
                  <a:lnTo>
                    <a:pt x="1276465" y="485656"/>
                  </a:lnTo>
                  <a:lnTo>
                    <a:pt x="1230770" y="492554"/>
                  </a:lnTo>
                  <a:lnTo>
                    <a:pt x="1179658" y="498838"/>
                  </a:lnTo>
                  <a:lnTo>
                    <a:pt x="1123559" y="504456"/>
                  </a:lnTo>
                  <a:lnTo>
                    <a:pt x="1062905" y="509354"/>
                  </a:lnTo>
                  <a:lnTo>
                    <a:pt x="998125" y="513480"/>
                  </a:lnTo>
                  <a:lnTo>
                    <a:pt x="929652" y="516782"/>
                  </a:lnTo>
                  <a:lnTo>
                    <a:pt x="857915" y="519205"/>
                  </a:lnTo>
                  <a:lnTo>
                    <a:pt x="783345" y="520698"/>
                  </a:lnTo>
                  <a:lnTo>
                    <a:pt x="706374" y="521207"/>
                  </a:lnTo>
                  <a:lnTo>
                    <a:pt x="629402" y="520698"/>
                  </a:lnTo>
                  <a:lnTo>
                    <a:pt x="554832" y="519205"/>
                  </a:lnTo>
                  <a:lnTo>
                    <a:pt x="483095" y="516782"/>
                  </a:lnTo>
                  <a:lnTo>
                    <a:pt x="414622" y="513480"/>
                  </a:lnTo>
                  <a:lnTo>
                    <a:pt x="349842" y="509354"/>
                  </a:lnTo>
                  <a:lnTo>
                    <a:pt x="289188" y="504456"/>
                  </a:lnTo>
                  <a:lnTo>
                    <a:pt x="233089" y="498838"/>
                  </a:lnTo>
                  <a:lnTo>
                    <a:pt x="181977" y="492554"/>
                  </a:lnTo>
                  <a:lnTo>
                    <a:pt x="136282" y="485656"/>
                  </a:lnTo>
                  <a:lnTo>
                    <a:pt x="96435" y="478197"/>
                  </a:lnTo>
                  <a:lnTo>
                    <a:pt x="36009" y="461808"/>
                  </a:lnTo>
                  <a:lnTo>
                    <a:pt x="0" y="434339"/>
                  </a:lnTo>
                  <a:lnTo>
                    <a:pt x="0" y="86867"/>
                  </a:lnTo>
                  <a:close/>
                </a:path>
              </a:pathLst>
            </a:custGeom>
            <a:ln w="127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13048" y="3934587"/>
              <a:ext cx="567055" cy="644525"/>
            </a:xfrm>
            <a:custGeom>
              <a:avLst/>
              <a:gdLst/>
              <a:ahLst/>
              <a:cxnLst/>
              <a:rect l="l" t="t" r="r" b="b"/>
              <a:pathLst>
                <a:path w="567054" h="644525">
                  <a:moveTo>
                    <a:pt x="0" y="0"/>
                  </a:moveTo>
                  <a:lnTo>
                    <a:pt x="0" y="141731"/>
                  </a:lnTo>
                  <a:lnTo>
                    <a:pt x="2640" y="184897"/>
                  </a:lnTo>
                  <a:lnTo>
                    <a:pt x="10416" y="227053"/>
                  </a:lnTo>
                  <a:lnTo>
                    <a:pt x="23112" y="267977"/>
                  </a:lnTo>
                  <a:lnTo>
                    <a:pt x="40508" y="307449"/>
                  </a:lnTo>
                  <a:lnTo>
                    <a:pt x="62388" y="345248"/>
                  </a:lnTo>
                  <a:lnTo>
                    <a:pt x="88534" y="381152"/>
                  </a:lnTo>
                  <a:lnTo>
                    <a:pt x="118729" y="414940"/>
                  </a:lnTo>
                  <a:lnTo>
                    <a:pt x="152755" y="446392"/>
                  </a:lnTo>
                  <a:lnTo>
                    <a:pt x="190395" y="475287"/>
                  </a:lnTo>
                  <a:lnTo>
                    <a:pt x="231432" y="501403"/>
                  </a:lnTo>
                  <a:lnTo>
                    <a:pt x="275648" y="524519"/>
                  </a:lnTo>
                  <a:lnTo>
                    <a:pt x="322825" y="544414"/>
                  </a:lnTo>
                  <a:lnTo>
                    <a:pt x="372747" y="560868"/>
                  </a:lnTo>
                  <a:lnTo>
                    <a:pt x="425196" y="573658"/>
                  </a:lnTo>
                  <a:lnTo>
                    <a:pt x="425196" y="644525"/>
                  </a:lnTo>
                  <a:lnTo>
                    <a:pt x="566927" y="517017"/>
                  </a:lnTo>
                  <a:lnTo>
                    <a:pt x="425196" y="361061"/>
                  </a:lnTo>
                  <a:lnTo>
                    <a:pt x="425196" y="431926"/>
                  </a:lnTo>
                  <a:lnTo>
                    <a:pt x="372747" y="419136"/>
                  </a:lnTo>
                  <a:lnTo>
                    <a:pt x="322825" y="402682"/>
                  </a:lnTo>
                  <a:lnTo>
                    <a:pt x="275648" y="382787"/>
                  </a:lnTo>
                  <a:lnTo>
                    <a:pt x="231432" y="359671"/>
                  </a:lnTo>
                  <a:lnTo>
                    <a:pt x="190395" y="333555"/>
                  </a:lnTo>
                  <a:lnTo>
                    <a:pt x="152755" y="304660"/>
                  </a:lnTo>
                  <a:lnTo>
                    <a:pt x="118729" y="273208"/>
                  </a:lnTo>
                  <a:lnTo>
                    <a:pt x="88534" y="239420"/>
                  </a:lnTo>
                  <a:lnTo>
                    <a:pt x="62388" y="203516"/>
                  </a:lnTo>
                  <a:lnTo>
                    <a:pt x="40508" y="165717"/>
                  </a:lnTo>
                  <a:lnTo>
                    <a:pt x="23112" y="126245"/>
                  </a:lnTo>
                  <a:lnTo>
                    <a:pt x="10416" y="85321"/>
                  </a:lnTo>
                  <a:lnTo>
                    <a:pt x="2640" y="43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13253" y="3488436"/>
              <a:ext cx="567055" cy="517525"/>
            </a:xfrm>
            <a:custGeom>
              <a:avLst/>
              <a:gdLst/>
              <a:ahLst/>
              <a:cxnLst/>
              <a:rect l="l" t="t" r="r" b="b"/>
              <a:pathLst>
                <a:path w="567054" h="517525">
                  <a:moveTo>
                    <a:pt x="566722" y="0"/>
                  </a:moveTo>
                  <a:lnTo>
                    <a:pt x="521558" y="1428"/>
                  </a:lnTo>
                  <a:lnTo>
                    <a:pt x="476679" y="5714"/>
                  </a:lnTo>
                  <a:lnTo>
                    <a:pt x="423187" y="14551"/>
                  </a:lnTo>
                  <a:lnTo>
                    <a:pt x="371944" y="27113"/>
                  </a:lnTo>
                  <a:lnTo>
                    <a:pt x="323146" y="43186"/>
                  </a:lnTo>
                  <a:lnTo>
                    <a:pt x="276990" y="62556"/>
                  </a:lnTo>
                  <a:lnTo>
                    <a:pt x="233673" y="85009"/>
                  </a:lnTo>
                  <a:lnTo>
                    <a:pt x="193393" y="110332"/>
                  </a:lnTo>
                  <a:lnTo>
                    <a:pt x="156346" y="138309"/>
                  </a:lnTo>
                  <a:lnTo>
                    <a:pt x="122729" y="168727"/>
                  </a:lnTo>
                  <a:lnTo>
                    <a:pt x="92739" y="201372"/>
                  </a:lnTo>
                  <a:lnTo>
                    <a:pt x="66573" y="236030"/>
                  </a:lnTo>
                  <a:lnTo>
                    <a:pt x="44428" y="272487"/>
                  </a:lnTo>
                  <a:lnTo>
                    <a:pt x="26501" y="310528"/>
                  </a:lnTo>
                  <a:lnTo>
                    <a:pt x="12990" y="349940"/>
                  </a:lnTo>
                  <a:lnTo>
                    <a:pt x="4090" y="390509"/>
                  </a:lnTo>
                  <a:lnTo>
                    <a:pt x="0" y="432021"/>
                  </a:lnTo>
                  <a:lnTo>
                    <a:pt x="915" y="474262"/>
                  </a:lnTo>
                  <a:lnTo>
                    <a:pt x="7033" y="517016"/>
                  </a:lnTo>
                  <a:lnTo>
                    <a:pt x="18400" y="474554"/>
                  </a:lnTo>
                  <a:lnTo>
                    <a:pt x="34641" y="433800"/>
                  </a:lnTo>
                  <a:lnTo>
                    <a:pt x="55487" y="394935"/>
                  </a:lnTo>
                  <a:lnTo>
                    <a:pt x="80669" y="358140"/>
                  </a:lnTo>
                  <a:lnTo>
                    <a:pt x="109917" y="323595"/>
                  </a:lnTo>
                  <a:lnTo>
                    <a:pt x="142962" y="291483"/>
                  </a:lnTo>
                  <a:lnTo>
                    <a:pt x="179533" y="261983"/>
                  </a:lnTo>
                  <a:lnTo>
                    <a:pt x="219362" y="235276"/>
                  </a:lnTo>
                  <a:lnTo>
                    <a:pt x="262178" y="211543"/>
                  </a:lnTo>
                  <a:lnTo>
                    <a:pt x="307713" y="190965"/>
                  </a:lnTo>
                  <a:lnTo>
                    <a:pt x="355696" y="173723"/>
                  </a:lnTo>
                  <a:lnTo>
                    <a:pt x="405858" y="159998"/>
                  </a:lnTo>
                  <a:lnTo>
                    <a:pt x="457929" y="149971"/>
                  </a:lnTo>
                  <a:lnTo>
                    <a:pt x="511641" y="143821"/>
                  </a:lnTo>
                  <a:lnTo>
                    <a:pt x="566722" y="141731"/>
                  </a:lnTo>
                  <a:lnTo>
                    <a:pt x="566722" y="0"/>
                  </a:lnTo>
                  <a:close/>
                </a:path>
              </a:pathLst>
            </a:custGeom>
            <a:solidFill>
              <a:srgbClr val="BE63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13048" y="3488436"/>
              <a:ext cx="567055" cy="1090930"/>
            </a:xfrm>
            <a:custGeom>
              <a:avLst/>
              <a:gdLst/>
              <a:ahLst/>
              <a:cxnLst/>
              <a:rect l="l" t="t" r="r" b="b"/>
              <a:pathLst>
                <a:path w="567054" h="1090929">
                  <a:moveTo>
                    <a:pt x="0" y="446150"/>
                  </a:moveTo>
                  <a:lnTo>
                    <a:pt x="2640" y="489316"/>
                  </a:lnTo>
                  <a:lnTo>
                    <a:pt x="10416" y="531472"/>
                  </a:lnTo>
                  <a:lnTo>
                    <a:pt x="23112" y="572396"/>
                  </a:lnTo>
                  <a:lnTo>
                    <a:pt x="40508" y="611868"/>
                  </a:lnTo>
                  <a:lnTo>
                    <a:pt x="62388" y="649667"/>
                  </a:lnTo>
                  <a:lnTo>
                    <a:pt x="88534" y="685571"/>
                  </a:lnTo>
                  <a:lnTo>
                    <a:pt x="118729" y="719359"/>
                  </a:lnTo>
                  <a:lnTo>
                    <a:pt x="152755" y="750811"/>
                  </a:lnTo>
                  <a:lnTo>
                    <a:pt x="190395" y="779706"/>
                  </a:lnTo>
                  <a:lnTo>
                    <a:pt x="231432" y="805822"/>
                  </a:lnTo>
                  <a:lnTo>
                    <a:pt x="275648" y="828938"/>
                  </a:lnTo>
                  <a:lnTo>
                    <a:pt x="322825" y="848833"/>
                  </a:lnTo>
                  <a:lnTo>
                    <a:pt x="372747" y="865287"/>
                  </a:lnTo>
                  <a:lnTo>
                    <a:pt x="425196" y="878077"/>
                  </a:lnTo>
                  <a:lnTo>
                    <a:pt x="425196" y="807212"/>
                  </a:lnTo>
                  <a:lnTo>
                    <a:pt x="566927" y="963168"/>
                  </a:lnTo>
                  <a:lnTo>
                    <a:pt x="425196" y="1090676"/>
                  </a:lnTo>
                  <a:lnTo>
                    <a:pt x="425196" y="1019809"/>
                  </a:lnTo>
                  <a:lnTo>
                    <a:pt x="372747" y="1007019"/>
                  </a:lnTo>
                  <a:lnTo>
                    <a:pt x="322825" y="990565"/>
                  </a:lnTo>
                  <a:lnTo>
                    <a:pt x="275648" y="970670"/>
                  </a:lnTo>
                  <a:lnTo>
                    <a:pt x="231432" y="947554"/>
                  </a:lnTo>
                  <a:lnTo>
                    <a:pt x="190395" y="921438"/>
                  </a:lnTo>
                  <a:lnTo>
                    <a:pt x="152755" y="892543"/>
                  </a:lnTo>
                  <a:lnTo>
                    <a:pt x="118729" y="861091"/>
                  </a:lnTo>
                  <a:lnTo>
                    <a:pt x="88534" y="827303"/>
                  </a:lnTo>
                  <a:lnTo>
                    <a:pt x="62388" y="791399"/>
                  </a:lnTo>
                  <a:lnTo>
                    <a:pt x="40508" y="753600"/>
                  </a:lnTo>
                  <a:lnTo>
                    <a:pt x="23112" y="714128"/>
                  </a:lnTo>
                  <a:lnTo>
                    <a:pt x="10416" y="673204"/>
                  </a:lnTo>
                  <a:lnTo>
                    <a:pt x="2640" y="631048"/>
                  </a:lnTo>
                  <a:lnTo>
                    <a:pt x="0" y="587882"/>
                  </a:lnTo>
                  <a:lnTo>
                    <a:pt x="0" y="446150"/>
                  </a:lnTo>
                  <a:lnTo>
                    <a:pt x="2595" y="403187"/>
                  </a:lnTo>
                  <a:lnTo>
                    <a:pt x="10224" y="361378"/>
                  </a:lnTo>
                  <a:lnTo>
                    <a:pt x="22648" y="320910"/>
                  </a:lnTo>
                  <a:lnTo>
                    <a:pt x="39629" y="281972"/>
                  </a:lnTo>
                  <a:lnTo>
                    <a:pt x="60930" y="244749"/>
                  </a:lnTo>
                  <a:lnTo>
                    <a:pt x="86313" y="209429"/>
                  </a:lnTo>
                  <a:lnTo>
                    <a:pt x="115540" y="176199"/>
                  </a:lnTo>
                  <a:lnTo>
                    <a:pt x="148373" y="145247"/>
                  </a:lnTo>
                  <a:lnTo>
                    <a:pt x="184575" y="116758"/>
                  </a:lnTo>
                  <a:lnTo>
                    <a:pt x="223908" y="90920"/>
                  </a:lnTo>
                  <a:lnTo>
                    <a:pt x="266134" y="67921"/>
                  </a:lnTo>
                  <a:lnTo>
                    <a:pt x="311015" y="47946"/>
                  </a:lnTo>
                  <a:lnTo>
                    <a:pt x="358313" y="31184"/>
                  </a:lnTo>
                  <a:lnTo>
                    <a:pt x="407792" y="17822"/>
                  </a:lnTo>
                  <a:lnTo>
                    <a:pt x="459212" y="8045"/>
                  </a:lnTo>
                  <a:lnTo>
                    <a:pt x="512336" y="2042"/>
                  </a:lnTo>
                  <a:lnTo>
                    <a:pt x="566927" y="0"/>
                  </a:lnTo>
                  <a:lnTo>
                    <a:pt x="566927" y="141731"/>
                  </a:lnTo>
                  <a:lnTo>
                    <a:pt x="511846" y="143821"/>
                  </a:lnTo>
                  <a:lnTo>
                    <a:pt x="458135" y="149971"/>
                  </a:lnTo>
                  <a:lnTo>
                    <a:pt x="406063" y="159998"/>
                  </a:lnTo>
                  <a:lnTo>
                    <a:pt x="355901" y="173723"/>
                  </a:lnTo>
                  <a:lnTo>
                    <a:pt x="307918" y="190965"/>
                  </a:lnTo>
                  <a:lnTo>
                    <a:pt x="262384" y="211543"/>
                  </a:lnTo>
                  <a:lnTo>
                    <a:pt x="219567" y="235276"/>
                  </a:lnTo>
                  <a:lnTo>
                    <a:pt x="179738" y="261983"/>
                  </a:lnTo>
                  <a:lnTo>
                    <a:pt x="143167" y="291483"/>
                  </a:lnTo>
                  <a:lnTo>
                    <a:pt x="110123" y="323595"/>
                  </a:lnTo>
                  <a:lnTo>
                    <a:pt x="80875" y="358140"/>
                  </a:lnTo>
                  <a:lnTo>
                    <a:pt x="55693" y="394935"/>
                  </a:lnTo>
                  <a:lnTo>
                    <a:pt x="34846" y="433800"/>
                  </a:lnTo>
                  <a:lnTo>
                    <a:pt x="18605" y="474554"/>
                  </a:lnTo>
                  <a:lnTo>
                    <a:pt x="7238" y="517016"/>
                  </a:lnTo>
                </a:path>
              </a:pathLst>
            </a:custGeom>
            <a:ln w="127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46092" y="3450844"/>
              <a:ext cx="565785" cy="644525"/>
            </a:xfrm>
            <a:custGeom>
              <a:avLst/>
              <a:gdLst/>
              <a:ahLst/>
              <a:cxnLst/>
              <a:rect l="l" t="t" r="r" b="b"/>
              <a:pathLst>
                <a:path w="565785" h="644525">
                  <a:moveTo>
                    <a:pt x="141350" y="0"/>
                  </a:moveTo>
                  <a:lnTo>
                    <a:pt x="0" y="127126"/>
                  </a:lnTo>
                  <a:lnTo>
                    <a:pt x="141350" y="282701"/>
                  </a:lnTo>
                  <a:lnTo>
                    <a:pt x="141350" y="211962"/>
                  </a:lnTo>
                  <a:lnTo>
                    <a:pt x="193665" y="224781"/>
                  </a:lnTo>
                  <a:lnTo>
                    <a:pt x="243457" y="241261"/>
                  </a:lnTo>
                  <a:lnTo>
                    <a:pt x="290511" y="261184"/>
                  </a:lnTo>
                  <a:lnTo>
                    <a:pt x="334610" y="284327"/>
                  </a:lnTo>
                  <a:lnTo>
                    <a:pt x="375536" y="310470"/>
                  </a:lnTo>
                  <a:lnTo>
                    <a:pt x="413075" y="339392"/>
                  </a:lnTo>
                  <a:lnTo>
                    <a:pt x="447008" y="370871"/>
                  </a:lnTo>
                  <a:lnTo>
                    <a:pt x="477119" y="404687"/>
                  </a:lnTo>
                  <a:lnTo>
                    <a:pt x="503192" y="440618"/>
                  </a:lnTo>
                  <a:lnTo>
                    <a:pt x="525011" y="478444"/>
                  </a:lnTo>
                  <a:lnTo>
                    <a:pt x="542358" y="517943"/>
                  </a:lnTo>
                  <a:lnTo>
                    <a:pt x="555017" y="558895"/>
                  </a:lnTo>
                  <a:lnTo>
                    <a:pt x="562771" y="601077"/>
                  </a:lnTo>
                  <a:lnTo>
                    <a:pt x="565404" y="644270"/>
                  </a:lnTo>
                  <a:lnTo>
                    <a:pt x="565404" y="502919"/>
                  </a:lnTo>
                  <a:lnTo>
                    <a:pt x="562771" y="459726"/>
                  </a:lnTo>
                  <a:lnTo>
                    <a:pt x="555017" y="417544"/>
                  </a:lnTo>
                  <a:lnTo>
                    <a:pt x="542358" y="376592"/>
                  </a:lnTo>
                  <a:lnTo>
                    <a:pt x="525011" y="337093"/>
                  </a:lnTo>
                  <a:lnTo>
                    <a:pt x="503192" y="299267"/>
                  </a:lnTo>
                  <a:lnTo>
                    <a:pt x="477119" y="263336"/>
                  </a:lnTo>
                  <a:lnTo>
                    <a:pt x="447008" y="229520"/>
                  </a:lnTo>
                  <a:lnTo>
                    <a:pt x="413075" y="198041"/>
                  </a:lnTo>
                  <a:lnTo>
                    <a:pt x="375536" y="169119"/>
                  </a:lnTo>
                  <a:lnTo>
                    <a:pt x="334610" y="142976"/>
                  </a:lnTo>
                  <a:lnTo>
                    <a:pt x="290511" y="119833"/>
                  </a:lnTo>
                  <a:lnTo>
                    <a:pt x="243457" y="99910"/>
                  </a:lnTo>
                  <a:lnTo>
                    <a:pt x="193665" y="83430"/>
                  </a:lnTo>
                  <a:lnTo>
                    <a:pt x="141350" y="70611"/>
                  </a:lnTo>
                  <a:lnTo>
                    <a:pt x="14135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46092" y="4024376"/>
              <a:ext cx="565785" cy="517525"/>
            </a:xfrm>
            <a:custGeom>
              <a:avLst/>
              <a:gdLst/>
              <a:ahLst/>
              <a:cxnLst/>
              <a:rect l="l" t="t" r="r" b="b"/>
              <a:pathLst>
                <a:path w="565785" h="517525">
                  <a:moveTo>
                    <a:pt x="558292" y="0"/>
                  </a:moveTo>
                  <a:lnTo>
                    <a:pt x="546979" y="42513"/>
                  </a:lnTo>
                  <a:lnTo>
                    <a:pt x="530799" y="83317"/>
                  </a:lnTo>
                  <a:lnTo>
                    <a:pt x="510019" y="122231"/>
                  </a:lnTo>
                  <a:lnTo>
                    <a:pt x="484910" y="159075"/>
                  </a:lnTo>
                  <a:lnTo>
                    <a:pt x="455741" y="193665"/>
                  </a:lnTo>
                  <a:lnTo>
                    <a:pt x="422781" y="225822"/>
                  </a:lnTo>
                  <a:lnTo>
                    <a:pt x="386300" y="255363"/>
                  </a:lnTo>
                  <a:lnTo>
                    <a:pt x="346567" y="282108"/>
                  </a:lnTo>
                  <a:lnTo>
                    <a:pt x="303851" y="305875"/>
                  </a:lnTo>
                  <a:lnTo>
                    <a:pt x="258421" y="326484"/>
                  </a:lnTo>
                  <a:lnTo>
                    <a:pt x="210547" y="343751"/>
                  </a:lnTo>
                  <a:lnTo>
                    <a:pt x="160499" y="357497"/>
                  </a:lnTo>
                  <a:lnTo>
                    <a:pt x="108545" y="367540"/>
                  </a:lnTo>
                  <a:lnTo>
                    <a:pt x="54956" y="373699"/>
                  </a:lnTo>
                  <a:lnTo>
                    <a:pt x="0" y="375793"/>
                  </a:lnTo>
                  <a:lnTo>
                    <a:pt x="0" y="517144"/>
                  </a:lnTo>
                  <a:lnTo>
                    <a:pt x="44910" y="515731"/>
                  </a:lnTo>
                  <a:lnTo>
                    <a:pt x="89535" y="511556"/>
                  </a:lnTo>
                  <a:lnTo>
                    <a:pt x="142895" y="502717"/>
                  </a:lnTo>
                  <a:lnTo>
                    <a:pt x="194012" y="490152"/>
                  </a:lnTo>
                  <a:lnTo>
                    <a:pt x="242692" y="474073"/>
                  </a:lnTo>
                  <a:lnTo>
                    <a:pt x="288736" y="454694"/>
                  </a:lnTo>
                  <a:lnTo>
                    <a:pt x="331950" y="432231"/>
                  </a:lnTo>
                  <a:lnTo>
                    <a:pt x="372137" y="406896"/>
                  </a:lnTo>
                  <a:lnTo>
                    <a:pt x="409100" y="378905"/>
                  </a:lnTo>
                  <a:lnTo>
                    <a:pt x="442644" y="348472"/>
                  </a:lnTo>
                  <a:lnTo>
                    <a:pt x="472573" y="315810"/>
                  </a:lnTo>
                  <a:lnTo>
                    <a:pt x="498689" y="281134"/>
                  </a:lnTo>
                  <a:lnTo>
                    <a:pt x="520797" y="244658"/>
                  </a:lnTo>
                  <a:lnTo>
                    <a:pt x="538702" y="206597"/>
                  </a:lnTo>
                  <a:lnTo>
                    <a:pt x="552205" y="167164"/>
                  </a:lnTo>
                  <a:lnTo>
                    <a:pt x="561112" y="126573"/>
                  </a:lnTo>
                  <a:lnTo>
                    <a:pt x="565227" y="85039"/>
                  </a:lnTo>
                  <a:lnTo>
                    <a:pt x="564352" y="42777"/>
                  </a:lnTo>
                  <a:lnTo>
                    <a:pt x="558292" y="0"/>
                  </a:lnTo>
                  <a:close/>
                </a:path>
              </a:pathLst>
            </a:custGeom>
            <a:solidFill>
              <a:srgbClr val="BE63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46092" y="3450844"/>
              <a:ext cx="565785" cy="1090930"/>
            </a:xfrm>
            <a:custGeom>
              <a:avLst/>
              <a:gdLst/>
              <a:ahLst/>
              <a:cxnLst/>
              <a:rect l="l" t="t" r="r" b="b"/>
              <a:pathLst>
                <a:path w="565785" h="1090929">
                  <a:moveTo>
                    <a:pt x="565404" y="644270"/>
                  </a:moveTo>
                  <a:lnTo>
                    <a:pt x="562771" y="601077"/>
                  </a:lnTo>
                  <a:lnTo>
                    <a:pt x="555017" y="558895"/>
                  </a:lnTo>
                  <a:lnTo>
                    <a:pt x="542358" y="517943"/>
                  </a:lnTo>
                  <a:lnTo>
                    <a:pt x="525011" y="478444"/>
                  </a:lnTo>
                  <a:lnTo>
                    <a:pt x="503192" y="440618"/>
                  </a:lnTo>
                  <a:lnTo>
                    <a:pt x="477119" y="404687"/>
                  </a:lnTo>
                  <a:lnTo>
                    <a:pt x="447008" y="370871"/>
                  </a:lnTo>
                  <a:lnTo>
                    <a:pt x="413075" y="339392"/>
                  </a:lnTo>
                  <a:lnTo>
                    <a:pt x="375536" y="310470"/>
                  </a:lnTo>
                  <a:lnTo>
                    <a:pt x="334610" y="284327"/>
                  </a:lnTo>
                  <a:lnTo>
                    <a:pt x="290511" y="261184"/>
                  </a:lnTo>
                  <a:lnTo>
                    <a:pt x="243457" y="241261"/>
                  </a:lnTo>
                  <a:lnTo>
                    <a:pt x="193665" y="224781"/>
                  </a:lnTo>
                  <a:lnTo>
                    <a:pt x="141350" y="211962"/>
                  </a:lnTo>
                  <a:lnTo>
                    <a:pt x="141350" y="282701"/>
                  </a:lnTo>
                  <a:lnTo>
                    <a:pt x="0" y="127126"/>
                  </a:lnTo>
                  <a:lnTo>
                    <a:pt x="141350" y="0"/>
                  </a:lnTo>
                  <a:lnTo>
                    <a:pt x="141350" y="70611"/>
                  </a:lnTo>
                  <a:lnTo>
                    <a:pt x="193665" y="83430"/>
                  </a:lnTo>
                  <a:lnTo>
                    <a:pt x="243457" y="99910"/>
                  </a:lnTo>
                  <a:lnTo>
                    <a:pt x="290511" y="119833"/>
                  </a:lnTo>
                  <a:lnTo>
                    <a:pt x="334610" y="142976"/>
                  </a:lnTo>
                  <a:lnTo>
                    <a:pt x="375536" y="169119"/>
                  </a:lnTo>
                  <a:lnTo>
                    <a:pt x="413075" y="198041"/>
                  </a:lnTo>
                  <a:lnTo>
                    <a:pt x="447008" y="229520"/>
                  </a:lnTo>
                  <a:lnTo>
                    <a:pt x="477119" y="263336"/>
                  </a:lnTo>
                  <a:lnTo>
                    <a:pt x="503192" y="299267"/>
                  </a:lnTo>
                  <a:lnTo>
                    <a:pt x="525011" y="337093"/>
                  </a:lnTo>
                  <a:lnTo>
                    <a:pt x="542358" y="376592"/>
                  </a:lnTo>
                  <a:lnTo>
                    <a:pt x="555017" y="417544"/>
                  </a:lnTo>
                  <a:lnTo>
                    <a:pt x="562771" y="459726"/>
                  </a:lnTo>
                  <a:lnTo>
                    <a:pt x="565404" y="502919"/>
                  </a:lnTo>
                  <a:lnTo>
                    <a:pt x="565404" y="644270"/>
                  </a:lnTo>
                  <a:lnTo>
                    <a:pt x="562816" y="687257"/>
                  </a:lnTo>
                  <a:lnTo>
                    <a:pt x="555209" y="729088"/>
                  </a:lnTo>
                  <a:lnTo>
                    <a:pt x="542822" y="769577"/>
                  </a:lnTo>
                  <a:lnTo>
                    <a:pt x="525891" y="808537"/>
                  </a:lnTo>
                  <a:lnTo>
                    <a:pt x="504651" y="845781"/>
                  </a:lnTo>
                  <a:lnTo>
                    <a:pt x="479341" y="881121"/>
                  </a:lnTo>
                  <a:lnTo>
                    <a:pt x="450198" y="914370"/>
                  </a:lnTo>
                  <a:lnTo>
                    <a:pt x="417457" y="945340"/>
                  </a:lnTo>
                  <a:lnTo>
                    <a:pt x="381356" y="973846"/>
                  </a:lnTo>
                  <a:lnTo>
                    <a:pt x="342131" y="999699"/>
                  </a:lnTo>
                  <a:lnTo>
                    <a:pt x="300020" y="1022712"/>
                  </a:lnTo>
                  <a:lnTo>
                    <a:pt x="255259" y="1042699"/>
                  </a:lnTo>
                  <a:lnTo>
                    <a:pt x="208086" y="1059471"/>
                  </a:lnTo>
                  <a:lnTo>
                    <a:pt x="158736" y="1072842"/>
                  </a:lnTo>
                  <a:lnTo>
                    <a:pt x="107447" y="1082625"/>
                  </a:lnTo>
                  <a:lnTo>
                    <a:pt x="54456" y="1088632"/>
                  </a:lnTo>
                  <a:lnTo>
                    <a:pt x="0" y="1090675"/>
                  </a:lnTo>
                  <a:lnTo>
                    <a:pt x="0" y="949324"/>
                  </a:lnTo>
                  <a:lnTo>
                    <a:pt x="54956" y="947231"/>
                  </a:lnTo>
                  <a:lnTo>
                    <a:pt x="108545" y="941072"/>
                  </a:lnTo>
                  <a:lnTo>
                    <a:pt x="160499" y="931029"/>
                  </a:lnTo>
                  <a:lnTo>
                    <a:pt x="210547" y="917283"/>
                  </a:lnTo>
                  <a:lnTo>
                    <a:pt x="258421" y="900016"/>
                  </a:lnTo>
                  <a:lnTo>
                    <a:pt x="303851" y="879407"/>
                  </a:lnTo>
                  <a:lnTo>
                    <a:pt x="346567" y="855640"/>
                  </a:lnTo>
                  <a:lnTo>
                    <a:pt x="386300" y="828895"/>
                  </a:lnTo>
                  <a:lnTo>
                    <a:pt x="422781" y="799354"/>
                  </a:lnTo>
                  <a:lnTo>
                    <a:pt x="455741" y="767197"/>
                  </a:lnTo>
                  <a:lnTo>
                    <a:pt x="484910" y="732607"/>
                  </a:lnTo>
                  <a:lnTo>
                    <a:pt x="510019" y="695763"/>
                  </a:lnTo>
                  <a:lnTo>
                    <a:pt x="530799" y="656849"/>
                  </a:lnTo>
                  <a:lnTo>
                    <a:pt x="546979" y="616045"/>
                  </a:lnTo>
                  <a:lnTo>
                    <a:pt x="558292" y="573531"/>
                  </a:lnTo>
                </a:path>
              </a:pathLst>
            </a:custGeom>
            <a:ln w="12699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278248" y="3842384"/>
            <a:ext cx="3835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ETL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66761" y="5939129"/>
            <a:ext cx="3435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ODS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24557" y="3986910"/>
            <a:ext cx="86804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Documents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60398" y="4755007"/>
            <a:ext cx="15563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Banques</a:t>
            </a:r>
            <a:r>
              <a:rPr sz="14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81708" y="5622442"/>
            <a:ext cx="2007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Autres</a:t>
            </a:r>
            <a:r>
              <a:rPr sz="1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sources</a:t>
            </a:r>
            <a:r>
              <a:rPr sz="1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809746" y="4840478"/>
            <a:ext cx="1311275" cy="1118235"/>
            <a:chOff x="3809746" y="4840478"/>
            <a:chExt cx="1311275" cy="1118235"/>
          </a:xfrm>
        </p:grpSpPr>
        <p:sp>
          <p:nvSpPr>
            <p:cNvPr id="22" name="object 22"/>
            <p:cNvSpPr/>
            <p:nvPr/>
          </p:nvSpPr>
          <p:spPr>
            <a:xfrm>
              <a:off x="3816096" y="5307965"/>
              <a:ext cx="565785" cy="644525"/>
            </a:xfrm>
            <a:custGeom>
              <a:avLst/>
              <a:gdLst/>
              <a:ahLst/>
              <a:cxnLst/>
              <a:rect l="l" t="t" r="r" b="b"/>
              <a:pathLst>
                <a:path w="565785" h="644525">
                  <a:moveTo>
                    <a:pt x="0" y="0"/>
                  </a:moveTo>
                  <a:lnTo>
                    <a:pt x="0" y="141351"/>
                  </a:lnTo>
                  <a:lnTo>
                    <a:pt x="2632" y="184548"/>
                  </a:lnTo>
                  <a:lnTo>
                    <a:pt x="10386" y="226735"/>
                  </a:lnTo>
                  <a:lnTo>
                    <a:pt x="23045" y="267689"/>
                  </a:lnTo>
                  <a:lnTo>
                    <a:pt x="40392" y="307190"/>
                  </a:lnTo>
                  <a:lnTo>
                    <a:pt x="62211" y="345016"/>
                  </a:lnTo>
                  <a:lnTo>
                    <a:pt x="88284" y="380948"/>
                  </a:lnTo>
                  <a:lnTo>
                    <a:pt x="118395" y="414762"/>
                  </a:lnTo>
                  <a:lnTo>
                    <a:pt x="152328" y="446240"/>
                  </a:lnTo>
                  <a:lnTo>
                    <a:pt x="189867" y="475159"/>
                  </a:lnTo>
                  <a:lnTo>
                    <a:pt x="230793" y="501299"/>
                  </a:lnTo>
                  <a:lnTo>
                    <a:pt x="274892" y="524439"/>
                  </a:lnTo>
                  <a:lnTo>
                    <a:pt x="321946" y="544357"/>
                  </a:lnTo>
                  <a:lnTo>
                    <a:pt x="371738" y="560833"/>
                  </a:lnTo>
                  <a:lnTo>
                    <a:pt x="424052" y="573646"/>
                  </a:lnTo>
                  <a:lnTo>
                    <a:pt x="424052" y="644321"/>
                  </a:lnTo>
                  <a:lnTo>
                    <a:pt x="565403" y="517144"/>
                  </a:lnTo>
                  <a:lnTo>
                    <a:pt x="424052" y="361619"/>
                  </a:lnTo>
                  <a:lnTo>
                    <a:pt x="424052" y="432295"/>
                  </a:lnTo>
                  <a:lnTo>
                    <a:pt x="371738" y="419482"/>
                  </a:lnTo>
                  <a:lnTo>
                    <a:pt x="321946" y="403005"/>
                  </a:lnTo>
                  <a:lnTo>
                    <a:pt x="274892" y="383085"/>
                  </a:lnTo>
                  <a:lnTo>
                    <a:pt x="230793" y="359944"/>
                  </a:lnTo>
                  <a:lnTo>
                    <a:pt x="189867" y="333802"/>
                  </a:lnTo>
                  <a:lnTo>
                    <a:pt x="152328" y="304881"/>
                  </a:lnTo>
                  <a:lnTo>
                    <a:pt x="118395" y="273402"/>
                  </a:lnTo>
                  <a:lnTo>
                    <a:pt x="88284" y="239586"/>
                  </a:lnTo>
                  <a:lnTo>
                    <a:pt x="62211" y="203654"/>
                  </a:lnTo>
                  <a:lnTo>
                    <a:pt x="40392" y="165828"/>
                  </a:lnTo>
                  <a:lnTo>
                    <a:pt x="23045" y="126328"/>
                  </a:lnTo>
                  <a:lnTo>
                    <a:pt x="10386" y="85376"/>
                  </a:lnTo>
                  <a:lnTo>
                    <a:pt x="2632" y="43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16273" y="4861560"/>
              <a:ext cx="565785" cy="517525"/>
            </a:xfrm>
            <a:custGeom>
              <a:avLst/>
              <a:gdLst/>
              <a:ahLst/>
              <a:cxnLst/>
              <a:rect l="l" t="t" r="r" b="b"/>
              <a:pathLst>
                <a:path w="565785" h="517525">
                  <a:moveTo>
                    <a:pt x="565227" y="0"/>
                  </a:moveTo>
                  <a:lnTo>
                    <a:pt x="520316" y="1412"/>
                  </a:lnTo>
                  <a:lnTo>
                    <a:pt x="475692" y="5587"/>
                  </a:lnTo>
                  <a:lnTo>
                    <a:pt x="422331" y="14426"/>
                  </a:lnTo>
                  <a:lnTo>
                    <a:pt x="371214" y="26991"/>
                  </a:lnTo>
                  <a:lnTo>
                    <a:pt x="322534" y="43070"/>
                  </a:lnTo>
                  <a:lnTo>
                    <a:pt x="276490" y="62449"/>
                  </a:lnTo>
                  <a:lnTo>
                    <a:pt x="233276" y="84912"/>
                  </a:lnTo>
                  <a:lnTo>
                    <a:pt x="193089" y="110247"/>
                  </a:lnTo>
                  <a:lnTo>
                    <a:pt x="156126" y="138238"/>
                  </a:lnTo>
                  <a:lnTo>
                    <a:pt x="122582" y="168671"/>
                  </a:lnTo>
                  <a:lnTo>
                    <a:pt x="92653" y="201333"/>
                  </a:lnTo>
                  <a:lnTo>
                    <a:pt x="66537" y="236009"/>
                  </a:lnTo>
                  <a:lnTo>
                    <a:pt x="44429" y="272485"/>
                  </a:lnTo>
                  <a:lnTo>
                    <a:pt x="26524" y="310546"/>
                  </a:lnTo>
                  <a:lnTo>
                    <a:pt x="13021" y="349979"/>
                  </a:lnTo>
                  <a:lnTo>
                    <a:pt x="4114" y="390570"/>
                  </a:lnTo>
                  <a:lnTo>
                    <a:pt x="0" y="432104"/>
                  </a:lnTo>
                  <a:lnTo>
                    <a:pt x="874" y="474366"/>
                  </a:lnTo>
                  <a:lnTo>
                    <a:pt x="6935" y="517143"/>
                  </a:lnTo>
                  <a:lnTo>
                    <a:pt x="18247" y="474630"/>
                  </a:lnTo>
                  <a:lnTo>
                    <a:pt x="34427" y="433826"/>
                  </a:lnTo>
                  <a:lnTo>
                    <a:pt x="55207" y="394912"/>
                  </a:lnTo>
                  <a:lnTo>
                    <a:pt x="80316" y="358068"/>
                  </a:lnTo>
                  <a:lnTo>
                    <a:pt x="109485" y="323478"/>
                  </a:lnTo>
                  <a:lnTo>
                    <a:pt x="142445" y="291321"/>
                  </a:lnTo>
                  <a:lnTo>
                    <a:pt x="178926" y="261780"/>
                  </a:lnTo>
                  <a:lnTo>
                    <a:pt x="218659" y="235035"/>
                  </a:lnTo>
                  <a:lnTo>
                    <a:pt x="261375" y="211268"/>
                  </a:lnTo>
                  <a:lnTo>
                    <a:pt x="306805" y="190659"/>
                  </a:lnTo>
                  <a:lnTo>
                    <a:pt x="354679" y="173392"/>
                  </a:lnTo>
                  <a:lnTo>
                    <a:pt x="404727" y="159646"/>
                  </a:lnTo>
                  <a:lnTo>
                    <a:pt x="456681" y="149603"/>
                  </a:lnTo>
                  <a:lnTo>
                    <a:pt x="510270" y="143444"/>
                  </a:lnTo>
                  <a:lnTo>
                    <a:pt x="565227" y="141350"/>
                  </a:lnTo>
                  <a:lnTo>
                    <a:pt x="565227" y="0"/>
                  </a:lnTo>
                  <a:close/>
                </a:path>
              </a:pathLst>
            </a:custGeom>
            <a:solidFill>
              <a:srgbClr val="005F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16096" y="4861560"/>
              <a:ext cx="565785" cy="1090930"/>
            </a:xfrm>
            <a:custGeom>
              <a:avLst/>
              <a:gdLst/>
              <a:ahLst/>
              <a:cxnLst/>
              <a:rect l="l" t="t" r="r" b="b"/>
              <a:pathLst>
                <a:path w="565785" h="1090929">
                  <a:moveTo>
                    <a:pt x="0" y="446404"/>
                  </a:moveTo>
                  <a:lnTo>
                    <a:pt x="2632" y="489598"/>
                  </a:lnTo>
                  <a:lnTo>
                    <a:pt x="10386" y="531781"/>
                  </a:lnTo>
                  <a:lnTo>
                    <a:pt x="23045" y="572733"/>
                  </a:lnTo>
                  <a:lnTo>
                    <a:pt x="40392" y="612233"/>
                  </a:lnTo>
                  <a:lnTo>
                    <a:pt x="62211" y="650059"/>
                  </a:lnTo>
                  <a:lnTo>
                    <a:pt x="88284" y="685991"/>
                  </a:lnTo>
                  <a:lnTo>
                    <a:pt x="118395" y="719807"/>
                  </a:lnTo>
                  <a:lnTo>
                    <a:pt x="152328" y="751286"/>
                  </a:lnTo>
                  <a:lnTo>
                    <a:pt x="189867" y="780207"/>
                  </a:lnTo>
                  <a:lnTo>
                    <a:pt x="230793" y="806349"/>
                  </a:lnTo>
                  <a:lnTo>
                    <a:pt x="274892" y="829490"/>
                  </a:lnTo>
                  <a:lnTo>
                    <a:pt x="321946" y="849410"/>
                  </a:lnTo>
                  <a:lnTo>
                    <a:pt x="371738" y="865887"/>
                  </a:lnTo>
                  <a:lnTo>
                    <a:pt x="424052" y="878700"/>
                  </a:lnTo>
                  <a:lnTo>
                    <a:pt x="424052" y="808024"/>
                  </a:lnTo>
                  <a:lnTo>
                    <a:pt x="565403" y="963548"/>
                  </a:lnTo>
                  <a:lnTo>
                    <a:pt x="424052" y="1090726"/>
                  </a:lnTo>
                  <a:lnTo>
                    <a:pt x="424052" y="1020051"/>
                  </a:lnTo>
                  <a:lnTo>
                    <a:pt x="371738" y="1007238"/>
                  </a:lnTo>
                  <a:lnTo>
                    <a:pt x="321946" y="990762"/>
                  </a:lnTo>
                  <a:lnTo>
                    <a:pt x="274892" y="970844"/>
                  </a:lnTo>
                  <a:lnTo>
                    <a:pt x="230793" y="947704"/>
                  </a:lnTo>
                  <a:lnTo>
                    <a:pt x="189867" y="921564"/>
                  </a:lnTo>
                  <a:lnTo>
                    <a:pt x="152328" y="892645"/>
                  </a:lnTo>
                  <a:lnTo>
                    <a:pt x="118395" y="861167"/>
                  </a:lnTo>
                  <a:lnTo>
                    <a:pt x="88284" y="827353"/>
                  </a:lnTo>
                  <a:lnTo>
                    <a:pt x="62211" y="791421"/>
                  </a:lnTo>
                  <a:lnTo>
                    <a:pt x="40392" y="753595"/>
                  </a:lnTo>
                  <a:lnTo>
                    <a:pt x="23045" y="714094"/>
                  </a:lnTo>
                  <a:lnTo>
                    <a:pt x="10386" y="673140"/>
                  </a:lnTo>
                  <a:lnTo>
                    <a:pt x="2632" y="630953"/>
                  </a:lnTo>
                  <a:lnTo>
                    <a:pt x="0" y="587755"/>
                  </a:lnTo>
                  <a:lnTo>
                    <a:pt x="0" y="446404"/>
                  </a:lnTo>
                  <a:lnTo>
                    <a:pt x="2587" y="403418"/>
                  </a:lnTo>
                  <a:lnTo>
                    <a:pt x="10194" y="361587"/>
                  </a:lnTo>
                  <a:lnTo>
                    <a:pt x="22581" y="321098"/>
                  </a:lnTo>
                  <a:lnTo>
                    <a:pt x="39512" y="282138"/>
                  </a:lnTo>
                  <a:lnTo>
                    <a:pt x="60752" y="244894"/>
                  </a:lnTo>
                  <a:lnTo>
                    <a:pt x="86062" y="209554"/>
                  </a:lnTo>
                  <a:lnTo>
                    <a:pt x="115205" y="176305"/>
                  </a:lnTo>
                  <a:lnTo>
                    <a:pt x="147946" y="145335"/>
                  </a:lnTo>
                  <a:lnTo>
                    <a:pt x="184047" y="116829"/>
                  </a:lnTo>
                  <a:lnTo>
                    <a:pt x="223272" y="90976"/>
                  </a:lnTo>
                  <a:lnTo>
                    <a:pt x="265383" y="67963"/>
                  </a:lnTo>
                  <a:lnTo>
                    <a:pt x="310144" y="47976"/>
                  </a:lnTo>
                  <a:lnTo>
                    <a:pt x="357317" y="31204"/>
                  </a:lnTo>
                  <a:lnTo>
                    <a:pt x="406667" y="17833"/>
                  </a:lnTo>
                  <a:lnTo>
                    <a:pt x="457956" y="8050"/>
                  </a:lnTo>
                  <a:lnTo>
                    <a:pt x="510947" y="2043"/>
                  </a:lnTo>
                  <a:lnTo>
                    <a:pt x="565403" y="0"/>
                  </a:lnTo>
                  <a:lnTo>
                    <a:pt x="565403" y="141350"/>
                  </a:lnTo>
                  <a:lnTo>
                    <a:pt x="510447" y="143444"/>
                  </a:lnTo>
                  <a:lnTo>
                    <a:pt x="456858" y="149603"/>
                  </a:lnTo>
                  <a:lnTo>
                    <a:pt x="404904" y="159646"/>
                  </a:lnTo>
                  <a:lnTo>
                    <a:pt x="354856" y="173392"/>
                  </a:lnTo>
                  <a:lnTo>
                    <a:pt x="306982" y="190659"/>
                  </a:lnTo>
                  <a:lnTo>
                    <a:pt x="261552" y="211268"/>
                  </a:lnTo>
                  <a:lnTo>
                    <a:pt x="218836" y="235035"/>
                  </a:lnTo>
                  <a:lnTo>
                    <a:pt x="179103" y="261780"/>
                  </a:lnTo>
                  <a:lnTo>
                    <a:pt x="142622" y="291321"/>
                  </a:lnTo>
                  <a:lnTo>
                    <a:pt x="109662" y="323478"/>
                  </a:lnTo>
                  <a:lnTo>
                    <a:pt x="80493" y="358068"/>
                  </a:lnTo>
                  <a:lnTo>
                    <a:pt x="55384" y="394912"/>
                  </a:lnTo>
                  <a:lnTo>
                    <a:pt x="34604" y="433826"/>
                  </a:lnTo>
                  <a:lnTo>
                    <a:pt x="18424" y="474630"/>
                  </a:lnTo>
                  <a:lnTo>
                    <a:pt x="7112" y="517143"/>
                  </a:lnTo>
                </a:path>
              </a:pathLst>
            </a:custGeom>
            <a:ln w="12700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49140" y="4846828"/>
              <a:ext cx="565785" cy="644525"/>
            </a:xfrm>
            <a:custGeom>
              <a:avLst/>
              <a:gdLst/>
              <a:ahLst/>
              <a:cxnLst/>
              <a:rect l="l" t="t" r="r" b="b"/>
              <a:pathLst>
                <a:path w="565785" h="644525">
                  <a:moveTo>
                    <a:pt x="141350" y="0"/>
                  </a:moveTo>
                  <a:lnTo>
                    <a:pt x="0" y="127127"/>
                  </a:lnTo>
                  <a:lnTo>
                    <a:pt x="141350" y="282702"/>
                  </a:lnTo>
                  <a:lnTo>
                    <a:pt x="141350" y="211963"/>
                  </a:lnTo>
                  <a:lnTo>
                    <a:pt x="193665" y="224781"/>
                  </a:lnTo>
                  <a:lnTo>
                    <a:pt x="243457" y="241261"/>
                  </a:lnTo>
                  <a:lnTo>
                    <a:pt x="290511" y="261184"/>
                  </a:lnTo>
                  <a:lnTo>
                    <a:pt x="334610" y="284327"/>
                  </a:lnTo>
                  <a:lnTo>
                    <a:pt x="375536" y="310470"/>
                  </a:lnTo>
                  <a:lnTo>
                    <a:pt x="413075" y="339392"/>
                  </a:lnTo>
                  <a:lnTo>
                    <a:pt x="447008" y="370871"/>
                  </a:lnTo>
                  <a:lnTo>
                    <a:pt x="477119" y="404687"/>
                  </a:lnTo>
                  <a:lnTo>
                    <a:pt x="503192" y="440618"/>
                  </a:lnTo>
                  <a:lnTo>
                    <a:pt x="525011" y="478444"/>
                  </a:lnTo>
                  <a:lnTo>
                    <a:pt x="542358" y="517943"/>
                  </a:lnTo>
                  <a:lnTo>
                    <a:pt x="555017" y="558895"/>
                  </a:lnTo>
                  <a:lnTo>
                    <a:pt x="562771" y="601077"/>
                  </a:lnTo>
                  <a:lnTo>
                    <a:pt x="565404" y="644271"/>
                  </a:lnTo>
                  <a:lnTo>
                    <a:pt x="565404" y="502920"/>
                  </a:lnTo>
                  <a:lnTo>
                    <a:pt x="562771" y="459726"/>
                  </a:lnTo>
                  <a:lnTo>
                    <a:pt x="555017" y="417544"/>
                  </a:lnTo>
                  <a:lnTo>
                    <a:pt x="542358" y="376592"/>
                  </a:lnTo>
                  <a:lnTo>
                    <a:pt x="525011" y="337093"/>
                  </a:lnTo>
                  <a:lnTo>
                    <a:pt x="503192" y="299267"/>
                  </a:lnTo>
                  <a:lnTo>
                    <a:pt x="477119" y="263336"/>
                  </a:lnTo>
                  <a:lnTo>
                    <a:pt x="447008" y="229520"/>
                  </a:lnTo>
                  <a:lnTo>
                    <a:pt x="413075" y="198041"/>
                  </a:lnTo>
                  <a:lnTo>
                    <a:pt x="375536" y="169119"/>
                  </a:lnTo>
                  <a:lnTo>
                    <a:pt x="334610" y="142976"/>
                  </a:lnTo>
                  <a:lnTo>
                    <a:pt x="290511" y="119833"/>
                  </a:lnTo>
                  <a:lnTo>
                    <a:pt x="243457" y="99910"/>
                  </a:lnTo>
                  <a:lnTo>
                    <a:pt x="193665" y="83430"/>
                  </a:lnTo>
                  <a:lnTo>
                    <a:pt x="141350" y="70612"/>
                  </a:lnTo>
                  <a:lnTo>
                    <a:pt x="14135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49140" y="5420360"/>
              <a:ext cx="565785" cy="517525"/>
            </a:xfrm>
            <a:custGeom>
              <a:avLst/>
              <a:gdLst/>
              <a:ahLst/>
              <a:cxnLst/>
              <a:rect l="l" t="t" r="r" b="b"/>
              <a:pathLst>
                <a:path w="565785" h="517525">
                  <a:moveTo>
                    <a:pt x="558292" y="0"/>
                  </a:moveTo>
                  <a:lnTo>
                    <a:pt x="546979" y="42515"/>
                  </a:lnTo>
                  <a:lnTo>
                    <a:pt x="530799" y="83321"/>
                  </a:lnTo>
                  <a:lnTo>
                    <a:pt x="510019" y="122236"/>
                  </a:lnTo>
                  <a:lnTo>
                    <a:pt x="484910" y="159080"/>
                  </a:lnTo>
                  <a:lnTo>
                    <a:pt x="455741" y="193671"/>
                  </a:lnTo>
                  <a:lnTo>
                    <a:pt x="422781" y="225827"/>
                  </a:lnTo>
                  <a:lnTo>
                    <a:pt x="386300" y="255368"/>
                  </a:lnTo>
                  <a:lnTo>
                    <a:pt x="346567" y="282113"/>
                  </a:lnTo>
                  <a:lnTo>
                    <a:pt x="303851" y="305879"/>
                  </a:lnTo>
                  <a:lnTo>
                    <a:pt x="258421" y="326486"/>
                  </a:lnTo>
                  <a:lnTo>
                    <a:pt x="210547" y="343753"/>
                  </a:lnTo>
                  <a:lnTo>
                    <a:pt x="160499" y="357499"/>
                  </a:lnTo>
                  <a:lnTo>
                    <a:pt x="108545" y="367541"/>
                  </a:lnTo>
                  <a:lnTo>
                    <a:pt x="54956" y="373699"/>
                  </a:lnTo>
                  <a:lnTo>
                    <a:pt x="0" y="375792"/>
                  </a:lnTo>
                  <a:lnTo>
                    <a:pt x="0" y="517143"/>
                  </a:lnTo>
                  <a:lnTo>
                    <a:pt x="44910" y="515735"/>
                  </a:lnTo>
                  <a:lnTo>
                    <a:pt x="89535" y="511517"/>
                  </a:lnTo>
                  <a:lnTo>
                    <a:pt x="142895" y="502692"/>
                  </a:lnTo>
                  <a:lnTo>
                    <a:pt x="194012" y="490137"/>
                  </a:lnTo>
                  <a:lnTo>
                    <a:pt x="242692" y="474067"/>
                  </a:lnTo>
                  <a:lnTo>
                    <a:pt x="288736" y="454696"/>
                  </a:lnTo>
                  <a:lnTo>
                    <a:pt x="331950" y="432239"/>
                  </a:lnTo>
                  <a:lnTo>
                    <a:pt x="372137" y="406909"/>
                  </a:lnTo>
                  <a:lnTo>
                    <a:pt x="409100" y="378922"/>
                  </a:lnTo>
                  <a:lnTo>
                    <a:pt x="442644" y="348490"/>
                  </a:lnTo>
                  <a:lnTo>
                    <a:pt x="472573" y="315830"/>
                  </a:lnTo>
                  <a:lnTo>
                    <a:pt x="498689" y="281154"/>
                  </a:lnTo>
                  <a:lnTo>
                    <a:pt x="520797" y="244677"/>
                  </a:lnTo>
                  <a:lnTo>
                    <a:pt x="538702" y="206614"/>
                  </a:lnTo>
                  <a:lnTo>
                    <a:pt x="552205" y="167178"/>
                  </a:lnTo>
                  <a:lnTo>
                    <a:pt x="561112" y="126585"/>
                  </a:lnTo>
                  <a:lnTo>
                    <a:pt x="565227" y="85048"/>
                  </a:lnTo>
                  <a:lnTo>
                    <a:pt x="564352" y="42781"/>
                  </a:lnTo>
                  <a:lnTo>
                    <a:pt x="558292" y="0"/>
                  </a:lnTo>
                  <a:close/>
                </a:path>
              </a:pathLst>
            </a:custGeom>
            <a:solidFill>
              <a:srgbClr val="005F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9140" y="4846828"/>
              <a:ext cx="565785" cy="1090930"/>
            </a:xfrm>
            <a:custGeom>
              <a:avLst/>
              <a:gdLst/>
              <a:ahLst/>
              <a:cxnLst/>
              <a:rect l="l" t="t" r="r" b="b"/>
              <a:pathLst>
                <a:path w="565785" h="1090929">
                  <a:moveTo>
                    <a:pt x="565404" y="644271"/>
                  </a:moveTo>
                  <a:lnTo>
                    <a:pt x="562771" y="601077"/>
                  </a:lnTo>
                  <a:lnTo>
                    <a:pt x="555017" y="558895"/>
                  </a:lnTo>
                  <a:lnTo>
                    <a:pt x="542358" y="517943"/>
                  </a:lnTo>
                  <a:lnTo>
                    <a:pt x="525011" y="478444"/>
                  </a:lnTo>
                  <a:lnTo>
                    <a:pt x="503192" y="440618"/>
                  </a:lnTo>
                  <a:lnTo>
                    <a:pt x="477119" y="404687"/>
                  </a:lnTo>
                  <a:lnTo>
                    <a:pt x="447008" y="370871"/>
                  </a:lnTo>
                  <a:lnTo>
                    <a:pt x="413075" y="339392"/>
                  </a:lnTo>
                  <a:lnTo>
                    <a:pt x="375536" y="310470"/>
                  </a:lnTo>
                  <a:lnTo>
                    <a:pt x="334610" y="284327"/>
                  </a:lnTo>
                  <a:lnTo>
                    <a:pt x="290511" y="261184"/>
                  </a:lnTo>
                  <a:lnTo>
                    <a:pt x="243457" y="241261"/>
                  </a:lnTo>
                  <a:lnTo>
                    <a:pt x="193665" y="224781"/>
                  </a:lnTo>
                  <a:lnTo>
                    <a:pt x="141350" y="211963"/>
                  </a:lnTo>
                  <a:lnTo>
                    <a:pt x="141350" y="282702"/>
                  </a:lnTo>
                  <a:lnTo>
                    <a:pt x="0" y="127127"/>
                  </a:lnTo>
                  <a:lnTo>
                    <a:pt x="141350" y="0"/>
                  </a:lnTo>
                  <a:lnTo>
                    <a:pt x="141350" y="70612"/>
                  </a:lnTo>
                  <a:lnTo>
                    <a:pt x="193665" y="83430"/>
                  </a:lnTo>
                  <a:lnTo>
                    <a:pt x="243457" y="99910"/>
                  </a:lnTo>
                  <a:lnTo>
                    <a:pt x="290511" y="119833"/>
                  </a:lnTo>
                  <a:lnTo>
                    <a:pt x="334610" y="142976"/>
                  </a:lnTo>
                  <a:lnTo>
                    <a:pt x="375536" y="169119"/>
                  </a:lnTo>
                  <a:lnTo>
                    <a:pt x="413075" y="198041"/>
                  </a:lnTo>
                  <a:lnTo>
                    <a:pt x="447008" y="229520"/>
                  </a:lnTo>
                  <a:lnTo>
                    <a:pt x="477119" y="263336"/>
                  </a:lnTo>
                  <a:lnTo>
                    <a:pt x="503192" y="299267"/>
                  </a:lnTo>
                  <a:lnTo>
                    <a:pt x="525011" y="337093"/>
                  </a:lnTo>
                  <a:lnTo>
                    <a:pt x="542358" y="376592"/>
                  </a:lnTo>
                  <a:lnTo>
                    <a:pt x="555017" y="417544"/>
                  </a:lnTo>
                  <a:lnTo>
                    <a:pt x="562771" y="459726"/>
                  </a:lnTo>
                  <a:lnTo>
                    <a:pt x="565404" y="502920"/>
                  </a:lnTo>
                  <a:lnTo>
                    <a:pt x="565404" y="644271"/>
                  </a:lnTo>
                  <a:lnTo>
                    <a:pt x="562816" y="687261"/>
                  </a:lnTo>
                  <a:lnTo>
                    <a:pt x="555209" y="729095"/>
                  </a:lnTo>
                  <a:lnTo>
                    <a:pt x="542822" y="769586"/>
                  </a:lnTo>
                  <a:lnTo>
                    <a:pt x="525891" y="808548"/>
                  </a:lnTo>
                  <a:lnTo>
                    <a:pt x="504651" y="845792"/>
                  </a:lnTo>
                  <a:lnTo>
                    <a:pt x="479341" y="881132"/>
                  </a:lnTo>
                  <a:lnTo>
                    <a:pt x="450198" y="914380"/>
                  </a:lnTo>
                  <a:lnTo>
                    <a:pt x="417457" y="945351"/>
                  </a:lnTo>
                  <a:lnTo>
                    <a:pt x="381356" y="973855"/>
                  </a:lnTo>
                  <a:lnTo>
                    <a:pt x="342131" y="999707"/>
                  </a:lnTo>
                  <a:lnTo>
                    <a:pt x="300020" y="1022719"/>
                  </a:lnTo>
                  <a:lnTo>
                    <a:pt x="255259" y="1042704"/>
                  </a:lnTo>
                  <a:lnTo>
                    <a:pt x="208086" y="1059475"/>
                  </a:lnTo>
                  <a:lnTo>
                    <a:pt x="158736" y="1072844"/>
                  </a:lnTo>
                  <a:lnTo>
                    <a:pt x="107447" y="1082626"/>
                  </a:lnTo>
                  <a:lnTo>
                    <a:pt x="54456" y="1088632"/>
                  </a:lnTo>
                  <a:lnTo>
                    <a:pt x="0" y="1090676"/>
                  </a:lnTo>
                  <a:lnTo>
                    <a:pt x="0" y="949325"/>
                  </a:lnTo>
                  <a:lnTo>
                    <a:pt x="54956" y="947231"/>
                  </a:lnTo>
                  <a:lnTo>
                    <a:pt x="108545" y="941073"/>
                  </a:lnTo>
                  <a:lnTo>
                    <a:pt x="160499" y="931031"/>
                  </a:lnTo>
                  <a:lnTo>
                    <a:pt x="210547" y="917285"/>
                  </a:lnTo>
                  <a:lnTo>
                    <a:pt x="258421" y="900018"/>
                  </a:lnTo>
                  <a:lnTo>
                    <a:pt x="303851" y="879411"/>
                  </a:lnTo>
                  <a:lnTo>
                    <a:pt x="346567" y="855645"/>
                  </a:lnTo>
                  <a:lnTo>
                    <a:pt x="386300" y="828900"/>
                  </a:lnTo>
                  <a:lnTo>
                    <a:pt x="422781" y="799359"/>
                  </a:lnTo>
                  <a:lnTo>
                    <a:pt x="455741" y="767203"/>
                  </a:lnTo>
                  <a:lnTo>
                    <a:pt x="484910" y="732612"/>
                  </a:lnTo>
                  <a:lnTo>
                    <a:pt x="510019" y="695768"/>
                  </a:lnTo>
                  <a:lnTo>
                    <a:pt x="530799" y="656853"/>
                  </a:lnTo>
                  <a:lnTo>
                    <a:pt x="546979" y="616047"/>
                  </a:lnTo>
                  <a:lnTo>
                    <a:pt x="558292" y="573532"/>
                  </a:lnTo>
                </a:path>
              </a:pathLst>
            </a:custGeom>
            <a:ln w="12700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280661" y="5214950"/>
            <a:ext cx="3829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TL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21022" y="5953455"/>
            <a:ext cx="85725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em</a:t>
            </a:r>
            <a:r>
              <a:rPr sz="1400" b="1" spc="-1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éel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731509" y="3690873"/>
            <a:ext cx="2708910" cy="2513965"/>
            <a:chOff x="5731509" y="3690873"/>
            <a:chExt cx="2708910" cy="2513965"/>
          </a:xfrm>
        </p:grpSpPr>
        <p:sp>
          <p:nvSpPr>
            <p:cNvPr id="31" name="object 31"/>
            <p:cNvSpPr/>
            <p:nvPr/>
          </p:nvSpPr>
          <p:spPr>
            <a:xfrm>
              <a:off x="5748527" y="4888991"/>
              <a:ext cx="1411605" cy="520065"/>
            </a:xfrm>
            <a:custGeom>
              <a:avLst/>
              <a:gdLst/>
              <a:ahLst/>
              <a:cxnLst/>
              <a:rect l="l" t="t" r="r" b="b"/>
              <a:pathLst>
                <a:path w="1411604" h="520064">
                  <a:moveTo>
                    <a:pt x="1411224" y="86613"/>
                  </a:moveTo>
                  <a:lnTo>
                    <a:pt x="1375245" y="114007"/>
                  </a:lnTo>
                  <a:lnTo>
                    <a:pt x="1314873" y="130349"/>
                  </a:lnTo>
                  <a:lnTo>
                    <a:pt x="1275063" y="137785"/>
                  </a:lnTo>
                  <a:lnTo>
                    <a:pt x="1229412" y="144663"/>
                  </a:lnTo>
                  <a:lnTo>
                    <a:pt x="1178351" y="150928"/>
                  </a:lnTo>
                  <a:lnTo>
                    <a:pt x="1122310" y="156529"/>
                  </a:lnTo>
                  <a:lnTo>
                    <a:pt x="1061719" y="161412"/>
                  </a:lnTo>
                  <a:lnTo>
                    <a:pt x="997011" y="165525"/>
                  </a:lnTo>
                  <a:lnTo>
                    <a:pt x="928615" y="168816"/>
                  </a:lnTo>
                  <a:lnTo>
                    <a:pt x="856963" y="171232"/>
                  </a:lnTo>
                  <a:lnTo>
                    <a:pt x="782485" y="172720"/>
                  </a:lnTo>
                  <a:lnTo>
                    <a:pt x="705612" y="173227"/>
                  </a:lnTo>
                  <a:lnTo>
                    <a:pt x="628738" y="172720"/>
                  </a:lnTo>
                  <a:lnTo>
                    <a:pt x="554260" y="171232"/>
                  </a:lnTo>
                  <a:lnTo>
                    <a:pt x="482608" y="168816"/>
                  </a:lnTo>
                  <a:lnTo>
                    <a:pt x="414212" y="165525"/>
                  </a:lnTo>
                  <a:lnTo>
                    <a:pt x="349503" y="161412"/>
                  </a:lnTo>
                  <a:lnTo>
                    <a:pt x="288913" y="156529"/>
                  </a:lnTo>
                  <a:lnTo>
                    <a:pt x="232872" y="150928"/>
                  </a:lnTo>
                  <a:lnTo>
                    <a:pt x="181811" y="144663"/>
                  </a:lnTo>
                  <a:lnTo>
                    <a:pt x="136160" y="137785"/>
                  </a:lnTo>
                  <a:lnTo>
                    <a:pt x="96350" y="130349"/>
                  </a:lnTo>
                  <a:lnTo>
                    <a:pt x="35978" y="114007"/>
                  </a:lnTo>
                  <a:lnTo>
                    <a:pt x="4141" y="96059"/>
                  </a:lnTo>
                  <a:lnTo>
                    <a:pt x="0" y="86613"/>
                  </a:lnTo>
                </a:path>
                <a:path w="1411604" h="520064">
                  <a:moveTo>
                    <a:pt x="0" y="86613"/>
                  </a:moveTo>
                  <a:lnTo>
                    <a:pt x="35978" y="59220"/>
                  </a:lnTo>
                  <a:lnTo>
                    <a:pt x="96350" y="42878"/>
                  </a:lnTo>
                  <a:lnTo>
                    <a:pt x="136160" y="35442"/>
                  </a:lnTo>
                  <a:lnTo>
                    <a:pt x="181811" y="28564"/>
                  </a:lnTo>
                  <a:lnTo>
                    <a:pt x="232872" y="22299"/>
                  </a:lnTo>
                  <a:lnTo>
                    <a:pt x="288913" y="16698"/>
                  </a:lnTo>
                  <a:lnTo>
                    <a:pt x="349503" y="11815"/>
                  </a:lnTo>
                  <a:lnTo>
                    <a:pt x="414212" y="7702"/>
                  </a:lnTo>
                  <a:lnTo>
                    <a:pt x="482608" y="4411"/>
                  </a:lnTo>
                  <a:lnTo>
                    <a:pt x="554260" y="1995"/>
                  </a:lnTo>
                  <a:lnTo>
                    <a:pt x="628738" y="507"/>
                  </a:lnTo>
                  <a:lnTo>
                    <a:pt x="705612" y="0"/>
                  </a:lnTo>
                  <a:lnTo>
                    <a:pt x="782485" y="507"/>
                  </a:lnTo>
                  <a:lnTo>
                    <a:pt x="856963" y="1995"/>
                  </a:lnTo>
                  <a:lnTo>
                    <a:pt x="928615" y="4411"/>
                  </a:lnTo>
                  <a:lnTo>
                    <a:pt x="997011" y="7702"/>
                  </a:lnTo>
                  <a:lnTo>
                    <a:pt x="1061720" y="11815"/>
                  </a:lnTo>
                  <a:lnTo>
                    <a:pt x="1122310" y="16698"/>
                  </a:lnTo>
                  <a:lnTo>
                    <a:pt x="1178351" y="22299"/>
                  </a:lnTo>
                  <a:lnTo>
                    <a:pt x="1229412" y="28564"/>
                  </a:lnTo>
                  <a:lnTo>
                    <a:pt x="1275063" y="35442"/>
                  </a:lnTo>
                  <a:lnTo>
                    <a:pt x="1314873" y="42878"/>
                  </a:lnTo>
                  <a:lnTo>
                    <a:pt x="1375245" y="59220"/>
                  </a:lnTo>
                  <a:lnTo>
                    <a:pt x="1411224" y="86613"/>
                  </a:lnTo>
                  <a:lnTo>
                    <a:pt x="1411224" y="433069"/>
                  </a:lnTo>
                  <a:lnTo>
                    <a:pt x="1375245" y="460463"/>
                  </a:lnTo>
                  <a:lnTo>
                    <a:pt x="1314873" y="476805"/>
                  </a:lnTo>
                  <a:lnTo>
                    <a:pt x="1275063" y="484241"/>
                  </a:lnTo>
                  <a:lnTo>
                    <a:pt x="1229412" y="491119"/>
                  </a:lnTo>
                  <a:lnTo>
                    <a:pt x="1178351" y="497384"/>
                  </a:lnTo>
                  <a:lnTo>
                    <a:pt x="1122310" y="502985"/>
                  </a:lnTo>
                  <a:lnTo>
                    <a:pt x="1061719" y="507868"/>
                  </a:lnTo>
                  <a:lnTo>
                    <a:pt x="997011" y="511981"/>
                  </a:lnTo>
                  <a:lnTo>
                    <a:pt x="928615" y="515272"/>
                  </a:lnTo>
                  <a:lnTo>
                    <a:pt x="856963" y="517688"/>
                  </a:lnTo>
                  <a:lnTo>
                    <a:pt x="782485" y="519176"/>
                  </a:lnTo>
                  <a:lnTo>
                    <a:pt x="705612" y="519683"/>
                  </a:lnTo>
                  <a:lnTo>
                    <a:pt x="628738" y="519176"/>
                  </a:lnTo>
                  <a:lnTo>
                    <a:pt x="554260" y="517688"/>
                  </a:lnTo>
                  <a:lnTo>
                    <a:pt x="482608" y="515272"/>
                  </a:lnTo>
                  <a:lnTo>
                    <a:pt x="414212" y="511981"/>
                  </a:lnTo>
                  <a:lnTo>
                    <a:pt x="349503" y="507868"/>
                  </a:lnTo>
                  <a:lnTo>
                    <a:pt x="288913" y="502985"/>
                  </a:lnTo>
                  <a:lnTo>
                    <a:pt x="232872" y="497384"/>
                  </a:lnTo>
                  <a:lnTo>
                    <a:pt x="181811" y="491119"/>
                  </a:lnTo>
                  <a:lnTo>
                    <a:pt x="136160" y="484241"/>
                  </a:lnTo>
                  <a:lnTo>
                    <a:pt x="96350" y="476805"/>
                  </a:lnTo>
                  <a:lnTo>
                    <a:pt x="35978" y="460463"/>
                  </a:lnTo>
                  <a:lnTo>
                    <a:pt x="0" y="433069"/>
                  </a:lnTo>
                  <a:lnTo>
                    <a:pt x="0" y="86613"/>
                  </a:lnTo>
                  <a:close/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37859" y="3697223"/>
              <a:ext cx="1412875" cy="897890"/>
            </a:xfrm>
            <a:custGeom>
              <a:avLst/>
              <a:gdLst/>
              <a:ahLst/>
              <a:cxnLst/>
              <a:rect l="l" t="t" r="r" b="b"/>
              <a:pathLst>
                <a:path w="1412875" h="897889">
                  <a:moveTo>
                    <a:pt x="1412747" y="86868"/>
                  </a:moveTo>
                  <a:lnTo>
                    <a:pt x="1376738" y="114336"/>
                  </a:lnTo>
                  <a:lnTo>
                    <a:pt x="1316312" y="130725"/>
                  </a:lnTo>
                  <a:lnTo>
                    <a:pt x="1276465" y="138184"/>
                  </a:lnTo>
                  <a:lnTo>
                    <a:pt x="1230770" y="145082"/>
                  </a:lnTo>
                  <a:lnTo>
                    <a:pt x="1179658" y="151366"/>
                  </a:lnTo>
                  <a:lnTo>
                    <a:pt x="1123559" y="156984"/>
                  </a:lnTo>
                  <a:lnTo>
                    <a:pt x="1062905" y="161882"/>
                  </a:lnTo>
                  <a:lnTo>
                    <a:pt x="998125" y="166008"/>
                  </a:lnTo>
                  <a:lnTo>
                    <a:pt x="929652" y="169310"/>
                  </a:lnTo>
                  <a:lnTo>
                    <a:pt x="857915" y="171733"/>
                  </a:lnTo>
                  <a:lnTo>
                    <a:pt x="783345" y="173226"/>
                  </a:lnTo>
                  <a:lnTo>
                    <a:pt x="706374" y="173736"/>
                  </a:lnTo>
                  <a:lnTo>
                    <a:pt x="629402" y="173226"/>
                  </a:lnTo>
                  <a:lnTo>
                    <a:pt x="554832" y="171733"/>
                  </a:lnTo>
                  <a:lnTo>
                    <a:pt x="483095" y="169310"/>
                  </a:lnTo>
                  <a:lnTo>
                    <a:pt x="414622" y="166008"/>
                  </a:lnTo>
                  <a:lnTo>
                    <a:pt x="349842" y="161882"/>
                  </a:lnTo>
                  <a:lnTo>
                    <a:pt x="289188" y="156984"/>
                  </a:lnTo>
                  <a:lnTo>
                    <a:pt x="233089" y="151366"/>
                  </a:lnTo>
                  <a:lnTo>
                    <a:pt x="181977" y="145082"/>
                  </a:lnTo>
                  <a:lnTo>
                    <a:pt x="136282" y="138184"/>
                  </a:lnTo>
                  <a:lnTo>
                    <a:pt x="96435" y="130725"/>
                  </a:lnTo>
                  <a:lnTo>
                    <a:pt x="36009" y="114336"/>
                  </a:lnTo>
                  <a:lnTo>
                    <a:pt x="4144" y="96338"/>
                  </a:lnTo>
                  <a:lnTo>
                    <a:pt x="0" y="86868"/>
                  </a:lnTo>
                </a:path>
                <a:path w="1412875" h="897889">
                  <a:moveTo>
                    <a:pt x="0" y="86868"/>
                  </a:moveTo>
                  <a:lnTo>
                    <a:pt x="36009" y="59399"/>
                  </a:lnTo>
                  <a:lnTo>
                    <a:pt x="96435" y="43010"/>
                  </a:lnTo>
                  <a:lnTo>
                    <a:pt x="136282" y="35551"/>
                  </a:lnTo>
                  <a:lnTo>
                    <a:pt x="181977" y="28653"/>
                  </a:lnTo>
                  <a:lnTo>
                    <a:pt x="233089" y="22369"/>
                  </a:lnTo>
                  <a:lnTo>
                    <a:pt x="289188" y="16751"/>
                  </a:lnTo>
                  <a:lnTo>
                    <a:pt x="349842" y="11853"/>
                  </a:lnTo>
                  <a:lnTo>
                    <a:pt x="414622" y="7727"/>
                  </a:lnTo>
                  <a:lnTo>
                    <a:pt x="483095" y="4425"/>
                  </a:lnTo>
                  <a:lnTo>
                    <a:pt x="554832" y="2002"/>
                  </a:lnTo>
                  <a:lnTo>
                    <a:pt x="629402" y="509"/>
                  </a:lnTo>
                  <a:lnTo>
                    <a:pt x="706374" y="0"/>
                  </a:lnTo>
                  <a:lnTo>
                    <a:pt x="783345" y="509"/>
                  </a:lnTo>
                  <a:lnTo>
                    <a:pt x="857915" y="2002"/>
                  </a:lnTo>
                  <a:lnTo>
                    <a:pt x="929652" y="4425"/>
                  </a:lnTo>
                  <a:lnTo>
                    <a:pt x="998125" y="7727"/>
                  </a:lnTo>
                  <a:lnTo>
                    <a:pt x="1062905" y="11853"/>
                  </a:lnTo>
                  <a:lnTo>
                    <a:pt x="1123559" y="16751"/>
                  </a:lnTo>
                  <a:lnTo>
                    <a:pt x="1179658" y="22369"/>
                  </a:lnTo>
                  <a:lnTo>
                    <a:pt x="1230770" y="28653"/>
                  </a:lnTo>
                  <a:lnTo>
                    <a:pt x="1276465" y="35551"/>
                  </a:lnTo>
                  <a:lnTo>
                    <a:pt x="1316312" y="43010"/>
                  </a:lnTo>
                  <a:lnTo>
                    <a:pt x="1376738" y="59399"/>
                  </a:lnTo>
                  <a:lnTo>
                    <a:pt x="1412747" y="86868"/>
                  </a:lnTo>
                  <a:lnTo>
                    <a:pt x="1412747" y="434339"/>
                  </a:lnTo>
                  <a:lnTo>
                    <a:pt x="1376738" y="461808"/>
                  </a:lnTo>
                  <a:lnTo>
                    <a:pt x="1316312" y="478197"/>
                  </a:lnTo>
                  <a:lnTo>
                    <a:pt x="1276465" y="485656"/>
                  </a:lnTo>
                  <a:lnTo>
                    <a:pt x="1230770" y="492554"/>
                  </a:lnTo>
                  <a:lnTo>
                    <a:pt x="1179658" y="498838"/>
                  </a:lnTo>
                  <a:lnTo>
                    <a:pt x="1123559" y="504456"/>
                  </a:lnTo>
                  <a:lnTo>
                    <a:pt x="1062905" y="509354"/>
                  </a:lnTo>
                  <a:lnTo>
                    <a:pt x="998125" y="513480"/>
                  </a:lnTo>
                  <a:lnTo>
                    <a:pt x="929652" y="516782"/>
                  </a:lnTo>
                  <a:lnTo>
                    <a:pt x="857915" y="519205"/>
                  </a:lnTo>
                  <a:lnTo>
                    <a:pt x="783345" y="520698"/>
                  </a:lnTo>
                  <a:lnTo>
                    <a:pt x="706374" y="521207"/>
                  </a:lnTo>
                  <a:lnTo>
                    <a:pt x="629402" y="520698"/>
                  </a:lnTo>
                  <a:lnTo>
                    <a:pt x="554832" y="519205"/>
                  </a:lnTo>
                  <a:lnTo>
                    <a:pt x="483095" y="516782"/>
                  </a:lnTo>
                  <a:lnTo>
                    <a:pt x="414622" y="513480"/>
                  </a:lnTo>
                  <a:lnTo>
                    <a:pt x="349842" y="509354"/>
                  </a:lnTo>
                  <a:lnTo>
                    <a:pt x="289188" y="504456"/>
                  </a:lnTo>
                  <a:lnTo>
                    <a:pt x="233089" y="498838"/>
                  </a:lnTo>
                  <a:lnTo>
                    <a:pt x="181977" y="492554"/>
                  </a:lnTo>
                  <a:lnTo>
                    <a:pt x="136282" y="485656"/>
                  </a:lnTo>
                  <a:lnTo>
                    <a:pt x="96435" y="478197"/>
                  </a:lnTo>
                  <a:lnTo>
                    <a:pt x="36009" y="461808"/>
                  </a:lnTo>
                  <a:lnTo>
                    <a:pt x="0" y="434339"/>
                  </a:lnTo>
                  <a:lnTo>
                    <a:pt x="0" y="86868"/>
                  </a:lnTo>
                  <a:close/>
                </a:path>
                <a:path w="1412875" h="897889">
                  <a:moveTo>
                    <a:pt x="1412747" y="463295"/>
                  </a:moveTo>
                  <a:lnTo>
                    <a:pt x="1376738" y="490764"/>
                  </a:lnTo>
                  <a:lnTo>
                    <a:pt x="1316312" y="507153"/>
                  </a:lnTo>
                  <a:lnTo>
                    <a:pt x="1276465" y="514612"/>
                  </a:lnTo>
                  <a:lnTo>
                    <a:pt x="1230770" y="521510"/>
                  </a:lnTo>
                  <a:lnTo>
                    <a:pt x="1179658" y="527794"/>
                  </a:lnTo>
                  <a:lnTo>
                    <a:pt x="1123559" y="533412"/>
                  </a:lnTo>
                  <a:lnTo>
                    <a:pt x="1062905" y="538310"/>
                  </a:lnTo>
                  <a:lnTo>
                    <a:pt x="998125" y="542436"/>
                  </a:lnTo>
                  <a:lnTo>
                    <a:pt x="929652" y="545738"/>
                  </a:lnTo>
                  <a:lnTo>
                    <a:pt x="857915" y="548161"/>
                  </a:lnTo>
                  <a:lnTo>
                    <a:pt x="783345" y="549654"/>
                  </a:lnTo>
                  <a:lnTo>
                    <a:pt x="706374" y="550163"/>
                  </a:lnTo>
                  <a:lnTo>
                    <a:pt x="629402" y="549654"/>
                  </a:lnTo>
                  <a:lnTo>
                    <a:pt x="554832" y="548161"/>
                  </a:lnTo>
                  <a:lnTo>
                    <a:pt x="483095" y="545738"/>
                  </a:lnTo>
                  <a:lnTo>
                    <a:pt x="414622" y="542436"/>
                  </a:lnTo>
                  <a:lnTo>
                    <a:pt x="349842" y="538310"/>
                  </a:lnTo>
                  <a:lnTo>
                    <a:pt x="289188" y="533412"/>
                  </a:lnTo>
                  <a:lnTo>
                    <a:pt x="233089" y="527794"/>
                  </a:lnTo>
                  <a:lnTo>
                    <a:pt x="181977" y="521510"/>
                  </a:lnTo>
                  <a:lnTo>
                    <a:pt x="136282" y="514612"/>
                  </a:lnTo>
                  <a:lnTo>
                    <a:pt x="96435" y="507153"/>
                  </a:lnTo>
                  <a:lnTo>
                    <a:pt x="36009" y="490764"/>
                  </a:lnTo>
                  <a:lnTo>
                    <a:pt x="4144" y="472766"/>
                  </a:lnTo>
                  <a:lnTo>
                    <a:pt x="0" y="463295"/>
                  </a:lnTo>
                </a:path>
                <a:path w="1412875" h="897889">
                  <a:moveTo>
                    <a:pt x="0" y="463295"/>
                  </a:moveTo>
                  <a:lnTo>
                    <a:pt x="36009" y="435827"/>
                  </a:lnTo>
                  <a:lnTo>
                    <a:pt x="96435" y="419438"/>
                  </a:lnTo>
                  <a:lnTo>
                    <a:pt x="136282" y="411979"/>
                  </a:lnTo>
                  <a:lnTo>
                    <a:pt x="181977" y="405081"/>
                  </a:lnTo>
                  <a:lnTo>
                    <a:pt x="233089" y="398797"/>
                  </a:lnTo>
                  <a:lnTo>
                    <a:pt x="289188" y="393179"/>
                  </a:lnTo>
                  <a:lnTo>
                    <a:pt x="349842" y="388281"/>
                  </a:lnTo>
                  <a:lnTo>
                    <a:pt x="414622" y="384155"/>
                  </a:lnTo>
                  <a:lnTo>
                    <a:pt x="483095" y="380853"/>
                  </a:lnTo>
                  <a:lnTo>
                    <a:pt x="554832" y="378430"/>
                  </a:lnTo>
                  <a:lnTo>
                    <a:pt x="629402" y="376937"/>
                  </a:lnTo>
                  <a:lnTo>
                    <a:pt x="706374" y="376427"/>
                  </a:lnTo>
                  <a:lnTo>
                    <a:pt x="783345" y="376937"/>
                  </a:lnTo>
                  <a:lnTo>
                    <a:pt x="857915" y="378430"/>
                  </a:lnTo>
                  <a:lnTo>
                    <a:pt x="929652" y="380853"/>
                  </a:lnTo>
                  <a:lnTo>
                    <a:pt x="998125" y="384155"/>
                  </a:lnTo>
                  <a:lnTo>
                    <a:pt x="1062905" y="388281"/>
                  </a:lnTo>
                  <a:lnTo>
                    <a:pt x="1123559" y="393179"/>
                  </a:lnTo>
                  <a:lnTo>
                    <a:pt x="1179658" y="398797"/>
                  </a:lnTo>
                  <a:lnTo>
                    <a:pt x="1230770" y="405081"/>
                  </a:lnTo>
                  <a:lnTo>
                    <a:pt x="1276465" y="411979"/>
                  </a:lnTo>
                  <a:lnTo>
                    <a:pt x="1316312" y="419438"/>
                  </a:lnTo>
                  <a:lnTo>
                    <a:pt x="1376738" y="435827"/>
                  </a:lnTo>
                  <a:lnTo>
                    <a:pt x="1412747" y="463295"/>
                  </a:lnTo>
                  <a:lnTo>
                    <a:pt x="1412747" y="810768"/>
                  </a:lnTo>
                  <a:lnTo>
                    <a:pt x="1376738" y="838236"/>
                  </a:lnTo>
                  <a:lnTo>
                    <a:pt x="1316312" y="854625"/>
                  </a:lnTo>
                  <a:lnTo>
                    <a:pt x="1276465" y="862084"/>
                  </a:lnTo>
                  <a:lnTo>
                    <a:pt x="1230770" y="868982"/>
                  </a:lnTo>
                  <a:lnTo>
                    <a:pt x="1179658" y="875266"/>
                  </a:lnTo>
                  <a:lnTo>
                    <a:pt x="1123559" y="880884"/>
                  </a:lnTo>
                  <a:lnTo>
                    <a:pt x="1062905" y="885782"/>
                  </a:lnTo>
                  <a:lnTo>
                    <a:pt x="998125" y="889908"/>
                  </a:lnTo>
                  <a:lnTo>
                    <a:pt x="929652" y="893210"/>
                  </a:lnTo>
                  <a:lnTo>
                    <a:pt x="857915" y="895633"/>
                  </a:lnTo>
                  <a:lnTo>
                    <a:pt x="783345" y="897126"/>
                  </a:lnTo>
                  <a:lnTo>
                    <a:pt x="706374" y="897636"/>
                  </a:lnTo>
                  <a:lnTo>
                    <a:pt x="629402" y="897126"/>
                  </a:lnTo>
                  <a:lnTo>
                    <a:pt x="554832" y="895633"/>
                  </a:lnTo>
                  <a:lnTo>
                    <a:pt x="483095" y="893210"/>
                  </a:lnTo>
                  <a:lnTo>
                    <a:pt x="414622" y="889908"/>
                  </a:lnTo>
                  <a:lnTo>
                    <a:pt x="349842" y="885782"/>
                  </a:lnTo>
                  <a:lnTo>
                    <a:pt x="289188" y="880884"/>
                  </a:lnTo>
                  <a:lnTo>
                    <a:pt x="233089" y="875266"/>
                  </a:lnTo>
                  <a:lnTo>
                    <a:pt x="181977" y="868982"/>
                  </a:lnTo>
                  <a:lnTo>
                    <a:pt x="136282" y="862084"/>
                  </a:lnTo>
                  <a:lnTo>
                    <a:pt x="96435" y="854625"/>
                  </a:lnTo>
                  <a:lnTo>
                    <a:pt x="36009" y="838236"/>
                  </a:lnTo>
                  <a:lnTo>
                    <a:pt x="0" y="810768"/>
                  </a:lnTo>
                  <a:lnTo>
                    <a:pt x="0" y="463295"/>
                  </a:lnTo>
                  <a:close/>
                </a:path>
              </a:pathLst>
            </a:custGeom>
            <a:ln w="127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37859" y="5280659"/>
              <a:ext cx="1412875" cy="917575"/>
            </a:xfrm>
            <a:custGeom>
              <a:avLst/>
              <a:gdLst/>
              <a:ahLst/>
              <a:cxnLst/>
              <a:rect l="l" t="t" r="r" b="b"/>
              <a:pathLst>
                <a:path w="1412875" h="917575">
                  <a:moveTo>
                    <a:pt x="1412747" y="86867"/>
                  </a:moveTo>
                  <a:lnTo>
                    <a:pt x="1376738" y="114336"/>
                  </a:lnTo>
                  <a:lnTo>
                    <a:pt x="1316312" y="130725"/>
                  </a:lnTo>
                  <a:lnTo>
                    <a:pt x="1276465" y="138184"/>
                  </a:lnTo>
                  <a:lnTo>
                    <a:pt x="1230770" y="145082"/>
                  </a:lnTo>
                  <a:lnTo>
                    <a:pt x="1179658" y="151366"/>
                  </a:lnTo>
                  <a:lnTo>
                    <a:pt x="1123559" y="156984"/>
                  </a:lnTo>
                  <a:lnTo>
                    <a:pt x="1062905" y="161882"/>
                  </a:lnTo>
                  <a:lnTo>
                    <a:pt x="998125" y="166008"/>
                  </a:lnTo>
                  <a:lnTo>
                    <a:pt x="929652" y="169310"/>
                  </a:lnTo>
                  <a:lnTo>
                    <a:pt x="857915" y="171733"/>
                  </a:lnTo>
                  <a:lnTo>
                    <a:pt x="783345" y="173226"/>
                  </a:lnTo>
                  <a:lnTo>
                    <a:pt x="706374" y="173735"/>
                  </a:lnTo>
                  <a:lnTo>
                    <a:pt x="629402" y="173226"/>
                  </a:lnTo>
                  <a:lnTo>
                    <a:pt x="554832" y="171733"/>
                  </a:lnTo>
                  <a:lnTo>
                    <a:pt x="483095" y="169310"/>
                  </a:lnTo>
                  <a:lnTo>
                    <a:pt x="414622" y="166008"/>
                  </a:lnTo>
                  <a:lnTo>
                    <a:pt x="349842" y="161882"/>
                  </a:lnTo>
                  <a:lnTo>
                    <a:pt x="289188" y="156984"/>
                  </a:lnTo>
                  <a:lnTo>
                    <a:pt x="233089" y="151366"/>
                  </a:lnTo>
                  <a:lnTo>
                    <a:pt x="181977" y="145082"/>
                  </a:lnTo>
                  <a:lnTo>
                    <a:pt x="136282" y="138184"/>
                  </a:lnTo>
                  <a:lnTo>
                    <a:pt x="96435" y="130725"/>
                  </a:lnTo>
                  <a:lnTo>
                    <a:pt x="36009" y="114336"/>
                  </a:lnTo>
                  <a:lnTo>
                    <a:pt x="4144" y="96338"/>
                  </a:lnTo>
                  <a:lnTo>
                    <a:pt x="0" y="86867"/>
                  </a:lnTo>
                </a:path>
                <a:path w="1412875" h="917575">
                  <a:moveTo>
                    <a:pt x="0" y="86867"/>
                  </a:moveTo>
                  <a:lnTo>
                    <a:pt x="36009" y="59399"/>
                  </a:lnTo>
                  <a:lnTo>
                    <a:pt x="96435" y="43010"/>
                  </a:lnTo>
                  <a:lnTo>
                    <a:pt x="136282" y="35551"/>
                  </a:lnTo>
                  <a:lnTo>
                    <a:pt x="181977" y="28653"/>
                  </a:lnTo>
                  <a:lnTo>
                    <a:pt x="233089" y="22369"/>
                  </a:lnTo>
                  <a:lnTo>
                    <a:pt x="289188" y="16751"/>
                  </a:lnTo>
                  <a:lnTo>
                    <a:pt x="349842" y="11853"/>
                  </a:lnTo>
                  <a:lnTo>
                    <a:pt x="414622" y="7727"/>
                  </a:lnTo>
                  <a:lnTo>
                    <a:pt x="483095" y="4425"/>
                  </a:lnTo>
                  <a:lnTo>
                    <a:pt x="554832" y="2002"/>
                  </a:lnTo>
                  <a:lnTo>
                    <a:pt x="629402" y="509"/>
                  </a:lnTo>
                  <a:lnTo>
                    <a:pt x="706374" y="0"/>
                  </a:lnTo>
                  <a:lnTo>
                    <a:pt x="783345" y="509"/>
                  </a:lnTo>
                  <a:lnTo>
                    <a:pt x="857915" y="2002"/>
                  </a:lnTo>
                  <a:lnTo>
                    <a:pt x="929652" y="4425"/>
                  </a:lnTo>
                  <a:lnTo>
                    <a:pt x="998125" y="7727"/>
                  </a:lnTo>
                  <a:lnTo>
                    <a:pt x="1062905" y="11853"/>
                  </a:lnTo>
                  <a:lnTo>
                    <a:pt x="1123559" y="16751"/>
                  </a:lnTo>
                  <a:lnTo>
                    <a:pt x="1179658" y="22369"/>
                  </a:lnTo>
                  <a:lnTo>
                    <a:pt x="1230770" y="28653"/>
                  </a:lnTo>
                  <a:lnTo>
                    <a:pt x="1276465" y="35551"/>
                  </a:lnTo>
                  <a:lnTo>
                    <a:pt x="1316312" y="43010"/>
                  </a:lnTo>
                  <a:lnTo>
                    <a:pt x="1376738" y="59399"/>
                  </a:lnTo>
                  <a:lnTo>
                    <a:pt x="1412747" y="86867"/>
                  </a:lnTo>
                  <a:lnTo>
                    <a:pt x="1412747" y="434339"/>
                  </a:lnTo>
                  <a:lnTo>
                    <a:pt x="1376738" y="461798"/>
                  </a:lnTo>
                  <a:lnTo>
                    <a:pt x="1316312" y="478186"/>
                  </a:lnTo>
                  <a:lnTo>
                    <a:pt x="1276465" y="485645"/>
                  </a:lnTo>
                  <a:lnTo>
                    <a:pt x="1230770" y="492543"/>
                  </a:lnTo>
                  <a:lnTo>
                    <a:pt x="1179658" y="498829"/>
                  </a:lnTo>
                  <a:lnTo>
                    <a:pt x="1123559" y="504448"/>
                  </a:lnTo>
                  <a:lnTo>
                    <a:pt x="1062905" y="509349"/>
                  </a:lnTo>
                  <a:lnTo>
                    <a:pt x="998125" y="513477"/>
                  </a:lnTo>
                  <a:lnTo>
                    <a:pt x="929652" y="516779"/>
                  </a:lnTo>
                  <a:lnTo>
                    <a:pt x="857915" y="519204"/>
                  </a:lnTo>
                  <a:lnTo>
                    <a:pt x="783345" y="520698"/>
                  </a:lnTo>
                  <a:lnTo>
                    <a:pt x="706374" y="521207"/>
                  </a:lnTo>
                  <a:lnTo>
                    <a:pt x="629402" y="520698"/>
                  </a:lnTo>
                  <a:lnTo>
                    <a:pt x="554832" y="519204"/>
                  </a:lnTo>
                  <a:lnTo>
                    <a:pt x="483095" y="516779"/>
                  </a:lnTo>
                  <a:lnTo>
                    <a:pt x="414622" y="513477"/>
                  </a:lnTo>
                  <a:lnTo>
                    <a:pt x="349842" y="509349"/>
                  </a:lnTo>
                  <a:lnTo>
                    <a:pt x="289188" y="504448"/>
                  </a:lnTo>
                  <a:lnTo>
                    <a:pt x="233089" y="498829"/>
                  </a:lnTo>
                  <a:lnTo>
                    <a:pt x="181977" y="492543"/>
                  </a:lnTo>
                  <a:lnTo>
                    <a:pt x="136282" y="485645"/>
                  </a:lnTo>
                  <a:lnTo>
                    <a:pt x="96435" y="478186"/>
                  </a:lnTo>
                  <a:lnTo>
                    <a:pt x="36009" y="461798"/>
                  </a:lnTo>
                  <a:lnTo>
                    <a:pt x="0" y="434339"/>
                  </a:lnTo>
                  <a:lnTo>
                    <a:pt x="0" y="86867"/>
                  </a:lnTo>
                  <a:close/>
                </a:path>
                <a:path w="1412875" h="917575">
                  <a:moveTo>
                    <a:pt x="1412747" y="484377"/>
                  </a:moveTo>
                  <a:lnTo>
                    <a:pt x="1376738" y="511756"/>
                  </a:lnTo>
                  <a:lnTo>
                    <a:pt x="1316312" y="528096"/>
                  </a:lnTo>
                  <a:lnTo>
                    <a:pt x="1276465" y="535533"/>
                  </a:lnTo>
                  <a:lnTo>
                    <a:pt x="1230770" y="542412"/>
                  </a:lnTo>
                  <a:lnTo>
                    <a:pt x="1179658" y="548679"/>
                  </a:lnTo>
                  <a:lnTo>
                    <a:pt x="1123559" y="554282"/>
                  </a:lnTo>
                  <a:lnTo>
                    <a:pt x="1062905" y="559167"/>
                  </a:lnTo>
                  <a:lnTo>
                    <a:pt x="998125" y="563283"/>
                  </a:lnTo>
                  <a:lnTo>
                    <a:pt x="929652" y="566576"/>
                  </a:lnTo>
                  <a:lnTo>
                    <a:pt x="857915" y="568994"/>
                  </a:lnTo>
                  <a:lnTo>
                    <a:pt x="783345" y="570483"/>
                  </a:lnTo>
                  <a:lnTo>
                    <a:pt x="706374" y="570991"/>
                  </a:lnTo>
                  <a:lnTo>
                    <a:pt x="629402" y="570483"/>
                  </a:lnTo>
                  <a:lnTo>
                    <a:pt x="554832" y="568994"/>
                  </a:lnTo>
                  <a:lnTo>
                    <a:pt x="483095" y="566576"/>
                  </a:lnTo>
                  <a:lnTo>
                    <a:pt x="414622" y="563283"/>
                  </a:lnTo>
                  <a:lnTo>
                    <a:pt x="349842" y="559167"/>
                  </a:lnTo>
                  <a:lnTo>
                    <a:pt x="289188" y="554282"/>
                  </a:lnTo>
                  <a:lnTo>
                    <a:pt x="233089" y="548679"/>
                  </a:lnTo>
                  <a:lnTo>
                    <a:pt x="181977" y="542412"/>
                  </a:lnTo>
                  <a:lnTo>
                    <a:pt x="136282" y="535533"/>
                  </a:lnTo>
                  <a:lnTo>
                    <a:pt x="96435" y="528096"/>
                  </a:lnTo>
                  <a:lnTo>
                    <a:pt x="36009" y="511756"/>
                  </a:lnTo>
                  <a:lnTo>
                    <a:pt x="4144" y="493816"/>
                  </a:lnTo>
                  <a:lnTo>
                    <a:pt x="0" y="484377"/>
                  </a:lnTo>
                </a:path>
                <a:path w="1412875" h="917575">
                  <a:moveTo>
                    <a:pt x="0" y="484377"/>
                  </a:moveTo>
                  <a:lnTo>
                    <a:pt x="36009" y="456999"/>
                  </a:lnTo>
                  <a:lnTo>
                    <a:pt x="96435" y="440659"/>
                  </a:lnTo>
                  <a:lnTo>
                    <a:pt x="136282" y="433222"/>
                  </a:lnTo>
                  <a:lnTo>
                    <a:pt x="181977" y="426343"/>
                  </a:lnTo>
                  <a:lnTo>
                    <a:pt x="233089" y="420076"/>
                  </a:lnTo>
                  <a:lnTo>
                    <a:pt x="289188" y="414473"/>
                  </a:lnTo>
                  <a:lnTo>
                    <a:pt x="349842" y="409588"/>
                  </a:lnTo>
                  <a:lnTo>
                    <a:pt x="414622" y="405472"/>
                  </a:lnTo>
                  <a:lnTo>
                    <a:pt x="483095" y="402179"/>
                  </a:lnTo>
                  <a:lnTo>
                    <a:pt x="554832" y="399761"/>
                  </a:lnTo>
                  <a:lnTo>
                    <a:pt x="629402" y="398272"/>
                  </a:lnTo>
                  <a:lnTo>
                    <a:pt x="706374" y="397763"/>
                  </a:lnTo>
                  <a:lnTo>
                    <a:pt x="783345" y="398272"/>
                  </a:lnTo>
                  <a:lnTo>
                    <a:pt x="857915" y="399761"/>
                  </a:lnTo>
                  <a:lnTo>
                    <a:pt x="929652" y="402179"/>
                  </a:lnTo>
                  <a:lnTo>
                    <a:pt x="998125" y="405472"/>
                  </a:lnTo>
                  <a:lnTo>
                    <a:pt x="1062905" y="409588"/>
                  </a:lnTo>
                  <a:lnTo>
                    <a:pt x="1123559" y="414473"/>
                  </a:lnTo>
                  <a:lnTo>
                    <a:pt x="1179658" y="420076"/>
                  </a:lnTo>
                  <a:lnTo>
                    <a:pt x="1230770" y="426343"/>
                  </a:lnTo>
                  <a:lnTo>
                    <a:pt x="1276465" y="433222"/>
                  </a:lnTo>
                  <a:lnTo>
                    <a:pt x="1316312" y="440659"/>
                  </a:lnTo>
                  <a:lnTo>
                    <a:pt x="1376738" y="456999"/>
                  </a:lnTo>
                  <a:lnTo>
                    <a:pt x="1412747" y="484377"/>
                  </a:lnTo>
                  <a:lnTo>
                    <a:pt x="1412747" y="830833"/>
                  </a:lnTo>
                  <a:lnTo>
                    <a:pt x="1376738" y="858212"/>
                  </a:lnTo>
                  <a:lnTo>
                    <a:pt x="1316312" y="874552"/>
                  </a:lnTo>
                  <a:lnTo>
                    <a:pt x="1276465" y="881989"/>
                  </a:lnTo>
                  <a:lnTo>
                    <a:pt x="1230770" y="888868"/>
                  </a:lnTo>
                  <a:lnTo>
                    <a:pt x="1179658" y="895135"/>
                  </a:lnTo>
                  <a:lnTo>
                    <a:pt x="1123559" y="900738"/>
                  </a:lnTo>
                  <a:lnTo>
                    <a:pt x="1062905" y="905623"/>
                  </a:lnTo>
                  <a:lnTo>
                    <a:pt x="998125" y="909739"/>
                  </a:lnTo>
                  <a:lnTo>
                    <a:pt x="929652" y="913032"/>
                  </a:lnTo>
                  <a:lnTo>
                    <a:pt x="857915" y="915450"/>
                  </a:lnTo>
                  <a:lnTo>
                    <a:pt x="783345" y="916939"/>
                  </a:lnTo>
                  <a:lnTo>
                    <a:pt x="706374" y="917447"/>
                  </a:lnTo>
                  <a:lnTo>
                    <a:pt x="629402" y="916939"/>
                  </a:lnTo>
                  <a:lnTo>
                    <a:pt x="554832" y="915450"/>
                  </a:lnTo>
                  <a:lnTo>
                    <a:pt x="483095" y="913032"/>
                  </a:lnTo>
                  <a:lnTo>
                    <a:pt x="414622" y="909739"/>
                  </a:lnTo>
                  <a:lnTo>
                    <a:pt x="349842" y="905623"/>
                  </a:lnTo>
                  <a:lnTo>
                    <a:pt x="289188" y="900738"/>
                  </a:lnTo>
                  <a:lnTo>
                    <a:pt x="233089" y="895135"/>
                  </a:lnTo>
                  <a:lnTo>
                    <a:pt x="181977" y="888868"/>
                  </a:lnTo>
                  <a:lnTo>
                    <a:pt x="136282" y="881989"/>
                  </a:lnTo>
                  <a:lnTo>
                    <a:pt x="96435" y="874552"/>
                  </a:lnTo>
                  <a:lnTo>
                    <a:pt x="36009" y="858212"/>
                  </a:lnTo>
                  <a:lnTo>
                    <a:pt x="0" y="830833"/>
                  </a:lnTo>
                  <a:lnTo>
                    <a:pt x="0" y="484377"/>
                  </a:lnTo>
                  <a:close/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23759" y="3825239"/>
              <a:ext cx="1210310" cy="271780"/>
            </a:xfrm>
            <a:custGeom>
              <a:avLst/>
              <a:gdLst/>
              <a:ahLst/>
              <a:cxnLst/>
              <a:rect l="l" t="t" r="r" b="b"/>
              <a:pathLst>
                <a:path w="1210309" h="271779">
                  <a:moveTo>
                    <a:pt x="135636" y="0"/>
                  </a:moveTo>
                  <a:lnTo>
                    <a:pt x="0" y="135636"/>
                  </a:lnTo>
                  <a:lnTo>
                    <a:pt x="135636" y="271272"/>
                  </a:lnTo>
                  <a:lnTo>
                    <a:pt x="135636" y="203454"/>
                  </a:lnTo>
                  <a:lnTo>
                    <a:pt x="1210056" y="203454"/>
                  </a:lnTo>
                  <a:lnTo>
                    <a:pt x="1210056" y="67818"/>
                  </a:lnTo>
                  <a:lnTo>
                    <a:pt x="135636" y="67818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23759" y="3825239"/>
              <a:ext cx="1210310" cy="271780"/>
            </a:xfrm>
            <a:custGeom>
              <a:avLst/>
              <a:gdLst/>
              <a:ahLst/>
              <a:cxnLst/>
              <a:rect l="l" t="t" r="r" b="b"/>
              <a:pathLst>
                <a:path w="1210309" h="271779">
                  <a:moveTo>
                    <a:pt x="0" y="135636"/>
                  </a:moveTo>
                  <a:lnTo>
                    <a:pt x="135636" y="0"/>
                  </a:lnTo>
                  <a:lnTo>
                    <a:pt x="135636" y="67818"/>
                  </a:lnTo>
                  <a:lnTo>
                    <a:pt x="1210056" y="67818"/>
                  </a:lnTo>
                  <a:lnTo>
                    <a:pt x="1210056" y="203454"/>
                  </a:lnTo>
                  <a:lnTo>
                    <a:pt x="135636" y="203454"/>
                  </a:lnTo>
                  <a:lnTo>
                    <a:pt x="135636" y="271272"/>
                  </a:lnTo>
                  <a:lnTo>
                    <a:pt x="0" y="135636"/>
                  </a:lnTo>
                  <a:close/>
                </a:path>
              </a:pathLst>
            </a:custGeom>
            <a:ln w="127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223759" y="5408675"/>
              <a:ext cx="1210310" cy="273050"/>
            </a:xfrm>
            <a:custGeom>
              <a:avLst/>
              <a:gdLst/>
              <a:ahLst/>
              <a:cxnLst/>
              <a:rect l="l" t="t" r="r" b="b"/>
              <a:pathLst>
                <a:path w="1210309" h="273050">
                  <a:moveTo>
                    <a:pt x="136398" y="0"/>
                  </a:moveTo>
                  <a:lnTo>
                    <a:pt x="0" y="136398"/>
                  </a:lnTo>
                  <a:lnTo>
                    <a:pt x="136398" y="272796"/>
                  </a:lnTo>
                  <a:lnTo>
                    <a:pt x="136398" y="204597"/>
                  </a:lnTo>
                  <a:lnTo>
                    <a:pt x="1210056" y="204597"/>
                  </a:lnTo>
                  <a:lnTo>
                    <a:pt x="1210056" y="68199"/>
                  </a:lnTo>
                  <a:lnTo>
                    <a:pt x="136398" y="68199"/>
                  </a:lnTo>
                  <a:lnTo>
                    <a:pt x="136398" y="0"/>
                  </a:lnTo>
                  <a:close/>
                </a:path>
              </a:pathLst>
            </a:custGeom>
            <a:solidFill>
              <a:srgbClr val="005F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223759" y="5408675"/>
              <a:ext cx="1210310" cy="273050"/>
            </a:xfrm>
            <a:custGeom>
              <a:avLst/>
              <a:gdLst/>
              <a:ahLst/>
              <a:cxnLst/>
              <a:rect l="l" t="t" r="r" b="b"/>
              <a:pathLst>
                <a:path w="1210309" h="273050">
                  <a:moveTo>
                    <a:pt x="0" y="136398"/>
                  </a:moveTo>
                  <a:lnTo>
                    <a:pt x="136398" y="0"/>
                  </a:lnTo>
                  <a:lnTo>
                    <a:pt x="136398" y="68199"/>
                  </a:lnTo>
                  <a:lnTo>
                    <a:pt x="1210056" y="68199"/>
                  </a:lnTo>
                  <a:lnTo>
                    <a:pt x="1210056" y="204597"/>
                  </a:lnTo>
                  <a:lnTo>
                    <a:pt x="136398" y="204597"/>
                  </a:lnTo>
                  <a:lnTo>
                    <a:pt x="136398" y="272796"/>
                  </a:lnTo>
                  <a:lnTo>
                    <a:pt x="0" y="136398"/>
                  </a:lnTo>
                  <a:close/>
                </a:path>
              </a:pathLst>
            </a:custGeom>
            <a:ln w="12700">
              <a:solidFill>
                <a:srgbClr val="005F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245857" y="4233113"/>
            <a:ext cx="12553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400" b="1" spc="-1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b="1" spc="-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ehou</a:t>
            </a:r>
            <a:r>
              <a:rPr sz="1400" b="1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39" name="object 39"/>
          <p:cNvSpPr txBox="1"/>
          <p:nvPr/>
        </p:nvSpPr>
        <p:spPr>
          <a:xfrm>
            <a:off x="8593963" y="3798570"/>
            <a:ext cx="16243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Décisions</a:t>
            </a:r>
            <a:r>
              <a:rPr sz="1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analytiques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664702" y="5390134"/>
            <a:ext cx="19221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Décisions</a:t>
            </a:r>
            <a:r>
              <a:rPr sz="1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opérationnelles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16551" y="6318910"/>
            <a:ext cx="11201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ODS</a:t>
            </a:r>
            <a:r>
              <a:rPr sz="1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1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Parallèle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Data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Warehouse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vs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ODS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(Operational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Data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Storage)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52345" y="3733546"/>
            <a:ext cx="7870825" cy="2178685"/>
            <a:chOff x="1752345" y="3733546"/>
            <a:chExt cx="7870825" cy="2178685"/>
          </a:xfrm>
        </p:grpSpPr>
        <p:sp>
          <p:nvSpPr>
            <p:cNvPr id="7" name="object 7"/>
            <p:cNvSpPr/>
            <p:nvPr/>
          </p:nvSpPr>
          <p:spPr>
            <a:xfrm>
              <a:off x="1758695" y="3864864"/>
              <a:ext cx="990600" cy="2040889"/>
            </a:xfrm>
            <a:custGeom>
              <a:avLst/>
              <a:gdLst/>
              <a:ahLst/>
              <a:cxnLst/>
              <a:rect l="l" t="t" r="r" b="b"/>
              <a:pathLst>
                <a:path w="990600" h="2040889">
                  <a:moveTo>
                    <a:pt x="990600" y="82296"/>
                  </a:moveTo>
                  <a:lnTo>
                    <a:pt x="944567" y="116996"/>
                  </a:lnTo>
                  <a:lnTo>
                    <a:pt x="869115" y="136294"/>
                  </a:lnTo>
                  <a:lnTo>
                    <a:pt x="820257" y="144411"/>
                  </a:lnTo>
                  <a:lnTo>
                    <a:pt x="765001" y="151337"/>
                  </a:lnTo>
                  <a:lnTo>
                    <a:pt x="704110" y="156945"/>
                  </a:lnTo>
                  <a:lnTo>
                    <a:pt x="638353" y="161108"/>
                  </a:lnTo>
                  <a:lnTo>
                    <a:pt x="568494" y="163700"/>
                  </a:lnTo>
                  <a:lnTo>
                    <a:pt x="495300" y="164592"/>
                  </a:lnTo>
                  <a:lnTo>
                    <a:pt x="422105" y="163700"/>
                  </a:lnTo>
                  <a:lnTo>
                    <a:pt x="352246" y="161108"/>
                  </a:lnTo>
                  <a:lnTo>
                    <a:pt x="286489" y="156945"/>
                  </a:lnTo>
                  <a:lnTo>
                    <a:pt x="225598" y="151337"/>
                  </a:lnTo>
                  <a:lnTo>
                    <a:pt x="170342" y="144411"/>
                  </a:lnTo>
                  <a:lnTo>
                    <a:pt x="121484" y="136294"/>
                  </a:lnTo>
                  <a:lnTo>
                    <a:pt x="79793" y="127113"/>
                  </a:lnTo>
                  <a:lnTo>
                    <a:pt x="20969" y="106069"/>
                  </a:lnTo>
                  <a:lnTo>
                    <a:pt x="5370" y="94460"/>
                  </a:lnTo>
                  <a:lnTo>
                    <a:pt x="0" y="82296"/>
                  </a:lnTo>
                </a:path>
                <a:path w="990600" h="2040889">
                  <a:moveTo>
                    <a:pt x="0" y="82296"/>
                  </a:moveTo>
                  <a:lnTo>
                    <a:pt x="46032" y="47595"/>
                  </a:lnTo>
                  <a:lnTo>
                    <a:pt x="121484" y="28297"/>
                  </a:lnTo>
                  <a:lnTo>
                    <a:pt x="170342" y="20180"/>
                  </a:lnTo>
                  <a:lnTo>
                    <a:pt x="225598" y="13254"/>
                  </a:lnTo>
                  <a:lnTo>
                    <a:pt x="286489" y="7646"/>
                  </a:lnTo>
                  <a:lnTo>
                    <a:pt x="352246" y="3483"/>
                  </a:lnTo>
                  <a:lnTo>
                    <a:pt x="422105" y="891"/>
                  </a:lnTo>
                  <a:lnTo>
                    <a:pt x="495300" y="0"/>
                  </a:lnTo>
                  <a:lnTo>
                    <a:pt x="568494" y="891"/>
                  </a:lnTo>
                  <a:lnTo>
                    <a:pt x="638353" y="3483"/>
                  </a:lnTo>
                  <a:lnTo>
                    <a:pt x="704110" y="7646"/>
                  </a:lnTo>
                  <a:lnTo>
                    <a:pt x="765001" y="13254"/>
                  </a:lnTo>
                  <a:lnTo>
                    <a:pt x="820257" y="20180"/>
                  </a:lnTo>
                  <a:lnTo>
                    <a:pt x="869115" y="28297"/>
                  </a:lnTo>
                  <a:lnTo>
                    <a:pt x="910806" y="37478"/>
                  </a:lnTo>
                  <a:lnTo>
                    <a:pt x="969630" y="58522"/>
                  </a:lnTo>
                  <a:lnTo>
                    <a:pt x="990600" y="82296"/>
                  </a:lnTo>
                  <a:lnTo>
                    <a:pt x="990600" y="411480"/>
                  </a:lnTo>
                  <a:lnTo>
                    <a:pt x="944567" y="446180"/>
                  </a:lnTo>
                  <a:lnTo>
                    <a:pt x="869115" y="465478"/>
                  </a:lnTo>
                  <a:lnTo>
                    <a:pt x="820257" y="473595"/>
                  </a:lnTo>
                  <a:lnTo>
                    <a:pt x="765001" y="480521"/>
                  </a:lnTo>
                  <a:lnTo>
                    <a:pt x="704110" y="486129"/>
                  </a:lnTo>
                  <a:lnTo>
                    <a:pt x="638353" y="490292"/>
                  </a:lnTo>
                  <a:lnTo>
                    <a:pt x="568494" y="492884"/>
                  </a:lnTo>
                  <a:lnTo>
                    <a:pt x="495300" y="493775"/>
                  </a:lnTo>
                  <a:lnTo>
                    <a:pt x="422105" y="492884"/>
                  </a:lnTo>
                  <a:lnTo>
                    <a:pt x="352246" y="490292"/>
                  </a:lnTo>
                  <a:lnTo>
                    <a:pt x="286489" y="486129"/>
                  </a:lnTo>
                  <a:lnTo>
                    <a:pt x="225598" y="480521"/>
                  </a:lnTo>
                  <a:lnTo>
                    <a:pt x="170342" y="473595"/>
                  </a:lnTo>
                  <a:lnTo>
                    <a:pt x="121484" y="465478"/>
                  </a:lnTo>
                  <a:lnTo>
                    <a:pt x="79793" y="456297"/>
                  </a:lnTo>
                  <a:lnTo>
                    <a:pt x="20969" y="435253"/>
                  </a:lnTo>
                  <a:lnTo>
                    <a:pt x="0" y="411480"/>
                  </a:lnTo>
                  <a:lnTo>
                    <a:pt x="0" y="82296"/>
                  </a:lnTo>
                  <a:close/>
                </a:path>
                <a:path w="990600" h="2040889">
                  <a:moveTo>
                    <a:pt x="990600" y="827786"/>
                  </a:moveTo>
                  <a:lnTo>
                    <a:pt x="944567" y="862587"/>
                  </a:lnTo>
                  <a:lnTo>
                    <a:pt x="869115" y="881945"/>
                  </a:lnTo>
                  <a:lnTo>
                    <a:pt x="820257" y="890088"/>
                  </a:lnTo>
                  <a:lnTo>
                    <a:pt x="765001" y="897037"/>
                  </a:lnTo>
                  <a:lnTo>
                    <a:pt x="704110" y="902663"/>
                  </a:lnTo>
                  <a:lnTo>
                    <a:pt x="638353" y="906841"/>
                  </a:lnTo>
                  <a:lnTo>
                    <a:pt x="568494" y="909440"/>
                  </a:lnTo>
                  <a:lnTo>
                    <a:pt x="495300" y="910336"/>
                  </a:lnTo>
                  <a:lnTo>
                    <a:pt x="422105" y="909440"/>
                  </a:lnTo>
                  <a:lnTo>
                    <a:pt x="352246" y="906841"/>
                  </a:lnTo>
                  <a:lnTo>
                    <a:pt x="286489" y="902663"/>
                  </a:lnTo>
                  <a:lnTo>
                    <a:pt x="225598" y="897037"/>
                  </a:lnTo>
                  <a:lnTo>
                    <a:pt x="170342" y="890088"/>
                  </a:lnTo>
                  <a:lnTo>
                    <a:pt x="121484" y="881945"/>
                  </a:lnTo>
                  <a:lnTo>
                    <a:pt x="79793" y="872736"/>
                  </a:lnTo>
                  <a:lnTo>
                    <a:pt x="20969" y="851628"/>
                  </a:lnTo>
                  <a:lnTo>
                    <a:pt x="5370" y="839985"/>
                  </a:lnTo>
                  <a:lnTo>
                    <a:pt x="0" y="827786"/>
                  </a:lnTo>
                </a:path>
                <a:path w="990600" h="2040889">
                  <a:moveTo>
                    <a:pt x="0" y="827786"/>
                  </a:moveTo>
                  <a:lnTo>
                    <a:pt x="46032" y="792984"/>
                  </a:lnTo>
                  <a:lnTo>
                    <a:pt x="121484" y="773626"/>
                  </a:lnTo>
                  <a:lnTo>
                    <a:pt x="170342" y="765483"/>
                  </a:lnTo>
                  <a:lnTo>
                    <a:pt x="225598" y="758534"/>
                  </a:lnTo>
                  <a:lnTo>
                    <a:pt x="286489" y="752908"/>
                  </a:lnTo>
                  <a:lnTo>
                    <a:pt x="352246" y="748730"/>
                  </a:lnTo>
                  <a:lnTo>
                    <a:pt x="422105" y="746131"/>
                  </a:lnTo>
                  <a:lnTo>
                    <a:pt x="495300" y="745236"/>
                  </a:lnTo>
                  <a:lnTo>
                    <a:pt x="568494" y="746131"/>
                  </a:lnTo>
                  <a:lnTo>
                    <a:pt x="638353" y="748730"/>
                  </a:lnTo>
                  <a:lnTo>
                    <a:pt x="704110" y="752908"/>
                  </a:lnTo>
                  <a:lnTo>
                    <a:pt x="765001" y="758534"/>
                  </a:lnTo>
                  <a:lnTo>
                    <a:pt x="820257" y="765483"/>
                  </a:lnTo>
                  <a:lnTo>
                    <a:pt x="869115" y="773626"/>
                  </a:lnTo>
                  <a:lnTo>
                    <a:pt x="910806" y="782835"/>
                  </a:lnTo>
                  <a:lnTo>
                    <a:pt x="969630" y="803943"/>
                  </a:lnTo>
                  <a:lnTo>
                    <a:pt x="990600" y="827786"/>
                  </a:lnTo>
                  <a:lnTo>
                    <a:pt x="990600" y="1157986"/>
                  </a:lnTo>
                  <a:lnTo>
                    <a:pt x="944567" y="1192787"/>
                  </a:lnTo>
                  <a:lnTo>
                    <a:pt x="869115" y="1212145"/>
                  </a:lnTo>
                  <a:lnTo>
                    <a:pt x="820257" y="1220288"/>
                  </a:lnTo>
                  <a:lnTo>
                    <a:pt x="765001" y="1227237"/>
                  </a:lnTo>
                  <a:lnTo>
                    <a:pt x="704110" y="1232863"/>
                  </a:lnTo>
                  <a:lnTo>
                    <a:pt x="638353" y="1237041"/>
                  </a:lnTo>
                  <a:lnTo>
                    <a:pt x="568494" y="1239640"/>
                  </a:lnTo>
                  <a:lnTo>
                    <a:pt x="495300" y="1240536"/>
                  </a:lnTo>
                  <a:lnTo>
                    <a:pt x="422105" y="1239640"/>
                  </a:lnTo>
                  <a:lnTo>
                    <a:pt x="352246" y="1237041"/>
                  </a:lnTo>
                  <a:lnTo>
                    <a:pt x="286489" y="1232863"/>
                  </a:lnTo>
                  <a:lnTo>
                    <a:pt x="225598" y="1227237"/>
                  </a:lnTo>
                  <a:lnTo>
                    <a:pt x="170342" y="1220288"/>
                  </a:lnTo>
                  <a:lnTo>
                    <a:pt x="121484" y="1212145"/>
                  </a:lnTo>
                  <a:lnTo>
                    <a:pt x="79793" y="1202936"/>
                  </a:lnTo>
                  <a:lnTo>
                    <a:pt x="20969" y="1181828"/>
                  </a:lnTo>
                  <a:lnTo>
                    <a:pt x="0" y="1157986"/>
                  </a:lnTo>
                  <a:lnTo>
                    <a:pt x="0" y="827786"/>
                  </a:lnTo>
                  <a:close/>
                </a:path>
                <a:path w="990600" h="2040889">
                  <a:moveTo>
                    <a:pt x="990600" y="1629156"/>
                  </a:moveTo>
                  <a:lnTo>
                    <a:pt x="944567" y="1663856"/>
                  </a:lnTo>
                  <a:lnTo>
                    <a:pt x="869115" y="1683154"/>
                  </a:lnTo>
                  <a:lnTo>
                    <a:pt x="820257" y="1691271"/>
                  </a:lnTo>
                  <a:lnTo>
                    <a:pt x="765001" y="1698197"/>
                  </a:lnTo>
                  <a:lnTo>
                    <a:pt x="704110" y="1703805"/>
                  </a:lnTo>
                  <a:lnTo>
                    <a:pt x="638353" y="1707968"/>
                  </a:lnTo>
                  <a:lnTo>
                    <a:pt x="568494" y="1710560"/>
                  </a:lnTo>
                  <a:lnTo>
                    <a:pt x="495300" y="1711452"/>
                  </a:lnTo>
                  <a:lnTo>
                    <a:pt x="422105" y="1710560"/>
                  </a:lnTo>
                  <a:lnTo>
                    <a:pt x="352246" y="1707968"/>
                  </a:lnTo>
                  <a:lnTo>
                    <a:pt x="286489" y="1703805"/>
                  </a:lnTo>
                  <a:lnTo>
                    <a:pt x="225598" y="1698197"/>
                  </a:lnTo>
                  <a:lnTo>
                    <a:pt x="170342" y="1691271"/>
                  </a:lnTo>
                  <a:lnTo>
                    <a:pt x="121484" y="1683154"/>
                  </a:lnTo>
                  <a:lnTo>
                    <a:pt x="79793" y="1673973"/>
                  </a:lnTo>
                  <a:lnTo>
                    <a:pt x="20969" y="1652929"/>
                  </a:lnTo>
                  <a:lnTo>
                    <a:pt x="5370" y="1641320"/>
                  </a:lnTo>
                  <a:lnTo>
                    <a:pt x="0" y="1629156"/>
                  </a:lnTo>
                </a:path>
                <a:path w="990600" h="2040889">
                  <a:moveTo>
                    <a:pt x="0" y="1629156"/>
                  </a:moveTo>
                  <a:lnTo>
                    <a:pt x="46032" y="1594455"/>
                  </a:lnTo>
                  <a:lnTo>
                    <a:pt x="121484" y="1575157"/>
                  </a:lnTo>
                  <a:lnTo>
                    <a:pt x="170342" y="1567040"/>
                  </a:lnTo>
                  <a:lnTo>
                    <a:pt x="225598" y="1560114"/>
                  </a:lnTo>
                  <a:lnTo>
                    <a:pt x="286489" y="1554506"/>
                  </a:lnTo>
                  <a:lnTo>
                    <a:pt x="352246" y="1550343"/>
                  </a:lnTo>
                  <a:lnTo>
                    <a:pt x="422105" y="1547751"/>
                  </a:lnTo>
                  <a:lnTo>
                    <a:pt x="495300" y="1546860"/>
                  </a:lnTo>
                  <a:lnTo>
                    <a:pt x="568494" y="1547751"/>
                  </a:lnTo>
                  <a:lnTo>
                    <a:pt x="638353" y="1550343"/>
                  </a:lnTo>
                  <a:lnTo>
                    <a:pt x="704110" y="1554506"/>
                  </a:lnTo>
                  <a:lnTo>
                    <a:pt x="765001" y="1560114"/>
                  </a:lnTo>
                  <a:lnTo>
                    <a:pt x="820257" y="1567040"/>
                  </a:lnTo>
                  <a:lnTo>
                    <a:pt x="869115" y="1575157"/>
                  </a:lnTo>
                  <a:lnTo>
                    <a:pt x="910806" y="1584338"/>
                  </a:lnTo>
                  <a:lnTo>
                    <a:pt x="969630" y="1605382"/>
                  </a:lnTo>
                  <a:lnTo>
                    <a:pt x="990600" y="1629156"/>
                  </a:lnTo>
                  <a:lnTo>
                    <a:pt x="990600" y="1958339"/>
                  </a:lnTo>
                  <a:lnTo>
                    <a:pt x="944567" y="1993034"/>
                  </a:lnTo>
                  <a:lnTo>
                    <a:pt x="869115" y="2012333"/>
                  </a:lnTo>
                  <a:lnTo>
                    <a:pt x="820257" y="2020451"/>
                  </a:lnTo>
                  <a:lnTo>
                    <a:pt x="765001" y="2027378"/>
                  </a:lnTo>
                  <a:lnTo>
                    <a:pt x="704110" y="2032987"/>
                  </a:lnTo>
                  <a:lnTo>
                    <a:pt x="638353" y="2037151"/>
                  </a:lnTo>
                  <a:lnTo>
                    <a:pt x="568494" y="2039743"/>
                  </a:lnTo>
                  <a:lnTo>
                    <a:pt x="495300" y="2040636"/>
                  </a:lnTo>
                  <a:lnTo>
                    <a:pt x="422105" y="2039743"/>
                  </a:lnTo>
                  <a:lnTo>
                    <a:pt x="352246" y="2037151"/>
                  </a:lnTo>
                  <a:lnTo>
                    <a:pt x="286489" y="2032987"/>
                  </a:lnTo>
                  <a:lnTo>
                    <a:pt x="225598" y="2027378"/>
                  </a:lnTo>
                  <a:lnTo>
                    <a:pt x="170342" y="2020451"/>
                  </a:lnTo>
                  <a:lnTo>
                    <a:pt x="121484" y="2012333"/>
                  </a:lnTo>
                  <a:lnTo>
                    <a:pt x="79793" y="2003152"/>
                  </a:lnTo>
                  <a:lnTo>
                    <a:pt x="20969" y="1982109"/>
                  </a:lnTo>
                  <a:lnTo>
                    <a:pt x="0" y="1958339"/>
                  </a:lnTo>
                  <a:lnTo>
                    <a:pt x="0" y="1629156"/>
                  </a:lnTo>
                  <a:close/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05216" y="3739896"/>
              <a:ext cx="1411605" cy="521334"/>
            </a:xfrm>
            <a:custGeom>
              <a:avLst/>
              <a:gdLst/>
              <a:ahLst/>
              <a:cxnLst/>
              <a:rect l="l" t="t" r="r" b="b"/>
              <a:pathLst>
                <a:path w="1411604" h="521335">
                  <a:moveTo>
                    <a:pt x="1411224" y="86867"/>
                  </a:moveTo>
                  <a:lnTo>
                    <a:pt x="1375245" y="114336"/>
                  </a:lnTo>
                  <a:lnTo>
                    <a:pt x="1314873" y="130725"/>
                  </a:lnTo>
                  <a:lnTo>
                    <a:pt x="1275063" y="138184"/>
                  </a:lnTo>
                  <a:lnTo>
                    <a:pt x="1229412" y="145082"/>
                  </a:lnTo>
                  <a:lnTo>
                    <a:pt x="1178351" y="151366"/>
                  </a:lnTo>
                  <a:lnTo>
                    <a:pt x="1122310" y="156984"/>
                  </a:lnTo>
                  <a:lnTo>
                    <a:pt x="1061719" y="161882"/>
                  </a:lnTo>
                  <a:lnTo>
                    <a:pt x="997011" y="166008"/>
                  </a:lnTo>
                  <a:lnTo>
                    <a:pt x="928615" y="169310"/>
                  </a:lnTo>
                  <a:lnTo>
                    <a:pt x="856963" y="171733"/>
                  </a:lnTo>
                  <a:lnTo>
                    <a:pt x="782485" y="173226"/>
                  </a:lnTo>
                  <a:lnTo>
                    <a:pt x="705611" y="173735"/>
                  </a:lnTo>
                  <a:lnTo>
                    <a:pt x="628738" y="173226"/>
                  </a:lnTo>
                  <a:lnTo>
                    <a:pt x="554260" y="171733"/>
                  </a:lnTo>
                  <a:lnTo>
                    <a:pt x="482608" y="169310"/>
                  </a:lnTo>
                  <a:lnTo>
                    <a:pt x="414212" y="166008"/>
                  </a:lnTo>
                  <a:lnTo>
                    <a:pt x="349503" y="161882"/>
                  </a:lnTo>
                  <a:lnTo>
                    <a:pt x="288913" y="156984"/>
                  </a:lnTo>
                  <a:lnTo>
                    <a:pt x="232872" y="151366"/>
                  </a:lnTo>
                  <a:lnTo>
                    <a:pt x="181811" y="145082"/>
                  </a:lnTo>
                  <a:lnTo>
                    <a:pt x="136160" y="138184"/>
                  </a:lnTo>
                  <a:lnTo>
                    <a:pt x="96350" y="130725"/>
                  </a:lnTo>
                  <a:lnTo>
                    <a:pt x="35978" y="114336"/>
                  </a:lnTo>
                  <a:lnTo>
                    <a:pt x="4141" y="96338"/>
                  </a:lnTo>
                  <a:lnTo>
                    <a:pt x="0" y="86867"/>
                  </a:lnTo>
                </a:path>
                <a:path w="1411604" h="521335">
                  <a:moveTo>
                    <a:pt x="0" y="86867"/>
                  </a:moveTo>
                  <a:lnTo>
                    <a:pt x="35978" y="59399"/>
                  </a:lnTo>
                  <a:lnTo>
                    <a:pt x="96350" y="43010"/>
                  </a:lnTo>
                  <a:lnTo>
                    <a:pt x="136160" y="35551"/>
                  </a:lnTo>
                  <a:lnTo>
                    <a:pt x="181811" y="28653"/>
                  </a:lnTo>
                  <a:lnTo>
                    <a:pt x="232872" y="22369"/>
                  </a:lnTo>
                  <a:lnTo>
                    <a:pt x="288913" y="16751"/>
                  </a:lnTo>
                  <a:lnTo>
                    <a:pt x="349504" y="11853"/>
                  </a:lnTo>
                  <a:lnTo>
                    <a:pt x="414212" y="7727"/>
                  </a:lnTo>
                  <a:lnTo>
                    <a:pt x="482608" y="4425"/>
                  </a:lnTo>
                  <a:lnTo>
                    <a:pt x="554260" y="2002"/>
                  </a:lnTo>
                  <a:lnTo>
                    <a:pt x="628738" y="509"/>
                  </a:lnTo>
                  <a:lnTo>
                    <a:pt x="705611" y="0"/>
                  </a:lnTo>
                  <a:lnTo>
                    <a:pt x="782485" y="509"/>
                  </a:lnTo>
                  <a:lnTo>
                    <a:pt x="856963" y="2002"/>
                  </a:lnTo>
                  <a:lnTo>
                    <a:pt x="928615" y="4425"/>
                  </a:lnTo>
                  <a:lnTo>
                    <a:pt x="997011" y="7727"/>
                  </a:lnTo>
                  <a:lnTo>
                    <a:pt x="1061719" y="11853"/>
                  </a:lnTo>
                  <a:lnTo>
                    <a:pt x="1122310" y="16751"/>
                  </a:lnTo>
                  <a:lnTo>
                    <a:pt x="1178351" y="22369"/>
                  </a:lnTo>
                  <a:lnTo>
                    <a:pt x="1229412" y="28653"/>
                  </a:lnTo>
                  <a:lnTo>
                    <a:pt x="1275063" y="35551"/>
                  </a:lnTo>
                  <a:lnTo>
                    <a:pt x="1314873" y="43010"/>
                  </a:lnTo>
                  <a:lnTo>
                    <a:pt x="1375245" y="59399"/>
                  </a:lnTo>
                  <a:lnTo>
                    <a:pt x="1411224" y="86867"/>
                  </a:lnTo>
                  <a:lnTo>
                    <a:pt x="1411224" y="434339"/>
                  </a:lnTo>
                  <a:lnTo>
                    <a:pt x="1375245" y="461808"/>
                  </a:lnTo>
                  <a:lnTo>
                    <a:pt x="1314873" y="478197"/>
                  </a:lnTo>
                  <a:lnTo>
                    <a:pt x="1275063" y="485656"/>
                  </a:lnTo>
                  <a:lnTo>
                    <a:pt x="1229412" y="492554"/>
                  </a:lnTo>
                  <a:lnTo>
                    <a:pt x="1178351" y="498838"/>
                  </a:lnTo>
                  <a:lnTo>
                    <a:pt x="1122310" y="504456"/>
                  </a:lnTo>
                  <a:lnTo>
                    <a:pt x="1061719" y="509354"/>
                  </a:lnTo>
                  <a:lnTo>
                    <a:pt x="997011" y="513480"/>
                  </a:lnTo>
                  <a:lnTo>
                    <a:pt x="928615" y="516782"/>
                  </a:lnTo>
                  <a:lnTo>
                    <a:pt x="856963" y="519205"/>
                  </a:lnTo>
                  <a:lnTo>
                    <a:pt x="782485" y="520698"/>
                  </a:lnTo>
                  <a:lnTo>
                    <a:pt x="705611" y="521207"/>
                  </a:lnTo>
                  <a:lnTo>
                    <a:pt x="628738" y="520698"/>
                  </a:lnTo>
                  <a:lnTo>
                    <a:pt x="554260" y="519205"/>
                  </a:lnTo>
                  <a:lnTo>
                    <a:pt x="482608" y="516782"/>
                  </a:lnTo>
                  <a:lnTo>
                    <a:pt x="414212" y="513480"/>
                  </a:lnTo>
                  <a:lnTo>
                    <a:pt x="349503" y="509354"/>
                  </a:lnTo>
                  <a:lnTo>
                    <a:pt x="288913" y="504456"/>
                  </a:lnTo>
                  <a:lnTo>
                    <a:pt x="232872" y="498838"/>
                  </a:lnTo>
                  <a:lnTo>
                    <a:pt x="181811" y="492554"/>
                  </a:lnTo>
                  <a:lnTo>
                    <a:pt x="136160" y="485656"/>
                  </a:lnTo>
                  <a:lnTo>
                    <a:pt x="96350" y="478197"/>
                  </a:lnTo>
                  <a:lnTo>
                    <a:pt x="35978" y="461808"/>
                  </a:lnTo>
                  <a:lnTo>
                    <a:pt x="0" y="434339"/>
                  </a:lnTo>
                  <a:lnTo>
                    <a:pt x="0" y="86867"/>
                  </a:lnTo>
                  <a:close/>
                </a:path>
              </a:pathLst>
            </a:custGeom>
            <a:ln w="127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09587" y="4470273"/>
              <a:ext cx="567055" cy="645795"/>
            </a:xfrm>
            <a:custGeom>
              <a:avLst/>
              <a:gdLst/>
              <a:ahLst/>
              <a:cxnLst/>
              <a:rect l="l" t="t" r="r" b="b"/>
              <a:pathLst>
                <a:path w="567054" h="645795">
                  <a:moveTo>
                    <a:pt x="0" y="0"/>
                  </a:moveTo>
                  <a:lnTo>
                    <a:pt x="0" y="141731"/>
                  </a:lnTo>
                  <a:lnTo>
                    <a:pt x="2640" y="184977"/>
                  </a:lnTo>
                  <a:lnTo>
                    <a:pt x="10416" y="227208"/>
                  </a:lnTo>
                  <a:lnTo>
                    <a:pt x="23112" y="268205"/>
                  </a:lnTo>
                  <a:lnTo>
                    <a:pt x="40508" y="307745"/>
                  </a:lnTo>
                  <a:lnTo>
                    <a:pt x="62388" y="345607"/>
                  </a:lnTo>
                  <a:lnTo>
                    <a:pt x="88534" y="381572"/>
                  </a:lnTo>
                  <a:lnTo>
                    <a:pt x="118729" y="415416"/>
                  </a:lnTo>
                  <a:lnTo>
                    <a:pt x="152755" y="446921"/>
                  </a:lnTo>
                  <a:lnTo>
                    <a:pt x="190395" y="475864"/>
                  </a:lnTo>
                  <a:lnTo>
                    <a:pt x="231432" y="502025"/>
                  </a:lnTo>
                  <a:lnTo>
                    <a:pt x="275648" y="525182"/>
                  </a:lnTo>
                  <a:lnTo>
                    <a:pt x="322825" y="545114"/>
                  </a:lnTo>
                  <a:lnTo>
                    <a:pt x="372747" y="561601"/>
                  </a:lnTo>
                  <a:lnTo>
                    <a:pt x="425195" y="574420"/>
                  </a:lnTo>
                  <a:lnTo>
                    <a:pt x="425195" y="645287"/>
                  </a:lnTo>
                  <a:lnTo>
                    <a:pt x="566927" y="517778"/>
                  </a:lnTo>
                  <a:lnTo>
                    <a:pt x="425195" y="361822"/>
                  </a:lnTo>
                  <a:lnTo>
                    <a:pt x="425195" y="432688"/>
                  </a:lnTo>
                  <a:lnTo>
                    <a:pt x="372747" y="419869"/>
                  </a:lnTo>
                  <a:lnTo>
                    <a:pt x="322825" y="403382"/>
                  </a:lnTo>
                  <a:lnTo>
                    <a:pt x="275648" y="383450"/>
                  </a:lnTo>
                  <a:lnTo>
                    <a:pt x="231432" y="360293"/>
                  </a:lnTo>
                  <a:lnTo>
                    <a:pt x="190395" y="334132"/>
                  </a:lnTo>
                  <a:lnTo>
                    <a:pt x="152755" y="305189"/>
                  </a:lnTo>
                  <a:lnTo>
                    <a:pt x="118729" y="273684"/>
                  </a:lnTo>
                  <a:lnTo>
                    <a:pt x="88534" y="239840"/>
                  </a:lnTo>
                  <a:lnTo>
                    <a:pt x="62388" y="203875"/>
                  </a:lnTo>
                  <a:lnTo>
                    <a:pt x="40508" y="166013"/>
                  </a:lnTo>
                  <a:lnTo>
                    <a:pt x="23112" y="126473"/>
                  </a:lnTo>
                  <a:lnTo>
                    <a:pt x="10416" y="85476"/>
                  </a:lnTo>
                  <a:lnTo>
                    <a:pt x="2640" y="432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09745" y="4023360"/>
              <a:ext cx="567055" cy="518159"/>
            </a:xfrm>
            <a:custGeom>
              <a:avLst/>
              <a:gdLst/>
              <a:ahLst/>
              <a:cxnLst/>
              <a:rect l="l" t="t" r="r" b="b"/>
              <a:pathLst>
                <a:path w="567054" h="518160">
                  <a:moveTo>
                    <a:pt x="566770" y="0"/>
                  </a:moveTo>
                  <a:lnTo>
                    <a:pt x="521669" y="1428"/>
                  </a:lnTo>
                  <a:lnTo>
                    <a:pt x="476854" y="5714"/>
                  </a:lnTo>
                  <a:lnTo>
                    <a:pt x="423362" y="14555"/>
                  </a:lnTo>
                  <a:lnTo>
                    <a:pt x="372118" y="27128"/>
                  </a:lnTo>
                  <a:lnTo>
                    <a:pt x="323319" y="43220"/>
                  </a:lnTo>
                  <a:lnTo>
                    <a:pt x="277161" y="62615"/>
                  </a:lnTo>
                  <a:lnTo>
                    <a:pt x="233841" y="85099"/>
                  </a:lnTo>
                  <a:lnTo>
                    <a:pt x="193556" y="110457"/>
                  </a:lnTo>
                  <a:lnTo>
                    <a:pt x="156502" y="138476"/>
                  </a:lnTo>
                  <a:lnTo>
                    <a:pt x="122877" y="168940"/>
                  </a:lnTo>
                  <a:lnTo>
                    <a:pt x="92875" y="201636"/>
                  </a:lnTo>
                  <a:lnTo>
                    <a:pt x="66696" y="236348"/>
                  </a:lnTo>
                  <a:lnTo>
                    <a:pt x="44534" y="272862"/>
                  </a:lnTo>
                  <a:lnTo>
                    <a:pt x="26587" y="310964"/>
                  </a:lnTo>
                  <a:lnTo>
                    <a:pt x="13051" y="350438"/>
                  </a:lnTo>
                  <a:lnTo>
                    <a:pt x="4123" y="391072"/>
                  </a:lnTo>
                  <a:lnTo>
                    <a:pt x="0" y="432649"/>
                  </a:lnTo>
                  <a:lnTo>
                    <a:pt x="878" y="474956"/>
                  </a:lnTo>
                  <a:lnTo>
                    <a:pt x="6954" y="517778"/>
                  </a:lnTo>
                  <a:lnTo>
                    <a:pt x="18322" y="475240"/>
                  </a:lnTo>
                  <a:lnTo>
                    <a:pt x="34567" y="434411"/>
                  </a:lnTo>
                  <a:lnTo>
                    <a:pt x="55421" y="395471"/>
                  </a:lnTo>
                  <a:lnTo>
                    <a:pt x="80612" y="358604"/>
                  </a:lnTo>
                  <a:lnTo>
                    <a:pt x="109871" y="323991"/>
                  </a:lnTo>
                  <a:lnTo>
                    <a:pt x="142927" y="291812"/>
                  </a:lnTo>
                  <a:lnTo>
                    <a:pt x="179511" y="262250"/>
                  </a:lnTo>
                  <a:lnTo>
                    <a:pt x="219352" y="235486"/>
                  </a:lnTo>
                  <a:lnTo>
                    <a:pt x="262181" y="211701"/>
                  </a:lnTo>
                  <a:lnTo>
                    <a:pt x="307727" y="191078"/>
                  </a:lnTo>
                  <a:lnTo>
                    <a:pt x="355721" y="173797"/>
                  </a:lnTo>
                  <a:lnTo>
                    <a:pt x="405892" y="160041"/>
                  </a:lnTo>
                  <a:lnTo>
                    <a:pt x="457971" y="149990"/>
                  </a:lnTo>
                  <a:lnTo>
                    <a:pt x="511686" y="143826"/>
                  </a:lnTo>
                  <a:lnTo>
                    <a:pt x="566770" y="141731"/>
                  </a:lnTo>
                  <a:lnTo>
                    <a:pt x="566770" y="0"/>
                  </a:lnTo>
                  <a:close/>
                </a:path>
              </a:pathLst>
            </a:custGeom>
            <a:solidFill>
              <a:srgbClr val="BE63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09587" y="4023360"/>
              <a:ext cx="567055" cy="1092200"/>
            </a:xfrm>
            <a:custGeom>
              <a:avLst/>
              <a:gdLst/>
              <a:ahLst/>
              <a:cxnLst/>
              <a:rect l="l" t="t" r="r" b="b"/>
              <a:pathLst>
                <a:path w="567054" h="1092200">
                  <a:moveTo>
                    <a:pt x="0" y="446913"/>
                  </a:moveTo>
                  <a:lnTo>
                    <a:pt x="2640" y="490158"/>
                  </a:lnTo>
                  <a:lnTo>
                    <a:pt x="10416" y="532389"/>
                  </a:lnTo>
                  <a:lnTo>
                    <a:pt x="23112" y="573386"/>
                  </a:lnTo>
                  <a:lnTo>
                    <a:pt x="40508" y="612926"/>
                  </a:lnTo>
                  <a:lnTo>
                    <a:pt x="62388" y="650788"/>
                  </a:lnTo>
                  <a:lnTo>
                    <a:pt x="88534" y="686753"/>
                  </a:lnTo>
                  <a:lnTo>
                    <a:pt x="118729" y="720597"/>
                  </a:lnTo>
                  <a:lnTo>
                    <a:pt x="152755" y="752102"/>
                  </a:lnTo>
                  <a:lnTo>
                    <a:pt x="190395" y="781045"/>
                  </a:lnTo>
                  <a:lnTo>
                    <a:pt x="231432" y="807206"/>
                  </a:lnTo>
                  <a:lnTo>
                    <a:pt x="275648" y="830363"/>
                  </a:lnTo>
                  <a:lnTo>
                    <a:pt x="322825" y="850295"/>
                  </a:lnTo>
                  <a:lnTo>
                    <a:pt x="372747" y="866782"/>
                  </a:lnTo>
                  <a:lnTo>
                    <a:pt x="425195" y="879601"/>
                  </a:lnTo>
                  <a:lnTo>
                    <a:pt x="425195" y="808735"/>
                  </a:lnTo>
                  <a:lnTo>
                    <a:pt x="566927" y="964691"/>
                  </a:lnTo>
                  <a:lnTo>
                    <a:pt x="425195" y="1092200"/>
                  </a:lnTo>
                  <a:lnTo>
                    <a:pt x="425195" y="1021333"/>
                  </a:lnTo>
                  <a:lnTo>
                    <a:pt x="372747" y="1008514"/>
                  </a:lnTo>
                  <a:lnTo>
                    <a:pt x="322825" y="992027"/>
                  </a:lnTo>
                  <a:lnTo>
                    <a:pt x="275648" y="972095"/>
                  </a:lnTo>
                  <a:lnTo>
                    <a:pt x="231432" y="948938"/>
                  </a:lnTo>
                  <a:lnTo>
                    <a:pt x="190395" y="922777"/>
                  </a:lnTo>
                  <a:lnTo>
                    <a:pt x="152755" y="893834"/>
                  </a:lnTo>
                  <a:lnTo>
                    <a:pt x="118729" y="862329"/>
                  </a:lnTo>
                  <a:lnTo>
                    <a:pt x="88534" y="828485"/>
                  </a:lnTo>
                  <a:lnTo>
                    <a:pt x="62388" y="792520"/>
                  </a:lnTo>
                  <a:lnTo>
                    <a:pt x="40508" y="754658"/>
                  </a:lnTo>
                  <a:lnTo>
                    <a:pt x="23112" y="715118"/>
                  </a:lnTo>
                  <a:lnTo>
                    <a:pt x="10416" y="674121"/>
                  </a:lnTo>
                  <a:lnTo>
                    <a:pt x="2640" y="631890"/>
                  </a:lnTo>
                  <a:lnTo>
                    <a:pt x="0" y="588644"/>
                  </a:lnTo>
                  <a:lnTo>
                    <a:pt x="0" y="446913"/>
                  </a:lnTo>
                  <a:lnTo>
                    <a:pt x="2595" y="403882"/>
                  </a:lnTo>
                  <a:lnTo>
                    <a:pt x="10224" y="362006"/>
                  </a:lnTo>
                  <a:lnTo>
                    <a:pt x="22648" y="321473"/>
                  </a:lnTo>
                  <a:lnTo>
                    <a:pt x="39629" y="282470"/>
                  </a:lnTo>
                  <a:lnTo>
                    <a:pt x="60930" y="245185"/>
                  </a:lnTo>
                  <a:lnTo>
                    <a:pt x="86313" y="209805"/>
                  </a:lnTo>
                  <a:lnTo>
                    <a:pt x="115540" y="176517"/>
                  </a:lnTo>
                  <a:lnTo>
                    <a:pt x="148373" y="145510"/>
                  </a:lnTo>
                  <a:lnTo>
                    <a:pt x="184575" y="116971"/>
                  </a:lnTo>
                  <a:lnTo>
                    <a:pt x="223908" y="91087"/>
                  </a:lnTo>
                  <a:lnTo>
                    <a:pt x="266134" y="68046"/>
                  </a:lnTo>
                  <a:lnTo>
                    <a:pt x="311015" y="48036"/>
                  </a:lnTo>
                  <a:lnTo>
                    <a:pt x="358313" y="31243"/>
                  </a:lnTo>
                  <a:lnTo>
                    <a:pt x="407792" y="17855"/>
                  </a:lnTo>
                  <a:lnTo>
                    <a:pt x="459212" y="8060"/>
                  </a:lnTo>
                  <a:lnTo>
                    <a:pt x="512336" y="2046"/>
                  </a:lnTo>
                  <a:lnTo>
                    <a:pt x="566927" y="0"/>
                  </a:lnTo>
                  <a:lnTo>
                    <a:pt x="566927" y="141731"/>
                  </a:lnTo>
                  <a:lnTo>
                    <a:pt x="511844" y="143826"/>
                  </a:lnTo>
                  <a:lnTo>
                    <a:pt x="458129" y="149990"/>
                  </a:lnTo>
                  <a:lnTo>
                    <a:pt x="406050" y="160041"/>
                  </a:lnTo>
                  <a:lnTo>
                    <a:pt x="355879" y="173797"/>
                  </a:lnTo>
                  <a:lnTo>
                    <a:pt x="307885" y="191078"/>
                  </a:lnTo>
                  <a:lnTo>
                    <a:pt x="262339" y="211701"/>
                  </a:lnTo>
                  <a:lnTo>
                    <a:pt x="219510" y="235486"/>
                  </a:lnTo>
                  <a:lnTo>
                    <a:pt x="179669" y="262250"/>
                  </a:lnTo>
                  <a:lnTo>
                    <a:pt x="143085" y="291812"/>
                  </a:lnTo>
                  <a:lnTo>
                    <a:pt x="110029" y="323991"/>
                  </a:lnTo>
                  <a:lnTo>
                    <a:pt x="80770" y="358604"/>
                  </a:lnTo>
                  <a:lnTo>
                    <a:pt x="55579" y="395471"/>
                  </a:lnTo>
                  <a:lnTo>
                    <a:pt x="34725" y="434411"/>
                  </a:lnTo>
                  <a:lnTo>
                    <a:pt x="18480" y="475240"/>
                  </a:lnTo>
                  <a:lnTo>
                    <a:pt x="7111" y="517778"/>
                  </a:lnTo>
                </a:path>
              </a:pathLst>
            </a:custGeom>
            <a:ln w="127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42631" y="3985768"/>
              <a:ext cx="565785" cy="645160"/>
            </a:xfrm>
            <a:custGeom>
              <a:avLst/>
              <a:gdLst/>
              <a:ahLst/>
              <a:cxnLst/>
              <a:rect l="l" t="t" r="r" b="b"/>
              <a:pathLst>
                <a:path w="565784" h="645160">
                  <a:moveTo>
                    <a:pt x="141350" y="0"/>
                  </a:moveTo>
                  <a:lnTo>
                    <a:pt x="0" y="127126"/>
                  </a:lnTo>
                  <a:lnTo>
                    <a:pt x="141350" y="282701"/>
                  </a:lnTo>
                  <a:lnTo>
                    <a:pt x="141350" y="211962"/>
                  </a:lnTo>
                  <a:lnTo>
                    <a:pt x="193665" y="224810"/>
                  </a:lnTo>
                  <a:lnTo>
                    <a:pt x="243457" y="241324"/>
                  </a:lnTo>
                  <a:lnTo>
                    <a:pt x="290511" y="261283"/>
                  </a:lnTo>
                  <a:lnTo>
                    <a:pt x="334610" y="284467"/>
                  </a:lnTo>
                  <a:lnTo>
                    <a:pt x="375536" y="310655"/>
                  </a:lnTo>
                  <a:lnTo>
                    <a:pt x="413075" y="339625"/>
                  </a:lnTo>
                  <a:lnTo>
                    <a:pt x="447008" y="371157"/>
                  </a:lnTo>
                  <a:lnTo>
                    <a:pt x="477119" y="405029"/>
                  </a:lnTo>
                  <a:lnTo>
                    <a:pt x="503192" y="441021"/>
                  </a:lnTo>
                  <a:lnTo>
                    <a:pt x="525011" y="478911"/>
                  </a:lnTo>
                  <a:lnTo>
                    <a:pt x="542358" y="518478"/>
                  </a:lnTo>
                  <a:lnTo>
                    <a:pt x="555017" y="559501"/>
                  </a:lnTo>
                  <a:lnTo>
                    <a:pt x="562771" y="601760"/>
                  </a:lnTo>
                  <a:lnTo>
                    <a:pt x="565403" y="645032"/>
                  </a:lnTo>
                  <a:lnTo>
                    <a:pt x="565403" y="503681"/>
                  </a:lnTo>
                  <a:lnTo>
                    <a:pt x="562771" y="460409"/>
                  </a:lnTo>
                  <a:lnTo>
                    <a:pt x="555017" y="418150"/>
                  </a:lnTo>
                  <a:lnTo>
                    <a:pt x="542358" y="377127"/>
                  </a:lnTo>
                  <a:lnTo>
                    <a:pt x="525011" y="337560"/>
                  </a:lnTo>
                  <a:lnTo>
                    <a:pt x="503192" y="299670"/>
                  </a:lnTo>
                  <a:lnTo>
                    <a:pt x="477119" y="263678"/>
                  </a:lnTo>
                  <a:lnTo>
                    <a:pt x="447008" y="229806"/>
                  </a:lnTo>
                  <a:lnTo>
                    <a:pt x="413075" y="198274"/>
                  </a:lnTo>
                  <a:lnTo>
                    <a:pt x="375536" y="169304"/>
                  </a:lnTo>
                  <a:lnTo>
                    <a:pt x="334610" y="143116"/>
                  </a:lnTo>
                  <a:lnTo>
                    <a:pt x="290511" y="119932"/>
                  </a:lnTo>
                  <a:lnTo>
                    <a:pt x="243457" y="99973"/>
                  </a:lnTo>
                  <a:lnTo>
                    <a:pt x="193665" y="83459"/>
                  </a:lnTo>
                  <a:lnTo>
                    <a:pt x="141350" y="70611"/>
                  </a:lnTo>
                  <a:lnTo>
                    <a:pt x="14135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42631" y="4560062"/>
              <a:ext cx="565785" cy="518159"/>
            </a:xfrm>
            <a:custGeom>
              <a:avLst/>
              <a:gdLst/>
              <a:ahLst/>
              <a:cxnLst/>
              <a:rect l="l" t="t" r="r" b="b"/>
              <a:pathLst>
                <a:path w="565784" h="518160">
                  <a:moveTo>
                    <a:pt x="558292" y="0"/>
                  </a:moveTo>
                  <a:lnTo>
                    <a:pt x="546979" y="42589"/>
                  </a:lnTo>
                  <a:lnTo>
                    <a:pt x="530799" y="83468"/>
                  </a:lnTo>
                  <a:lnTo>
                    <a:pt x="510019" y="122457"/>
                  </a:lnTo>
                  <a:lnTo>
                    <a:pt x="484910" y="159372"/>
                  </a:lnTo>
                  <a:lnTo>
                    <a:pt x="455741" y="194032"/>
                  </a:lnTo>
                  <a:lnTo>
                    <a:pt x="422781" y="226255"/>
                  </a:lnTo>
                  <a:lnTo>
                    <a:pt x="386300" y="255858"/>
                  </a:lnTo>
                  <a:lnTo>
                    <a:pt x="346567" y="282660"/>
                  </a:lnTo>
                  <a:lnTo>
                    <a:pt x="303851" y="306479"/>
                  </a:lnTo>
                  <a:lnTo>
                    <a:pt x="258421" y="327133"/>
                  </a:lnTo>
                  <a:lnTo>
                    <a:pt x="210547" y="344439"/>
                  </a:lnTo>
                  <a:lnTo>
                    <a:pt x="160499" y="358217"/>
                  </a:lnTo>
                  <a:lnTo>
                    <a:pt x="108545" y="368283"/>
                  </a:lnTo>
                  <a:lnTo>
                    <a:pt x="54956" y="374456"/>
                  </a:lnTo>
                  <a:lnTo>
                    <a:pt x="0" y="376555"/>
                  </a:lnTo>
                  <a:lnTo>
                    <a:pt x="0" y="517906"/>
                  </a:lnTo>
                  <a:lnTo>
                    <a:pt x="44846" y="516493"/>
                  </a:lnTo>
                  <a:lnTo>
                    <a:pt x="89408" y="512318"/>
                  </a:lnTo>
                  <a:lnTo>
                    <a:pt x="142749" y="503477"/>
                  </a:lnTo>
                  <a:lnTo>
                    <a:pt x="193855" y="490903"/>
                  </a:lnTo>
                  <a:lnTo>
                    <a:pt x="242529" y="474811"/>
                  </a:lnTo>
                  <a:lnTo>
                    <a:pt x="288575" y="455414"/>
                  </a:lnTo>
                  <a:lnTo>
                    <a:pt x="331794" y="432927"/>
                  </a:lnTo>
                  <a:lnTo>
                    <a:pt x="371990" y="407564"/>
                  </a:lnTo>
                  <a:lnTo>
                    <a:pt x="408966" y="379538"/>
                  </a:lnTo>
                  <a:lnTo>
                    <a:pt x="442525" y="349065"/>
                  </a:lnTo>
                  <a:lnTo>
                    <a:pt x="472470" y="316358"/>
                  </a:lnTo>
                  <a:lnTo>
                    <a:pt x="498604" y="281632"/>
                  </a:lnTo>
                  <a:lnTo>
                    <a:pt x="520730" y="245101"/>
                  </a:lnTo>
                  <a:lnTo>
                    <a:pt x="538652" y="206979"/>
                  </a:lnTo>
                  <a:lnTo>
                    <a:pt x="552171" y="167480"/>
                  </a:lnTo>
                  <a:lnTo>
                    <a:pt x="561092" y="126818"/>
                  </a:lnTo>
                  <a:lnTo>
                    <a:pt x="565217" y="85208"/>
                  </a:lnTo>
                  <a:lnTo>
                    <a:pt x="564349" y="42864"/>
                  </a:lnTo>
                  <a:lnTo>
                    <a:pt x="558292" y="0"/>
                  </a:lnTo>
                  <a:close/>
                </a:path>
              </a:pathLst>
            </a:custGeom>
            <a:solidFill>
              <a:srgbClr val="BE63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42631" y="3985768"/>
              <a:ext cx="565785" cy="1092200"/>
            </a:xfrm>
            <a:custGeom>
              <a:avLst/>
              <a:gdLst/>
              <a:ahLst/>
              <a:cxnLst/>
              <a:rect l="l" t="t" r="r" b="b"/>
              <a:pathLst>
                <a:path w="565784" h="1092200">
                  <a:moveTo>
                    <a:pt x="565403" y="645032"/>
                  </a:moveTo>
                  <a:lnTo>
                    <a:pt x="562771" y="601760"/>
                  </a:lnTo>
                  <a:lnTo>
                    <a:pt x="555017" y="559501"/>
                  </a:lnTo>
                  <a:lnTo>
                    <a:pt x="542358" y="518478"/>
                  </a:lnTo>
                  <a:lnTo>
                    <a:pt x="525011" y="478911"/>
                  </a:lnTo>
                  <a:lnTo>
                    <a:pt x="503192" y="441021"/>
                  </a:lnTo>
                  <a:lnTo>
                    <a:pt x="477119" y="405029"/>
                  </a:lnTo>
                  <a:lnTo>
                    <a:pt x="447008" y="371157"/>
                  </a:lnTo>
                  <a:lnTo>
                    <a:pt x="413075" y="339625"/>
                  </a:lnTo>
                  <a:lnTo>
                    <a:pt x="375536" y="310655"/>
                  </a:lnTo>
                  <a:lnTo>
                    <a:pt x="334610" y="284467"/>
                  </a:lnTo>
                  <a:lnTo>
                    <a:pt x="290511" y="261283"/>
                  </a:lnTo>
                  <a:lnTo>
                    <a:pt x="243457" y="241324"/>
                  </a:lnTo>
                  <a:lnTo>
                    <a:pt x="193665" y="224810"/>
                  </a:lnTo>
                  <a:lnTo>
                    <a:pt x="141350" y="211962"/>
                  </a:lnTo>
                  <a:lnTo>
                    <a:pt x="141350" y="282701"/>
                  </a:lnTo>
                  <a:lnTo>
                    <a:pt x="0" y="127126"/>
                  </a:lnTo>
                  <a:lnTo>
                    <a:pt x="141350" y="0"/>
                  </a:lnTo>
                  <a:lnTo>
                    <a:pt x="141350" y="70611"/>
                  </a:lnTo>
                  <a:lnTo>
                    <a:pt x="193665" y="83459"/>
                  </a:lnTo>
                  <a:lnTo>
                    <a:pt x="243457" y="99973"/>
                  </a:lnTo>
                  <a:lnTo>
                    <a:pt x="290511" y="119932"/>
                  </a:lnTo>
                  <a:lnTo>
                    <a:pt x="334610" y="143116"/>
                  </a:lnTo>
                  <a:lnTo>
                    <a:pt x="375536" y="169304"/>
                  </a:lnTo>
                  <a:lnTo>
                    <a:pt x="413075" y="198274"/>
                  </a:lnTo>
                  <a:lnTo>
                    <a:pt x="447008" y="229806"/>
                  </a:lnTo>
                  <a:lnTo>
                    <a:pt x="477119" y="263678"/>
                  </a:lnTo>
                  <a:lnTo>
                    <a:pt x="503192" y="299670"/>
                  </a:lnTo>
                  <a:lnTo>
                    <a:pt x="525011" y="337560"/>
                  </a:lnTo>
                  <a:lnTo>
                    <a:pt x="542358" y="377127"/>
                  </a:lnTo>
                  <a:lnTo>
                    <a:pt x="555017" y="418150"/>
                  </a:lnTo>
                  <a:lnTo>
                    <a:pt x="562771" y="460409"/>
                  </a:lnTo>
                  <a:lnTo>
                    <a:pt x="565403" y="503681"/>
                  </a:lnTo>
                  <a:lnTo>
                    <a:pt x="565403" y="645032"/>
                  </a:lnTo>
                  <a:lnTo>
                    <a:pt x="562816" y="688086"/>
                  </a:lnTo>
                  <a:lnTo>
                    <a:pt x="555209" y="729984"/>
                  </a:lnTo>
                  <a:lnTo>
                    <a:pt x="542822" y="770539"/>
                  </a:lnTo>
                  <a:lnTo>
                    <a:pt x="525891" y="809563"/>
                  </a:lnTo>
                  <a:lnTo>
                    <a:pt x="504651" y="846869"/>
                  </a:lnTo>
                  <a:lnTo>
                    <a:pt x="479341" y="882269"/>
                  </a:lnTo>
                  <a:lnTo>
                    <a:pt x="450198" y="915576"/>
                  </a:lnTo>
                  <a:lnTo>
                    <a:pt x="417457" y="946601"/>
                  </a:lnTo>
                  <a:lnTo>
                    <a:pt x="381356" y="975157"/>
                  </a:lnTo>
                  <a:lnTo>
                    <a:pt x="342131" y="1001056"/>
                  </a:lnTo>
                  <a:lnTo>
                    <a:pt x="300020" y="1024111"/>
                  </a:lnTo>
                  <a:lnTo>
                    <a:pt x="255259" y="1044134"/>
                  </a:lnTo>
                  <a:lnTo>
                    <a:pt x="208086" y="1060937"/>
                  </a:lnTo>
                  <a:lnTo>
                    <a:pt x="158736" y="1074333"/>
                  </a:lnTo>
                  <a:lnTo>
                    <a:pt x="107447" y="1084134"/>
                  </a:lnTo>
                  <a:lnTo>
                    <a:pt x="54456" y="1090152"/>
                  </a:lnTo>
                  <a:lnTo>
                    <a:pt x="0" y="1092199"/>
                  </a:lnTo>
                  <a:lnTo>
                    <a:pt x="0" y="950848"/>
                  </a:lnTo>
                  <a:lnTo>
                    <a:pt x="54956" y="948750"/>
                  </a:lnTo>
                  <a:lnTo>
                    <a:pt x="108545" y="942577"/>
                  </a:lnTo>
                  <a:lnTo>
                    <a:pt x="160499" y="932511"/>
                  </a:lnTo>
                  <a:lnTo>
                    <a:pt x="210547" y="918733"/>
                  </a:lnTo>
                  <a:lnTo>
                    <a:pt x="258421" y="901427"/>
                  </a:lnTo>
                  <a:lnTo>
                    <a:pt x="303851" y="880773"/>
                  </a:lnTo>
                  <a:lnTo>
                    <a:pt x="346567" y="856954"/>
                  </a:lnTo>
                  <a:lnTo>
                    <a:pt x="386300" y="830152"/>
                  </a:lnTo>
                  <a:lnTo>
                    <a:pt x="422781" y="800549"/>
                  </a:lnTo>
                  <a:lnTo>
                    <a:pt x="455741" y="768326"/>
                  </a:lnTo>
                  <a:lnTo>
                    <a:pt x="484910" y="733666"/>
                  </a:lnTo>
                  <a:lnTo>
                    <a:pt x="510019" y="696751"/>
                  </a:lnTo>
                  <a:lnTo>
                    <a:pt x="530799" y="657762"/>
                  </a:lnTo>
                  <a:lnTo>
                    <a:pt x="546979" y="616883"/>
                  </a:lnTo>
                  <a:lnTo>
                    <a:pt x="558292" y="574293"/>
                  </a:lnTo>
                </a:path>
              </a:pathLst>
            </a:custGeom>
            <a:ln w="127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075169" y="4377944"/>
            <a:ext cx="3835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ETL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19782" y="4316095"/>
            <a:ext cx="86804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Documents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55496" y="5084445"/>
            <a:ext cx="15563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Banques</a:t>
            </a:r>
            <a:r>
              <a:rPr sz="14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6933" y="5951626"/>
            <a:ext cx="2007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Autres</a:t>
            </a:r>
            <a:r>
              <a:rPr sz="1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sources</a:t>
            </a:r>
            <a:r>
              <a:rPr sz="1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315970" y="4377182"/>
            <a:ext cx="1311275" cy="1120140"/>
            <a:chOff x="3315970" y="4377182"/>
            <a:chExt cx="1311275" cy="1120140"/>
          </a:xfrm>
        </p:grpSpPr>
        <p:sp>
          <p:nvSpPr>
            <p:cNvPr id="20" name="object 20"/>
            <p:cNvSpPr/>
            <p:nvPr/>
          </p:nvSpPr>
          <p:spPr>
            <a:xfrm>
              <a:off x="3322320" y="4845431"/>
              <a:ext cx="565785" cy="645160"/>
            </a:xfrm>
            <a:custGeom>
              <a:avLst/>
              <a:gdLst/>
              <a:ahLst/>
              <a:cxnLst/>
              <a:rect l="l" t="t" r="r" b="b"/>
              <a:pathLst>
                <a:path w="565785" h="645160">
                  <a:moveTo>
                    <a:pt x="0" y="0"/>
                  </a:moveTo>
                  <a:lnTo>
                    <a:pt x="0" y="141351"/>
                  </a:lnTo>
                  <a:lnTo>
                    <a:pt x="2632" y="184623"/>
                  </a:lnTo>
                  <a:lnTo>
                    <a:pt x="10386" y="226882"/>
                  </a:lnTo>
                  <a:lnTo>
                    <a:pt x="23045" y="267905"/>
                  </a:lnTo>
                  <a:lnTo>
                    <a:pt x="40392" y="307472"/>
                  </a:lnTo>
                  <a:lnTo>
                    <a:pt x="62211" y="345362"/>
                  </a:lnTo>
                  <a:lnTo>
                    <a:pt x="88284" y="381354"/>
                  </a:lnTo>
                  <a:lnTo>
                    <a:pt x="118395" y="415226"/>
                  </a:lnTo>
                  <a:lnTo>
                    <a:pt x="152328" y="446758"/>
                  </a:lnTo>
                  <a:lnTo>
                    <a:pt x="189867" y="475728"/>
                  </a:lnTo>
                  <a:lnTo>
                    <a:pt x="230793" y="501916"/>
                  </a:lnTo>
                  <a:lnTo>
                    <a:pt x="274892" y="525100"/>
                  </a:lnTo>
                  <a:lnTo>
                    <a:pt x="321946" y="545059"/>
                  </a:lnTo>
                  <a:lnTo>
                    <a:pt x="371738" y="561573"/>
                  </a:lnTo>
                  <a:lnTo>
                    <a:pt x="424052" y="574421"/>
                  </a:lnTo>
                  <a:lnTo>
                    <a:pt x="424052" y="645033"/>
                  </a:lnTo>
                  <a:lnTo>
                    <a:pt x="565403" y="517906"/>
                  </a:lnTo>
                  <a:lnTo>
                    <a:pt x="424052" y="362331"/>
                  </a:lnTo>
                  <a:lnTo>
                    <a:pt x="424052" y="433070"/>
                  </a:lnTo>
                  <a:lnTo>
                    <a:pt x="371738" y="420222"/>
                  </a:lnTo>
                  <a:lnTo>
                    <a:pt x="321946" y="403708"/>
                  </a:lnTo>
                  <a:lnTo>
                    <a:pt x="274892" y="383749"/>
                  </a:lnTo>
                  <a:lnTo>
                    <a:pt x="230793" y="360565"/>
                  </a:lnTo>
                  <a:lnTo>
                    <a:pt x="189867" y="334377"/>
                  </a:lnTo>
                  <a:lnTo>
                    <a:pt x="152328" y="305407"/>
                  </a:lnTo>
                  <a:lnTo>
                    <a:pt x="118395" y="273875"/>
                  </a:lnTo>
                  <a:lnTo>
                    <a:pt x="88284" y="240003"/>
                  </a:lnTo>
                  <a:lnTo>
                    <a:pt x="62211" y="204011"/>
                  </a:lnTo>
                  <a:lnTo>
                    <a:pt x="40392" y="166121"/>
                  </a:lnTo>
                  <a:lnTo>
                    <a:pt x="23045" y="126554"/>
                  </a:lnTo>
                  <a:lnTo>
                    <a:pt x="10386" y="85531"/>
                  </a:lnTo>
                  <a:lnTo>
                    <a:pt x="2632" y="43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22506" y="4398264"/>
              <a:ext cx="565785" cy="518159"/>
            </a:xfrm>
            <a:custGeom>
              <a:avLst/>
              <a:gdLst/>
              <a:ahLst/>
              <a:cxnLst/>
              <a:rect l="l" t="t" r="r" b="b"/>
              <a:pathLst>
                <a:path w="565785" h="518160">
                  <a:moveTo>
                    <a:pt x="565217" y="0"/>
                  </a:moveTo>
                  <a:lnTo>
                    <a:pt x="520370" y="1412"/>
                  </a:lnTo>
                  <a:lnTo>
                    <a:pt x="475809" y="5587"/>
                  </a:lnTo>
                  <a:lnTo>
                    <a:pt x="422468" y="14428"/>
                  </a:lnTo>
                  <a:lnTo>
                    <a:pt x="371361" y="27002"/>
                  </a:lnTo>
                  <a:lnTo>
                    <a:pt x="322687" y="43094"/>
                  </a:lnTo>
                  <a:lnTo>
                    <a:pt x="276642" y="62491"/>
                  </a:lnTo>
                  <a:lnTo>
                    <a:pt x="233423" y="84978"/>
                  </a:lnTo>
                  <a:lnTo>
                    <a:pt x="193227" y="110341"/>
                  </a:lnTo>
                  <a:lnTo>
                    <a:pt x="156251" y="138367"/>
                  </a:lnTo>
                  <a:lnTo>
                    <a:pt x="122692" y="168840"/>
                  </a:lnTo>
                  <a:lnTo>
                    <a:pt x="92747" y="201547"/>
                  </a:lnTo>
                  <a:lnTo>
                    <a:pt x="66612" y="236273"/>
                  </a:lnTo>
                  <a:lnTo>
                    <a:pt x="44486" y="272804"/>
                  </a:lnTo>
                  <a:lnTo>
                    <a:pt x="26565" y="310926"/>
                  </a:lnTo>
                  <a:lnTo>
                    <a:pt x="13045" y="350425"/>
                  </a:lnTo>
                  <a:lnTo>
                    <a:pt x="4124" y="391087"/>
                  </a:lnTo>
                  <a:lnTo>
                    <a:pt x="0" y="432697"/>
                  </a:lnTo>
                  <a:lnTo>
                    <a:pt x="867" y="475041"/>
                  </a:lnTo>
                  <a:lnTo>
                    <a:pt x="6925" y="517906"/>
                  </a:lnTo>
                  <a:lnTo>
                    <a:pt x="18237" y="475316"/>
                  </a:lnTo>
                  <a:lnTo>
                    <a:pt x="34418" y="434437"/>
                  </a:lnTo>
                  <a:lnTo>
                    <a:pt x="55197" y="395448"/>
                  </a:lnTo>
                  <a:lnTo>
                    <a:pt x="80306" y="358533"/>
                  </a:lnTo>
                  <a:lnTo>
                    <a:pt x="109475" y="323873"/>
                  </a:lnTo>
                  <a:lnTo>
                    <a:pt x="142435" y="291650"/>
                  </a:lnTo>
                  <a:lnTo>
                    <a:pt x="178916" y="262047"/>
                  </a:lnTo>
                  <a:lnTo>
                    <a:pt x="218650" y="235245"/>
                  </a:lnTo>
                  <a:lnTo>
                    <a:pt x="261366" y="211426"/>
                  </a:lnTo>
                  <a:lnTo>
                    <a:pt x="306796" y="190772"/>
                  </a:lnTo>
                  <a:lnTo>
                    <a:pt x="354669" y="173466"/>
                  </a:lnTo>
                  <a:lnTo>
                    <a:pt x="404717" y="159688"/>
                  </a:lnTo>
                  <a:lnTo>
                    <a:pt x="456671" y="149622"/>
                  </a:lnTo>
                  <a:lnTo>
                    <a:pt x="510261" y="143449"/>
                  </a:lnTo>
                  <a:lnTo>
                    <a:pt x="565217" y="141350"/>
                  </a:lnTo>
                  <a:lnTo>
                    <a:pt x="565217" y="0"/>
                  </a:lnTo>
                  <a:close/>
                </a:path>
              </a:pathLst>
            </a:custGeom>
            <a:solidFill>
              <a:srgbClr val="005F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22320" y="4398264"/>
              <a:ext cx="565785" cy="1092200"/>
            </a:xfrm>
            <a:custGeom>
              <a:avLst/>
              <a:gdLst/>
              <a:ahLst/>
              <a:cxnLst/>
              <a:rect l="l" t="t" r="r" b="b"/>
              <a:pathLst>
                <a:path w="565785" h="1092200">
                  <a:moveTo>
                    <a:pt x="0" y="447167"/>
                  </a:moveTo>
                  <a:lnTo>
                    <a:pt x="2632" y="490439"/>
                  </a:lnTo>
                  <a:lnTo>
                    <a:pt x="10386" y="532698"/>
                  </a:lnTo>
                  <a:lnTo>
                    <a:pt x="23045" y="573721"/>
                  </a:lnTo>
                  <a:lnTo>
                    <a:pt x="40392" y="613288"/>
                  </a:lnTo>
                  <a:lnTo>
                    <a:pt x="62211" y="651178"/>
                  </a:lnTo>
                  <a:lnTo>
                    <a:pt x="88284" y="687170"/>
                  </a:lnTo>
                  <a:lnTo>
                    <a:pt x="118395" y="721042"/>
                  </a:lnTo>
                  <a:lnTo>
                    <a:pt x="152328" y="752574"/>
                  </a:lnTo>
                  <a:lnTo>
                    <a:pt x="189867" y="781544"/>
                  </a:lnTo>
                  <a:lnTo>
                    <a:pt x="230793" y="807732"/>
                  </a:lnTo>
                  <a:lnTo>
                    <a:pt x="274892" y="830916"/>
                  </a:lnTo>
                  <a:lnTo>
                    <a:pt x="321946" y="850875"/>
                  </a:lnTo>
                  <a:lnTo>
                    <a:pt x="371738" y="867389"/>
                  </a:lnTo>
                  <a:lnTo>
                    <a:pt x="424052" y="880237"/>
                  </a:lnTo>
                  <a:lnTo>
                    <a:pt x="424052" y="809498"/>
                  </a:lnTo>
                  <a:lnTo>
                    <a:pt x="565403" y="965073"/>
                  </a:lnTo>
                  <a:lnTo>
                    <a:pt x="424052" y="1092200"/>
                  </a:lnTo>
                  <a:lnTo>
                    <a:pt x="424052" y="1021588"/>
                  </a:lnTo>
                  <a:lnTo>
                    <a:pt x="371738" y="1008740"/>
                  </a:lnTo>
                  <a:lnTo>
                    <a:pt x="321946" y="992226"/>
                  </a:lnTo>
                  <a:lnTo>
                    <a:pt x="274892" y="972267"/>
                  </a:lnTo>
                  <a:lnTo>
                    <a:pt x="230793" y="949083"/>
                  </a:lnTo>
                  <a:lnTo>
                    <a:pt x="189867" y="922895"/>
                  </a:lnTo>
                  <a:lnTo>
                    <a:pt x="152328" y="893925"/>
                  </a:lnTo>
                  <a:lnTo>
                    <a:pt x="118395" y="862393"/>
                  </a:lnTo>
                  <a:lnTo>
                    <a:pt x="88284" y="828521"/>
                  </a:lnTo>
                  <a:lnTo>
                    <a:pt x="62211" y="792529"/>
                  </a:lnTo>
                  <a:lnTo>
                    <a:pt x="40392" y="754639"/>
                  </a:lnTo>
                  <a:lnTo>
                    <a:pt x="23045" y="715072"/>
                  </a:lnTo>
                  <a:lnTo>
                    <a:pt x="10386" y="674049"/>
                  </a:lnTo>
                  <a:lnTo>
                    <a:pt x="2632" y="631790"/>
                  </a:lnTo>
                  <a:lnTo>
                    <a:pt x="0" y="588518"/>
                  </a:lnTo>
                  <a:lnTo>
                    <a:pt x="0" y="447167"/>
                  </a:lnTo>
                  <a:lnTo>
                    <a:pt x="2587" y="404113"/>
                  </a:lnTo>
                  <a:lnTo>
                    <a:pt x="10194" y="362215"/>
                  </a:lnTo>
                  <a:lnTo>
                    <a:pt x="22581" y="321660"/>
                  </a:lnTo>
                  <a:lnTo>
                    <a:pt x="39512" y="282636"/>
                  </a:lnTo>
                  <a:lnTo>
                    <a:pt x="60752" y="245330"/>
                  </a:lnTo>
                  <a:lnTo>
                    <a:pt x="86062" y="209930"/>
                  </a:lnTo>
                  <a:lnTo>
                    <a:pt x="115205" y="176623"/>
                  </a:lnTo>
                  <a:lnTo>
                    <a:pt x="147946" y="145598"/>
                  </a:lnTo>
                  <a:lnTo>
                    <a:pt x="184047" y="117042"/>
                  </a:lnTo>
                  <a:lnTo>
                    <a:pt x="223272" y="91143"/>
                  </a:lnTo>
                  <a:lnTo>
                    <a:pt x="265383" y="68088"/>
                  </a:lnTo>
                  <a:lnTo>
                    <a:pt x="310144" y="48065"/>
                  </a:lnTo>
                  <a:lnTo>
                    <a:pt x="357317" y="31262"/>
                  </a:lnTo>
                  <a:lnTo>
                    <a:pt x="406667" y="17866"/>
                  </a:lnTo>
                  <a:lnTo>
                    <a:pt x="457956" y="8065"/>
                  </a:lnTo>
                  <a:lnTo>
                    <a:pt x="510947" y="2047"/>
                  </a:lnTo>
                  <a:lnTo>
                    <a:pt x="565403" y="0"/>
                  </a:lnTo>
                  <a:lnTo>
                    <a:pt x="565403" y="141350"/>
                  </a:lnTo>
                  <a:lnTo>
                    <a:pt x="510447" y="143449"/>
                  </a:lnTo>
                  <a:lnTo>
                    <a:pt x="456858" y="149622"/>
                  </a:lnTo>
                  <a:lnTo>
                    <a:pt x="404904" y="159688"/>
                  </a:lnTo>
                  <a:lnTo>
                    <a:pt x="354856" y="173466"/>
                  </a:lnTo>
                  <a:lnTo>
                    <a:pt x="306982" y="190772"/>
                  </a:lnTo>
                  <a:lnTo>
                    <a:pt x="261552" y="211426"/>
                  </a:lnTo>
                  <a:lnTo>
                    <a:pt x="218836" y="235245"/>
                  </a:lnTo>
                  <a:lnTo>
                    <a:pt x="179103" y="262047"/>
                  </a:lnTo>
                  <a:lnTo>
                    <a:pt x="142622" y="291650"/>
                  </a:lnTo>
                  <a:lnTo>
                    <a:pt x="109662" y="323873"/>
                  </a:lnTo>
                  <a:lnTo>
                    <a:pt x="80493" y="358533"/>
                  </a:lnTo>
                  <a:lnTo>
                    <a:pt x="55384" y="395448"/>
                  </a:lnTo>
                  <a:lnTo>
                    <a:pt x="34604" y="434437"/>
                  </a:lnTo>
                  <a:lnTo>
                    <a:pt x="18424" y="475316"/>
                  </a:lnTo>
                  <a:lnTo>
                    <a:pt x="7112" y="517906"/>
                  </a:lnTo>
                </a:path>
              </a:pathLst>
            </a:custGeom>
            <a:ln w="12700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53840" y="4383532"/>
              <a:ext cx="567055" cy="645795"/>
            </a:xfrm>
            <a:custGeom>
              <a:avLst/>
              <a:gdLst/>
              <a:ahLst/>
              <a:cxnLst/>
              <a:rect l="l" t="t" r="r" b="b"/>
              <a:pathLst>
                <a:path w="567054" h="645795">
                  <a:moveTo>
                    <a:pt x="141732" y="0"/>
                  </a:moveTo>
                  <a:lnTo>
                    <a:pt x="0" y="127508"/>
                  </a:lnTo>
                  <a:lnTo>
                    <a:pt x="141732" y="283464"/>
                  </a:lnTo>
                  <a:lnTo>
                    <a:pt x="141732" y="212598"/>
                  </a:lnTo>
                  <a:lnTo>
                    <a:pt x="194180" y="225417"/>
                  </a:lnTo>
                  <a:lnTo>
                    <a:pt x="244102" y="241904"/>
                  </a:lnTo>
                  <a:lnTo>
                    <a:pt x="291279" y="261836"/>
                  </a:lnTo>
                  <a:lnTo>
                    <a:pt x="335495" y="284993"/>
                  </a:lnTo>
                  <a:lnTo>
                    <a:pt x="376532" y="311154"/>
                  </a:lnTo>
                  <a:lnTo>
                    <a:pt x="414172" y="340097"/>
                  </a:lnTo>
                  <a:lnTo>
                    <a:pt x="448198" y="371602"/>
                  </a:lnTo>
                  <a:lnTo>
                    <a:pt x="478393" y="405446"/>
                  </a:lnTo>
                  <a:lnTo>
                    <a:pt x="504539" y="441411"/>
                  </a:lnTo>
                  <a:lnTo>
                    <a:pt x="526419" y="479273"/>
                  </a:lnTo>
                  <a:lnTo>
                    <a:pt x="543815" y="518813"/>
                  </a:lnTo>
                  <a:lnTo>
                    <a:pt x="556511" y="559810"/>
                  </a:lnTo>
                  <a:lnTo>
                    <a:pt x="564287" y="602041"/>
                  </a:lnTo>
                  <a:lnTo>
                    <a:pt x="566927" y="645287"/>
                  </a:lnTo>
                  <a:lnTo>
                    <a:pt x="566927" y="503555"/>
                  </a:lnTo>
                  <a:lnTo>
                    <a:pt x="564287" y="460309"/>
                  </a:lnTo>
                  <a:lnTo>
                    <a:pt x="556511" y="418078"/>
                  </a:lnTo>
                  <a:lnTo>
                    <a:pt x="543815" y="377081"/>
                  </a:lnTo>
                  <a:lnTo>
                    <a:pt x="526419" y="337541"/>
                  </a:lnTo>
                  <a:lnTo>
                    <a:pt x="504539" y="299679"/>
                  </a:lnTo>
                  <a:lnTo>
                    <a:pt x="478393" y="263714"/>
                  </a:lnTo>
                  <a:lnTo>
                    <a:pt x="448198" y="229870"/>
                  </a:lnTo>
                  <a:lnTo>
                    <a:pt x="414172" y="198365"/>
                  </a:lnTo>
                  <a:lnTo>
                    <a:pt x="376532" y="169422"/>
                  </a:lnTo>
                  <a:lnTo>
                    <a:pt x="335495" y="143261"/>
                  </a:lnTo>
                  <a:lnTo>
                    <a:pt x="291279" y="120104"/>
                  </a:lnTo>
                  <a:lnTo>
                    <a:pt x="244102" y="100172"/>
                  </a:lnTo>
                  <a:lnTo>
                    <a:pt x="194180" y="83685"/>
                  </a:lnTo>
                  <a:lnTo>
                    <a:pt x="141732" y="70866"/>
                  </a:lnTo>
                  <a:lnTo>
                    <a:pt x="141732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53840" y="4957953"/>
              <a:ext cx="567055" cy="518159"/>
            </a:xfrm>
            <a:custGeom>
              <a:avLst/>
              <a:gdLst/>
              <a:ahLst/>
              <a:cxnLst/>
              <a:rect l="l" t="t" r="r" b="b"/>
              <a:pathLst>
                <a:path w="567054" h="518160">
                  <a:moveTo>
                    <a:pt x="559815" y="0"/>
                  </a:moveTo>
                  <a:lnTo>
                    <a:pt x="548447" y="42538"/>
                  </a:lnTo>
                  <a:lnTo>
                    <a:pt x="532202" y="83367"/>
                  </a:lnTo>
                  <a:lnTo>
                    <a:pt x="511348" y="122307"/>
                  </a:lnTo>
                  <a:lnTo>
                    <a:pt x="486157" y="159174"/>
                  </a:lnTo>
                  <a:lnTo>
                    <a:pt x="456898" y="193787"/>
                  </a:lnTo>
                  <a:lnTo>
                    <a:pt x="423842" y="225966"/>
                  </a:lnTo>
                  <a:lnTo>
                    <a:pt x="387258" y="255528"/>
                  </a:lnTo>
                  <a:lnTo>
                    <a:pt x="347417" y="282292"/>
                  </a:lnTo>
                  <a:lnTo>
                    <a:pt x="304588" y="306077"/>
                  </a:lnTo>
                  <a:lnTo>
                    <a:pt x="259042" y="326700"/>
                  </a:lnTo>
                  <a:lnTo>
                    <a:pt x="211048" y="343981"/>
                  </a:lnTo>
                  <a:lnTo>
                    <a:pt x="160877" y="357737"/>
                  </a:lnTo>
                  <a:lnTo>
                    <a:pt x="108798" y="367788"/>
                  </a:lnTo>
                  <a:lnTo>
                    <a:pt x="55083" y="373952"/>
                  </a:lnTo>
                  <a:lnTo>
                    <a:pt x="0" y="376047"/>
                  </a:lnTo>
                  <a:lnTo>
                    <a:pt x="0" y="517779"/>
                  </a:lnTo>
                  <a:lnTo>
                    <a:pt x="45100" y="516350"/>
                  </a:lnTo>
                  <a:lnTo>
                    <a:pt x="89915" y="512064"/>
                  </a:lnTo>
                  <a:lnTo>
                    <a:pt x="143407" y="503223"/>
                  </a:lnTo>
                  <a:lnTo>
                    <a:pt x="194651" y="490650"/>
                  </a:lnTo>
                  <a:lnTo>
                    <a:pt x="243450" y="474558"/>
                  </a:lnTo>
                  <a:lnTo>
                    <a:pt x="289608" y="455163"/>
                  </a:lnTo>
                  <a:lnTo>
                    <a:pt x="332928" y="432679"/>
                  </a:lnTo>
                  <a:lnTo>
                    <a:pt x="373213" y="407321"/>
                  </a:lnTo>
                  <a:lnTo>
                    <a:pt x="410267" y="379302"/>
                  </a:lnTo>
                  <a:lnTo>
                    <a:pt x="443893" y="348838"/>
                  </a:lnTo>
                  <a:lnTo>
                    <a:pt x="473894" y="316142"/>
                  </a:lnTo>
                  <a:lnTo>
                    <a:pt x="500074" y="281430"/>
                  </a:lnTo>
                  <a:lnTo>
                    <a:pt x="522235" y="244916"/>
                  </a:lnTo>
                  <a:lnTo>
                    <a:pt x="540183" y="206814"/>
                  </a:lnTo>
                  <a:lnTo>
                    <a:pt x="553718" y="167340"/>
                  </a:lnTo>
                  <a:lnTo>
                    <a:pt x="562646" y="126706"/>
                  </a:lnTo>
                  <a:lnTo>
                    <a:pt x="566770" y="85129"/>
                  </a:lnTo>
                  <a:lnTo>
                    <a:pt x="565892" y="42822"/>
                  </a:lnTo>
                  <a:lnTo>
                    <a:pt x="559815" y="0"/>
                  </a:lnTo>
                  <a:close/>
                </a:path>
              </a:pathLst>
            </a:custGeom>
            <a:solidFill>
              <a:srgbClr val="005F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53840" y="4383532"/>
              <a:ext cx="567055" cy="1092200"/>
            </a:xfrm>
            <a:custGeom>
              <a:avLst/>
              <a:gdLst/>
              <a:ahLst/>
              <a:cxnLst/>
              <a:rect l="l" t="t" r="r" b="b"/>
              <a:pathLst>
                <a:path w="567054" h="1092200">
                  <a:moveTo>
                    <a:pt x="566927" y="645287"/>
                  </a:moveTo>
                  <a:lnTo>
                    <a:pt x="564287" y="602041"/>
                  </a:lnTo>
                  <a:lnTo>
                    <a:pt x="556511" y="559810"/>
                  </a:lnTo>
                  <a:lnTo>
                    <a:pt x="543815" y="518813"/>
                  </a:lnTo>
                  <a:lnTo>
                    <a:pt x="526419" y="479273"/>
                  </a:lnTo>
                  <a:lnTo>
                    <a:pt x="504539" y="441411"/>
                  </a:lnTo>
                  <a:lnTo>
                    <a:pt x="478393" y="405446"/>
                  </a:lnTo>
                  <a:lnTo>
                    <a:pt x="448198" y="371602"/>
                  </a:lnTo>
                  <a:lnTo>
                    <a:pt x="414172" y="340097"/>
                  </a:lnTo>
                  <a:lnTo>
                    <a:pt x="376532" y="311154"/>
                  </a:lnTo>
                  <a:lnTo>
                    <a:pt x="335495" y="284993"/>
                  </a:lnTo>
                  <a:lnTo>
                    <a:pt x="291279" y="261836"/>
                  </a:lnTo>
                  <a:lnTo>
                    <a:pt x="244102" y="241904"/>
                  </a:lnTo>
                  <a:lnTo>
                    <a:pt x="194180" y="225417"/>
                  </a:lnTo>
                  <a:lnTo>
                    <a:pt x="141732" y="212598"/>
                  </a:lnTo>
                  <a:lnTo>
                    <a:pt x="141732" y="283464"/>
                  </a:lnTo>
                  <a:lnTo>
                    <a:pt x="0" y="127508"/>
                  </a:lnTo>
                  <a:lnTo>
                    <a:pt x="141732" y="0"/>
                  </a:lnTo>
                  <a:lnTo>
                    <a:pt x="141732" y="70866"/>
                  </a:lnTo>
                  <a:lnTo>
                    <a:pt x="194180" y="83685"/>
                  </a:lnTo>
                  <a:lnTo>
                    <a:pt x="244102" y="100172"/>
                  </a:lnTo>
                  <a:lnTo>
                    <a:pt x="291279" y="120104"/>
                  </a:lnTo>
                  <a:lnTo>
                    <a:pt x="335495" y="143261"/>
                  </a:lnTo>
                  <a:lnTo>
                    <a:pt x="376532" y="169422"/>
                  </a:lnTo>
                  <a:lnTo>
                    <a:pt x="414172" y="198365"/>
                  </a:lnTo>
                  <a:lnTo>
                    <a:pt x="448198" y="229870"/>
                  </a:lnTo>
                  <a:lnTo>
                    <a:pt x="478393" y="263714"/>
                  </a:lnTo>
                  <a:lnTo>
                    <a:pt x="504539" y="299679"/>
                  </a:lnTo>
                  <a:lnTo>
                    <a:pt x="526419" y="337541"/>
                  </a:lnTo>
                  <a:lnTo>
                    <a:pt x="543815" y="377081"/>
                  </a:lnTo>
                  <a:lnTo>
                    <a:pt x="556511" y="418078"/>
                  </a:lnTo>
                  <a:lnTo>
                    <a:pt x="564287" y="460309"/>
                  </a:lnTo>
                  <a:lnTo>
                    <a:pt x="566927" y="503555"/>
                  </a:lnTo>
                  <a:lnTo>
                    <a:pt x="566927" y="645287"/>
                  </a:lnTo>
                  <a:lnTo>
                    <a:pt x="564332" y="688317"/>
                  </a:lnTo>
                  <a:lnTo>
                    <a:pt x="556703" y="730193"/>
                  </a:lnTo>
                  <a:lnTo>
                    <a:pt x="544279" y="770726"/>
                  </a:lnTo>
                  <a:lnTo>
                    <a:pt x="527298" y="809729"/>
                  </a:lnTo>
                  <a:lnTo>
                    <a:pt x="505997" y="847014"/>
                  </a:lnTo>
                  <a:lnTo>
                    <a:pt x="480614" y="882394"/>
                  </a:lnTo>
                  <a:lnTo>
                    <a:pt x="451387" y="915682"/>
                  </a:lnTo>
                  <a:lnTo>
                    <a:pt x="418554" y="946689"/>
                  </a:lnTo>
                  <a:lnTo>
                    <a:pt x="382352" y="975228"/>
                  </a:lnTo>
                  <a:lnTo>
                    <a:pt x="343019" y="1001112"/>
                  </a:lnTo>
                  <a:lnTo>
                    <a:pt x="300793" y="1024153"/>
                  </a:lnTo>
                  <a:lnTo>
                    <a:pt x="255912" y="1044163"/>
                  </a:lnTo>
                  <a:lnTo>
                    <a:pt x="208614" y="1060956"/>
                  </a:lnTo>
                  <a:lnTo>
                    <a:pt x="159135" y="1074344"/>
                  </a:lnTo>
                  <a:lnTo>
                    <a:pt x="107715" y="1084139"/>
                  </a:lnTo>
                  <a:lnTo>
                    <a:pt x="54591" y="1090153"/>
                  </a:lnTo>
                  <a:lnTo>
                    <a:pt x="0" y="1092200"/>
                  </a:lnTo>
                  <a:lnTo>
                    <a:pt x="0" y="950468"/>
                  </a:lnTo>
                  <a:lnTo>
                    <a:pt x="55083" y="948373"/>
                  </a:lnTo>
                  <a:lnTo>
                    <a:pt x="108798" y="942209"/>
                  </a:lnTo>
                  <a:lnTo>
                    <a:pt x="160877" y="932158"/>
                  </a:lnTo>
                  <a:lnTo>
                    <a:pt x="211048" y="918402"/>
                  </a:lnTo>
                  <a:lnTo>
                    <a:pt x="259042" y="901121"/>
                  </a:lnTo>
                  <a:lnTo>
                    <a:pt x="304588" y="880498"/>
                  </a:lnTo>
                  <a:lnTo>
                    <a:pt x="347417" y="856713"/>
                  </a:lnTo>
                  <a:lnTo>
                    <a:pt x="387258" y="829949"/>
                  </a:lnTo>
                  <a:lnTo>
                    <a:pt x="423842" y="800387"/>
                  </a:lnTo>
                  <a:lnTo>
                    <a:pt x="456898" y="768208"/>
                  </a:lnTo>
                  <a:lnTo>
                    <a:pt x="486157" y="733595"/>
                  </a:lnTo>
                  <a:lnTo>
                    <a:pt x="511348" y="696728"/>
                  </a:lnTo>
                  <a:lnTo>
                    <a:pt x="532202" y="657788"/>
                  </a:lnTo>
                  <a:lnTo>
                    <a:pt x="548447" y="616959"/>
                  </a:lnTo>
                  <a:lnTo>
                    <a:pt x="559815" y="574421"/>
                  </a:lnTo>
                </a:path>
              </a:pathLst>
            </a:custGeom>
            <a:ln w="12700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86378" y="4752288"/>
            <a:ext cx="3829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TL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26611" y="5451748"/>
            <a:ext cx="2171065" cy="53213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00" b="1" spc="-1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em</a:t>
            </a:r>
            <a:r>
              <a:rPr sz="1400" b="1" spc="-1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éel</a:t>
            </a:r>
            <a:endParaRPr sz="1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15"/>
              </a:spcBef>
            </a:pP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ODS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20531" y="5209159"/>
            <a:ext cx="12560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400" b="1" spc="-1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arehou</a:t>
            </a:r>
            <a:r>
              <a:rPr sz="1400" b="1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801870" y="4024629"/>
            <a:ext cx="6137910" cy="2081530"/>
            <a:chOff x="4801870" y="4024629"/>
            <a:chExt cx="6137910" cy="2081530"/>
          </a:xfrm>
        </p:grpSpPr>
        <p:sp>
          <p:nvSpPr>
            <p:cNvPr id="30" name="object 30"/>
            <p:cNvSpPr/>
            <p:nvPr/>
          </p:nvSpPr>
          <p:spPr>
            <a:xfrm>
              <a:off x="8186928" y="4194047"/>
              <a:ext cx="1412875" cy="996950"/>
            </a:xfrm>
            <a:custGeom>
              <a:avLst/>
              <a:gdLst/>
              <a:ahLst/>
              <a:cxnLst/>
              <a:rect l="l" t="t" r="r" b="b"/>
              <a:pathLst>
                <a:path w="1412875" h="996950">
                  <a:moveTo>
                    <a:pt x="1412748" y="86868"/>
                  </a:moveTo>
                  <a:lnTo>
                    <a:pt x="1376738" y="114336"/>
                  </a:lnTo>
                  <a:lnTo>
                    <a:pt x="1316312" y="130725"/>
                  </a:lnTo>
                  <a:lnTo>
                    <a:pt x="1276465" y="138184"/>
                  </a:lnTo>
                  <a:lnTo>
                    <a:pt x="1230770" y="145082"/>
                  </a:lnTo>
                  <a:lnTo>
                    <a:pt x="1179658" y="151366"/>
                  </a:lnTo>
                  <a:lnTo>
                    <a:pt x="1123559" y="156984"/>
                  </a:lnTo>
                  <a:lnTo>
                    <a:pt x="1062905" y="161882"/>
                  </a:lnTo>
                  <a:lnTo>
                    <a:pt x="998125" y="166008"/>
                  </a:lnTo>
                  <a:lnTo>
                    <a:pt x="929652" y="169310"/>
                  </a:lnTo>
                  <a:lnTo>
                    <a:pt x="857915" y="171733"/>
                  </a:lnTo>
                  <a:lnTo>
                    <a:pt x="783345" y="173226"/>
                  </a:lnTo>
                  <a:lnTo>
                    <a:pt x="706374" y="173735"/>
                  </a:lnTo>
                  <a:lnTo>
                    <a:pt x="629402" y="173226"/>
                  </a:lnTo>
                  <a:lnTo>
                    <a:pt x="554832" y="171733"/>
                  </a:lnTo>
                  <a:lnTo>
                    <a:pt x="483095" y="169310"/>
                  </a:lnTo>
                  <a:lnTo>
                    <a:pt x="414622" y="166008"/>
                  </a:lnTo>
                  <a:lnTo>
                    <a:pt x="349842" y="161882"/>
                  </a:lnTo>
                  <a:lnTo>
                    <a:pt x="289188" y="156984"/>
                  </a:lnTo>
                  <a:lnTo>
                    <a:pt x="233089" y="151366"/>
                  </a:lnTo>
                  <a:lnTo>
                    <a:pt x="181977" y="145082"/>
                  </a:lnTo>
                  <a:lnTo>
                    <a:pt x="136282" y="138184"/>
                  </a:lnTo>
                  <a:lnTo>
                    <a:pt x="96435" y="130725"/>
                  </a:lnTo>
                  <a:lnTo>
                    <a:pt x="36009" y="114336"/>
                  </a:lnTo>
                  <a:lnTo>
                    <a:pt x="4144" y="96338"/>
                  </a:lnTo>
                  <a:lnTo>
                    <a:pt x="0" y="86868"/>
                  </a:lnTo>
                </a:path>
                <a:path w="1412875" h="996950">
                  <a:moveTo>
                    <a:pt x="0" y="86868"/>
                  </a:moveTo>
                  <a:lnTo>
                    <a:pt x="36009" y="59399"/>
                  </a:lnTo>
                  <a:lnTo>
                    <a:pt x="96435" y="43010"/>
                  </a:lnTo>
                  <a:lnTo>
                    <a:pt x="136282" y="35551"/>
                  </a:lnTo>
                  <a:lnTo>
                    <a:pt x="181977" y="28653"/>
                  </a:lnTo>
                  <a:lnTo>
                    <a:pt x="233089" y="22369"/>
                  </a:lnTo>
                  <a:lnTo>
                    <a:pt x="289188" y="16751"/>
                  </a:lnTo>
                  <a:lnTo>
                    <a:pt x="349842" y="11853"/>
                  </a:lnTo>
                  <a:lnTo>
                    <a:pt x="414622" y="7727"/>
                  </a:lnTo>
                  <a:lnTo>
                    <a:pt x="483095" y="4425"/>
                  </a:lnTo>
                  <a:lnTo>
                    <a:pt x="554832" y="2002"/>
                  </a:lnTo>
                  <a:lnTo>
                    <a:pt x="629402" y="509"/>
                  </a:lnTo>
                  <a:lnTo>
                    <a:pt x="706374" y="0"/>
                  </a:lnTo>
                  <a:lnTo>
                    <a:pt x="783345" y="509"/>
                  </a:lnTo>
                  <a:lnTo>
                    <a:pt x="857915" y="2002"/>
                  </a:lnTo>
                  <a:lnTo>
                    <a:pt x="929652" y="4425"/>
                  </a:lnTo>
                  <a:lnTo>
                    <a:pt x="998125" y="7727"/>
                  </a:lnTo>
                  <a:lnTo>
                    <a:pt x="1062905" y="11853"/>
                  </a:lnTo>
                  <a:lnTo>
                    <a:pt x="1123559" y="16751"/>
                  </a:lnTo>
                  <a:lnTo>
                    <a:pt x="1179658" y="22369"/>
                  </a:lnTo>
                  <a:lnTo>
                    <a:pt x="1230770" y="28653"/>
                  </a:lnTo>
                  <a:lnTo>
                    <a:pt x="1276465" y="35551"/>
                  </a:lnTo>
                  <a:lnTo>
                    <a:pt x="1316312" y="43010"/>
                  </a:lnTo>
                  <a:lnTo>
                    <a:pt x="1376738" y="59399"/>
                  </a:lnTo>
                  <a:lnTo>
                    <a:pt x="1412748" y="86868"/>
                  </a:lnTo>
                  <a:lnTo>
                    <a:pt x="1412748" y="434339"/>
                  </a:lnTo>
                  <a:lnTo>
                    <a:pt x="1376738" y="461808"/>
                  </a:lnTo>
                  <a:lnTo>
                    <a:pt x="1316312" y="478197"/>
                  </a:lnTo>
                  <a:lnTo>
                    <a:pt x="1276465" y="485656"/>
                  </a:lnTo>
                  <a:lnTo>
                    <a:pt x="1230770" y="492554"/>
                  </a:lnTo>
                  <a:lnTo>
                    <a:pt x="1179658" y="498838"/>
                  </a:lnTo>
                  <a:lnTo>
                    <a:pt x="1123559" y="504456"/>
                  </a:lnTo>
                  <a:lnTo>
                    <a:pt x="1062905" y="509354"/>
                  </a:lnTo>
                  <a:lnTo>
                    <a:pt x="998125" y="513480"/>
                  </a:lnTo>
                  <a:lnTo>
                    <a:pt x="929652" y="516782"/>
                  </a:lnTo>
                  <a:lnTo>
                    <a:pt x="857915" y="519205"/>
                  </a:lnTo>
                  <a:lnTo>
                    <a:pt x="783345" y="520698"/>
                  </a:lnTo>
                  <a:lnTo>
                    <a:pt x="706374" y="521207"/>
                  </a:lnTo>
                  <a:lnTo>
                    <a:pt x="629402" y="520698"/>
                  </a:lnTo>
                  <a:lnTo>
                    <a:pt x="554832" y="519205"/>
                  </a:lnTo>
                  <a:lnTo>
                    <a:pt x="483095" y="516782"/>
                  </a:lnTo>
                  <a:lnTo>
                    <a:pt x="414622" y="513480"/>
                  </a:lnTo>
                  <a:lnTo>
                    <a:pt x="349842" y="509354"/>
                  </a:lnTo>
                  <a:lnTo>
                    <a:pt x="289188" y="504456"/>
                  </a:lnTo>
                  <a:lnTo>
                    <a:pt x="233089" y="498838"/>
                  </a:lnTo>
                  <a:lnTo>
                    <a:pt x="181977" y="492554"/>
                  </a:lnTo>
                  <a:lnTo>
                    <a:pt x="136282" y="485656"/>
                  </a:lnTo>
                  <a:lnTo>
                    <a:pt x="96435" y="478197"/>
                  </a:lnTo>
                  <a:lnTo>
                    <a:pt x="36009" y="461808"/>
                  </a:lnTo>
                  <a:lnTo>
                    <a:pt x="0" y="434339"/>
                  </a:lnTo>
                  <a:lnTo>
                    <a:pt x="0" y="86868"/>
                  </a:lnTo>
                  <a:close/>
                </a:path>
                <a:path w="1412875" h="996950">
                  <a:moveTo>
                    <a:pt x="1412748" y="562356"/>
                  </a:moveTo>
                  <a:lnTo>
                    <a:pt x="1376738" y="589824"/>
                  </a:lnTo>
                  <a:lnTo>
                    <a:pt x="1316312" y="606213"/>
                  </a:lnTo>
                  <a:lnTo>
                    <a:pt x="1276465" y="613672"/>
                  </a:lnTo>
                  <a:lnTo>
                    <a:pt x="1230770" y="620570"/>
                  </a:lnTo>
                  <a:lnTo>
                    <a:pt x="1179658" y="626854"/>
                  </a:lnTo>
                  <a:lnTo>
                    <a:pt x="1123559" y="632472"/>
                  </a:lnTo>
                  <a:lnTo>
                    <a:pt x="1062905" y="637370"/>
                  </a:lnTo>
                  <a:lnTo>
                    <a:pt x="998125" y="641496"/>
                  </a:lnTo>
                  <a:lnTo>
                    <a:pt x="929652" y="644798"/>
                  </a:lnTo>
                  <a:lnTo>
                    <a:pt x="857915" y="647221"/>
                  </a:lnTo>
                  <a:lnTo>
                    <a:pt x="783345" y="648714"/>
                  </a:lnTo>
                  <a:lnTo>
                    <a:pt x="706374" y="649224"/>
                  </a:lnTo>
                  <a:lnTo>
                    <a:pt x="629402" y="648714"/>
                  </a:lnTo>
                  <a:lnTo>
                    <a:pt x="554832" y="647221"/>
                  </a:lnTo>
                  <a:lnTo>
                    <a:pt x="483095" y="644798"/>
                  </a:lnTo>
                  <a:lnTo>
                    <a:pt x="414622" y="641496"/>
                  </a:lnTo>
                  <a:lnTo>
                    <a:pt x="349842" y="637370"/>
                  </a:lnTo>
                  <a:lnTo>
                    <a:pt x="289188" y="632472"/>
                  </a:lnTo>
                  <a:lnTo>
                    <a:pt x="233089" y="626854"/>
                  </a:lnTo>
                  <a:lnTo>
                    <a:pt x="181977" y="620570"/>
                  </a:lnTo>
                  <a:lnTo>
                    <a:pt x="136282" y="613672"/>
                  </a:lnTo>
                  <a:lnTo>
                    <a:pt x="96435" y="606213"/>
                  </a:lnTo>
                  <a:lnTo>
                    <a:pt x="36009" y="589824"/>
                  </a:lnTo>
                  <a:lnTo>
                    <a:pt x="4144" y="571826"/>
                  </a:lnTo>
                  <a:lnTo>
                    <a:pt x="0" y="562356"/>
                  </a:lnTo>
                </a:path>
                <a:path w="1412875" h="996950">
                  <a:moveTo>
                    <a:pt x="0" y="562356"/>
                  </a:moveTo>
                  <a:lnTo>
                    <a:pt x="36009" y="534887"/>
                  </a:lnTo>
                  <a:lnTo>
                    <a:pt x="96435" y="518498"/>
                  </a:lnTo>
                  <a:lnTo>
                    <a:pt x="136282" y="511039"/>
                  </a:lnTo>
                  <a:lnTo>
                    <a:pt x="181977" y="504141"/>
                  </a:lnTo>
                  <a:lnTo>
                    <a:pt x="233089" y="497857"/>
                  </a:lnTo>
                  <a:lnTo>
                    <a:pt x="289188" y="492239"/>
                  </a:lnTo>
                  <a:lnTo>
                    <a:pt x="349842" y="487341"/>
                  </a:lnTo>
                  <a:lnTo>
                    <a:pt x="414622" y="483215"/>
                  </a:lnTo>
                  <a:lnTo>
                    <a:pt x="483095" y="479913"/>
                  </a:lnTo>
                  <a:lnTo>
                    <a:pt x="554832" y="477490"/>
                  </a:lnTo>
                  <a:lnTo>
                    <a:pt x="629402" y="475997"/>
                  </a:lnTo>
                  <a:lnTo>
                    <a:pt x="706374" y="475488"/>
                  </a:lnTo>
                  <a:lnTo>
                    <a:pt x="783345" y="475997"/>
                  </a:lnTo>
                  <a:lnTo>
                    <a:pt x="857915" y="477490"/>
                  </a:lnTo>
                  <a:lnTo>
                    <a:pt x="929652" y="479913"/>
                  </a:lnTo>
                  <a:lnTo>
                    <a:pt x="998125" y="483215"/>
                  </a:lnTo>
                  <a:lnTo>
                    <a:pt x="1062905" y="487341"/>
                  </a:lnTo>
                  <a:lnTo>
                    <a:pt x="1123559" y="492239"/>
                  </a:lnTo>
                  <a:lnTo>
                    <a:pt x="1179658" y="497857"/>
                  </a:lnTo>
                  <a:lnTo>
                    <a:pt x="1230770" y="504141"/>
                  </a:lnTo>
                  <a:lnTo>
                    <a:pt x="1276465" y="511039"/>
                  </a:lnTo>
                  <a:lnTo>
                    <a:pt x="1316312" y="518498"/>
                  </a:lnTo>
                  <a:lnTo>
                    <a:pt x="1376738" y="534887"/>
                  </a:lnTo>
                  <a:lnTo>
                    <a:pt x="1412748" y="562356"/>
                  </a:lnTo>
                  <a:lnTo>
                    <a:pt x="1412748" y="909827"/>
                  </a:lnTo>
                  <a:lnTo>
                    <a:pt x="1376738" y="937296"/>
                  </a:lnTo>
                  <a:lnTo>
                    <a:pt x="1316312" y="953685"/>
                  </a:lnTo>
                  <a:lnTo>
                    <a:pt x="1276465" y="961144"/>
                  </a:lnTo>
                  <a:lnTo>
                    <a:pt x="1230770" y="968042"/>
                  </a:lnTo>
                  <a:lnTo>
                    <a:pt x="1179658" y="974326"/>
                  </a:lnTo>
                  <a:lnTo>
                    <a:pt x="1123559" y="979944"/>
                  </a:lnTo>
                  <a:lnTo>
                    <a:pt x="1062905" y="984842"/>
                  </a:lnTo>
                  <a:lnTo>
                    <a:pt x="998125" y="988968"/>
                  </a:lnTo>
                  <a:lnTo>
                    <a:pt x="929652" y="992270"/>
                  </a:lnTo>
                  <a:lnTo>
                    <a:pt x="857915" y="994693"/>
                  </a:lnTo>
                  <a:lnTo>
                    <a:pt x="783345" y="996186"/>
                  </a:lnTo>
                  <a:lnTo>
                    <a:pt x="706374" y="996695"/>
                  </a:lnTo>
                  <a:lnTo>
                    <a:pt x="629402" y="996186"/>
                  </a:lnTo>
                  <a:lnTo>
                    <a:pt x="554832" y="994693"/>
                  </a:lnTo>
                  <a:lnTo>
                    <a:pt x="483095" y="992270"/>
                  </a:lnTo>
                  <a:lnTo>
                    <a:pt x="414622" y="988968"/>
                  </a:lnTo>
                  <a:lnTo>
                    <a:pt x="349842" y="984842"/>
                  </a:lnTo>
                  <a:lnTo>
                    <a:pt x="289188" y="979944"/>
                  </a:lnTo>
                  <a:lnTo>
                    <a:pt x="233089" y="974326"/>
                  </a:lnTo>
                  <a:lnTo>
                    <a:pt x="181977" y="968042"/>
                  </a:lnTo>
                  <a:lnTo>
                    <a:pt x="136282" y="961144"/>
                  </a:lnTo>
                  <a:lnTo>
                    <a:pt x="96435" y="953685"/>
                  </a:lnTo>
                  <a:lnTo>
                    <a:pt x="36009" y="937296"/>
                  </a:lnTo>
                  <a:lnTo>
                    <a:pt x="0" y="909827"/>
                  </a:lnTo>
                  <a:lnTo>
                    <a:pt x="0" y="562356"/>
                  </a:lnTo>
                  <a:close/>
                </a:path>
              </a:pathLst>
            </a:custGeom>
            <a:ln w="127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08220" y="4302251"/>
              <a:ext cx="1422400" cy="1309370"/>
            </a:xfrm>
            <a:custGeom>
              <a:avLst/>
              <a:gdLst/>
              <a:ahLst/>
              <a:cxnLst/>
              <a:rect l="l" t="t" r="r" b="b"/>
              <a:pathLst>
                <a:path w="1422400" h="1309370">
                  <a:moveTo>
                    <a:pt x="1421891" y="86868"/>
                  </a:moveTo>
                  <a:lnTo>
                    <a:pt x="1385913" y="114336"/>
                  </a:lnTo>
                  <a:lnTo>
                    <a:pt x="1325541" y="130725"/>
                  </a:lnTo>
                  <a:lnTo>
                    <a:pt x="1285731" y="138184"/>
                  </a:lnTo>
                  <a:lnTo>
                    <a:pt x="1240080" y="145082"/>
                  </a:lnTo>
                  <a:lnTo>
                    <a:pt x="1189019" y="151366"/>
                  </a:lnTo>
                  <a:lnTo>
                    <a:pt x="1132978" y="156984"/>
                  </a:lnTo>
                  <a:lnTo>
                    <a:pt x="1072388" y="161882"/>
                  </a:lnTo>
                  <a:lnTo>
                    <a:pt x="1007679" y="166008"/>
                  </a:lnTo>
                  <a:lnTo>
                    <a:pt x="939283" y="169310"/>
                  </a:lnTo>
                  <a:lnTo>
                    <a:pt x="867631" y="171733"/>
                  </a:lnTo>
                  <a:lnTo>
                    <a:pt x="793153" y="173226"/>
                  </a:lnTo>
                  <a:lnTo>
                    <a:pt x="716279" y="173736"/>
                  </a:lnTo>
                  <a:lnTo>
                    <a:pt x="639406" y="173226"/>
                  </a:lnTo>
                  <a:lnTo>
                    <a:pt x="564928" y="171733"/>
                  </a:lnTo>
                  <a:lnTo>
                    <a:pt x="493276" y="169310"/>
                  </a:lnTo>
                  <a:lnTo>
                    <a:pt x="424880" y="166008"/>
                  </a:lnTo>
                  <a:lnTo>
                    <a:pt x="360171" y="161882"/>
                  </a:lnTo>
                  <a:lnTo>
                    <a:pt x="299581" y="156984"/>
                  </a:lnTo>
                  <a:lnTo>
                    <a:pt x="243540" y="151366"/>
                  </a:lnTo>
                  <a:lnTo>
                    <a:pt x="192479" y="145082"/>
                  </a:lnTo>
                  <a:lnTo>
                    <a:pt x="146828" y="138184"/>
                  </a:lnTo>
                  <a:lnTo>
                    <a:pt x="107018" y="130725"/>
                  </a:lnTo>
                  <a:lnTo>
                    <a:pt x="46646" y="114336"/>
                  </a:lnTo>
                  <a:lnTo>
                    <a:pt x="14809" y="96338"/>
                  </a:lnTo>
                  <a:lnTo>
                    <a:pt x="10667" y="86868"/>
                  </a:lnTo>
                </a:path>
                <a:path w="1422400" h="1309370">
                  <a:moveTo>
                    <a:pt x="10667" y="86868"/>
                  </a:moveTo>
                  <a:lnTo>
                    <a:pt x="46646" y="59399"/>
                  </a:lnTo>
                  <a:lnTo>
                    <a:pt x="107018" y="43010"/>
                  </a:lnTo>
                  <a:lnTo>
                    <a:pt x="146828" y="35551"/>
                  </a:lnTo>
                  <a:lnTo>
                    <a:pt x="192479" y="28653"/>
                  </a:lnTo>
                  <a:lnTo>
                    <a:pt x="243540" y="22369"/>
                  </a:lnTo>
                  <a:lnTo>
                    <a:pt x="299581" y="16751"/>
                  </a:lnTo>
                  <a:lnTo>
                    <a:pt x="360171" y="11853"/>
                  </a:lnTo>
                  <a:lnTo>
                    <a:pt x="424880" y="7727"/>
                  </a:lnTo>
                  <a:lnTo>
                    <a:pt x="493276" y="4425"/>
                  </a:lnTo>
                  <a:lnTo>
                    <a:pt x="564928" y="2002"/>
                  </a:lnTo>
                  <a:lnTo>
                    <a:pt x="639406" y="509"/>
                  </a:lnTo>
                  <a:lnTo>
                    <a:pt x="716279" y="0"/>
                  </a:lnTo>
                  <a:lnTo>
                    <a:pt x="793153" y="509"/>
                  </a:lnTo>
                  <a:lnTo>
                    <a:pt x="867631" y="2002"/>
                  </a:lnTo>
                  <a:lnTo>
                    <a:pt x="939283" y="4425"/>
                  </a:lnTo>
                  <a:lnTo>
                    <a:pt x="1007679" y="7727"/>
                  </a:lnTo>
                  <a:lnTo>
                    <a:pt x="1072388" y="11853"/>
                  </a:lnTo>
                  <a:lnTo>
                    <a:pt x="1132978" y="16751"/>
                  </a:lnTo>
                  <a:lnTo>
                    <a:pt x="1189019" y="22369"/>
                  </a:lnTo>
                  <a:lnTo>
                    <a:pt x="1240080" y="28653"/>
                  </a:lnTo>
                  <a:lnTo>
                    <a:pt x="1285731" y="35551"/>
                  </a:lnTo>
                  <a:lnTo>
                    <a:pt x="1325541" y="43010"/>
                  </a:lnTo>
                  <a:lnTo>
                    <a:pt x="1385913" y="59399"/>
                  </a:lnTo>
                  <a:lnTo>
                    <a:pt x="1421891" y="86868"/>
                  </a:lnTo>
                  <a:lnTo>
                    <a:pt x="1421891" y="434340"/>
                  </a:lnTo>
                  <a:lnTo>
                    <a:pt x="1385913" y="461808"/>
                  </a:lnTo>
                  <a:lnTo>
                    <a:pt x="1325541" y="478197"/>
                  </a:lnTo>
                  <a:lnTo>
                    <a:pt x="1285731" y="485656"/>
                  </a:lnTo>
                  <a:lnTo>
                    <a:pt x="1240080" y="492554"/>
                  </a:lnTo>
                  <a:lnTo>
                    <a:pt x="1189019" y="498838"/>
                  </a:lnTo>
                  <a:lnTo>
                    <a:pt x="1132978" y="504456"/>
                  </a:lnTo>
                  <a:lnTo>
                    <a:pt x="1072388" y="509354"/>
                  </a:lnTo>
                  <a:lnTo>
                    <a:pt x="1007679" y="513480"/>
                  </a:lnTo>
                  <a:lnTo>
                    <a:pt x="939283" y="516782"/>
                  </a:lnTo>
                  <a:lnTo>
                    <a:pt x="867631" y="519205"/>
                  </a:lnTo>
                  <a:lnTo>
                    <a:pt x="793153" y="520698"/>
                  </a:lnTo>
                  <a:lnTo>
                    <a:pt x="716279" y="521208"/>
                  </a:lnTo>
                  <a:lnTo>
                    <a:pt x="639406" y="520698"/>
                  </a:lnTo>
                  <a:lnTo>
                    <a:pt x="564928" y="519205"/>
                  </a:lnTo>
                  <a:lnTo>
                    <a:pt x="493276" y="516782"/>
                  </a:lnTo>
                  <a:lnTo>
                    <a:pt x="424880" y="513480"/>
                  </a:lnTo>
                  <a:lnTo>
                    <a:pt x="360171" y="509354"/>
                  </a:lnTo>
                  <a:lnTo>
                    <a:pt x="299581" y="504456"/>
                  </a:lnTo>
                  <a:lnTo>
                    <a:pt x="243540" y="498838"/>
                  </a:lnTo>
                  <a:lnTo>
                    <a:pt x="192479" y="492554"/>
                  </a:lnTo>
                  <a:lnTo>
                    <a:pt x="146828" y="485656"/>
                  </a:lnTo>
                  <a:lnTo>
                    <a:pt x="107018" y="478197"/>
                  </a:lnTo>
                  <a:lnTo>
                    <a:pt x="46646" y="461808"/>
                  </a:lnTo>
                  <a:lnTo>
                    <a:pt x="10667" y="434340"/>
                  </a:lnTo>
                  <a:lnTo>
                    <a:pt x="10667" y="86868"/>
                  </a:lnTo>
                  <a:close/>
                </a:path>
                <a:path w="1422400" h="1309370">
                  <a:moveTo>
                    <a:pt x="1412747" y="479806"/>
                  </a:moveTo>
                  <a:lnTo>
                    <a:pt x="1376738" y="507199"/>
                  </a:lnTo>
                  <a:lnTo>
                    <a:pt x="1316312" y="523541"/>
                  </a:lnTo>
                  <a:lnTo>
                    <a:pt x="1276465" y="530977"/>
                  </a:lnTo>
                  <a:lnTo>
                    <a:pt x="1230770" y="537855"/>
                  </a:lnTo>
                  <a:lnTo>
                    <a:pt x="1179658" y="544120"/>
                  </a:lnTo>
                  <a:lnTo>
                    <a:pt x="1123559" y="549721"/>
                  </a:lnTo>
                  <a:lnTo>
                    <a:pt x="1062905" y="554604"/>
                  </a:lnTo>
                  <a:lnTo>
                    <a:pt x="998125" y="558717"/>
                  </a:lnTo>
                  <a:lnTo>
                    <a:pt x="929652" y="562008"/>
                  </a:lnTo>
                  <a:lnTo>
                    <a:pt x="857915" y="564424"/>
                  </a:lnTo>
                  <a:lnTo>
                    <a:pt x="783345" y="565912"/>
                  </a:lnTo>
                  <a:lnTo>
                    <a:pt x="706374" y="566420"/>
                  </a:lnTo>
                  <a:lnTo>
                    <a:pt x="629402" y="565912"/>
                  </a:lnTo>
                  <a:lnTo>
                    <a:pt x="554832" y="564424"/>
                  </a:lnTo>
                  <a:lnTo>
                    <a:pt x="483095" y="562008"/>
                  </a:lnTo>
                  <a:lnTo>
                    <a:pt x="414622" y="558717"/>
                  </a:lnTo>
                  <a:lnTo>
                    <a:pt x="349842" y="554604"/>
                  </a:lnTo>
                  <a:lnTo>
                    <a:pt x="289188" y="549721"/>
                  </a:lnTo>
                  <a:lnTo>
                    <a:pt x="233089" y="544120"/>
                  </a:lnTo>
                  <a:lnTo>
                    <a:pt x="181977" y="537855"/>
                  </a:lnTo>
                  <a:lnTo>
                    <a:pt x="136282" y="530977"/>
                  </a:lnTo>
                  <a:lnTo>
                    <a:pt x="96435" y="523541"/>
                  </a:lnTo>
                  <a:lnTo>
                    <a:pt x="36009" y="507199"/>
                  </a:lnTo>
                  <a:lnTo>
                    <a:pt x="4144" y="489251"/>
                  </a:lnTo>
                  <a:lnTo>
                    <a:pt x="0" y="479806"/>
                  </a:lnTo>
                </a:path>
                <a:path w="1422400" h="1309370">
                  <a:moveTo>
                    <a:pt x="0" y="479806"/>
                  </a:moveTo>
                  <a:lnTo>
                    <a:pt x="36009" y="452412"/>
                  </a:lnTo>
                  <a:lnTo>
                    <a:pt x="96435" y="436070"/>
                  </a:lnTo>
                  <a:lnTo>
                    <a:pt x="136282" y="428634"/>
                  </a:lnTo>
                  <a:lnTo>
                    <a:pt x="181977" y="421756"/>
                  </a:lnTo>
                  <a:lnTo>
                    <a:pt x="233089" y="415491"/>
                  </a:lnTo>
                  <a:lnTo>
                    <a:pt x="289188" y="409890"/>
                  </a:lnTo>
                  <a:lnTo>
                    <a:pt x="349842" y="405007"/>
                  </a:lnTo>
                  <a:lnTo>
                    <a:pt x="414622" y="400894"/>
                  </a:lnTo>
                  <a:lnTo>
                    <a:pt x="483095" y="397603"/>
                  </a:lnTo>
                  <a:lnTo>
                    <a:pt x="554832" y="395187"/>
                  </a:lnTo>
                  <a:lnTo>
                    <a:pt x="629402" y="393699"/>
                  </a:lnTo>
                  <a:lnTo>
                    <a:pt x="706374" y="393192"/>
                  </a:lnTo>
                  <a:lnTo>
                    <a:pt x="783345" y="393699"/>
                  </a:lnTo>
                  <a:lnTo>
                    <a:pt x="857915" y="395187"/>
                  </a:lnTo>
                  <a:lnTo>
                    <a:pt x="929652" y="397603"/>
                  </a:lnTo>
                  <a:lnTo>
                    <a:pt x="998125" y="400894"/>
                  </a:lnTo>
                  <a:lnTo>
                    <a:pt x="1062905" y="405007"/>
                  </a:lnTo>
                  <a:lnTo>
                    <a:pt x="1123559" y="409890"/>
                  </a:lnTo>
                  <a:lnTo>
                    <a:pt x="1179658" y="415491"/>
                  </a:lnTo>
                  <a:lnTo>
                    <a:pt x="1230770" y="421756"/>
                  </a:lnTo>
                  <a:lnTo>
                    <a:pt x="1276465" y="428634"/>
                  </a:lnTo>
                  <a:lnTo>
                    <a:pt x="1316312" y="436070"/>
                  </a:lnTo>
                  <a:lnTo>
                    <a:pt x="1376738" y="452412"/>
                  </a:lnTo>
                  <a:lnTo>
                    <a:pt x="1412747" y="479806"/>
                  </a:lnTo>
                  <a:lnTo>
                    <a:pt x="1412747" y="826262"/>
                  </a:lnTo>
                  <a:lnTo>
                    <a:pt x="1376738" y="853655"/>
                  </a:lnTo>
                  <a:lnTo>
                    <a:pt x="1316312" y="869997"/>
                  </a:lnTo>
                  <a:lnTo>
                    <a:pt x="1276465" y="877433"/>
                  </a:lnTo>
                  <a:lnTo>
                    <a:pt x="1230770" y="884311"/>
                  </a:lnTo>
                  <a:lnTo>
                    <a:pt x="1179658" y="890576"/>
                  </a:lnTo>
                  <a:lnTo>
                    <a:pt x="1123559" y="896177"/>
                  </a:lnTo>
                  <a:lnTo>
                    <a:pt x="1062905" y="901060"/>
                  </a:lnTo>
                  <a:lnTo>
                    <a:pt x="998125" y="905173"/>
                  </a:lnTo>
                  <a:lnTo>
                    <a:pt x="929652" y="908464"/>
                  </a:lnTo>
                  <a:lnTo>
                    <a:pt x="857915" y="910880"/>
                  </a:lnTo>
                  <a:lnTo>
                    <a:pt x="783345" y="912368"/>
                  </a:lnTo>
                  <a:lnTo>
                    <a:pt x="706374" y="912876"/>
                  </a:lnTo>
                  <a:lnTo>
                    <a:pt x="629402" y="912368"/>
                  </a:lnTo>
                  <a:lnTo>
                    <a:pt x="554832" y="910880"/>
                  </a:lnTo>
                  <a:lnTo>
                    <a:pt x="483095" y="908464"/>
                  </a:lnTo>
                  <a:lnTo>
                    <a:pt x="414622" y="905173"/>
                  </a:lnTo>
                  <a:lnTo>
                    <a:pt x="349842" y="901060"/>
                  </a:lnTo>
                  <a:lnTo>
                    <a:pt x="289188" y="896177"/>
                  </a:lnTo>
                  <a:lnTo>
                    <a:pt x="233089" y="890576"/>
                  </a:lnTo>
                  <a:lnTo>
                    <a:pt x="181977" y="884311"/>
                  </a:lnTo>
                  <a:lnTo>
                    <a:pt x="136282" y="877433"/>
                  </a:lnTo>
                  <a:lnTo>
                    <a:pt x="96435" y="869997"/>
                  </a:lnTo>
                  <a:lnTo>
                    <a:pt x="36009" y="853655"/>
                  </a:lnTo>
                  <a:lnTo>
                    <a:pt x="0" y="826262"/>
                  </a:lnTo>
                  <a:lnTo>
                    <a:pt x="0" y="479806"/>
                  </a:lnTo>
                  <a:close/>
                </a:path>
                <a:path w="1422400" h="1309370">
                  <a:moveTo>
                    <a:pt x="1412747" y="876046"/>
                  </a:moveTo>
                  <a:lnTo>
                    <a:pt x="1376738" y="903439"/>
                  </a:lnTo>
                  <a:lnTo>
                    <a:pt x="1316312" y="919781"/>
                  </a:lnTo>
                  <a:lnTo>
                    <a:pt x="1276465" y="927217"/>
                  </a:lnTo>
                  <a:lnTo>
                    <a:pt x="1230770" y="934095"/>
                  </a:lnTo>
                  <a:lnTo>
                    <a:pt x="1179658" y="940360"/>
                  </a:lnTo>
                  <a:lnTo>
                    <a:pt x="1123559" y="945961"/>
                  </a:lnTo>
                  <a:lnTo>
                    <a:pt x="1062905" y="950844"/>
                  </a:lnTo>
                  <a:lnTo>
                    <a:pt x="998125" y="954957"/>
                  </a:lnTo>
                  <a:lnTo>
                    <a:pt x="929652" y="958248"/>
                  </a:lnTo>
                  <a:lnTo>
                    <a:pt x="857915" y="960664"/>
                  </a:lnTo>
                  <a:lnTo>
                    <a:pt x="783345" y="962152"/>
                  </a:lnTo>
                  <a:lnTo>
                    <a:pt x="706374" y="962660"/>
                  </a:lnTo>
                  <a:lnTo>
                    <a:pt x="629402" y="962152"/>
                  </a:lnTo>
                  <a:lnTo>
                    <a:pt x="554832" y="960664"/>
                  </a:lnTo>
                  <a:lnTo>
                    <a:pt x="483095" y="958248"/>
                  </a:lnTo>
                  <a:lnTo>
                    <a:pt x="414622" y="954957"/>
                  </a:lnTo>
                  <a:lnTo>
                    <a:pt x="349842" y="950844"/>
                  </a:lnTo>
                  <a:lnTo>
                    <a:pt x="289188" y="945961"/>
                  </a:lnTo>
                  <a:lnTo>
                    <a:pt x="233089" y="940360"/>
                  </a:lnTo>
                  <a:lnTo>
                    <a:pt x="181977" y="934095"/>
                  </a:lnTo>
                  <a:lnTo>
                    <a:pt x="136282" y="927217"/>
                  </a:lnTo>
                  <a:lnTo>
                    <a:pt x="96435" y="919781"/>
                  </a:lnTo>
                  <a:lnTo>
                    <a:pt x="36009" y="903439"/>
                  </a:lnTo>
                  <a:lnTo>
                    <a:pt x="4144" y="885491"/>
                  </a:lnTo>
                  <a:lnTo>
                    <a:pt x="0" y="876046"/>
                  </a:lnTo>
                </a:path>
                <a:path w="1422400" h="1309370">
                  <a:moveTo>
                    <a:pt x="0" y="876046"/>
                  </a:moveTo>
                  <a:lnTo>
                    <a:pt x="36009" y="848652"/>
                  </a:lnTo>
                  <a:lnTo>
                    <a:pt x="96435" y="832310"/>
                  </a:lnTo>
                  <a:lnTo>
                    <a:pt x="136282" y="824874"/>
                  </a:lnTo>
                  <a:lnTo>
                    <a:pt x="181977" y="817996"/>
                  </a:lnTo>
                  <a:lnTo>
                    <a:pt x="233089" y="811731"/>
                  </a:lnTo>
                  <a:lnTo>
                    <a:pt x="289188" y="806130"/>
                  </a:lnTo>
                  <a:lnTo>
                    <a:pt x="349842" y="801247"/>
                  </a:lnTo>
                  <a:lnTo>
                    <a:pt x="414622" y="797134"/>
                  </a:lnTo>
                  <a:lnTo>
                    <a:pt x="483095" y="793843"/>
                  </a:lnTo>
                  <a:lnTo>
                    <a:pt x="554832" y="791427"/>
                  </a:lnTo>
                  <a:lnTo>
                    <a:pt x="629402" y="789939"/>
                  </a:lnTo>
                  <a:lnTo>
                    <a:pt x="706374" y="789432"/>
                  </a:lnTo>
                  <a:lnTo>
                    <a:pt x="783345" y="789939"/>
                  </a:lnTo>
                  <a:lnTo>
                    <a:pt x="857915" y="791427"/>
                  </a:lnTo>
                  <a:lnTo>
                    <a:pt x="929652" y="793843"/>
                  </a:lnTo>
                  <a:lnTo>
                    <a:pt x="998125" y="797134"/>
                  </a:lnTo>
                  <a:lnTo>
                    <a:pt x="1062905" y="801247"/>
                  </a:lnTo>
                  <a:lnTo>
                    <a:pt x="1123559" y="806130"/>
                  </a:lnTo>
                  <a:lnTo>
                    <a:pt x="1179658" y="811731"/>
                  </a:lnTo>
                  <a:lnTo>
                    <a:pt x="1230770" y="817996"/>
                  </a:lnTo>
                  <a:lnTo>
                    <a:pt x="1276465" y="824874"/>
                  </a:lnTo>
                  <a:lnTo>
                    <a:pt x="1316312" y="832310"/>
                  </a:lnTo>
                  <a:lnTo>
                    <a:pt x="1376738" y="848652"/>
                  </a:lnTo>
                  <a:lnTo>
                    <a:pt x="1412747" y="876046"/>
                  </a:lnTo>
                  <a:lnTo>
                    <a:pt x="1412747" y="1222502"/>
                  </a:lnTo>
                  <a:lnTo>
                    <a:pt x="1376738" y="1249895"/>
                  </a:lnTo>
                  <a:lnTo>
                    <a:pt x="1316312" y="1266237"/>
                  </a:lnTo>
                  <a:lnTo>
                    <a:pt x="1276465" y="1273673"/>
                  </a:lnTo>
                  <a:lnTo>
                    <a:pt x="1230770" y="1280551"/>
                  </a:lnTo>
                  <a:lnTo>
                    <a:pt x="1179658" y="1286816"/>
                  </a:lnTo>
                  <a:lnTo>
                    <a:pt x="1123559" y="1292417"/>
                  </a:lnTo>
                  <a:lnTo>
                    <a:pt x="1062905" y="1297300"/>
                  </a:lnTo>
                  <a:lnTo>
                    <a:pt x="998125" y="1301413"/>
                  </a:lnTo>
                  <a:lnTo>
                    <a:pt x="929652" y="1304704"/>
                  </a:lnTo>
                  <a:lnTo>
                    <a:pt x="857915" y="1307120"/>
                  </a:lnTo>
                  <a:lnTo>
                    <a:pt x="783345" y="1308608"/>
                  </a:lnTo>
                  <a:lnTo>
                    <a:pt x="706374" y="1309116"/>
                  </a:lnTo>
                  <a:lnTo>
                    <a:pt x="629402" y="1308608"/>
                  </a:lnTo>
                  <a:lnTo>
                    <a:pt x="554832" y="1307120"/>
                  </a:lnTo>
                  <a:lnTo>
                    <a:pt x="483095" y="1304704"/>
                  </a:lnTo>
                  <a:lnTo>
                    <a:pt x="414622" y="1301413"/>
                  </a:lnTo>
                  <a:lnTo>
                    <a:pt x="349842" y="1297300"/>
                  </a:lnTo>
                  <a:lnTo>
                    <a:pt x="289188" y="1292417"/>
                  </a:lnTo>
                  <a:lnTo>
                    <a:pt x="233089" y="1286816"/>
                  </a:lnTo>
                  <a:lnTo>
                    <a:pt x="181977" y="1280551"/>
                  </a:lnTo>
                  <a:lnTo>
                    <a:pt x="136282" y="1273673"/>
                  </a:lnTo>
                  <a:lnTo>
                    <a:pt x="96435" y="1266237"/>
                  </a:lnTo>
                  <a:lnTo>
                    <a:pt x="36009" y="1249895"/>
                  </a:lnTo>
                  <a:lnTo>
                    <a:pt x="0" y="1222502"/>
                  </a:lnTo>
                  <a:lnTo>
                    <a:pt x="0" y="876046"/>
                  </a:lnTo>
                  <a:close/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23120" y="4030979"/>
              <a:ext cx="1210310" cy="271780"/>
            </a:xfrm>
            <a:custGeom>
              <a:avLst/>
              <a:gdLst/>
              <a:ahLst/>
              <a:cxnLst/>
              <a:rect l="l" t="t" r="r" b="b"/>
              <a:pathLst>
                <a:path w="1210309" h="271779">
                  <a:moveTo>
                    <a:pt x="135635" y="0"/>
                  </a:moveTo>
                  <a:lnTo>
                    <a:pt x="0" y="135636"/>
                  </a:lnTo>
                  <a:lnTo>
                    <a:pt x="135635" y="271272"/>
                  </a:lnTo>
                  <a:lnTo>
                    <a:pt x="135635" y="203454"/>
                  </a:lnTo>
                  <a:lnTo>
                    <a:pt x="1210055" y="203454"/>
                  </a:lnTo>
                  <a:lnTo>
                    <a:pt x="1210055" y="67818"/>
                  </a:lnTo>
                  <a:lnTo>
                    <a:pt x="135635" y="67818"/>
                  </a:lnTo>
                  <a:lnTo>
                    <a:pt x="13563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723120" y="4030979"/>
              <a:ext cx="1210310" cy="271780"/>
            </a:xfrm>
            <a:custGeom>
              <a:avLst/>
              <a:gdLst/>
              <a:ahLst/>
              <a:cxnLst/>
              <a:rect l="l" t="t" r="r" b="b"/>
              <a:pathLst>
                <a:path w="1210309" h="271779">
                  <a:moveTo>
                    <a:pt x="0" y="135636"/>
                  </a:moveTo>
                  <a:lnTo>
                    <a:pt x="135635" y="0"/>
                  </a:lnTo>
                  <a:lnTo>
                    <a:pt x="135635" y="67818"/>
                  </a:lnTo>
                  <a:lnTo>
                    <a:pt x="1210055" y="67818"/>
                  </a:lnTo>
                  <a:lnTo>
                    <a:pt x="1210055" y="203454"/>
                  </a:lnTo>
                  <a:lnTo>
                    <a:pt x="135635" y="203454"/>
                  </a:lnTo>
                  <a:lnTo>
                    <a:pt x="135635" y="271272"/>
                  </a:lnTo>
                  <a:lnTo>
                    <a:pt x="0" y="135636"/>
                  </a:lnTo>
                  <a:close/>
                </a:path>
              </a:pathLst>
            </a:custGeom>
            <a:ln w="127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244082" y="5501385"/>
              <a:ext cx="1144270" cy="598805"/>
            </a:xfrm>
            <a:custGeom>
              <a:avLst/>
              <a:gdLst/>
              <a:ahLst/>
              <a:cxnLst/>
              <a:rect l="l" t="t" r="r" b="b"/>
              <a:pathLst>
                <a:path w="1144270" h="598804">
                  <a:moveTo>
                    <a:pt x="177418" y="0"/>
                  </a:moveTo>
                  <a:lnTo>
                    <a:pt x="0" y="73659"/>
                  </a:lnTo>
                  <a:lnTo>
                    <a:pt x="73659" y="251002"/>
                  </a:lnTo>
                  <a:lnTo>
                    <a:pt x="99567" y="188239"/>
                  </a:lnTo>
                  <a:lnTo>
                    <a:pt x="1092199" y="598360"/>
                  </a:lnTo>
                  <a:lnTo>
                    <a:pt x="1144142" y="472846"/>
                  </a:lnTo>
                  <a:lnTo>
                    <a:pt x="151510" y="62737"/>
                  </a:lnTo>
                  <a:lnTo>
                    <a:pt x="177418" y="0"/>
                  </a:lnTo>
                  <a:close/>
                </a:path>
              </a:pathLst>
            </a:custGeom>
            <a:solidFill>
              <a:srgbClr val="005F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44082" y="5501385"/>
              <a:ext cx="1144270" cy="598805"/>
            </a:xfrm>
            <a:custGeom>
              <a:avLst/>
              <a:gdLst/>
              <a:ahLst/>
              <a:cxnLst/>
              <a:rect l="l" t="t" r="r" b="b"/>
              <a:pathLst>
                <a:path w="1144270" h="598804">
                  <a:moveTo>
                    <a:pt x="0" y="73659"/>
                  </a:moveTo>
                  <a:lnTo>
                    <a:pt x="177418" y="0"/>
                  </a:lnTo>
                  <a:lnTo>
                    <a:pt x="151510" y="62737"/>
                  </a:lnTo>
                  <a:lnTo>
                    <a:pt x="1144142" y="472846"/>
                  </a:lnTo>
                  <a:lnTo>
                    <a:pt x="1092199" y="598360"/>
                  </a:lnTo>
                  <a:lnTo>
                    <a:pt x="99567" y="188239"/>
                  </a:lnTo>
                  <a:lnTo>
                    <a:pt x="73659" y="251002"/>
                  </a:lnTo>
                  <a:lnTo>
                    <a:pt x="0" y="73659"/>
                  </a:lnTo>
                  <a:close/>
                </a:path>
              </a:pathLst>
            </a:custGeom>
            <a:ln w="12700">
              <a:solidFill>
                <a:srgbClr val="005F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98982" y="1599692"/>
            <a:ext cx="10564495" cy="2401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ODS</a:t>
            </a:r>
            <a:r>
              <a:rPr sz="1600" b="1" spc="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(Operational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Data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Storage)</a:t>
            </a:r>
            <a:endParaRPr sz="1600">
              <a:latin typeface="Calibri"/>
              <a:cs typeface="Calibri"/>
            </a:endParaRPr>
          </a:p>
          <a:p>
            <a:pPr marL="299085" marR="436245" indent="-287020">
              <a:lnSpc>
                <a:spcPct val="150100"/>
              </a:lnSpc>
              <a:spcBef>
                <a:spcPts val="47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mettre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l’ODS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même organisme, une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autre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solution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possible.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mettre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manière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séquentielle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 lieu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mettre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parallèle.</a:t>
            </a:r>
            <a:endParaRPr sz="1400">
              <a:latin typeface="Calibri"/>
              <a:cs typeface="Calibri"/>
            </a:endParaRPr>
          </a:p>
          <a:p>
            <a:pPr marL="299085" marR="9017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garde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toujours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l’ODS,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 ajoute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couche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l’ETL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dessus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l’ODS,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puisque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premier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ETL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déjà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grand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travail.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ODS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vu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source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couche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préparation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Warehouse.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Décisions</a:t>
            </a:r>
            <a:r>
              <a:rPr sz="1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analytiques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37" name="object 37"/>
          <p:cNvSpPr txBox="1"/>
          <p:nvPr/>
        </p:nvSpPr>
        <p:spPr>
          <a:xfrm>
            <a:off x="7500873" y="5946444"/>
            <a:ext cx="19221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Décisions</a:t>
            </a:r>
            <a:r>
              <a:rPr sz="1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opérationnelles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77180" y="6350914"/>
            <a:ext cx="12674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ODS</a:t>
            </a:r>
            <a:r>
              <a:rPr sz="1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1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Séquentiel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Data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Warehouse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vs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ODS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(Operational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Data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Storage)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798982" y="1599692"/>
            <a:ext cx="10557510" cy="19297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ODS</a:t>
            </a:r>
            <a:r>
              <a:rPr sz="1600" b="1" spc="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(Operational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Data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Storage)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L’ODS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devenu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moins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pertinent,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surtout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cause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nouvelles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performances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matériel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(ETL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données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rapides).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chargées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très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rapidement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sans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besoin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ODS.</a:t>
            </a:r>
            <a:endParaRPr sz="1400">
              <a:latin typeface="Calibri"/>
              <a:cs typeface="Calibri"/>
            </a:endParaRPr>
          </a:p>
          <a:p>
            <a:pPr marL="299085" marR="5715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L’apparition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technologies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Big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aussi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baissé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pertinence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ODS,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puisqu’elles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rendu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traitement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très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grande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quantité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rapide.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Introduction</a:t>
            </a:r>
            <a:r>
              <a:rPr sz="1600" b="1" spc="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à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l’informatique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décisionnelle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982" y="1599692"/>
            <a:ext cx="10590530" cy="2939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Notions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base</a:t>
            </a:r>
            <a:endParaRPr sz="1600">
              <a:latin typeface="Calibri"/>
              <a:cs typeface="Calibri"/>
            </a:endParaRPr>
          </a:p>
          <a:p>
            <a:pPr marL="299085" marR="5715" indent="-287020">
              <a:lnSpc>
                <a:spcPct val="150000"/>
              </a:lnSpc>
              <a:spcBef>
                <a:spcPts val="11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L’existence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différentes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sz="1400" spc="1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types,</a:t>
            </a:r>
            <a:r>
              <a:rPr sz="1400" spc="1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ainsi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présence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1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progiciels</a:t>
            </a:r>
            <a:r>
              <a:rPr sz="1400" spc="1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intégrés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multiplié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quantité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traiter au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sein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entités.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L’analyse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grande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quantité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données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une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phase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incontournable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processus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gestion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projets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décisionnels.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gestion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l’analyse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massives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(big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data),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d’extraire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informations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utiles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prise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décision,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n’est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tâche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45"/>
              </a:spcBef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évidente.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pourquoi,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entreprises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quête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croissance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s’appuient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outils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l’informatique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décisionnelle.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L’instauration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Système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d’Information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Décisionnel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(SID)</a:t>
            </a:r>
            <a:r>
              <a:rPr sz="14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semble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défi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majeur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relever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entreprises.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har char="•"/>
            </a:pP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33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spc="30" dirty="0">
                <a:latin typeface="Tahoma"/>
                <a:cs typeface="Tahoma"/>
              </a:rPr>
              <a:t>Q</a:t>
            </a:r>
            <a:r>
              <a:rPr sz="1200" b="1" spc="20" dirty="0">
                <a:latin typeface="Tahoma"/>
                <a:cs typeface="Tahoma"/>
              </a:rPr>
              <a:t>u</a:t>
            </a:r>
            <a:r>
              <a:rPr sz="1200" b="1" spc="-145" dirty="0">
                <a:latin typeface="Tahoma"/>
                <a:cs typeface="Tahoma"/>
              </a:rPr>
              <a:t>’</a:t>
            </a:r>
            <a:r>
              <a:rPr sz="1200" b="1" spc="-5" dirty="0">
                <a:latin typeface="Tahoma"/>
                <a:cs typeface="Tahoma"/>
              </a:rPr>
              <a:t>es</a:t>
            </a:r>
            <a:r>
              <a:rPr sz="1200" b="1" spc="-10" dirty="0">
                <a:latin typeface="Tahoma"/>
                <a:cs typeface="Tahoma"/>
              </a:rPr>
              <a:t>t</a:t>
            </a:r>
            <a:r>
              <a:rPr sz="1200" b="1" spc="-140" dirty="0">
                <a:latin typeface="Tahoma"/>
                <a:cs typeface="Tahoma"/>
              </a:rPr>
              <a:t>-</a:t>
            </a:r>
            <a:r>
              <a:rPr sz="1200" b="1" spc="-15" dirty="0">
                <a:latin typeface="Tahoma"/>
                <a:cs typeface="Tahoma"/>
              </a:rPr>
              <a:t>ce</a:t>
            </a:r>
            <a:r>
              <a:rPr sz="1200" b="1" spc="-30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q</a:t>
            </a:r>
            <a:r>
              <a:rPr sz="1200" b="1" spc="20" dirty="0">
                <a:latin typeface="Tahoma"/>
                <a:cs typeface="Tahoma"/>
              </a:rPr>
              <a:t>u</a:t>
            </a:r>
            <a:r>
              <a:rPr sz="1200" b="1" spc="-110" dirty="0">
                <a:latin typeface="Tahoma"/>
                <a:cs typeface="Tahoma"/>
              </a:rPr>
              <a:t>’</a:t>
            </a:r>
            <a:r>
              <a:rPr sz="1200" b="1" spc="20" dirty="0">
                <a:latin typeface="Tahoma"/>
                <a:cs typeface="Tahoma"/>
              </a:rPr>
              <a:t>un</a:t>
            </a:r>
            <a:r>
              <a:rPr sz="1200" b="1" spc="-50" dirty="0">
                <a:latin typeface="Tahoma"/>
                <a:cs typeface="Tahoma"/>
              </a:rPr>
              <a:t> </a:t>
            </a:r>
            <a:r>
              <a:rPr sz="1200" b="1" spc="-20" dirty="0">
                <a:latin typeface="Tahoma"/>
                <a:cs typeface="Tahoma"/>
              </a:rPr>
              <a:t>sy</a:t>
            </a:r>
            <a:r>
              <a:rPr sz="1200" b="1" dirty="0">
                <a:latin typeface="Tahoma"/>
                <a:cs typeface="Tahoma"/>
              </a:rPr>
              <a:t>stèm</a:t>
            </a:r>
            <a:r>
              <a:rPr sz="1200" b="1" spc="-5" dirty="0">
                <a:latin typeface="Tahoma"/>
                <a:cs typeface="Tahoma"/>
              </a:rPr>
              <a:t>e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b="1" spc="-25" dirty="0">
                <a:latin typeface="Tahoma"/>
                <a:cs typeface="Tahoma"/>
              </a:rPr>
              <a:t>d’</a:t>
            </a:r>
            <a:r>
              <a:rPr sz="1200" b="1" spc="-15" dirty="0">
                <a:latin typeface="Tahoma"/>
                <a:cs typeface="Tahoma"/>
              </a:rPr>
              <a:t>i</a:t>
            </a:r>
            <a:r>
              <a:rPr sz="1200" b="1" spc="20" dirty="0">
                <a:latin typeface="Tahoma"/>
                <a:cs typeface="Tahoma"/>
              </a:rPr>
              <a:t>n</a:t>
            </a:r>
            <a:r>
              <a:rPr sz="1200" b="1" spc="-5" dirty="0">
                <a:latin typeface="Tahoma"/>
                <a:cs typeface="Tahoma"/>
              </a:rPr>
              <a:t>f</a:t>
            </a:r>
            <a:r>
              <a:rPr sz="1200" b="1" spc="10" dirty="0">
                <a:latin typeface="Tahoma"/>
                <a:cs typeface="Tahoma"/>
              </a:rPr>
              <a:t>o</a:t>
            </a:r>
            <a:r>
              <a:rPr sz="1200" b="1" spc="15" dirty="0">
                <a:latin typeface="Tahoma"/>
                <a:cs typeface="Tahoma"/>
              </a:rPr>
              <a:t>r</a:t>
            </a:r>
            <a:r>
              <a:rPr sz="1200" b="1" spc="20" dirty="0">
                <a:latin typeface="Tahoma"/>
                <a:cs typeface="Tahoma"/>
              </a:rPr>
              <a:t>ma</a:t>
            </a:r>
            <a:r>
              <a:rPr sz="1200" b="1" dirty="0">
                <a:latin typeface="Tahoma"/>
                <a:cs typeface="Tahoma"/>
              </a:rPr>
              <a:t>ti</a:t>
            </a:r>
            <a:r>
              <a:rPr sz="1200" b="1" spc="5" dirty="0">
                <a:latin typeface="Tahoma"/>
                <a:cs typeface="Tahoma"/>
              </a:rPr>
              <a:t>o</a:t>
            </a:r>
            <a:r>
              <a:rPr sz="1200" b="1" spc="10" dirty="0">
                <a:latin typeface="Tahoma"/>
                <a:cs typeface="Tahoma"/>
              </a:rPr>
              <a:t>n</a:t>
            </a:r>
            <a:r>
              <a:rPr sz="1200" b="1" spc="-6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d</a:t>
            </a:r>
            <a:r>
              <a:rPr sz="1200" b="1" spc="-15" dirty="0">
                <a:latin typeface="Tahoma"/>
                <a:cs typeface="Tahoma"/>
              </a:rPr>
              <a:t>é</a:t>
            </a:r>
            <a:r>
              <a:rPr sz="1200" b="1" spc="-20" dirty="0">
                <a:latin typeface="Tahoma"/>
                <a:cs typeface="Tahoma"/>
              </a:rPr>
              <a:t>c</a:t>
            </a:r>
            <a:r>
              <a:rPr sz="1200" b="1" dirty="0">
                <a:latin typeface="Tahoma"/>
                <a:cs typeface="Tahoma"/>
              </a:rPr>
              <a:t>i</a:t>
            </a:r>
            <a:r>
              <a:rPr sz="1200" b="1" spc="-20" dirty="0">
                <a:latin typeface="Tahoma"/>
                <a:cs typeface="Tahoma"/>
              </a:rPr>
              <a:t>s</a:t>
            </a:r>
            <a:r>
              <a:rPr sz="1200" b="1" spc="-5" dirty="0">
                <a:latin typeface="Tahoma"/>
                <a:cs typeface="Tahoma"/>
              </a:rPr>
              <a:t>i</a:t>
            </a:r>
            <a:r>
              <a:rPr sz="1200" b="1" spc="5" dirty="0">
                <a:latin typeface="Tahoma"/>
                <a:cs typeface="Tahoma"/>
              </a:rPr>
              <a:t>o</a:t>
            </a:r>
            <a:r>
              <a:rPr sz="1200" b="1" spc="10" dirty="0">
                <a:latin typeface="Tahoma"/>
                <a:cs typeface="Tahoma"/>
              </a:rPr>
              <a:t>n</a:t>
            </a:r>
            <a:r>
              <a:rPr sz="1200" b="1" spc="20" dirty="0">
                <a:latin typeface="Tahoma"/>
                <a:cs typeface="Tahoma"/>
              </a:rPr>
              <a:t>n</a:t>
            </a:r>
            <a:r>
              <a:rPr sz="1200" b="1" dirty="0">
                <a:latin typeface="Tahoma"/>
                <a:cs typeface="Tahoma"/>
              </a:rPr>
              <a:t>el</a:t>
            </a:r>
            <a:r>
              <a:rPr sz="1200" b="1" spc="-110" dirty="0">
                <a:latin typeface="Tahoma"/>
                <a:cs typeface="Tahoma"/>
              </a:rPr>
              <a:t> ?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23376" y="4352544"/>
            <a:ext cx="2743200" cy="210921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6489700" cy="6858000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72" y="381000"/>
              <a:ext cx="2001012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7842"/>
                </a:solidFill>
              </a:rPr>
              <a:t>CHAPITRE</a:t>
            </a:r>
            <a:r>
              <a:rPr spc="-50" dirty="0">
                <a:solidFill>
                  <a:srgbClr val="007842"/>
                </a:solidFill>
              </a:rPr>
              <a:t> </a:t>
            </a:r>
            <a:r>
              <a:rPr spc="-5" dirty="0">
                <a:solidFill>
                  <a:srgbClr val="007842"/>
                </a:solidFill>
              </a:rPr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52438" y="1103503"/>
            <a:ext cx="50742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9095" marR="5080" indent="-163703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24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LE</a:t>
            </a:r>
            <a:r>
              <a:rPr sz="24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24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24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BUSINESS </a:t>
            </a:r>
            <a:r>
              <a:rPr sz="2400" b="1" spc="-5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590" y="2734182"/>
            <a:ext cx="4601210" cy="2796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Introduction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à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l’informatique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décisionnelle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Présentation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générale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d’un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Data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Warehouse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Architecture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d’un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Data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Warehouse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Types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des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bases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Data Warehouse</a:t>
            </a:r>
            <a:r>
              <a:rPr sz="1600" spc="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vs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ODS</a:t>
            </a:r>
            <a:r>
              <a:rPr sz="1600" spc="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(Operational</a:t>
            </a:r>
            <a:r>
              <a:rPr sz="1600" spc="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Data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Storage)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Introduction</a:t>
            </a:r>
            <a:r>
              <a:rPr sz="1600" b="1" spc="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au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Modèle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dimensionnel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Introduction</a:t>
            </a:r>
            <a:r>
              <a:rPr sz="1600" b="1" spc="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au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Modèle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dimensionnel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982" y="1599692"/>
            <a:ext cx="10581640" cy="3210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Définition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31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modèle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dimensionnel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référence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méthodes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permettant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l’organisation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manière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spécifique.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Ceci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utilisé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généralement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Warehouse,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puisque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 dernier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exigences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spécifiques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(facilité d’utilisation,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performance,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…).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dimensionnel,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organisées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sous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forme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5F35"/>
                </a:solidFill>
                <a:latin typeface="Calibri"/>
                <a:cs typeface="Calibri"/>
              </a:rPr>
              <a:t>faits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5F35"/>
                </a:solidFill>
                <a:latin typeface="Calibri"/>
                <a:cs typeface="Calibri"/>
              </a:rPr>
              <a:t>dimensions.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5F35"/>
                </a:solidFill>
                <a:latin typeface="Calibri"/>
                <a:cs typeface="Calibri"/>
              </a:rPr>
              <a:t>fait</a:t>
            </a:r>
            <a:r>
              <a:rPr sz="1400" b="1" spc="-15" dirty="0">
                <a:solidFill>
                  <a:srgbClr val="005F3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représente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tout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généralement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mesuré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(par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gain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cumulé).</a:t>
            </a:r>
            <a:endParaRPr sz="1400">
              <a:latin typeface="Calibri"/>
              <a:cs typeface="Calibri"/>
            </a:endParaRPr>
          </a:p>
          <a:p>
            <a:pPr marL="299085" marR="20955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5F35"/>
                </a:solidFill>
                <a:latin typeface="Calibri"/>
                <a:cs typeface="Calibri"/>
              </a:rPr>
              <a:t>dimensions</a:t>
            </a:r>
            <a:r>
              <a:rPr sz="1400" b="1" spc="-20" dirty="0">
                <a:solidFill>
                  <a:srgbClr val="005F3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donnent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contexte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supplémentaire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mesures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(par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mois,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période,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catégorie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produit,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etc.).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ces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retourner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mesures)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contexte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résultats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significatifs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(par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analyser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gains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44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année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catégorie).</a:t>
            </a:r>
            <a:endParaRPr sz="1400">
              <a:latin typeface="Calibri"/>
              <a:cs typeface="Calibri"/>
            </a:endParaRPr>
          </a:p>
          <a:p>
            <a:pPr marL="299085" marR="645160" indent="-287020">
              <a:lnSpc>
                <a:spcPct val="150000"/>
              </a:lnSpc>
              <a:buClr>
                <a:srgbClr val="555555"/>
              </a:buClr>
              <a:buFont typeface="Arial MT"/>
              <a:buChar char="•"/>
              <a:tabLst>
                <a:tab pos="338455" algn="l"/>
                <a:tab pos="339090" algn="l"/>
              </a:tabLst>
            </a:pPr>
            <a:r>
              <a:rPr dirty="0"/>
              <a:t>	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 est généralement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modélisé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milieu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entouré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ensemble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regroupées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autour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fait.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Ces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 analyser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données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mesures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table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940633" y="4911304"/>
          <a:ext cx="1197609" cy="876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 gridSpan="4"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5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Dimensions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5F35"/>
                      </a:solidFill>
                      <a:prstDash val="solid"/>
                    </a:lnL>
                    <a:lnR w="28575">
                      <a:solidFill>
                        <a:srgbClr val="005F35"/>
                      </a:solidFill>
                      <a:prstDash val="solid"/>
                    </a:lnR>
                    <a:lnT w="28575">
                      <a:solidFill>
                        <a:srgbClr val="005F35"/>
                      </a:solidFill>
                      <a:prstDash val="solid"/>
                    </a:lnT>
                    <a:lnB w="28575">
                      <a:solidFill>
                        <a:srgbClr val="005F3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0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5F35"/>
                      </a:solidFill>
                      <a:prstDash val="solid"/>
                    </a:lnR>
                    <a:lnT w="28575">
                      <a:solidFill>
                        <a:srgbClr val="005F35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5F35"/>
                      </a:solidFill>
                      <a:prstDash val="solid"/>
                    </a:lnL>
                    <a:lnT w="28575">
                      <a:solidFill>
                        <a:srgbClr val="005F35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5F35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305435">
                        <a:lnSpc>
                          <a:spcPct val="100000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Faits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5F35"/>
                      </a:solidFill>
                      <a:prstDash val="solid"/>
                    </a:lnL>
                    <a:lnR w="28575">
                      <a:solidFill>
                        <a:srgbClr val="005F35"/>
                      </a:solidFill>
                      <a:prstDash val="solid"/>
                    </a:lnR>
                    <a:lnT w="19050">
                      <a:solidFill>
                        <a:srgbClr val="005F35"/>
                      </a:solidFill>
                      <a:prstDash val="solid"/>
                    </a:lnT>
                    <a:lnB w="19050">
                      <a:solidFill>
                        <a:srgbClr val="005F3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5F35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7679181" y="5562600"/>
            <a:ext cx="3794125" cy="850900"/>
            <a:chOff x="7679181" y="5562600"/>
            <a:chExt cx="3794125" cy="850900"/>
          </a:xfrm>
        </p:grpSpPr>
        <p:sp>
          <p:nvSpPr>
            <p:cNvPr id="9" name="object 9"/>
            <p:cNvSpPr/>
            <p:nvPr/>
          </p:nvSpPr>
          <p:spPr>
            <a:xfrm>
              <a:off x="7685531" y="6141719"/>
              <a:ext cx="3781425" cy="265430"/>
            </a:xfrm>
            <a:custGeom>
              <a:avLst/>
              <a:gdLst/>
              <a:ahLst/>
              <a:cxnLst/>
              <a:rect l="l" t="t" r="r" b="b"/>
              <a:pathLst>
                <a:path w="3781425" h="265429">
                  <a:moveTo>
                    <a:pt x="0" y="44195"/>
                  </a:moveTo>
                  <a:lnTo>
                    <a:pt x="3476" y="26992"/>
                  </a:lnTo>
                  <a:lnTo>
                    <a:pt x="12954" y="12944"/>
                  </a:lnTo>
                  <a:lnTo>
                    <a:pt x="27003" y="3473"/>
                  </a:lnTo>
                  <a:lnTo>
                    <a:pt x="44196" y="0"/>
                  </a:lnTo>
                  <a:lnTo>
                    <a:pt x="1152144" y="0"/>
                  </a:lnTo>
                  <a:lnTo>
                    <a:pt x="1169336" y="3473"/>
                  </a:lnTo>
                  <a:lnTo>
                    <a:pt x="1183386" y="12944"/>
                  </a:lnTo>
                  <a:lnTo>
                    <a:pt x="1192863" y="26992"/>
                  </a:lnTo>
                  <a:lnTo>
                    <a:pt x="1196340" y="44195"/>
                  </a:lnTo>
                  <a:lnTo>
                    <a:pt x="1196340" y="220979"/>
                  </a:lnTo>
                  <a:lnTo>
                    <a:pt x="1192863" y="238183"/>
                  </a:lnTo>
                  <a:lnTo>
                    <a:pt x="1183385" y="252231"/>
                  </a:lnTo>
                  <a:lnTo>
                    <a:pt x="1169336" y="261702"/>
                  </a:lnTo>
                  <a:lnTo>
                    <a:pt x="1152144" y="265175"/>
                  </a:lnTo>
                  <a:lnTo>
                    <a:pt x="44196" y="265175"/>
                  </a:lnTo>
                  <a:lnTo>
                    <a:pt x="27003" y="261702"/>
                  </a:lnTo>
                  <a:lnTo>
                    <a:pt x="12953" y="252231"/>
                  </a:lnTo>
                  <a:lnTo>
                    <a:pt x="3476" y="238183"/>
                  </a:lnTo>
                  <a:lnTo>
                    <a:pt x="0" y="220979"/>
                  </a:lnTo>
                  <a:lnTo>
                    <a:pt x="0" y="44195"/>
                  </a:lnTo>
                  <a:close/>
                </a:path>
                <a:path w="3781425" h="265429">
                  <a:moveTo>
                    <a:pt x="2584704" y="44195"/>
                  </a:moveTo>
                  <a:lnTo>
                    <a:pt x="2588180" y="26992"/>
                  </a:lnTo>
                  <a:lnTo>
                    <a:pt x="2597658" y="12944"/>
                  </a:lnTo>
                  <a:lnTo>
                    <a:pt x="2611707" y="3473"/>
                  </a:lnTo>
                  <a:lnTo>
                    <a:pt x="2628900" y="0"/>
                  </a:lnTo>
                  <a:lnTo>
                    <a:pt x="3736848" y="0"/>
                  </a:lnTo>
                  <a:lnTo>
                    <a:pt x="3754040" y="3473"/>
                  </a:lnTo>
                  <a:lnTo>
                    <a:pt x="3768090" y="12944"/>
                  </a:lnTo>
                  <a:lnTo>
                    <a:pt x="3777567" y="26992"/>
                  </a:lnTo>
                  <a:lnTo>
                    <a:pt x="3781044" y="44195"/>
                  </a:lnTo>
                  <a:lnTo>
                    <a:pt x="3781044" y="220979"/>
                  </a:lnTo>
                  <a:lnTo>
                    <a:pt x="3777567" y="238183"/>
                  </a:lnTo>
                  <a:lnTo>
                    <a:pt x="3768090" y="252231"/>
                  </a:lnTo>
                  <a:lnTo>
                    <a:pt x="3754040" y="261702"/>
                  </a:lnTo>
                  <a:lnTo>
                    <a:pt x="3736848" y="265175"/>
                  </a:lnTo>
                  <a:lnTo>
                    <a:pt x="2628900" y="265175"/>
                  </a:lnTo>
                  <a:lnTo>
                    <a:pt x="2611707" y="261702"/>
                  </a:lnTo>
                  <a:lnTo>
                    <a:pt x="2597657" y="252231"/>
                  </a:lnTo>
                  <a:lnTo>
                    <a:pt x="2588180" y="238183"/>
                  </a:lnTo>
                  <a:lnTo>
                    <a:pt x="2584704" y="220979"/>
                  </a:lnTo>
                  <a:lnTo>
                    <a:pt x="2584704" y="44195"/>
                  </a:lnTo>
                  <a:close/>
                </a:path>
              </a:pathLst>
            </a:custGeom>
            <a:ln w="12700">
              <a:solidFill>
                <a:srgbClr val="005F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79991" y="5562600"/>
              <a:ext cx="944880" cy="234950"/>
            </a:xfrm>
            <a:custGeom>
              <a:avLst/>
              <a:gdLst/>
              <a:ahLst/>
              <a:cxnLst/>
              <a:rect l="l" t="t" r="r" b="b"/>
              <a:pathLst>
                <a:path w="944879" h="234950">
                  <a:moveTo>
                    <a:pt x="905763" y="0"/>
                  </a:moveTo>
                  <a:lnTo>
                    <a:pt x="39115" y="0"/>
                  </a:lnTo>
                  <a:lnTo>
                    <a:pt x="23895" y="3075"/>
                  </a:lnTo>
                  <a:lnTo>
                    <a:pt x="11461" y="11461"/>
                  </a:lnTo>
                  <a:lnTo>
                    <a:pt x="3075" y="23895"/>
                  </a:lnTo>
                  <a:lnTo>
                    <a:pt x="0" y="39115"/>
                  </a:lnTo>
                  <a:lnTo>
                    <a:pt x="0" y="195580"/>
                  </a:lnTo>
                  <a:lnTo>
                    <a:pt x="3075" y="210805"/>
                  </a:lnTo>
                  <a:lnTo>
                    <a:pt x="11461" y="223239"/>
                  </a:lnTo>
                  <a:lnTo>
                    <a:pt x="23895" y="231622"/>
                  </a:lnTo>
                  <a:lnTo>
                    <a:pt x="39115" y="234696"/>
                  </a:lnTo>
                  <a:lnTo>
                    <a:pt x="905763" y="234696"/>
                  </a:lnTo>
                  <a:lnTo>
                    <a:pt x="920984" y="231622"/>
                  </a:lnTo>
                  <a:lnTo>
                    <a:pt x="933418" y="223239"/>
                  </a:lnTo>
                  <a:lnTo>
                    <a:pt x="941804" y="210805"/>
                  </a:lnTo>
                  <a:lnTo>
                    <a:pt x="944879" y="195580"/>
                  </a:lnTo>
                  <a:lnTo>
                    <a:pt x="944879" y="39115"/>
                  </a:lnTo>
                  <a:lnTo>
                    <a:pt x="941804" y="23895"/>
                  </a:lnTo>
                  <a:lnTo>
                    <a:pt x="933418" y="11461"/>
                  </a:lnTo>
                  <a:lnTo>
                    <a:pt x="920984" y="3075"/>
                  </a:lnTo>
                  <a:lnTo>
                    <a:pt x="905763" y="0"/>
                  </a:lnTo>
                  <a:close/>
                </a:path>
              </a:pathLst>
            </a:custGeom>
            <a:solidFill>
              <a:srgbClr val="005F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8282940" y="5679947"/>
            <a:ext cx="2585720" cy="461009"/>
          </a:xfrm>
          <a:custGeom>
            <a:avLst/>
            <a:gdLst/>
            <a:ahLst/>
            <a:cxnLst/>
            <a:rect l="l" t="t" r="r" b="b"/>
            <a:pathLst>
              <a:path w="2585720" h="461010">
                <a:moveTo>
                  <a:pt x="0" y="460959"/>
                </a:moveTo>
                <a:lnTo>
                  <a:pt x="796670" y="0"/>
                </a:lnTo>
              </a:path>
              <a:path w="2585720" h="461010">
                <a:moveTo>
                  <a:pt x="2585719" y="460959"/>
                </a:moveTo>
                <a:lnTo>
                  <a:pt x="1741931" y="0"/>
                </a:lnTo>
              </a:path>
            </a:pathLst>
          </a:custGeom>
          <a:ln w="6350">
            <a:solidFill>
              <a:srgbClr val="005F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849616" y="6188227"/>
            <a:ext cx="8674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" dirty="0">
                <a:solidFill>
                  <a:srgbClr val="005F35"/>
                </a:solidFill>
                <a:latin typeface="Calibri"/>
                <a:cs typeface="Calibri"/>
              </a:rPr>
              <a:t>Dimensions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34955" y="6188227"/>
            <a:ext cx="8674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" dirty="0">
                <a:solidFill>
                  <a:srgbClr val="005F35"/>
                </a:solidFill>
                <a:latin typeface="Calibri"/>
                <a:cs typeface="Calibri"/>
              </a:rPr>
              <a:t>Dimensions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Introduction</a:t>
            </a:r>
            <a:r>
              <a:rPr sz="1600" b="1" spc="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au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Modèle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dimensionnel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982" y="1599692"/>
            <a:ext cx="6837680" cy="9696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Utilité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31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Récupération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rapide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cela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lié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fois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performances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convivialité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modélisation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dimensionnelle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Warehouse,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cubes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OLAP,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etc.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940633" y="4911304"/>
          <a:ext cx="1197609" cy="876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 gridSpan="4"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5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Dimensions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5F35"/>
                      </a:solidFill>
                      <a:prstDash val="solid"/>
                    </a:lnL>
                    <a:lnR w="28575">
                      <a:solidFill>
                        <a:srgbClr val="005F35"/>
                      </a:solidFill>
                      <a:prstDash val="solid"/>
                    </a:lnR>
                    <a:lnT w="28575">
                      <a:solidFill>
                        <a:srgbClr val="005F35"/>
                      </a:solidFill>
                      <a:prstDash val="solid"/>
                    </a:lnT>
                    <a:lnB w="28575">
                      <a:solidFill>
                        <a:srgbClr val="005F3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0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5F35"/>
                      </a:solidFill>
                      <a:prstDash val="solid"/>
                    </a:lnR>
                    <a:lnT w="28575">
                      <a:solidFill>
                        <a:srgbClr val="005F35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5F35"/>
                      </a:solidFill>
                      <a:prstDash val="solid"/>
                    </a:lnL>
                    <a:lnT w="28575">
                      <a:solidFill>
                        <a:srgbClr val="005F35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5F35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305435">
                        <a:lnSpc>
                          <a:spcPct val="100000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Faits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5F35"/>
                      </a:solidFill>
                      <a:prstDash val="solid"/>
                    </a:lnL>
                    <a:lnR w="28575">
                      <a:solidFill>
                        <a:srgbClr val="005F35"/>
                      </a:solidFill>
                      <a:prstDash val="solid"/>
                    </a:lnR>
                    <a:lnT w="19050">
                      <a:solidFill>
                        <a:srgbClr val="005F35"/>
                      </a:solidFill>
                      <a:prstDash val="solid"/>
                    </a:lnT>
                    <a:lnB w="19050">
                      <a:solidFill>
                        <a:srgbClr val="005F3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5F35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7679181" y="5562600"/>
            <a:ext cx="3794125" cy="850900"/>
            <a:chOff x="7679181" y="5562600"/>
            <a:chExt cx="3794125" cy="850900"/>
          </a:xfrm>
        </p:grpSpPr>
        <p:sp>
          <p:nvSpPr>
            <p:cNvPr id="9" name="object 9"/>
            <p:cNvSpPr/>
            <p:nvPr/>
          </p:nvSpPr>
          <p:spPr>
            <a:xfrm>
              <a:off x="7685531" y="6141719"/>
              <a:ext cx="3781425" cy="265430"/>
            </a:xfrm>
            <a:custGeom>
              <a:avLst/>
              <a:gdLst/>
              <a:ahLst/>
              <a:cxnLst/>
              <a:rect l="l" t="t" r="r" b="b"/>
              <a:pathLst>
                <a:path w="3781425" h="265429">
                  <a:moveTo>
                    <a:pt x="0" y="44195"/>
                  </a:moveTo>
                  <a:lnTo>
                    <a:pt x="3476" y="26992"/>
                  </a:lnTo>
                  <a:lnTo>
                    <a:pt x="12954" y="12944"/>
                  </a:lnTo>
                  <a:lnTo>
                    <a:pt x="27003" y="3473"/>
                  </a:lnTo>
                  <a:lnTo>
                    <a:pt x="44196" y="0"/>
                  </a:lnTo>
                  <a:lnTo>
                    <a:pt x="1152144" y="0"/>
                  </a:lnTo>
                  <a:lnTo>
                    <a:pt x="1169336" y="3473"/>
                  </a:lnTo>
                  <a:lnTo>
                    <a:pt x="1183386" y="12944"/>
                  </a:lnTo>
                  <a:lnTo>
                    <a:pt x="1192863" y="26992"/>
                  </a:lnTo>
                  <a:lnTo>
                    <a:pt x="1196340" y="44195"/>
                  </a:lnTo>
                  <a:lnTo>
                    <a:pt x="1196340" y="220979"/>
                  </a:lnTo>
                  <a:lnTo>
                    <a:pt x="1192863" y="238183"/>
                  </a:lnTo>
                  <a:lnTo>
                    <a:pt x="1183385" y="252231"/>
                  </a:lnTo>
                  <a:lnTo>
                    <a:pt x="1169336" y="261702"/>
                  </a:lnTo>
                  <a:lnTo>
                    <a:pt x="1152144" y="265175"/>
                  </a:lnTo>
                  <a:lnTo>
                    <a:pt x="44196" y="265175"/>
                  </a:lnTo>
                  <a:lnTo>
                    <a:pt x="27003" y="261702"/>
                  </a:lnTo>
                  <a:lnTo>
                    <a:pt x="12953" y="252231"/>
                  </a:lnTo>
                  <a:lnTo>
                    <a:pt x="3476" y="238183"/>
                  </a:lnTo>
                  <a:lnTo>
                    <a:pt x="0" y="220979"/>
                  </a:lnTo>
                  <a:lnTo>
                    <a:pt x="0" y="44195"/>
                  </a:lnTo>
                  <a:close/>
                </a:path>
                <a:path w="3781425" h="265429">
                  <a:moveTo>
                    <a:pt x="2584704" y="44195"/>
                  </a:moveTo>
                  <a:lnTo>
                    <a:pt x="2588180" y="26992"/>
                  </a:lnTo>
                  <a:lnTo>
                    <a:pt x="2597658" y="12944"/>
                  </a:lnTo>
                  <a:lnTo>
                    <a:pt x="2611707" y="3473"/>
                  </a:lnTo>
                  <a:lnTo>
                    <a:pt x="2628900" y="0"/>
                  </a:lnTo>
                  <a:lnTo>
                    <a:pt x="3736848" y="0"/>
                  </a:lnTo>
                  <a:lnTo>
                    <a:pt x="3754040" y="3473"/>
                  </a:lnTo>
                  <a:lnTo>
                    <a:pt x="3768090" y="12944"/>
                  </a:lnTo>
                  <a:lnTo>
                    <a:pt x="3777567" y="26992"/>
                  </a:lnTo>
                  <a:lnTo>
                    <a:pt x="3781044" y="44195"/>
                  </a:lnTo>
                  <a:lnTo>
                    <a:pt x="3781044" y="220979"/>
                  </a:lnTo>
                  <a:lnTo>
                    <a:pt x="3777567" y="238183"/>
                  </a:lnTo>
                  <a:lnTo>
                    <a:pt x="3768090" y="252231"/>
                  </a:lnTo>
                  <a:lnTo>
                    <a:pt x="3754040" y="261702"/>
                  </a:lnTo>
                  <a:lnTo>
                    <a:pt x="3736848" y="265175"/>
                  </a:lnTo>
                  <a:lnTo>
                    <a:pt x="2628900" y="265175"/>
                  </a:lnTo>
                  <a:lnTo>
                    <a:pt x="2611707" y="261702"/>
                  </a:lnTo>
                  <a:lnTo>
                    <a:pt x="2597657" y="252231"/>
                  </a:lnTo>
                  <a:lnTo>
                    <a:pt x="2588180" y="238183"/>
                  </a:lnTo>
                  <a:lnTo>
                    <a:pt x="2584704" y="220979"/>
                  </a:lnTo>
                  <a:lnTo>
                    <a:pt x="2584704" y="44195"/>
                  </a:lnTo>
                  <a:close/>
                </a:path>
              </a:pathLst>
            </a:custGeom>
            <a:ln w="12700">
              <a:solidFill>
                <a:srgbClr val="005F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79991" y="5562600"/>
              <a:ext cx="944880" cy="234950"/>
            </a:xfrm>
            <a:custGeom>
              <a:avLst/>
              <a:gdLst/>
              <a:ahLst/>
              <a:cxnLst/>
              <a:rect l="l" t="t" r="r" b="b"/>
              <a:pathLst>
                <a:path w="944879" h="234950">
                  <a:moveTo>
                    <a:pt x="905763" y="0"/>
                  </a:moveTo>
                  <a:lnTo>
                    <a:pt x="39115" y="0"/>
                  </a:lnTo>
                  <a:lnTo>
                    <a:pt x="23895" y="3075"/>
                  </a:lnTo>
                  <a:lnTo>
                    <a:pt x="11461" y="11461"/>
                  </a:lnTo>
                  <a:lnTo>
                    <a:pt x="3075" y="23895"/>
                  </a:lnTo>
                  <a:lnTo>
                    <a:pt x="0" y="39115"/>
                  </a:lnTo>
                  <a:lnTo>
                    <a:pt x="0" y="195580"/>
                  </a:lnTo>
                  <a:lnTo>
                    <a:pt x="3075" y="210805"/>
                  </a:lnTo>
                  <a:lnTo>
                    <a:pt x="11461" y="223239"/>
                  </a:lnTo>
                  <a:lnTo>
                    <a:pt x="23895" y="231622"/>
                  </a:lnTo>
                  <a:lnTo>
                    <a:pt x="39115" y="234696"/>
                  </a:lnTo>
                  <a:lnTo>
                    <a:pt x="905763" y="234696"/>
                  </a:lnTo>
                  <a:lnTo>
                    <a:pt x="920984" y="231622"/>
                  </a:lnTo>
                  <a:lnTo>
                    <a:pt x="933418" y="223239"/>
                  </a:lnTo>
                  <a:lnTo>
                    <a:pt x="941804" y="210805"/>
                  </a:lnTo>
                  <a:lnTo>
                    <a:pt x="944879" y="195580"/>
                  </a:lnTo>
                  <a:lnTo>
                    <a:pt x="944879" y="39115"/>
                  </a:lnTo>
                  <a:lnTo>
                    <a:pt x="941804" y="23895"/>
                  </a:lnTo>
                  <a:lnTo>
                    <a:pt x="933418" y="11461"/>
                  </a:lnTo>
                  <a:lnTo>
                    <a:pt x="920984" y="3075"/>
                  </a:lnTo>
                  <a:lnTo>
                    <a:pt x="905763" y="0"/>
                  </a:lnTo>
                  <a:close/>
                </a:path>
              </a:pathLst>
            </a:custGeom>
            <a:solidFill>
              <a:srgbClr val="005F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8282940" y="5679947"/>
            <a:ext cx="2585720" cy="461009"/>
          </a:xfrm>
          <a:custGeom>
            <a:avLst/>
            <a:gdLst/>
            <a:ahLst/>
            <a:cxnLst/>
            <a:rect l="l" t="t" r="r" b="b"/>
            <a:pathLst>
              <a:path w="2585720" h="461010">
                <a:moveTo>
                  <a:pt x="0" y="460959"/>
                </a:moveTo>
                <a:lnTo>
                  <a:pt x="796670" y="0"/>
                </a:lnTo>
              </a:path>
              <a:path w="2585720" h="461010">
                <a:moveTo>
                  <a:pt x="2585719" y="460959"/>
                </a:moveTo>
                <a:lnTo>
                  <a:pt x="1741931" y="0"/>
                </a:lnTo>
              </a:path>
            </a:pathLst>
          </a:custGeom>
          <a:ln w="6350">
            <a:solidFill>
              <a:srgbClr val="005F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849616" y="6188227"/>
            <a:ext cx="8674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" dirty="0">
                <a:solidFill>
                  <a:srgbClr val="005F35"/>
                </a:solidFill>
                <a:latin typeface="Calibri"/>
                <a:cs typeface="Calibri"/>
              </a:rPr>
              <a:t>Dimensions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34955" y="6188227"/>
            <a:ext cx="8674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" dirty="0">
                <a:solidFill>
                  <a:srgbClr val="005F35"/>
                </a:solidFill>
                <a:latin typeface="Calibri"/>
                <a:cs typeface="Calibri"/>
              </a:rPr>
              <a:t>Dimensions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Introduction</a:t>
            </a:r>
            <a:r>
              <a:rPr sz="1600" b="1" spc="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au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Modèle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dimensionnel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627871" y="2593467"/>
          <a:ext cx="1156970" cy="3902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 gridSpan="2"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Dim_Client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solidFill>
                      <a:srgbClr val="005F3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421">
                <a:tc gridSpan="2"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id_client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 gridSpan="2"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prénom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nom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26">
                <a:tc gridSpan="2"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genre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052"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ville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5F35"/>
                      </a:solidFill>
                      <a:prstDash val="solid"/>
                    </a:lnL>
                    <a:lnT w="12700">
                      <a:solidFill>
                        <a:srgbClr val="005F35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 gridSpan="2">
                  <a:txBody>
                    <a:bodyPr/>
                    <a:lstStyle/>
                    <a:p>
                      <a:pPr marL="3289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Achats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solidFill>
                      <a:srgbClr val="005F3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675">
                <a:tc gridSpan="2"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id_achat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939">
                <a:tc gridSpan="2"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id_produit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939">
                <a:tc gridSpan="2"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id_client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 gridSpan="2"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unités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658"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prix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8627871" y="4953380"/>
            <a:ext cx="1169670" cy="38100"/>
          </a:xfrm>
          <a:custGeom>
            <a:avLst/>
            <a:gdLst/>
            <a:ahLst/>
            <a:cxnLst/>
            <a:rect l="l" t="t" r="r" b="b"/>
            <a:pathLst>
              <a:path w="1169670" h="38100">
                <a:moveTo>
                  <a:pt x="0" y="38100"/>
                </a:moveTo>
                <a:lnTo>
                  <a:pt x="1169543" y="38100"/>
                </a:lnTo>
                <a:lnTo>
                  <a:pt x="1169543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27871" y="5277230"/>
            <a:ext cx="1169670" cy="304800"/>
          </a:xfrm>
          <a:custGeom>
            <a:avLst/>
            <a:gdLst/>
            <a:ahLst/>
            <a:cxnLst/>
            <a:rect l="l" t="t" r="r" b="b"/>
            <a:pathLst>
              <a:path w="1169670" h="304800">
                <a:moveTo>
                  <a:pt x="0" y="0"/>
                </a:moveTo>
                <a:lnTo>
                  <a:pt x="1169543" y="0"/>
                </a:lnTo>
              </a:path>
              <a:path w="1169670" h="304800">
                <a:moveTo>
                  <a:pt x="0" y="304800"/>
                </a:moveTo>
                <a:lnTo>
                  <a:pt x="1169543" y="304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27871" y="5886843"/>
            <a:ext cx="1169670" cy="0"/>
          </a:xfrm>
          <a:custGeom>
            <a:avLst/>
            <a:gdLst/>
            <a:ahLst/>
            <a:cxnLst/>
            <a:rect l="l" t="t" r="r" b="b"/>
            <a:pathLst>
              <a:path w="1169670">
                <a:moveTo>
                  <a:pt x="0" y="0"/>
                </a:moveTo>
                <a:lnTo>
                  <a:pt x="116954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27871" y="6191643"/>
            <a:ext cx="1169670" cy="0"/>
          </a:xfrm>
          <a:custGeom>
            <a:avLst/>
            <a:gdLst/>
            <a:ahLst/>
            <a:cxnLst/>
            <a:rect l="l" t="t" r="r" b="b"/>
            <a:pathLst>
              <a:path w="1169670">
                <a:moveTo>
                  <a:pt x="0" y="0"/>
                </a:moveTo>
                <a:lnTo>
                  <a:pt x="116954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27871" y="2885567"/>
            <a:ext cx="1169670" cy="38100"/>
          </a:xfrm>
          <a:custGeom>
            <a:avLst/>
            <a:gdLst/>
            <a:ahLst/>
            <a:cxnLst/>
            <a:rect l="l" t="t" r="r" b="b"/>
            <a:pathLst>
              <a:path w="1169670" h="38100">
                <a:moveTo>
                  <a:pt x="0" y="38100"/>
                </a:moveTo>
                <a:lnTo>
                  <a:pt x="1169543" y="38100"/>
                </a:lnTo>
                <a:lnTo>
                  <a:pt x="1169543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27871" y="3209417"/>
            <a:ext cx="1169670" cy="0"/>
          </a:xfrm>
          <a:custGeom>
            <a:avLst/>
            <a:gdLst/>
            <a:ahLst/>
            <a:cxnLst/>
            <a:rect l="l" t="t" r="r" b="b"/>
            <a:pathLst>
              <a:path w="1169670">
                <a:moveTo>
                  <a:pt x="0" y="0"/>
                </a:moveTo>
                <a:lnTo>
                  <a:pt x="116954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27871" y="3514216"/>
            <a:ext cx="1169670" cy="0"/>
          </a:xfrm>
          <a:custGeom>
            <a:avLst/>
            <a:gdLst/>
            <a:ahLst/>
            <a:cxnLst/>
            <a:rect l="l" t="t" r="r" b="b"/>
            <a:pathLst>
              <a:path w="1169670">
                <a:moveTo>
                  <a:pt x="0" y="0"/>
                </a:moveTo>
                <a:lnTo>
                  <a:pt x="116954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27871" y="3819016"/>
            <a:ext cx="1169670" cy="0"/>
          </a:xfrm>
          <a:custGeom>
            <a:avLst/>
            <a:gdLst/>
            <a:ahLst/>
            <a:cxnLst/>
            <a:rect l="l" t="t" r="r" b="b"/>
            <a:pathLst>
              <a:path w="1169670">
                <a:moveTo>
                  <a:pt x="0" y="0"/>
                </a:moveTo>
                <a:lnTo>
                  <a:pt x="116954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27871" y="4123816"/>
            <a:ext cx="1169670" cy="0"/>
          </a:xfrm>
          <a:custGeom>
            <a:avLst/>
            <a:gdLst/>
            <a:ahLst/>
            <a:cxnLst/>
            <a:rect l="l" t="t" r="r" b="b"/>
            <a:pathLst>
              <a:path w="1169670">
                <a:moveTo>
                  <a:pt x="0" y="0"/>
                </a:moveTo>
                <a:lnTo>
                  <a:pt x="116954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6853173" y="4244975"/>
            <a:ext cx="1413510" cy="1854200"/>
            <a:chOff x="6853173" y="4244975"/>
            <a:chExt cx="1413510" cy="1854200"/>
          </a:xfrm>
        </p:grpSpPr>
        <p:sp>
          <p:nvSpPr>
            <p:cNvPr id="17" name="object 17"/>
            <p:cNvSpPr/>
            <p:nvPr/>
          </p:nvSpPr>
          <p:spPr>
            <a:xfrm>
              <a:off x="6859523" y="4543425"/>
              <a:ext cx="1400810" cy="38100"/>
            </a:xfrm>
            <a:custGeom>
              <a:avLst/>
              <a:gdLst/>
              <a:ahLst/>
              <a:cxnLst/>
              <a:rect l="l" t="t" r="r" b="b"/>
              <a:pathLst>
                <a:path w="1400809" h="38100">
                  <a:moveTo>
                    <a:pt x="0" y="38100"/>
                  </a:moveTo>
                  <a:lnTo>
                    <a:pt x="1400809" y="38100"/>
                  </a:lnTo>
                  <a:lnTo>
                    <a:pt x="1400809" y="0"/>
                  </a:lnTo>
                  <a:lnTo>
                    <a:pt x="0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59523" y="4867275"/>
              <a:ext cx="1400810" cy="914400"/>
            </a:xfrm>
            <a:custGeom>
              <a:avLst/>
              <a:gdLst/>
              <a:ahLst/>
              <a:cxnLst/>
              <a:rect l="l" t="t" r="r" b="b"/>
              <a:pathLst>
                <a:path w="1400809" h="914400">
                  <a:moveTo>
                    <a:pt x="0" y="0"/>
                  </a:moveTo>
                  <a:lnTo>
                    <a:pt x="1400809" y="0"/>
                  </a:lnTo>
                </a:path>
                <a:path w="1400809" h="914400">
                  <a:moveTo>
                    <a:pt x="0" y="304800"/>
                  </a:moveTo>
                  <a:lnTo>
                    <a:pt x="1400809" y="304800"/>
                  </a:lnTo>
                </a:path>
                <a:path w="1400809" h="914400">
                  <a:moveTo>
                    <a:pt x="0" y="609600"/>
                  </a:moveTo>
                  <a:lnTo>
                    <a:pt x="1400809" y="609600"/>
                  </a:lnTo>
                </a:path>
                <a:path w="1400809" h="914400">
                  <a:moveTo>
                    <a:pt x="0" y="914336"/>
                  </a:moveTo>
                  <a:lnTo>
                    <a:pt x="1400809" y="9143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59523" y="4251325"/>
              <a:ext cx="1400810" cy="1841500"/>
            </a:xfrm>
            <a:custGeom>
              <a:avLst/>
              <a:gdLst/>
              <a:ahLst/>
              <a:cxnLst/>
              <a:rect l="l" t="t" r="r" b="b"/>
              <a:pathLst>
                <a:path w="1400809" h="1841500">
                  <a:moveTo>
                    <a:pt x="6350" y="0"/>
                  </a:moveTo>
                  <a:lnTo>
                    <a:pt x="6350" y="1841436"/>
                  </a:lnTo>
                </a:path>
                <a:path w="1400809" h="1841500">
                  <a:moveTo>
                    <a:pt x="1394459" y="0"/>
                  </a:moveTo>
                  <a:lnTo>
                    <a:pt x="1394459" y="1841436"/>
                  </a:lnTo>
                </a:path>
                <a:path w="1400809" h="1841500">
                  <a:moveTo>
                    <a:pt x="0" y="1835086"/>
                  </a:moveTo>
                  <a:lnTo>
                    <a:pt x="1400809" y="1835086"/>
                  </a:lnTo>
                </a:path>
              </a:pathLst>
            </a:custGeom>
            <a:ln w="12700">
              <a:solidFill>
                <a:srgbClr val="005F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872223" y="4251325"/>
            <a:ext cx="1375410" cy="311150"/>
          </a:xfrm>
          <a:prstGeom prst="rect">
            <a:avLst/>
          </a:prstGeom>
          <a:solidFill>
            <a:srgbClr val="005F35"/>
          </a:solidFill>
        </p:spPr>
        <p:txBody>
          <a:bodyPr vert="horz" wrap="square" lIns="0" tIns="4064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32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Dim_Produit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68490" y="4493488"/>
            <a:ext cx="1183005" cy="1550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3360" marR="205104" algn="ctr">
              <a:lnSpc>
                <a:spcPct val="142900"/>
              </a:lnSpc>
              <a:spcBef>
                <a:spcPts val="95"/>
              </a:spcBef>
            </a:pPr>
            <a:r>
              <a:rPr sz="1400" dirty="0">
                <a:latin typeface="Calibri"/>
                <a:cs typeface="Calibri"/>
              </a:rPr>
              <a:t>id</a:t>
            </a:r>
            <a:r>
              <a:rPr sz="1400" spc="-10" dirty="0">
                <a:latin typeface="Calibri"/>
                <a:cs typeface="Calibri"/>
              </a:rPr>
              <a:t>_p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od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it  </a:t>
            </a:r>
            <a:r>
              <a:rPr sz="1400" spc="-5" dirty="0">
                <a:latin typeface="Calibri"/>
                <a:cs typeface="Calibri"/>
              </a:rPr>
              <a:t>nom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catégorie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1400" spc="-5" dirty="0">
                <a:latin typeface="Calibri"/>
                <a:cs typeface="Calibri"/>
              </a:rPr>
              <a:t>sous_catégories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1400" spc="-5" dirty="0">
                <a:latin typeface="Calibri"/>
                <a:cs typeface="Calibri"/>
              </a:rPr>
              <a:t>dimensions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0210418" y="4177029"/>
          <a:ext cx="1156970" cy="2140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6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Dim_Date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solidFill>
                      <a:srgbClr val="005F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433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id_date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14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année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92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mois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semaine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jour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78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…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10210418" y="4469129"/>
            <a:ext cx="1169670" cy="38100"/>
          </a:xfrm>
          <a:custGeom>
            <a:avLst/>
            <a:gdLst/>
            <a:ahLst/>
            <a:cxnLst/>
            <a:rect l="l" t="t" r="r" b="b"/>
            <a:pathLst>
              <a:path w="1169670" h="38100">
                <a:moveTo>
                  <a:pt x="0" y="38100"/>
                </a:moveTo>
                <a:lnTo>
                  <a:pt x="1169670" y="38100"/>
                </a:lnTo>
                <a:lnTo>
                  <a:pt x="116967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210418" y="4792979"/>
            <a:ext cx="1169670" cy="0"/>
          </a:xfrm>
          <a:custGeom>
            <a:avLst/>
            <a:gdLst/>
            <a:ahLst/>
            <a:cxnLst/>
            <a:rect l="l" t="t" r="r" b="b"/>
            <a:pathLst>
              <a:path w="1169670">
                <a:moveTo>
                  <a:pt x="0" y="0"/>
                </a:moveTo>
                <a:lnTo>
                  <a:pt x="116967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210418" y="5097779"/>
            <a:ext cx="1169670" cy="0"/>
          </a:xfrm>
          <a:custGeom>
            <a:avLst/>
            <a:gdLst/>
            <a:ahLst/>
            <a:cxnLst/>
            <a:rect l="l" t="t" r="r" b="b"/>
            <a:pathLst>
              <a:path w="1169670">
                <a:moveTo>
                  <a:pt x="0" y="0"/>
                </a:moveTo>
                <a:lnTo>
                  <a:pt x="116967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210418" y="5402579"/>
            <a:ext cx="1169670" cy="0"/>
          </a:xfrm>
          <a:custGeom>
            <a:avLst/>
            <a:gdLst/>
            <a:ahLst/>
            <a:cxnLst/>
            <a:rect l="l" t="t" r="r" b="b"/>
            <a:pathLst>
              <a:path w="1169670">
                <a:moveTo>
                  <a:pt x="0" y="0"/>
                </a:moveTo>
                <a:lnTo>
                  <a:pt x="116967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210418" y="5707443"/>
            <a:ext cx="1169670" cy="0"/>
          </a:xfrm>
          <a:custGeom>
            <a:avLst/>
            <a:gdLst/>
            <a:ahLst/>
            <a:cxnLst/>
            <a:rect l="l" t="t" r="r" b="b"/>
            <a:pathLst>
              <a:path w="1169670">
                <a:moveTo>
                  <a:pt x="0" y="0"/>
                </a:moveTo>
                <a:lnTo>
                  <a:pt x="116967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210418" y="6012243"/>
            <a:ext cx="1169670" cy="0"/>
          </a:xfrm>
          <a:custGeom>
            <a:avLst/>
            <a:gdLst/>
            <a:ahLst/>
            <a:cxnLst/>
            <a:rect l="l" t="t" r="r" b="b"/>
            <a:pathLst>
              <a:path w="1169670">
                <a:moveTo>
                  <a:pt x="0" y="0"/>
                </a:moveTo>
                <a:lnTo>
                  <a:pt x="116967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53983" y="5172455"/>
            <a:ext cx="1963420" cy="410209"/>
          </a:xfrm>
          <a:custGeom>
            <a:avLst/>
            <a:gdLst/>
            <a:ahLst/>
            <a:cxnLst/>
            <a:rect l="l" t="t" r="r" b="b"/>
            <a:pathLst>
              <a:path w="1963420" h="410210">
                <a:moveTo>
                  <a:pt x="1963420" y="77724"/>
                </a:moveTo>
                <a:lnTo>
                  <a:pt x="1537716" y="409575"/>
                </a:lnTo>
              </a:path>
              <a:path w="1963420" h="410210">
                <a:moveTo>
                  <a:pt x="380238" y="410083"/>
                </a:moveTo>
                <a:lnTo>
                  <a:pt x="0" y="0"/>
                </a:lnTo>
              </a:path>
            </a:pathLst>
          </a:custGeom>
          <a:ln w="6350">
            <a:solidFill>
              <a:srgbClr val="005F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98982" y="1599692"/>
            <a:ext cx="9838055" cy="2382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solidFill>
                  <a:srgbClr val="007842"/>
                </a:solidFill>
                <a:latin typeface="Calibri"/>
                <a:cs typeface="Calibri"/>
              </a:rPr>
              <a:t>Table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 faits</a:t>
            </a:r>
            <a:endParaRPr sz="1600">
              <a:latin typeface="Calibri"/>
              <a:cs typeface="Calibri"/>
            </a:endParaRPr>
          </a:p>
          <a:p>
            <a:pPr marL="299085" marR="5080" indent="-287020">
              <a:lnSpc>
                <a:spcPct val="150100"/>
              </a:lnSpc>
              <a:spcBef>
                <a:spcPts val="47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avons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vu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en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étoile,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dispose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 milieu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ensemble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tables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dimensions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entourent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dernier.</a:t>
            </a:r>
            <a:endParaRPr sz="1400">
              <a:latin typeface="Calibri"/>
              <a:cs typeface="Calibri"/>
            </a:endParaRPr>
          </a:p>
          <a:p>
            <a:pPr marL="299085" marR="4013835" indent="-287020">
              <a:lnSpc>
                <a:spcPct val="150000"/>
              </a:lnSpc>
              <a:spcBef>
                <a:spcPts val="104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(par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exemple),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parce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qu’elle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contient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mesures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clés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entité.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résultats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qu’on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veut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généralement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agréger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analyser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dont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dispose.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31" name="object 31"/>
          <p:cNvSpPr txBox="1"/>
          <p:nvPr/>
        </p:nvSpPr>
        <p:spPr>
          <a:xfrm>
            <a:off x="798982" y="4383151"/>
            <a:ext cx="7391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5F35"/>
                </a:solidFill>
                <a:latin typeface="Calibri"/>
                <a:cs typeface="Calibri"/>
              </a:rPr>
              <a:t>E</a:t>
            </a:r>
            <a:r>
              <a:rPr sz="1400" b="1" spc="-35" dirty="0">
                <a:solidFill>
                  <a:srgbClr val="005F35"/>
                </a:solidFill>
                <a:latin typeface="Calibri"/>
                <a:cs typeface="Calibri"/>
              </a:rPr>
              <a:t>x</a:t>
            </a:r>
            <a:r>
              <a:rPr sz="1400" b="1" spc="-5" dirty="0">
                <a:solidFill>
                  <a:srgbClr val="005F35"/>
                </a:solidFill>
                <a:latin typeface="Calibri"/>
                <a:cs typeface="Calibri"/>
              </a:rPr>
              <a:t>emp</a:t>
            </a:r>
            <a:r>
              <a:rPr sz="1400" b="1" dirty="0">
                <a:solidFill>
                  <a:srgbClr val="005F35"/>
                </a:solidFill>
                <a:latin typeface="Calibri"/>
                <a:cs typeface="Calibri"/>
              </a:rPr>
              <a:t>le</a:t>
            </a:r>
            <a:r>
              <a:rPr sz="1400" b="1" spc="-30" dirty="0">
                <a:solidFill>
                  <a:srgbClr val="005F3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8982" y="4597120"/>
            <a:ext cx="54032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achats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représente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fait,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tandis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tables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produits,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clients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Introduction</a:t>
            </a:r>
            <a:r>
              <a:rPr sz="1600" b="1" spc="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au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Modèle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dimensionnel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982" y="1599692"/>
            <a:ext cx="10067925" cy="9696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solidFill>
                  <a:srgbClr val="007842"/>
                </a:solidFill>
                <a:latin typeface="Calibri"/>
                <a:cs typeface="Calibri"/>
              </a:rPr>
              <a:t>Table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faits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 :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Caractéristiques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31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généralement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additives,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c’est-à-dire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qu’on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additionner.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ajouter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nombres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tout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en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gardant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résultats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d’unités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calculable).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627871" y="2593467"/>
          <a:ext cx="1156970" cy="3902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 gridSpan="2"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Dim_Client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solidFill>
                      <a:srgbClr val="005F3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421">
                <a:tc gridSpan="2"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id_client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 gridSpan="2"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prénom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nom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26">
                <a:tc gridSpan="2"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genre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052"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ville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5F35"/>
                      </a:solidFill>
                      <a:prstDash val="solid"/>
                    </a:lnL>
                    <a:lnT w="12700">
                      <a:solidFill>
                        <a:srgbClr val="005F35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 gridSpan="2">
                  <a:txBody>
                    <a:bodyPr/>
                    <a:lstStyle/>
                    <a:p>
                      <a:pPr marL="3289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Achats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solidFill>
                      <a:srgbClr val="005F3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675">
                <a:tc gridSpan="2"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id_achat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939">
                <a:tc gridSpan="2"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id_produit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939">
                <a:tc gridSpan="2"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id_client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 gridSpan="2"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unités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658"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prix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8627871" y="4953380"/>
            <a:ext cx="1169670" cy="38100"/>
          </a:xfrm>
          <a:custGeom>
            <a:avLst/>
            <a:gdLst/>
            <a:ahLst/>
            <a:cxnLst/>
            <a:rect l="l" t="t" r="r" b="b"/>
            <a:pathLst>
              <a:path w="1169670" h="38100">
                <a:moveTo>
                  <a:pt x="0" y="38100"/>
                </a:moveTo>
                <a:lnTo>
                  <a:pt x="1169543" y="38100"/>
                </a:lnTo>
                <a:lnTo>
                  <a:pt x="1169543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27871" y="5277230"/>
            <a:ext cx="1169670" cy="304800"/>
          </a:xfrm>
          <a:custGeom>
            <a:avLst/>
            <a:gdLst/>
            <a:ahLst/>
            <a:cxnLst/>
            <a:rect l="l" t="t" r="r" b="b"/>
            <a:pathLst>
              <a:path w="1169670" h="304800">
                <a:moveTo>
                  <a:pt x="0" y="0"/>
                </a:moveTo>
                <a:lnTo>
                  <a:pt x="1169543" y="0"/>
                </a:lnTo>
              </a:path>
              <a:path w="1169670" h="304800">
                <a:moveTo>
                  <a:pt x="0" y="304800"/>
                </a:moveTo>
                <a:lnTo>
                  <a:pt x="1169543" y="304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27871" y="5886843"/>
            <a:ext cx="1169670" cy="0"/>
          </a:xfrm>
          <a:custGeom>
            <a:avLst/>
            <a:gdLst/>
            <a:ahLst/>
            <a:cxnLst/>
            <a:rect l="l" t="t" r="r" b="b"/>
            <a:pathLst>
              <a:path w="1169670">
                <a:moveTo>
                  <a:pt x="0" y="0"/>
                </a:moveTo>
                <a:lnTo>
                  <a:pt x="116954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27871" y="6191643"/>
            <a:ext cx="1169670" cy="0"/>
          </a:xfrm>
          <a:custGeom>
            <a:avLst/>
            <a:gdLst/>
            <a:ahLst/>
            <a:cxnLst/>
            <a:rect l="l" t="t" r="r" b="b"/>
            <a:pathLst>
              <a:path w="1169670">
                <a:moveTo>
                  <a:pt x="0" y="0"/>
                </a:moveTo>
                <a:lnTo>
                  <a:pt x="116954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27871" y="2885567"/>
            <a:ext cx="1169670" cy="38100"/>
          </a:xfrm>
          <a:custGeom>
            <a:avLst/>
            <a:gdLst/>
            <a:ahLst/>
            <a:cxnLst/>
            <a:rect l="l" t="t" r="r" b="b"/>
            <a:pathLst>
              <a:path w="1169670" h="38100">
                <a:moveTo>
                  <a:pt x="0" y="38100"/>
                </a:moveTo>
                <a:lnTo>
                  <a:pt x="1169543" y="38100"/>
                </a:lnTo>
                <a:lnTo>
                  <a:pt x="1169543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27871" y="3209417"/>
            <a:ext cx="1169670" cy="0"/>
          </a:xfrm>
          <a:custGeom>
            <a:avLst/>
            <a:gdLst/>
            <a:ahLst/>
            <a:cxnLst/>
            <a:rect l="l" t="t" r="r" b="b"/>
            <a:pathLst>
              <a:path w="1169670">
                <a:moveTo>
                  <a:pt x="0" y="0"/>
                </a:moveTo>
                <a:lnTo>
                  <a:pt x="116954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27871" y="3514216"/>
            <a:ext cx="1169670" cy="0"/>
          </a:xfrm>
          <a:custGeom>
            <a:avLst/>
            <a:gdLst/>
            <a:ahLst/>
            <a:cxnLst/>
            <a:rect l="l" t="t" r="r" b="b"/>
            <a:pathLst>
              <a:path w="1169670">
                <a:moveTo>
                  <a:pt x="0" y="0"/>
                </a:moveTo>
                <a:lnTo>
                  <a:pt x="116954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27871" y="3819016"/>
            <a:ext cx="1169670" cy="0"/>
          </a:xfrm>
          <a:custGeom>
            <a:avLst/>
            <a:gdLst/>
            <a:ahLst/>
            <a:cxnLst/>
            <a:rect l="l" t="t" r="r" b="b"/>
            <a:pathLst>
              <a:path w="1169670">
                <a:moveTo>
                  <a:pt x="0" y="0"/>
                </a:moveTo>
                <a:lnTo>
                  <a:pt x="116954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27871" y="4123816"/>
            <a:ext cx="1169670" cy="0"/>
          </a:xfrm>
          <a:custGeom>
            <a:avLst/>
            <a:gdLst/>
            <a:ahLst/>
            <a:cxnLst/>
            <a:rect l="l" t="t" r="r" b="b"/>
            <a:pathLst>
              <a:path w="1169670">
                <a:moveTo>
                  <a:pt x="0" y="0"/>
                </a:moveTo>
                <a:lnTo>
                  <a:pt x="116954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6853173" y="4244975"/>
            <a:ext cx="1413510" cy="1854200"/>
            <a:chOff x="6853173" y="4244975"/>
            <a:chExt cx="1413510" cy="1854200"/>
          </a:xfrm>
        </p:grpSpPr>
        <p:sp>
          <p:nvSpPr>
            <p:cNvPr id="18" name="object 18"/>
            <p:cNvSpPr/>
            <p:nvPr/>
          </p:nvSpPr>
          <p:spPr>
            <a:xfrm>
              <a:off x="6859523" y="4543425"/>
              <a:ext cx="1400810" cy="38100"/>
            </a:xfrm>
            <a:custGeom>
              <a:avLst/>
              <a:gdLst/>
              <a:ahLst/>
              <a:cxnLst/>
              <a:rect l="l" t="t" r="r" b="b"/>
              <a:pathLst>
                <a:path w="1400809" h="38100">
                  <a:moveTo>
                    <a:pt x="0" y="38100"/>
                  </a:moveTo>
                  <a:lnTo>
                    <a:pt x="1400809" y="38100"/>
                  </a:lnTo>
                  <a:lnTo>
                    <a:pt x="1400809" y="0"/>
                  </a:lnTo>
                  <a:lnTo>
                    <a:pt x="0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59523" y="4867275"/>
              <a:ext cx="1400810" cy="914400"/>
            </a:xfrm>
            <a:custGeom>
              <a:avLst/>
              <a:gdLst/>
              <a:ahLst/>
              <a:cxnLst/>
              <a:rect l="l" t="t" r="r" b="b"/>
              <a:pathLst>
                <a:path w="1400809" h="914400">
                  <a:moveTo>
                    <a:pt x="0" y="0"/>
                  </a:moveTo>
                  <a:lnTo>
                    <a:pt x="1400809" y="0"/>
                  </a:lnTo>
                </a:path>
                <a:path w="1400809" h="914400">
                  <a:moveTo>
                    <a:pt x="0" y="304800"/>
                  </a:moveTo>
                  <a:lnTo>
                    <a:pt x="1400809" y="304800"/>
                  </a:lnTo>
                </a:path>
                <a:path w="1400809" h="914400">
                  <a:moveTo>
                    <a:pt x="0" y="609600"/>
                  </a:moveTo>
                  <a:lnTo>
                    <a:pt x="1400809" y="609600"/>
                  </a:lnTo>
                </a:path>
                <a:path w="1400809" h="914400">
                  <a:moveTo>
                    <a:pt x="0" y="914336"/>
                  </a:moveTo>
                  <a:lnTo>
                    <a:pt x="1400809" y="9143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59523" y="4251325"/>
              <a:ext cx="1400810" cy="1841500"/>
            </a:xfrm>
            <a:custGeom>
              <a:avLst/>
              <a:gdLst/>
              <a:ahLst/>
              <a:cxnLst/>
              <a:rect l="l" t="t" r="r" b="b"/>
              <a:pathLst>
                <a:path w="1400809" h="1841500">
                  <a:moveTo>
                    <a:pt x="6350" y="0"/>
                  </a:moveTo>
                  <a:lnTo>
                    <a:pt x="6350" y="1841436"/>
                  </a:lnTo>
                </a:path>
                <a:path w="1400809" h="1841500">
                  <a:moveTo>
                    <a:pt x="1394459" y="0"/>
                  </a:moveTo>
                  <a:lnTo>
                    <a:pt x="1394459" y="1841436"/>
                  </a:lnTo>
                </a:path>
                <a:path w="1400809" h="1841500">
                  <a:moveTo>
                    <a:pt x="0" y="1835086"/>
                  </a:moveTo>
                  <a:lnTo>
                    <a:pt x="1400809" y="1835086"/>
                  </a:lnTo>
                </a:path>
              </a:pathLst>
            </a:custGeom>
            <a:ln w="12700">
              <a:solidFill>
                <a:srgbClr val="005F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872223" y="4251325"/>
            <a:ext cx="1375410" cy="311150"/>
          </a:xfrm>
          <a:prstGeom prst="rect">
            <a:avLst/>
          </a:prstGeom>
          <a:solidFill>
            <a:srgbClr val="005F35"/>
          </a:solidFill>
        </p:spPr>
        <p:txBody>
          <a:bodyPr vert="horz" wrap="square" lIns="0" tIns="4064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32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Dim_Produit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68490" y="4493488"/>
            <a:ext cx="1183005" cy="1550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3360" marR="205104" algn="ctr">
              <a:lnSpc>
                <a:spcPct val="142900"/>
              </a:lnSpc>
              <a:spcBef>
                <a:spcPts val="95"/>
              </a:spcBef>
            </a:pPr>
            <a:r>
              <a:rPr sz="1400" dirty="0">
                <a:latin typeface="Calibri"/>
                <a:cs typeface="Calibri"/>
              </a:rPr>
              <a:t>id</a:t>
            </a:r>
            <a:r>
              <a:rPr sz="1400" spc="-10" dirty="0">
                <a:latin typeface="Calibri"/>
                <a:cs typeface="Calibri"/>
              </a:rPr>
              <a:t>_p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od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it  </a:t>
            </a:r>
            <a:r>
              <a:rPr sz="1400" spc="-5" dirty="0">
                <a:latin typeface="Calibri"/>
                <a:cs typeface="Calibri"/>
              </a:rPr>
              <a:t>nom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catégorie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1400" spc="-5" dirty="0">
                <a:latin typeface="Calibri"/>
                <a:cs typeface="Calibri"/>
              </a:rPr>
              <a:t>sous_catégories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1400" spc="-5" dirty="0">
                <a:latin typeface="Calibri"/>
                <a:cs typeface="Calibri"/>
              </a:rPr>
              <a:t>dimensions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0210418" y="4177029"/>
          <a:ext cx="1156970" cy="2140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6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Dim_Date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solidFill>
                      <a:srgbClr val="005F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433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id_date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14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année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92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mois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semaine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jour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78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…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10210418" y="4469129"/>
            <a:ext cx="1169670" cy="38100"/>
          </a:xfrm>
          <a:custGeom>
            <a:avLst/>
            <a:gdLst/>
            <a:ahLst/>
            <a:cxnLst/>
            <a:rect l="l" t="t" r="r" b="b"/>
            <a:pathLst>
              <a:path w="1169670" h="38100">
                <a:moveTo>
                  <a:pt x="0" y="38100"/>
                </a:moveTo>
                <a:lnTo>
                  <a:pt x="1169670" y="38100"/>
                </a:lnTo>
                <a:lnTo>
                  <a:pt x="116967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210418" y="4792979"/>
            <a:ext cx="1169670" cy="0"/>
          </a:xfrm>
          <a:custGeom>
            <a:avLst/>
            <a:gdLst/>
            <a:ahLst/>
            <a:cxnLst/>
            <a:rect l="l" t="t" r="r" b="b"/>
            <a:pathLst>
              <a:path w="1169670">
                <a:moveTo>
                  <a:pt x="0" y="0"/>
                </a:moveTo>
                <a:lnTo>
                  <a:pt x="116967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210418" y="5097779"/>
            <a:ext cx="1169670" cy="0"/>
          </a:xfrm>
          <a:custGeom>
            <a:avLst/>
            <a:gdLst/>
            <a:ahLst/>
            <a:cxnLst/>
            <a:rect l="l" t="t" r="r" b="b"/>
            <a:pathLst>
              <a:path w="1169670">
                <a:moveTo>
                  <a:pt x="0" y="0"/>
                </a:moveTo>
                <a:lnTo>
                  <a:pt x="116967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210418" y="5402579"/>
            <a:ext cx="1169670" cy="0"/>
          </a:xfrm>
          <a:custGeom>
            <a:avLst/>
            <a:gdLst/>
            <a:ahLst/>
            <a:cxnLst/>
            <a:rect l="l" t="t" r="r" b="b"/>
            <a:pathLst>
              <a:path w="1169670">
                <a:moveTo>
                  <a:pt x="0" y="0"/>
                </a:moveTo>
                <a:lnTo>
                  <a:pt x="116967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210418" y="5707443"/>
            <a:ext cx="1169670" cy="0"/>
          </a:xfrm>
          <a:custGeom>
            <a:avLst/>
            <a:gdLst/>
            <a:ahLst/>
            <a:cxnLst/>
            <a:rect l="l" t="t" r="r" b="b"/>
            <a:pathLst>
              <a:path w="1169670">
                <a:moveTo>
                  <a:pt x="0" y="0"/>
                </a:moveTo>
                <a:lnTo>
                  <a:pt x="116967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210418" y="6012243"/>
            <a:ext cx="1169670" cy="0"/>
          </a:xfrm>
          <a:custGeom>
            <a:avLst/>
            <a:gdLst/>
            <a:ahLst/>
            <a:cxnLst/>
            <a:rect l="l" t="t" r="r" b="b"/>
            <a:pathLst>
              <a:path w="1169670">
                <a:moveTo>
                  <a:pt x="0" y="0"/>
                </a:moveTo>
                <a:lnTo>
                  <a:pt x="116967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53983" y="5172455"/>
            <a:ext cx="1963420" cy="410209"/>
          </a:xfrm>
          <a:custGeom>
            <a:avLst/>
            <a:gdLst/>
            <a:ahLst/>
            <a:cxnLst/>
            <a:rect l="l" t="t" r="r" b="b"/>
            <a:pathLst>
              <a:path w="1963420" h="410210">
                <a:moveTo>
                  <a:pt x="1963420" y="77724"/>
                </a:moveTo>
                <a:lnTo>
                  <a:pt x="1537716" y="409575"/>
                </a:lnTo>
              </a:path>
              <a:path w="1963420" h="410210">
                <a:moveTo>
                  <a:pt x="380238" y="410083"/>
                </a:moveTo>
                <a:lnTo>
                  <a:pt x="0" y="0"/>
                </a:lnTo>
              </a:path>
            </a:pathLst>
          </a:custGeom>
          <a:ln w="6350">
            <a:solidFill>
              <a:srgbClr val="005F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98982" y="2611983"/>
            <a:ext cx="570420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99720" indent="-2870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Contrairement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 pas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descriptifs,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mesurables.</a:t>
            </a:r>
            <a:endParaRPr sz="1400">
              <a:latin typeface="Calibri"/>
              <a:cs typeface="Calibri"/>
            </a:endParaRPr>
          </a:p>
          <a:p>
            <a:pPr marL="299085" marR="508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événementiel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transactionnel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(exemple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achat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traité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transaction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ou 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autre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événement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produit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dans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spécifique).</a:t>
            </a:r>
            <a:endParaRPr sz="1400">
              <a:latin typeface="Calibri"/>
              <a:cs typeface="Calibri"/>
            </a:endParaRPr>
          </a:p>
          <a:p>
            <a:pPr marL="299085" marR="508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trouve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fois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inclue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faits.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eux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même,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elles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incluses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table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8982" y="3503650"/>
            <a:ext cx="10466705" cy="130683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b="1" spc="-10" dirty="0">
                <a:solidFill>
                  <a:srgbClr val="005F35"/>
                </a:solidFill>
                <a:latin typeface="Calibri"/>
                <a:cs typeface="Calibri"/>
              </a:rPr>
              <a:t>Exemple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Prenons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suivante,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remarque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qu’on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profit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région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date.</a:t>
            </a:r>
            <a:endParaRPr sz="1400">
              <a:latin typeface="Calibri"/>
              <a:cs typeface="Calibri"/>
            </a:endParaRPr>
          </a:p>
          <a:p>
            <a:pPr marL="299085" marR="508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profit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ligne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 une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région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spécifique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spécifique.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Ceci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niveau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atomique.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grain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Introduction</a:t>
            </a:r>
            <a:r>
              <a:rPr sz="1600" b="1" spc="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au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Modèle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dimensionnel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8982" y="1599692"/>
            <a:ext cx="9914890" cy="1289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solidFill>
                  <a:srgbClr val="007842"/>
                </a:solidFill>
                <a:latin typeface="Calibri"/>
                <a:cs typeface="Calibri"/>
              </a:rPr>
              <a:t>Table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 faits</a:t>
            </a:r>
            <a:endParaRPr sz="1600">
              <a:latin typeface="Calibri"/>
              <a:cs typeface="Calibri"/>
            </a:endParaRPr>
          </a:p>
          <a:p>
            <a:pPr marL="299085" marR="5080" indent="-287020">
              <a:lnSpc>
                <a:spcPct val="150100"/>
              </a:lnSpc>
              <a:spcBef>
                <a:spcPts val="47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 se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compose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primaire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(comme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relationnelles),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multiples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étrangères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font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références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faits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eux-mêmes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mesures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clés.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définie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qu’on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appelle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grain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.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 grain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niveau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atomique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149978" y="4583684"/>
          <a:ext cx="4341495" cy="1835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2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solidFill>
                      <a:srgbClr val="005F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id_date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solidFill>
                      <a:srgbClr val="005F3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id_region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solidFill>
                      <a:srgbClr val="005F3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profit</a:t>
                      </a:r>
                      <a:r>
                        <a:rPr sz="14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(DH)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solidFill>
                      <a:srgbClr val="005F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3467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20092022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46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20092022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50">
                <a:tc>
                  <a:txBody>
                    <a:bodyPr/>
                    <a:lstStyle/>
                    <a:p>
                      <a:pPr marL="346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20092022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900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346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20092022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46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20092022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Introduction</a:t>
            </a:r>
            <a:r>
              <a:rPr sz="1600" b="1" spc="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au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Modèle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dimensionnel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25142" y="3648202"/>
            <a:ext cx="8141970" cy="762635"/>
            <a:chOff x="2025142" y="3648202"/>
            <a:chExt cx="8141970" cy="762635"/>
          </a:xfrm>
        </p:grpSpPr>
        <p:sp>
          <p:nvSpPr>
            <p:cNvPr id="7" name="object 7"/>
            <p:cNvSpPr/>
            <p:nvPr/>
          </p:nvSpPr>
          <p:spPr>
            <a:xfrm>
              <a:off x="2031492" y="3654552"/>
              <a:ext cx="8129270" cy="749935"/>
            </a:xfrm>
            <a:custGeom>
              <a:avLst/>
              <a:gdLst/>
              <a:ahLst/>
              <a:cxnLst/>
              <a:rect l="l" t="t" r="r" b="b"/>
              <a:pathLst>
                <a:path w="8129270" h="749935">
                  <a:moveTo>
                    <a:pt x="8004048" y="0"/>
                  </a:moveTo>
                  <a:lnTo>
                    <a:pt x="124968" y="0"/>
                  </a:lnTo>
                  <a:lnTo>
                    <a:pt x="76348" y="9828"/>
                  </a:lnTo>
                  <a:lnTo>
                    <a:pt x="36623" y="36623"/>
                  </a:lnTo>
                  <a:lnTo>
                    <a:pt x="9828" y="76348"/>
                  </a:lnTo>
                  <a:lnTo>
                    <a:pt x="0" y="124968"/>
                  </a:lnTo>
                  <a:lnTo>
                    <a:pt x="0" y="624840"/>
                  </a:lnTo>
                  <a:lnTo>
                    <a:pt x="9828" y="673459"/>
                  </a:lnTo>
                  <a:lnTo>
                    <a:pt x="36623" y="713184"/>
                  </a:lnTo>
                  <a:lnTo>
                    <a:pt x="76348" y="739979"/>
                  </a:lnTo>
                  <a:lnTo>
                    <a:pt x="124968" y="749808"/>
                  </a:lnTo>
                  <a:lnTo>
                    <a:pt x="8004048" y="749808"/>
                  </a:lnTo>
                  <a:lnTo>
                    <a:pt x="8052667" y="739979"/>
                  </a:lnTo>
                  <a:lnTo>
                    <a:pt x="8092392" y="713184"/>
                  </a:lnTo>
                  <a:lnTo>
                    <a:pt x="8119187" y="673459"/>
                  </a:lnTo>
                  <a:lnTo>
                    <a:pt x="8129015" y="624840"/>
                  </a:lnTo>
                  <a:lnTo>
                    <a:pt x="8129015" y="124968"/>
                  </a:lnTo>
                  <a:lnTo>
                    <a:pt x="8119187" y="76348"/>
                  </a:lnTo>
                  <a:lnTo>
                    <a:pt x="8092392" y="36623"/>
                  </a:lnTo>
                  <a:lnTo>
                    <a:pt x="8052667" y="9828"/>
                  </a:lnTo>
                  <a:lnTo>
                    <a:pt x="800404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31492" y="3654552"/>
              <a:ext cx="8129270" cy="749935"/>
            </a:xfrm>
            <a:custGeom>
              <a:avLst/>
              <a:gdLst/>
              <a:ahLst/>
              <a:cxnLst/>
              <a:rect l="l" t="t" r="r" b="b"/>
              <a:pathLst>
                <a:path w="8129270" h="749935">
                  <a:moveTo>
                    <a:pt x="0" y="124968"/>
                  </a:moveTo>
                  <a:lnTo>
                    <a:pt x="9828" y="76348"/>
                  </a:lnTo>
                  <a:lnTo>
                    <a:pt x="36623" y="36623"/>
                  </a:lnTo>
                  <a:lnTo>
                    <a:pt x="76348" y="9828"/>
                  </a:lnTo>
                  <a:lnTo>
                    <a:pt x="124968" y="0"/>
                  </a:lnTo>
                  <a:lnTo>
                    <a:pt x="8004048" y="0"/>
                  </a:lnTo>
                  <a:lnTo>
                    <a:pt x="8052667" y="9828"/>
                  </a:lnTo>
                  <a:lnTo>
                    <a:pt x="8092392" y="36623"/>
                  </a:lnTo>
                  <a:lnTo>
                    <a:pt x="8119187" y="76348"/>
                  </a:lnTo>
                  <a:lnTo>
                    <a:pt x="8129015" y="124968"/>
                  </a:lnTo>
                  <a:lnTo>
                    <a:pt x="8129015" y="624840"/>
                  </a:lnTo>
                  <a:lnTo>
                    <a:pt x="8119187" y="673459"/>
                  </a:lnTo>
                  <a:lnTo>
                    <a:pt x="8092392" y="713184"/>
                  </a:lnTo>
                  <a:lnTo>
                    <a:pt x="8052667" y="739979"/>
                  </a:lnTo>
                  <a:lnTo>
                    <a:pt x="8004048" y="749808"/>
                  </a:lnTo>
                  <a:lnTo>
                    <a:pt x="124968" y="749808"/>
                  </a:lnTo>
                  <a:lnTo>
                    <a:pt x="76348" y="739979"/>
                  </a:lnTo>
                  <a:lnTo>
                    <a:pt x="36623" y="713184"/>
                  </a:lnTo>
                  <a:lnTo>
                    <a:pt x="9828" y="673459"/>
                  </a:lnTo>
                  <a:lnTo>
                    <a:pt x="0" y="624840"/>
                  </a:lnTo>
                  <a:lnTo>
                    <a:pt x="0" y="12496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98982" y="1599692"/>
            <a:ext cx="10415905" cy="262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solidFill>
                  <a:srgbClr val="007842"/>
                </a:solidFill>
                <a:latin typeface="Calibri"/>
                <a:cs typeface="Calibri"/>
              </a:rPr>
              <a:t>Table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31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servent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catégoriser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afin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d’obtenir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contexte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significatif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nos mesures.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 par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n’a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qu’un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total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unités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vendues,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n’a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vraiment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résultats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significatifs.</a:t>
            </a:r>
            <a:endParaRPr sz="1400">
              <a:latin typeface="Calibri"/>
              <a:cs typeface="Calibri"/>
            </a:endParaRPr>
          </a:p>
          <a:p>
            <a:pPr marL="299085" marR="295275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caractère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descriptif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mesurer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 peut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l’utiliser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décrire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produit,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catégorie,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…).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Ceci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aide à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supporter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analyser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filtrer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groupes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labéliser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données.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distinguer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voici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caractéristiques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communes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Calibri"/>
              <a:cs typeface="Calibri"/>
            </a:endParaRPr>
          </a:p>
          <a:p>
            <a:pPr marL="1322705">
              <a:lnSpc>
                <a:spcPts val="161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 faits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sont agrégées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(calculables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+,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-.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Etc.) et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donc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numériques,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tandis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dimensions</a:t>
            </a:r>
            <a:endParaRPr sz="1400">
              <a:latin typeface="Calibri"/>
              <a:cs typeface="Calibri"/>
            </a:endParaRPr>
          </a:p>
          <a:p>
            <a:pPr marL="1322705">
              <a:lnSpc>
                <a:spcPts val="1610"/>
              </a:lnSpc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peuvent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être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numériques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sauf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qu’ils ne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peuvent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plus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être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agrégées.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25142" y="4512309"/>
            <a:ext cx="8141970" cy="762635"/>
            <a:chOff x="2025142" y="4512309"/>
            <a:chExt cx="8141970" cy="762635"/>
          </a:xfrm>
        </p:grpSpPr>
        <p:sp>
          <p:nvSpPr>
            <p:cNvPr id="11" name="object 11"/>
            <p:cNvSpPr/>
            <p:nvPr/>
          </p:nvSpPr>
          <p:spPr>
            <a:xfrm>
              <a:off x="2031492" y="4518659"/>
              <a:ext cx="8129270" cy="749935"/>
            </a:xfrm>
            <a:custGeom>
              <a:avLst/>
              <a:gdLst/>
              <a:ahLst/>
              <a:cxnLst/>
              <a:rect l="l" t="t" r="r" b="b"/>
              <a:pathLst>
                <a:path w="8129270" h="749935">
                  <a:moveTo>
                    <a:pt x="8004048" y="0"/>
                  </a:moveTo>
                  <a:lnTo>
                    <a:pt x="124968" y="0"/>
                  </a:lnTo>
                  <a:lnTo>
                    <a:pt x="76348" y="9828"/>
                  </a:lnTo>
                  <a:lnTo>
                    <a:pt x="36623" y="36623"/>
                  </a:lnTo>
                  <a:lnTo>
                    <a:pt x="9828" y="76348"/>
                  </a:lnTo>
                  <a:lnTo>
                    <a:pt x="0" y="124967"/>
                  </a:lnTo>
                  <a:lnTo>
                    <a:pt x="0" y="624839"/>
                  </a:lnTo>
                  <a:lnTo>
                    <a:pt x="9828" y="673459"/>
                  </a:lnTo>
                  <a:lnTo>
                    <a:pt x="36623" y="713184"/>
                  </a:lnTo>
                  <a:lnTo>
                    <a:pt x="76348" y="739979"/>
                  </a:lnTo>
                  <a:lnTo>
                    <a:pt x="124968" y="749807"/>
                  </a:lnTo>
                  <a:lnTo>
                    <a:pt x="8004048" y="749807"/>
                  </a:lnTo>
                  <a:lnTo>
                    <a:pt x="8052667" y="739979"/>
                  </a:lnTo>
                  <a:lnTo>
                    <a:pt x="8092392" y="713184"/>
                  </a:lnTo>
                  <a:lnTo>
                    <a:pt x="8119187" y="673459"/>
                  </a:lnTo>
                  <a:lnTo>
                    <a:pt x="8129015" y="624839"/>
                  </a:lnTo>
                  <a:lnTo>
                    <a:pt x="8129015" y="124967"/>
                  </a:lnTo>
                  <a:lnTo>
                    <a:pt x="8119187" y="76348"/>
                  </a:lnTo>
                  <a:lnTo>
                    <a:pt x="8092392" y="36623"/>
                  </a:lnTo>
                  <a:lnTo>
                    <a:pt x="8052667" y="9828"/>
                  </a:lnTo>
                  <a:lnTo>
                    <a:pt x="8004048" y="0"/>
                  </a:lnTo>
                  <a:close/>
                </a:path>
              </a:pathLst>
            </a:custGeom>
            <a:solidFill>
              <a:srgbClr val="4DC5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31492" y="4518659"/>
              <a:ext cx="8129270" cy="749935"/>
            </a:xfrm>
            <a:custGeom>
              <a:avLst/>
              <a:gdLst/>
              <a:ahLst/>
              <a:cxnLst/>
              <a:rect l="l" t="t" r="r" b="b"/>
              <a:pathLst>
                <a:path w="8129270" h="749935">
                  <a:moveTo>
                    <a:pt x="0" y="124967"/>
                  </a:moveTo>
                  <a:lnTo>
                    <a:pt x="9828" y="76348"/>
                  </a:lnTo>
                  <a:lnTo>
                    <a:pt x="36623" y="36623"/>
                  </a:lnTo>
                  <a:lnTo>
                    <a:pt x="76348" y="9828"/>
                  </a:lnTo>
                  <a:lnTo>
                    <a:pt x="124968" y="0"/>
                  </a:lnTo>
                  <a:lnTo>
                    <a:pt x="8004048" y="0"/>
                  </a:lnTo>
                  <a:lnTo>
                    <a:pt x="8052667" y="9828"/>
                  </a:lnTo>
                  <a:lnTo>
                    <a:pt x="8092392" y="36623"/>
                  </a:lnTo>
                  <a:lnTo>
                    <a:pt x="8119187" y="76348"/>
                  </a:lnTo>
                  <a:lnTo>
                    <a:pt x="8129015" y="124967"/>
                  </a:lnTo>
                  <a:lnTo>
                    <a:pt x="8129015" y="624839"/>
                  </a:lnTo>
                  <a:lnTo>
                    <a:pt x="8119187" y="673459"/>
                  </a:lnTo>
                  <a:lnTo>
                    <a:pt x="8092392" y="713184"/>
                  </a:lnTo>
                  <a:lnTo>
                    <a:pt x="8052667" y="739979"/>
                  </a:lnTo>
                  <a:lnTo>
                    <a:pt x="8004048" y="749807"/>
                  </a:lnTo>
                  <a:lnTo>
                    <a:pt x="124968" y="749807"/>
                  </a:lnTo>
                  <a:lnTo>
                    <a:pt x="76348" y="739979"/>
                  </a:lnTo>
                  <a:lnTo>
                    <a:pt x="36623" y="713184"/>
                  </a:lnTo>
                  <a:lnTo>
                    <a:pt x="9828" y="673459"/>
                  </a:lnTo>
                  <a:lnTo>
                    <a:pt x="0" y="624839"/>
                  </a:lnTo>
                  <a:lnTo>
                    <a:pt x="0" y="12496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109597" y="4753736"/>
            <a:ext cx="56489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Leur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caractère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est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descriptif, contrairement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celui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 faits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qui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est mesurable.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025142" y="5376417"/>
            <a:ext cx="8141970" cy="762635"/>
            <a:chOff x="2025142" y="5376417"/>
            <a:chExt cx="8141970" cy="762635"/>
          </a:xfrm>
        </p:grpSpPr>
        <p:sp>
          <p:nvSpPr>
            <p:cNvPr id="15" name="object 15"/>
            <p:cNvSpPr/>
            <p:nvPr/>
          </p:nvSpPr>
          <p:spPr>
            <a:xfrm>
              <a:off x="2031492" y="5382767"/>
              <a:ext cx="8129270" cy="749935"/>
            </a:xfrm>
            <a:custGeom>
              <a:avLst/>
              <a:gdLst/>
              <a:ahLst/>
              <a:cxnLst/>
              <a:rect l="l" t="t" r="r" b="b"/>
              <a:pathLst>
                <a:path w="8129270" h="749935">
                  <a:moveTo>
                    <a:pt x="8004048" y="0"/>
                  </a:moveTo>
                  <a:lnTo>
                    <a:pt x="124968" y="0"/>
                  </a:lnTo>
                  <a:lnTo>
                    <a:pt x="76348" y="9828"/>
                  </a:lnTo>
                  <a:lnTo>
                    <a:pt x="36623" y="36623"/>
                  </a:lnTo>
                  <a:lnTo>
                    <a:pt x="9828" y="76348"/>
                  </a:lnTo>
                  <a:lnTo>
                    <a:pt x="0" y="124967"/>
                  </a:lnTo>
                  <a:lnTo>
                    <a:pt x="0" y="624839"/>
                  </a:lnTo>
                  <a:lnTo>
                    <a:pt x="9828" y="673480"/>
                  </a:lnTo>
                  <a:lnTo>
                    <a:pt x="36623" y="713203"/>
                  </a:lnTo>
                  <a:lnTo>
                    <a:pt x="76348" y="739986"/>
                  </a:lnTo>
                  <a:lnTo>
                    <a:pt x="124968" y="749807"/>
                  </a:lnTo>
                  <a:lnTo>
                    <a:pt x="8004048" y="749807"/>
                  </a:lnTo>
                  <a:lnTo>
                    <a:pt x="8052667" y="739986"/>
                  </a:lnTo>
                  <a:lnTo>
                    <a:pt x="8092392" y="713203"/>
                  </a:lnTo>
                  <a:lnTo>
                    <a:pt x="8119187" y="673480"/>
                  </a:lnTo>
                  <a:lnTo>
                    <a:pt x="8129015" y="624839"/>
                  </a:lnTo>
                  <a:lnTo>
                    <a:pt x="8129015" y="124967"/>
                  </a:lnTo>
                  <a:lnTo>
                    <a:pt x="8119187" y="76348"/>
                  </a:lnTo>
                  <a:lnTo>
                    <a:pt x="8092392" y="36623"/>
                  </a:lnTo>
                  <a:lnTo>
                    <a:pt x="8052667" y="9828"/>
                  </a:lnTo>
                  <a:lnTo>
                    <a:pt x="8004048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31492" y="5382767"/>
              <a:ext cx="8129270" cy="749935"/>
            </a:xfrm>
            <a:custGeom>
              <a:avLst/>
              <a:gdLst/>
              <a:ahLst/>
              <a:cxnLst/>
              <a:rect l="l" t="t" r="r" b="b"/>
              <a:pathLst>
                <a:path w="8129270" h="749935">
                  <a:moveTo>
                    <a:pt x="0" y="124967"/>
                  </a:moveTo>
                  <a:lnTo>
                    <a:pt x="9828" y="76348"/>
                  </a:lnTo>
                  <a:lnTo>
                    <a:pt x="36623" y="36623"/>
                  </a:lnTo>
                  <a:lnTo>
                    <a:pt x="76348" y="9828"/>
                  </a:lnTo>
                  <a:lnTo>
                    <a:pt x="124968" y="0"/>
                  </a:lnTo>
                  <a:lnTo>
                    <a:pt x="8004048" y="0"/>
                  </a:lnTo>
                  <a:lnTo>
                    <a:pt x="8052667" y="9828"/>
                  </a:lnTo>
                  <a:lnTo>
                    <a:pt x="8092392" y="36623"/>
                  </a:lnTo>
                  <a:lnTo>
                    <a:pt x="8119187" y="76348"/>
                  </a:lnTo>
                  <a:lnTo>
                    <a:pt x="8129015" y="124967"/>
                  </a:lnTo>
                  <a:lnTo>
                    <a:pt x="8129015" y="624839"/>
                  </a:lnTo>
                  <a:lnTo>
                    <a:pt x="8119187" y="673480"/>
                  </a:lnTo>
                  <a:lnTo>
                    <a:pt x="8092392" y="713203"/>
                  </a:lnTo>
                  <a:lnTo>
                    <a:pt x="8052667" y="739986"/>
                  </a:lnTo>
                  <a:lnTo>
                    <a:pt x="8004048" y="749807"/>
                  </a:lnTo>
                  <a:lnTo>
                    <a:pt x="124968" y="749807"/>
                  </a:lnTo>
                  <a:lnTo>
                    <a:pt x="76348" y="739986"/>
                  </a:lnTo>
                  <a:lnTo>
                    <a:pt x="36623" y="713203"/>
                  </a:lnTo>
                  <a:lnTo>
                    <a:pt x="9828" y="673480"/>
                  </a:lnTo>
                  <a:lnTo>
                    <a:pt x="0" y="624839"/>
                  </a:lnTo>
                  <a:lnTo>
                    <a:pt x="0" y="12496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109597" y="5520334"/>
            <a:ext cx="769747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27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Dans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faits,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a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toujours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mesures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qui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changent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(des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valeurs),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par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contre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aux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dimensions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qui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sont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plus statiques.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Introduction</a:t>
            </a:r>
            <a:r>
              <a:rPr sz="1600" b="1" spc="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au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Modèle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dimensionnel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798982" y="1599692"/>
            <a:ext cx="10473690" cy="2890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solidFill>
                  <a:srgbClr val="007842"/>
                </a:solidFill>
                <a:latin typeface="Calibri"/>
                <a:cs typeface="Calibri"/>
              </a:rPr>
              <a:t>Table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31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Comme une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faits,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compose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aussi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primaire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dimensions.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Elle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comporter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étrangères.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Cela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devient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important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lorsqu’on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flocons.</a:t>
            </a:r>
            <a:endParaRPr sz="1400">
              <a:latin typeface="Calibri"/>
              <a:cs typeface="Calibri"/>
            </a:endParaRPr>
          </a:p>
          <a:p>
            <a:pPr marL="299085" marR="508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représenter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personnes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(employés,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consommateurs,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managers),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produits,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lieus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(régions,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villes,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adresses),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temps,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400" b="1" spc="-10" dirty="0">
                <a:solidFill>
                  <a:srgbClr val="005F35"/>
                </a:solidFill>
                <a:latin typeface="Calibri"/>
                <a:cs typeface="Calibri"/>
              </a:rPr>
              <a:t>Exemple</a:t>
            </a:r>
            <a:endParaRPr sz="1400">
              <a:latin typeface="Calibri"/>
              <a:cs typeface="Calibri"/>
            </a:endParaRPr>
          </a:p>
          <a:p>
            <a:pPr marL="299085" marR="544195" indent="-287020">
              <a:lnSpc>
                <a:spcPts val="2520"/>
              </a:lnSpc>
              <a:spcBef>
                <a:spcPts val="22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Prenons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consommateurs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dimension.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id_consommateur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primaire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(prénom_consommateur,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nom_consommateur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email_consommateur).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Contrairement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changées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lentement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autre).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37182" y="4634991"/>
          <a:ext cx="8498205" cy="1835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2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6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id_consommateur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solidFill>
                      <a:srgbClr val="005F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prenom_consommateur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solidFill>
                      <a:srgbClr val="005F3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nom_consommateur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solidFill>
                      <a:srgbClr val="005F35"/>
                    </a:solidFill>
                  </a:tcPr>
                </a:tc>
                <a:tc>
                  <a:txBody>
                    <a:bodyPr/>
                    <a:lstStyle/>
                    <a:p>
                      <a:pPr marL="3263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email_consommateur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solidFill>
                      <a:srgbClr val="005F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4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Malak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Grini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  <a:hlinkClick r:id="rId4"/>
                        </a:rPr>
                        <a:t>mgrini@gmail.com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Sofia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Falahi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06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  <a:hlinkClick r:id="rId5"/>
                        </a:rPr>
                        <a:t>falahiS@gmail.com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8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Karim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Fassi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829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  <a:hlinkClick r:id="rId6"/>
                        </a:rPr>
                        <a:t>KarimFassi@gmail.com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Khalid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Chouaib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876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  <a:hlinkClick r:id="rId7"/>
                        </a:rPr>
                        <a:t>Chouaib111@gmail.com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Fatima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Zahra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Tlemsani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416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  <a:hlinkClick r:id="rId8"/>
                        </a:rPr>
                        <a:t>FZTlemsani@gmail.com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Introduction</a:t>
            </a:r>
            <a:r>
              <a:rPr sz="1600" b="1" spc="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au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Modèle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dimensionnel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982" y="1599692"/>
            <a:ext cx="10310495" cy="1289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solidFill>
                  <a:srgbClr val="007842"/>
                </a:solidFill>
                <a:latin typeface="Calibri"/>
                <a:cs typeface="Calibri"/>
              </a:rPr>
              <a:t>Table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31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Comme nous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avons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vu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première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représentation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modélisation dimensionnelle,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présentées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sous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forme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étoile.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 schéma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étoile.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étoile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dimensionnel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représenté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autre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appelée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flocon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58258" y="3053842"/>
            <a:ext cx="2270760" cy="1722120"/>
            <a:chOff x="4858258" y="3053842"/>
            <a:chExt cx="2270760" cy="1722120"/>
          </a:xfrm>
        </p:grpSpPr>
        <p:sp>
          <p:nvSpPr>
            <p:cNvPr id="8" name="object 8"/>
            <p:cNvSpPr/>
            <p:nvPr/>
          </p:nvSpPr>
          <p:spPr>
            <a:xfrm>
              <a:off x="4864608" y="4232148"/>
              <a:ext cx="2258060" cy="537210"/>
            </a:xfrm>
            <a:custGeom>
              <a:avLst/>
              <a:gdLst/>
              <a:ahLst/>
              <a:cxnLst/>
              <a:rect l="l" t="t" r="r" b="b"/>
              <a:pathLst>
                <a:path w="2258059" h="537210">
                  <a:moveTo>
                    <a:pt x="1129283" y="0"/>
                  </a:moveTo>
                  <a:lnTo>
                    <a:pt x="1129283" y="366013"/>
                  </a:lnTo>
                  <a:lnTo>
                    <a:pt x="2257806" y="366013"/>
                  </a:lnTo>
                  <a:lnTo>
                    <a:pt x="2257806" y="537082"/>
                  </a:lnTo>
                </a:path>
                <a:path w="2258059" h="537210">
                  <a:moveTo>
                    <a:pt x="1128521" y="0"/>
                  </a:moveTo>
                  <a:lnTo>
                    <a:pt x="1128521" y="366013"/>
                  </a:lnTo>
                  <a:lnTo>
                    <a:pt x="0" y="366013"/>
                  </a:lnTo>
                  <a:lnTo>
                    <a:pt x="0" y="537082"/>
                  </a:lnTo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70348" y="3060192"/>
              <a:ext cx="1847214" cy="1172210"/>
            </a:xfrm>
            <a:custGeom>
              <a:avLst/>
              <a:gdLst/>
              <a:ahLst/>
              <a:cxnLst/>
              <a:rect l="l" t="t" r="r" b="b"/>
              <a:pathLst>
                <a:path w="1847215" h="1172210">
                  <a:moveTo>
                    <a:pt x="1729867" y="0"/>
                  </a:moveTo>
                  <a:lnTo>
                    <a:pt x="117221" y="0"/>
                  </a:lnTo>
                  <a:lnTo>
                    <a:pt x="71580" y="9207"/>
                  </a:lnTo>
                  <a:lnTo>
                    <a:pt x="34321" y="34321"/>
                  </a:lnTo>
                  <a:lnTo>
                    <a:pt x="9207" y="71580"/>
                  </a:lnTo>
                  <a:lnTo>
                    <a:pt x="0" y="117221"/>
                  </a:lnTo>
                  <a:lnTo>
                    <a:pt x="0" y="1054735"/>
                  </a:lnTo>
                  <a:lnTo>
                    <a:pt x="9207" y="1100375"/>
                  </a:lnTo>
                  <a:lnTo>
                    <a:pt x="34321" y="1137634"/>
                  </a:lnTo>
                  <a:lnTo>
                    <a:pt x="71580" y="1162748"/>
                  </a:lnTo>
                  <a:lnTo>
                    <a:pt x="117221" y="1171956"/>
                  </a:lnTo>
                  <a:lnTo>
                    <a:pt x="1729867" y="1171956"/>
                  </a:lnTo>
                  <a:lnTo>
                    <a:pt x="1775507" y="1162748"/>
                  </a:lnTo>
                  <a:lnTo>
                    <a:pt x="1812766" y="1137634"/>
                  </a:lnTo>
                  <a:lnTo>
                    <a:pt x="1837880" y="1100375"/>
                  </a:lnTo>
                  <a:lnTo>
                    <a:pt x="1847087" y="1054735"/>
                  </a:lnTo>
                  <a:lnTo>
                    <a:pt x="1847087" y="117221"/>
                  </a:lnTo>
                  <a:lnTo>
                    <a:pt x="1837880" y="71580"/>
                  </a:lnTo>
                  <a:lnTo>
                    <a:pt x="1812766" y="34321"/>
                  </a:lnTo>
                  <a:lnTo>
                    <a:pt x="1775507" y="9207"/>
                  </a:lnTo>
                  <a:lnTo>
                    <a:pt x="172986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70348" y="3060192"/>
              <a:ext cx="1847214" cy="1172210"/>
            </a:xfrm>
            <a:custGeom>
              <a:avLst/>
              <a:gdLst/>
              <a:ahLst/>
              <a:cxnLst/>
              <a:rect l="l" t="t" r="r" b="b"/>
              <a:pathLst>
                <a:path w="1847215" h="1172210">
                  <a:moveTo>
                    <a:pt x="0" y="117221"/>
                  </a:moveTo>
                  <a:lnTo>
                    <a:pt x="9207" y="71580"/>
                  </a:lnTo>
                  <a:lnTo>
                    <a:pt x="34321" y="34321"/>
                  </a:lnTo>
                  <a:lnTo>
                    <a:pt x="71580" y="9207"/>
                  </a:lnTo>
                  <a:lnTo>
                    <a:pt x="117221" y="0"/>
                  </a:lnTo>
                  <a:lnTo>
                    <a:pt x="1729867" y="0"/>
                  </a:lnTo>
                  <a:lnTo>
                    <a:pt x="1775507" y="9207"/>
                  </a:lnTo>
                  <a:lnTo>
                    <a:pt x="1812766" y="34321"/>
                  </a:lnTo>
                  <a:lnTo>
                    <a:pt x="1837880" y="71580"/>
                  </a:lnTo>
                  <a:lnTo>
                    <a:pt x="1847087" y="117221"/>
                  </a:lnTo>
                  <a:lnTo>
                    <a:pt x="1847087" y="1054735"/>
                  </a:lnTo>
                  <a:lnTo>
                    <a:pt x="1837880" y="1100375"/>
                  </a:lnTo>
                  <a:lnTo>
                    <a:pt x="1812766" y="1137634"/>
                  </a:lnTo>
                  <a:lnTo>
                    <a:pt x="1775507" y="1162748"/>
                  </a:lnTo>
                  <a:lnTo>
                    <a:pt x="1729867" y="1171956"/>
                  </a:lnTo>
                  <a:lnTo>
                    <a:pt x="117221" y="1171956"/>
                  </a:lnTo>
                  <a:lnTo>
                    <a:pt x="71580" y="1162748"/>
                  </a:lnTo>
                  <a:lnTo>
                    <a:pt x="34321" y="1137634"/>
                  </a:lnTo>
                  <a:lnTo>
                    <a:pt x="9207" y="1100375"/>
                  </a:lnTo>
                  <a:lnTo>
                    <a:pt x="0" y="1054735"/>
                  </a:lnTo>
                  <a:lnTo>
                    <a:pt x="0" y="11722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74564" y="3253740"/>
              <a:ext cx="1847214" cy="1173480"/>
            </a:xfrm>
            <a:custGeom>
              <a:avLst/>
              <a:gdLst/>
              <a:ahLst/>
              <a:cxnLst/>
              <a:rect l="l" t="t" r="r" b="b"/>
              <a:pathLst>
                <a:path w="1847215" h="1173479">
                  <a:moveTo>
                    <a:pt x="1729739" y="0"/>
                  </a:moveTo>
                  <a:lnTo>
                    <a:pt x="117348" y="0"/>
                  </a:lnTo>
                  <a:lnTo>
                    <a:pt x="71687" y="9227"/>
                  </a:lnTo>
                  <a:lnTo>
                    <a:pt x="34385" y="34385"/>
                  </a:lnTo>
                  <a:lnTo>
                    <a:pt x="9227" y="71687"/>
                  </a:lnTo>
                  <a:lnTo>
                    <a:pt x="0" y="117348"/>
                  </a:lnTo>
                  <a:lnTo>
                    <a:pt x="0" y="1056132"/>
                  </a:lnTo>
                  <a:lnTo>
                    <a:pt x="9227" y="1101792"/>
                  </a:lnTo>
                  <a:lnTo>
                    <a:pt x="34385" y="1139094"/>
                  </a:lnTo>
                  <a:lnTo>
                    <a:pt x="71687" y="1164252"/>
                  </a:lnTo>
                  <a:lnTo>
                    <a:pt x="117348" y="1173480"/>
                  </a:lnTo>
                  <a:lnTo>
                    <a:pt x="1729739" y="1173480"/>
                  </a:lnTo>
                  <a:lnTo>
                    <a:pt x="1775400" y="1164252"/>
                  </a:lnTo>
                  <a:lnTo>
                    <a:pt x="1812702" y="1139094"/>
                  </a:lnTo>
                  <a:lnTo>
                    <a:pt x="1837860" y="1101792"/>
                  </a:lnTo>
                  <a:lnTo>
                    <a:pt x="1847088" y="1056132"/>
                  </a:lnTo>
                  <a:lnTo>
                    <a:pt x="1847088" y="117348"/>
                  </a:lnTo>
                  <a:lnTo>
                    <a:pt x="1837860" y="71687"/>
                  </a:lnTo>
                  <a:lnTo>
                    <a:pt x="1812702" y="34385"/>
                  </a:lnTo>
                  <a:lnTo>
                    <a:pt x="1775400" y="9227"/>
                  </a:lnTo>
                  <a:lnTo>
                    <a:pt x="172973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74564" y="3253740"/>
              <a:ext cx="1847214" cy="1173480"/>
            </a:xfrm>
            <a:custGeom>
              <a:avLst/>
              <a:gdLst/>
              <a:ahLst/>
              <a:cxnLst/>
              <a:rect l="l" t="t" r="r" b="b"/>
              <a:pathLst>
                <a:path w="1847215" h="1173479">
                  <a:moveTo>
                    <a:pt x="0" y="117348"/>
                  </a:moveTo>
                  <a:lnTo>
                    <a:pt x="9227" y="71687"/>
                  </a:lnTo>
                  <a:lnTo>
                    <a:pt x="34385" y="34385"/>
                  </a:lnTo>
                  <a:lnTo>
                    <a:pt x="71687" y="9227"/>
                  </a:lnTo>
                  <a:lnTo>
                    <a:pt x="117348" y="0"/>
                  </a:lnTo>
                  <a:lnTo>
                    <a:pt x="1729739" y="0"/>
                  </a:lnTo>
                  <a:lnTo>
                    <a:pt x="1775400" y="9227"/>
                  </a:lnTo>
                  <a:lnTo>
                    <a:pt x="1812702" y="34385"/>
                  </a:lnTo>
                  <a:lnTo>
                    <a:pt x="1837860" y="71687"/>
                  </a:lnTo>
                  <a:lnTo>
                    <a:pt x="1847088" y="117348"/>
                  </a:lnTo>
                  <a:lnTo>
                    <a:pt x="1847088" y="1056132"/>
                  </a:lnTo>
                  <a:lnTo>
                    <a:pt x="1837860" y="1101792"/>
                  </a:lnTo>
                  <a:lnTo>
                    <a:pt x="1812702" y="1139094"/>
                  </a:lnTo>
                  <a:lnTo>
                    <a:pt x="1775400" y="1164252"/>
                  </a:lnTo>
                  <a:lnTo>
                    <a:pt x="1729739" y="1173480"/>
                  </a:lnTo>
                  <a:lnTo>
                    <a:pt x="117348" y="1173480"/>
                  </a:lnTo>
                  <a:lnTo>
                    <a:pt x="71687" y="1164252"/>
                  </a:lnTo>
                  <a:lnTo>
                    <a:pt x="34385" y="1139094"/>
                  </a:lnTo>
                  <a:lnTo>
                    <a:pt x="9227" y="1101792"/>
                  </a:lnTo>
                  <a:lnTo>
                    <a:pt x="0" y="1056132"/>
                  </a:lnTo>
                  <a:lnTo>
                    <a:pt x="0" y="117348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404230" y="3603116"/>
            <a:ext cx="159067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118745">
              <a:lnSpc>
                <a:spcPts val="1540"/>
              </a:lnSpc>
              <a:spcBef>
                <a:spcPts val="270"/>
              </a:spcBef>
            </a:pPr>
            <a:r>
              <a:rPr sz="1400" spc="-10" dirty="0">
                <a:latin typeface="Calibri"/>
                <a:cs typeface="Calibri"/>
              </a:rPr>
              <a:t>Représentation </a:t>
            </a:r>
            <a:r>
              <a:rPr sz="1400" spc="-5" dirty="0">
                <a:latin typeface="Calibri"/>
                <a:cs typeface="Calibri"/>
              </a:rPr>
              <a:t>du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modèle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dimensionnel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934714" y="4762246"/>
            <a:ext cx="2065655" cy="1381760"/>
            <a:chOff x="3934714" y="4762246"/>
            <a:chExt cx="2065655" cy="1381760"/>
          </a:xfrm>
        </p:grpSpPr>
        <p:sp>
          <p:nvSpPr>
            <p:cNvPr id="15" name="object 15"/>
            <p:cNvSpPr/>
            <p:nvPr/>
          </p:nvSpPr>
          <p:spPr>
            <a:xfrm>
              <a:off x="3941064" y="4768596"/>
              <a:ext cx="1847214" cy="1173480"/>
            </a:xfrm>
            <a:custGeom>
              <a:avLst/>
              <a:gdLst/>
              <a:ahLst/>
              <a:cxnLst/>
              <a:rect l="l" t="t" r="r" b="b"/>
              <a:pathLst>
                <a:path w="1847214" h="1173479">
                  <a:moveTo>
                    <a:pt x="1729739" y="0"/>
                  </a:moveTo>
                  <a:lnTo>
                    <a:pt x="117348" y="0"/>
                  </a:lnTo>
                  <a:lnTo>
                    <a:pt x="71687" y="9227"/>
                  </a:lnTo>
                  <a:lnTo>
                    <a:pt x="34385" y="34385"/>
                  </a:lnTo>
                  <a:lnTo>
                    <a:pt x="9227" y="71687"/>
                  </a:lnTo>
                  <a:lnTo>
                    <a:pt x="0" y="117347"/>
                  </a:lnTo>
                  <a:lnTo>
                    <a:pt x="0" y="1056131"/>
                  </a:lnTo>
                  <a:lnTo>
                    <a:pt x="9227" y="1101808"/>
                  </a:lnTo>
                  <a:lnTo>
                    <a:pt x="34385" y="1139109"/>
                  </a:lnTo>
                  <a:lnTo>
                    <a:pt x="71687" y="1164258"/>
                  </a:lnTo>
                  <a:lnTo>
                    <a:pt x="117348" y="1173479"/>
                  </a:lnTo>
                  <a:lnTo>
                    <a:pt x="1729739" y="1173479"/>
                  </a:lnTo>
                  <a:lnTo>
                    <a:pt x="1775400" y="1164258"/>
                  </a:lnTo>
                  <a:lnTo>
                    <a:pt x="1812702" y="1139109"/>
                  </a:lnTo>
                  <a:lnTo>
                    <a:pt x="1837860" y="1101808"/>
                  </a:lnTo>
                  <a:lnTo>
                    <a:pt x="1847088" y="1056131"/>
                  </a:lnTo>
                  <a:lnTo>
                    <a:pt x="1847088" y="117347"/>
                  </a:lnTo>
                  <a:lnTo>
                    <a:pt x="1837860" y="71687"/>
                  </a:lnTo>
                  <a:lnTo>
                    <a:pt x="1812702" y="34385"/>
                  </a:lnTo>
                  <a:lnTo>
                    <a:pt x="1775400" y="9227"/>
                  </a:lnTo>
                  <a:lnTo>
                    <a:pt x="1729739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41064" y="4768596"/>
              <a:ext cx="1847214" cy="1173480"/>
            </a:xfrm>
            <a:custGeom>
              <a:avLst/>
              <a:gdLst/>
              <a:ahLst/>
              <a:cxnLst/>
              <a:rect l="l" t="t" r="r" b="b"/>
              <a:pathLst>
                <a:path w="1847214" h="1173479">
                  <a:moveTo>
                    <a:pt x="0" y="117347"/>
                  </a:moveTo>
                  <a:lnTo>
                    <a:pt x="9227" y="71687"/>
                  </a:lnTo>
                  <a:lnTo>
                    <a:pt x="34385" y="34385"/>
                  </a:lnTo>
                  <a:lnTo>
                    <a:pt x="71687" y="9227"/>
                  </a:lnTo>
                  <a:lnTo>
                    <a:pt x="117348" y="0"/>
                  </a:lnTo>
                  <a:lnTo>
                    <a:pt x="1729739" y="0"/>
                  </a:lnTo>
                  <a:lnTo>
                    <a:pt x="1775400" y="9227"/>
                  </a:lnTo>
                  <a:lnTo>
                    <a:pt x="1812702" y="34385"/>
                  </a:lnTo>
                  <a:lnTo>
                    <a:pt x="1837860" y="71687"/>
                  </a:lnTo>
                  <a:lnTo>
                    <a:pt x="1847088" y="117347"/>
                  </a:lnTo>
                  <a:lnTo>
                    <a:pt x="1847088" y="1056131"/>
                  </a:lnTo>
                  <a:lnTo>
                    <a:pt x="1837860" y="1101808"/>
                  </a:lnTo>
                  <a:lnTo>
                    <a:pt x="1812702" y="1139109"/>
                  </a:lnTo>
                  <a:lnTo>
                    <a:pt x="1775400" y="1164258"/>
                  </a:lnTo>
                  <a:lnTo>
                    <a:pt x="1729739" y="1173479"/>
                  </a:lnTo>
                  <a:lnTo>
                    <a:pt x="117348" y="1173479"/>
                  </a:lnTo>
                  <a:lnTo>
                    <a:pt x="71687" y="1164258"/>
                  </a:lnTo>
                  <a:lnTo>
                    <a:pt x="34385" y="1139109"/>
                  </a:lnTo>
                  <a:lnTo>
                    <a:pt x="9227" y="1101808"/>
                  </a:lnTo>
                  <a:lnTo>
                    <a:pt x="0" y="1056131"/>
                  </a:lnTo>
                  <a:lnTo>
                    <a:pt x="0" y="11734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46804" y="4963668"/>
              <a:ext cx="1847214" cy="1173480"/>
            </a:xfrm>
            <a:custGeom>
              <a:avLst/>
              <a:gdLst/>
              <a:ahLst/>
              <a:cxnLst/>
              <a:rect l="l" t="t" r="r" b="b"/>
              <a:pathLst>
                <a:path w="1847214" h="1173479">
                  <a:moveTo>
                    <a:pt x="1729740" y="0"/>
                  </a:moveTo>
                  <a:lnTo>
                    <a:pt x="117348" y="0"/>
                  </a:lnTo>
                  <a:lnTo>
                    <a:pt x="71687" y="9227"/>
                  </a:lnTo>
                  <a:lnTo>
                    <a:pt x="34385" y="34385"/>
                  </a:lnTo>
                  <a:lnTo>
                    <a:pt x="9227" y="71687"/>
                  </a:lnTo>
                  <a:lnTo>
                    <a:pt x="0" y="117347"/>
                  </a:lnTo>
                  <a:lnTo>
                    <a:pt x="0" y="1056131"/>
                  </a:lnTo>
                  <a:lnTo>
                    <a:pt x="9227" y="1101808"/>
                  </a:lnTo>
                  <a:lnTo>
                    <a:pt x="34385" y="1139109"/>
                  </a:lnTo>
                  <a:lnTo>
                    <a:pt x="71687" y="1164258"/>
                  </a:lnTo>
                  <a:lnTo>
                    <a:pt x="117348" y="1173479"/>
                  </a:lnTo>
                  <a:lnTo>
                    <a:pt x="1729740" y="1173479"/>
                  </a:lnTo>
                  <a:lnTo>
                    <a:pt x="1775400" y="1164258"/>
                  </a:lnTo>
                  <a:lnTo>
                    <a:pt x="1812702" y="1139109"/>
                  </a:lnTo>
                  <a:lnTo>
                    <a:pt x="1837860" y="1101808"/>
                  </a:lnTo>
                  <a:lnTo>
                    <a:pt x="1847088" y="1056131"/>
                  </a:lnTo>
                  <a:lnTo>
                    <a:pt x="1847088" y="117347"/>
                  </a:lnTo>
                  <a:lnTo>
                    <a:pt x="1837860" y="71687"/>
                  </a:lnTo>
                  <a:lnTo>
                    <a:pt x="1812702" y="34385"/>
                  </a:lnTo>
                  <a:lnTo>
                    <a:pt x="1775400" y="9227"/>
                  </a:lnTo>
                  <a:lnTo>
                    <a:pt x="172974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46804" y="4963668"/>
              <a:ext cx="1847214" cy="1173480"/>
            </a:xfrm>
            <a:custGeom>
              <a:avLst/>
              <a:gdLst/>
              <a:ahLst/>
              <a:cxnLst/>
              <a:rect l="l" t="t" r="r" b="b"/>
              <a:pathLst>
                <a:path w="1847214" h="1173479">
                  <a:moveTo>
                    <a:pt x="0" y="117347"/>
                  </a:moveTo>
                  <a:lnTo>
                    <a:pt x="9227" y="71687"/>
                  </a:lnTo>
                  <a:lnTo>
                    <a:pt x="34385" y="34385"/>
                  </a:lnTo>
                  <a:lnTo>
                    <a:pt x="71687" y="9227"/>
                  </a:lnTo>
                  <a:lnTo>
                    <a:pt x="117348" y="0"/>
                  </a:lnTo>
                  <a:lnTo>
                    <a:pt x="1729740" y="0"/>
                  </a:lnTo>
                  <a:lnTo>
                    <a:pt x="1775400" y="9227"/>
                  </a:lnTo>
                  <a:lnTo>
                    <a:pt x="1812702" y="34385"/>
                  </a:lnTo>
                  <a:lnTo>
                    <a:pt x="1837860" y="71687"/>
                  </a:lnTo>
                  <a:lnTo>
                    <a:pt x="1847088" y="117347"/>
                  </a:lnTo>
                  <a:lnTo>
                    <a:pt x="1847088" y="1056131"/>
                  </a:lnTo>
                  <a:lnTo>
                    <a:pt x="1837860" y="1101808"/>
                  </a:lnTo>
                  <a:lnTo>
                    <a:pt x="1812702" y="1139109"/>
                  </a:lnTo>
                  <a:lnTo>
                    <a:pt x="1775400" y="1164258"/>
                  </a:lnTo>
                  <a:lnTo>
                    <a:pt x="1729740" y="1173479"/>
                  </a:lnTo>
                  <a:lnTo>
                    <a:pt x="117348" y="1173479"/>
                  </a:lnTo>
                  <a:lnTo>
                    <a:pt x="71687" y="1164258"/>
                  </a:lnTo>
                  <a:lnTo>
                    <a:pt x="34385" y="1139109"/>
                  </a:lnTo>
                  <a:lnTo>
                    <a:pt x="9227" y="1101808"/>
                  </a:lnTo>
                  <a:lnTo>
                    <a:pt x="0" y="1056131"/>
                  </a:lnTo>
                  <a:lnTo>
                    <a:pt x="0" y="117347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38650" y="5410301"/>
            <a:ext cx="12623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Schéma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étoile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191758" y="4762246"/>
            <a:ext cx="2065655" cy="1381760"/>
            <a:chOff x="6191758" y="4762246"/>
            <a:chExt cx="2065655" cy="1381760"/>
          </a:xfrm>
        </p:grpSpPr>
        <p:sp>
          <p:nvSpPr>
            <p:cNvPr id="21" name="object 21"/>
            <p:cNvSpPr/>
            <p:nvPr/>
          </p:nvSpPr>
          <p:spPr>
            <a:xfrm>
              <a:off x="6198108" y="4768596"/>
              <a:ext cx="1847214" cy="1173480"/>
            </a:xfrm>
            <a:custGeom>
              <a:avLst/>
              <a:gdLst/>
              <a:ahLst/>
              <a:cxnLst/>
              <a:rect l="l" t="t" r="r" b="b"/>
              <a:pathLst>
                <a:path w="1847215" h="1173479">
                  <a:moveTo>
                    <a:pt x="1729739" y="0"/>
                  </a:moveTo>
                  <a:lnTo>
                    <a:pt x="117347" y="0"/>
                  </a:lnTo>
                  <a:lnTo>
                    <a:pt x="71687" y="9227"/>
                  </a:lnTo>
                  <a:lnTo>
                    <a:pt x="34385" y="34385"/>
                  </a:lnTo>
                  <a:lnTo>
                    <a:pt x="9227" y="71687"/>
                  </a:lnTo>
                  <a:lnTo>
                    <a:pt x="0" y="117347"/>
                  </a:lnTo>
                  <a:lnTo>
                    <a:pt x="0" y="1056131"/>
                  </a:lnTo>
                  <a:lnTo>
                    <a:pt x="9227" y="1101808"/>
                  </a:lnTo>
                  <a:lnTo>
                    <a:pt x="34385" y="1139109"/>
                  </a:lnTo>
                  <a:lnTo>
                    <a:pt x="71687" y="1164258"/>
                  </a:lnTo>
                  <a:lnTo>
                    <a:pt x="117347" y="1173479"/>
                  </a:lnTo>
                  <a:lnTo>
                    <a:pt x="1729739" y="1173479"/>
                  </a:lnTo>
                  <a:lnTo>
                    <a:pt x="1775400" y="1164258"/>
                  </a:lnTo>
                  <a:lnTo>
                    <a:pt x="1812702" y="1139109"/>
                  </a:lnTo>
                  <a:lnTo>
                    <a:pt x="1837860" y="1101808"/>
                  </a:lnTo>
                  <a:lnTo>
                    <a:pt x="1847088" y="1056131"/>
                  </a:lnTo>
                  <a:lnTo>
                    <a:pt x="1847088" y="117347"/>
                  </a:lnTo>
                  <a:lnTo>
                    <a:pt x="1837860" y="71687"/>
                  </a:lnTo>
                  <a:lnTo>
                    <a:pt x="1812702" y="34385"/>
                  </a:lnTo>
                  <a:lnTo>
                    <a:pt x="1775400" y="9227"/>
                  </a:lnTo>
                  <a:lnTo>
                    <a:pt x="1729739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98108" y="4768596"/>
              <a:ext cx="1847214" cy="1173480"/>
            </a:xfrm>
            <a:custGeom>
              <a:avLst/>
              <a:gdLst/>
              <a:ahLst/>
              <a:cxnLst/>
              <a:rect l="l" t="t" r="r" b="b"/>
              <a:pathLst>
                <a:path w="1847215" h="1173479">
                  <a:moveTo>
                    <a:pt x="0" y="117347"/>
                  </a:moveTo>
                  <a:lnTo>
                    <a:pt x="9227" y="71687"/>
                  </a:lnTo>
                  <a:lnTo>
                    <a:pt x="34385" y="34385"/>
                  </a:lnTo>
                  <a:lnTo>
                    <a:pt x="71687" y="9227"/>
                  </a:lnTo>
                  <a:lnTo>
                    <a:pt x="117347" y="0"/>
                  </a:lnTo>
                  <a:lnTo>
                    <a:pt x="1729739" y="0"/>
                  </a:lnTo>
                  <a:lnTo>
                    <a:pt x="1775400" y="9227"/>
                  </a:lnTo>
                  <a:lnTo>
                    <a:pt x="1812702" y="34385"/>
                  </a:lnTo>
                  <a:lnTo>
                    <a:pt x="1837860" y="71687"/>
                  </a:lnTo>
                  <a:lnTo>
                    <a:pt x="1847088" y="117347"/>
                  </a:lnTo>
                  <a:lnTo>
                    <a:pt x="1847088" y="1056131"/>
                  </a:lnTo>
                  <a:lnTo>
                    <a:pt x="1837860" y="1101808"/>
                  </a:lnTo>
                  <a:lnTo>
                    <a:pt x="1812702" y="1139109"/>
                  </a:lnTo>
                  <a:lnTo>
                    <a:pt x="1775400" y="1164258"/>
                  </a:lnTo>
                  <a:lnTo>
                    <a:pt x="1729739" y="1173479"/>
                  </a:lnTo>
                  <a:lnTo>
                    <a:pt x="117347" y="1173479"/>
                  </a:lnTo>
                  <a:lnTo>
                    <a:pt x="71687" y="1164258"/>
                  </a:lnTo>
                  <a:lnTo>
                    <a:pt x="34385" y="1139109"/>
                  </a:lnTo>
                  <a:lnTo>
                    <a:pt x="9227" y="1101808"/>
                  </a:lnTo>
                  <a:lnTo>
                    <a:pt x="0" y="1056131"/>
                  </a:lnTo>
                  <a:lnTo>
                    <a:pt x="0" y="11734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03848" y="4963668"/>
              <a:ext cx="1847214" cy="1173480"/>
            </a:xfrm>
            <a:custGeom>
              <a:avLst/>
              <a:gdLst/>
              <a:ahLst/>
              <a:cxnLst/>
              <a:rect l="l" t="t" r="r" b="b"/>
              <a:pathLst>
                <a:path w="1847215" h="1173479">
                  <a:moveTo>
                    <a:pt x="1729740" y="0"/>
                  </a:moveTo>
                  <a:lnTo>
                    <a:pt x="117348" y="0"/>
                  </a:lnTo>
                  <a:lnTo>
                    <a:pt x="71687" y="9227"/>
                  </a:lnTo>
                  <a:lnTo>
                    <a:pt x="34385" y="34385"/>
                  </a:lnTo>
                  <a:lnTo>
                    <a:pt x="9227" y="71687"/>
                  </a:lnTo>
                  <a:lnTo>
                    <a:pt x="0" y="117347"/>
                  </a:lnTo>
                  <a:lnTo>
                    <a:pt x="0" y="1056131"/>
                  </a:lnTo>
                  <a:lnTo>
                    <a:pt x="9227" y="1101808"/>
                  </a:lnTo>
                  <a:lnTo>
                    <a:pt x="34385" y="1139109"/>
                  </a:lnTo>
                  <a:lnTo>
                    <a:pt x="71687" y="1164258"/>
                  </a:lnTo>
                  <a:lnTo>
                    <a:pt x="117348" y="1173479"/>
                  </a:lnTo>
                  <a:lnTo>
                    <a:pt x="1729740" y="1173479"/>
                  </a:lnTo>
                  <a:lnTo>
                    <a:pt x="1775400" y="1164258"/>
                  </a:lnTo>
                  <a:lnTo>
                    <a:pt x="1812702" y="1139109"/>
                  </a:lnTo>
                  <a:lnTo>
                    <a:pt x="1837860" y="1101808"/>
                  </a:lnTo>
                  <a:lnTo>
                    <a:pt x="1847087" y="1056131"/>
                  </a:lnTo>
                  <a:lnTo>
                    <a:pt x="1847087" y="117347"/>
                  </a:lnTo>
                  <a:lnTo>
                    <a:pt x="1837860" y="71687"/>
                  </a:lnTo>
                  <a:lnTo>
                    <a:pt x="1812702" y="34385"/>
                  </a:lnTo>
                  <a:lnTo>
                    <a:pt x="1775400" y="9227"/>
                  </a:lnTo>
                  <a:lnTo>
                    <a:pt x="172974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03848" y="4963668"/>
              <a:ext cx="1847214" cy="1173480"/>
            </a:xfrm>
            <a:custGeom>
              <a:avLst/>
              <a:gdLst/>
              <a:ahLst/>
              <a:cxnLst/>
              <a:rect l="l" t="t" r="r" b="b"/>
              <a:pathLst>
                <a:path w="1847215" h="1173479">
                  <a:moveTo>
                    <a:pt x="0" y="117347"/>
                  </a:moveTo>
                  <a:lnTo>
                    <a:pt x="9227" y="71687"/>
                  </a:lnTo>
                  <a:lnTo>
                    <a:pt x="34385" y="34385"/>
                  </a:lnTo>
                  <a:lnTo>
                    <a:pt x="71687" y="9227"/>
                  </a:lnTo>
                  <a:lnTo>
                    <a:pt x="117348" y="0"/>
                  </a:lnTo>
                  <a:lnTo>
                    <a:pt x="1729740" y="0"/>
                  </a:lnTo>
                  <a:lnTo>
                    <a:pt x="1775400" y="9227"/>
                  </a:lnTo>
                  <a:lnTo>
                    <a:pt x="1812702" y="34385"/>
                  </a:lnTo>
                  <a:lnTo>
                    <a:pt x="1837860" y="71687"/>
                  </a:lnTo>
                  <a:lnTo>
                    <a:pt x="1847087" y="117347"/>
                  </a:lnTo>
                  <a:lnTo>
                    <a:pt x="1847087" y="1056131"/>
                  </a:lnTo>
                  <a:lnTo>
                    <a:pt x="1837860" y="1101808"/>
                  </a:lnTo>
                  <a:lnTo>
                    <a:pt x="1812702" y="1139109"/>
                  </a:lnTo>
                  <a:lnTo>
                    <a:pt x="1775400" y="1164258"/>
                  </a:lnTo>
                  <a:lnTo>
                    <a:pt x="1729740" y="1173479"/>
                  </a:lnTo>
                  <a:lnTo>
                    <a:pt x="117348" y="1173479"/>
                  </a:lnTo>
                  <a:lnTo>
                    <a:pt x="71687" y="1164258"/>
                  </a:lnTo>
                  <a:lnTo>
                    <a:pt x="34385" y="1139109"/>
                  </a:lnTo>
                  <a:lnTo>
                    <a:pt x="9227" y="1101808"/>
                  </a:lnTo>
                  <a:lnTo>
                    <a:pt x="0" y="1056131"/>
                  </a:lnTo>
                  <a:lnTo>
                    <a:pt x="0" y="117347"/>
                  </a:lnTo>
                  <a:close/>
                </a:path>
              </a:pathLst>
            </a:custGeom>
            <a:ln w="12699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676135" y="5410301"/>
            <a:ext cx="130429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Schéma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flocon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Introduction</a:t>
            </a:r>
            <a:r>
              <a:rPr sz="1600" b="1" spc="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au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Modèle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dimensionnel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04815" y="4763389"/>
            <a:ext cx="1182370" cy="1854835"/>
            <a:chOff x="5504815" y="4763389"/>
            <a:chExt cx="1182370" cy="1854835"/>
          </a:xfrm>
        </p:grpSpPr>
        <p:sp>
          <p:nvSpPr>
            <p:cNvPr id="7" name="object 7"/>
            <p:cNvSpPr/>
            <p:nvPr/>
          </p:nvSpPr>
          <p:spPr>
            <a:xfrm>
              <a:off x="5517515" y="4776089"/>
              <a:ext cx="1156970" cy="304800"/>
            </a:xfrm>
            <a:custGeom>
              <a:avLst/>
              <a:gdLst/>
              <a:ahLst/>
              <a:cxnLst/>
              <a:rect l="l" t="t" r="r" b="b"/>
              <a:pathLst>
                <a:path w="1156970" h="304800">
                  <a:moveTo>
                    <a:pt x="1156855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156855" y="304800"/>
                  </a:lnTo>
                  <a:lnTo>
                    <a:pt x="1156855" y="0"/>
                  </a:lnTo>
                  <a:close/>
                </a:path>
              </a:pathLst>
            </a:custGeom>
            <a:solidFill>
              <a:srgbClr val="005F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11165" y="5061839"/>
              <a:ext cx="1169670" cy="38100"/>
            </a:xfrm>
            <a:custGeom>
              <a:avLst/>
              <a:gdLst/>
              <a:ahLst/>
              <a:cxnLst/>
              <a:rect l="l" t="t" r="r" b="b"/>
              <a:pathLst>
                <a:path w="1169670" h="38100">
                  <a:moveTo>
                    <a:pt x="0" y="38100"/>
                  </a:moveTo>
                  <a:lnTo>
                    <a:pt x="1169669" y="38100"/>
                  </a:lnTo>
                  <a:lnTo>
                    <a:pt x="1169669" y="0"/>
                  </a:lnTo>
                  <a:lnTo>
                    <a:pt x="0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11165" y="5385689"/>
              <a:ext cx="1169670" cy="915035"/>
            </a:xfrm>
            <a:custGeom>
              <a:avLst/>
              <a:gdLst/>
              <a:ahLst/>
              <a:cxnLst/>
              <a:rect l="l" t="t" r="r" b="b"/>
              <a:pathLst>
                <a:path w="1169670" h="915035">
                  <a:moveTo>
                    <a:pt x="0" y="0"/>
                  </a:moveTo>
                  <a:lnTo>
                    <a:pt x="1169669" y="0"/>
                  </a:lnTo>
                </a:path>
                <a:path w="1169670" h="915035">
                  <a:moveTo>
                    <a:pt x="0" y="304850"/>
                  </a:moveTo>
                  <a:lnTo>
                    <a:pt x="1169669" y="304850"/>
                  </a:lnTo>
                </a:path>
                <a:path w="1169670" h="915035">
                  <a:moveTo>
                    <a:pt x="0" y="609650"/>
                  </a:moveTo>
                  <a:lnTo>
                    <a:pt x="1169669" y="609650"/>
                  </a:lnTo>
                </a:path>
                <a:path w="1169670" h="915035">
                  <a:moveTo>
                    <a:pt x="0" y="914450"/>
                  </a:moveTo>
                  <a:lnTo>
                    <a:pt x="1169669" y="91445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11165" y="4769739"/>
              <a:ext cx="1169670" cy="1842135"/>
            </a:xfrm>
            <a:custGeom>
              <a:avLst/>
              <a:gdLst/>
              <a:ahLst/>
              <a:cxnLst/>
              <a:rect l="l" t="t" r="r" b="b"/>
              <a:pathLst>
                <a:path w="1169670" h="1842134">
                  <a:moveTo>
                    <a:pt x="6350" y="0"/>
                  </a:moveTo>
                  <a:lnTo>
                    <a:pt x="6350" y="1841538"/>
                  </a:lnTo>
                </a:path>
                <a:path w="1169670" h="1842134">
                  <a:moveTo>
                    <a:pt x="1163319" y="0"/>
                  </a:moveTo>
                  <a:lnTo>
                    <a:pt x="1163319" y="1841538"/>
                  </a:lnTo>
                </a:path>
                <a:path w="1169670" h="1842134">
                  <a:moveTo>
                    <a:pt x="0" y="6350"/>
                  </a:moveTo>
                  <a:lnTo>
                    <a:pt x="1169669" y="6350"/>
                  </a:lnTo>
                </a:path>
                <a:path w="1169670" h="1842134">
                  <a:moveTo>
                    <a:pt x="0" y="1835188"/>
                  </a:moveTo>
                  <a:lnTo>
                    <a:pt x="1169669" y="1835188"/>
                  </a:lnTo>
                </a:path>
              </a:pathLst>
            </a:custGeom>
            <a:ln w="12700">
              <a:solidFill>
                <a:srgbClr val="005F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833617" y="4797933"/>
            <a:ext cx="5245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Ach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05602" y="5011877"/>
            <a:ext cx="782320" cy="1550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429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id_achat </a:t>
            </a:r>
            <a:r>
              <a:rPr sz="1400" dirty="0">
                <a:latin typeface="Calibri"/>
                <a:cs typeface="Calibri"/>
              </a:rPr>
              <a:t> id</a:t>
            </a:r>
            <a:r>
              <a:rPr sz="1400" spc="-10" dirty="0">
                <a:latin typeface="Calibri"/>
                <a:cs typeface="Calibri"/>
              </a:rPr>
              <a:t>_p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od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it  </a:t>
            </a:r>
            <a:r>
              <a:rPr sz="1400" spc="-5" dirty="0">
                <a:latin typeface="Calibri"/>
                <a:cs typeface="Calibri"/>
              </a:rPr>
              <a:t>id_client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unités 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prix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736466" y="4201033"/>
            <a:ext cx="2963545" cy="2006600"/>
            <a:chOff x="3736466" y="4201033"/>
            <a:chExt cx="2963545" cy="2006600"/>
          </a:xfrm>
        </p:grpSpPr>
        <p:sp>
          <p:nvSpPr>
            <p:cNvPr id="14" name="object 14"/>
            <p:cNvSpPr/>
            <p:nvPr/>
          </p:nvSpPr>
          <p:spPr>
            <a:xfrm>
              <a:off x="5517514" y="4213733"/>
              <a:ext cx="1156970" cy="304800"/>
            </a:xfrm>
            <a:custGeom>
              <a:avLst/>
              <a:gdLst/>
              <a:ahLst/>
              <a:cxnLst/>
              <a:rect l="l" t="t" r="r" b="b"/>
              <a:pathLst>
                <a:path w="1156970" h="304800">
                  <a:moveTo>
                    <a:pt x="1156855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156855" y="304800"/>
                  </a:lnTo>
                  <a:lnTo>
                    <a:pt x="1156855" y="0"/>
                  </a:lnTo>
                  <a:close/>
                </a:path>
              </a:pathLst>
            </a:custGeom>
            <a:solidFill>
              <a:srgbClr val="005F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17514" y="4207383"/>
              <a:ext cx="1156970" cy="330200"/>
            </a:xfrm>
            <a:custGeom>
              <a:avLst/>
              <a:gdLst/>
              <a:ahLst/>
              <a:cxnLst/>
              <a:rect l="l" t="t" r="r" b="b"/>
              <a:pathLst>
                <a:path w="1156970" h="330200">
                  <a:moveTo>
                    <a:pt x="0" y="0"/>
                  </a:moveTo>
                  <a:lnTo>
                    <a:pt x="0" y="330200"/>
                  </a:lnTo>
                </a:path>
                <a:path w="1156970" h="330200">
                  <a:moveTo>
                    <a:pt x="1156969" y="0"/>
                  </a:moveTo>
                  <a:lnTo>
                    <a:pt x="1156969" y="330200"/>
                  </a:lnTo>
                </a:path>
              </a:pathLst>
            </a:custGeom>
            <a:ln w="12700">
              <a:solidFill>
                <a:srgbClr val="005F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11164" y="4207383"/>
              <a:ext cx="1169670" cy="12700"/>
            </a:xfrm>
            <a:custGeom>
              <a:avLst/>
              <a:gdLst/>
              <a:ahLst/>
              <a:cxnLst/>
              <a:rect l="l" t="t" r="r" b="b"/>
              <a:pathLst>
                <a:path w="1169670" h="12700">
                  <a:moveTo>
                    <a:pt x="0" y="12700"/>
                  </a:moveTo>
                  <a:lnTo>
                    <a:pt x="1169669" y="12700"/>
                  </a:lnTo>
                  <a:lnTo>
                    <a:pt x="1169669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5F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11164" y="4518533"/>
              <a:ext cx="1169670" cy="0"/>
            </a:xfrm>
            <a:custGeom>
              <a:avLst/>
              <a:gdLst/>
              <a:ahLst/>
              <a:cxnLst/>
              <a:rect l="l" t="t" r="r" b="b"/>
              <a:pathLst>
                <a:path w="1169670">
                  <a:moveTo>
                    <a:pt x="0" y="0"/>
                  </a:moveTo>
                  <a:lnTo>
                    <a:pt x="1169669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49166" y="4366133"/>
              <a:ext cx="1388110" cy="304800"/>
            </a:xfrm>
            <a:custGeom>
              <a:avLst/>
              <a:gdLst/>
              <a:ahLst/>
              <a:cxnLst/>
              <a:rect l="l" t="t" r="r" b="b"/>
              <a:pathLst>
                <a:path w="1388110" h="304800">
                  <a:moveTo>
                    <a:pt x="138811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388110" y="304800"/>
                  </a:lnTo>
                  <a:lnTo>
                    <a:pt x="1388110" y="0"/>
                  </a:lnTo>
                  <a:close/>
                </a:path>
              </a:pathLst>
            </a:custGeom>
            <a:solidFill>
              <a:srgbClr val="005F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42816" y="4651883"/>
              <a:ext cx="1400810" cy="38100"/>
            </a:xfrm>
            <a:custGeom>
              <a:avLst/>
              <a:gdLst/>
              <a:ahLst/>
              <a:cxnLst/>
              <a:rect l="l" t="t" r="r" b="b"/>
              <a:pathLst>
                <a:path w="1400810" h="38100">
                  <a:moveTo>
                    <a:pt x="0" y="38100"/>
                  </a:moveTo>
                  <a:lnTo>
                    <a:pt x="1400810" y="38100"/>
                  </a:lnTo>
                  <a:lnTo>
                    <a:pt x="1400810" y="0"/>
                  </a:lnTo>
                  <a:lnTo>
                    <a:pt x="0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42816" y="4975733"/>
              <a:ext cx="1400810" cy="914400"/>
            </a:xfrm>
            <a:custGeom>
              <a:avLst/>
              <a:gdLst/>
              <a:ahLst/>
              <a:cxnLst/>
              <a:rect l="l" t="t" r="r" b="b"/>
              <a:pathLst>
                <a:path w="1400810" h="914400">
                  <a:moveTo>
                    <a:pt x="0" y="0"/>
                  </a:moveTo>
                  <a:lnTo>
                    <a:pt x="1400810" y="0"/>
                  </a:lnTo>
                </a:path>
                <a:path w="1400810" h="914400">
                  <a:moveTo>
                    <a:pt x="0" y="304800"/>
                  </a:moveTo>
                  <a:lnTo>
                    <a:pt x="1400810" y="304800"/>
                  </a:lnTo>
                </a:path>
                <a:path w="1400810" h="914400">
                  <a:moveTo>
                    <a:pt x="0" y="609600"/>
                  </a:moveTo>
                  <a:lnTo>
                    <a:pt x="1400810" y="609600"/>
                  </a:lnTo>
                </a:path>
                <a:path w="1400810" h="914400">
                  <a:moveTo>
                    <a:pt x="0" y="914374"/>
                  </a:moveTo>
                  <a:lnTo>
                    <a:pt x="1400810" y="91437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42816" y="4359783"/>
              <a:ext cx="1400810" cy="1841500"/>
            </a:xfrm>
            <a:custGeom>
              <a:avLst/>
              <a:gdLst/>
              <a:ahLst/>
              <a:cxnLst/>
              <a:rect l="l" t="t" r="r" b="b"/>
              <a:pathLst>
                <a:path w="1400810" h="1841500">
                  <a:moveTo>
                    <a:pt x="6350" y="0"/>
                  </a:moveTo>
                  <a:lnTo>
                    <a:pt x="6350" y="1841474"/>
                  </a:lnTo>
                </a:path>
                <a:path w="1400810" h="1841500">
                  <a:moveTo>
                    <a:pt x="1394460" y="0"/>
                  </a:moveTo>
                  <a:lnTo>
                    <a:pt x="1394460" y="1841474"/>
                  </a:lnTo>
                </a:path>
                <a:path w="1400810" h="1841500">
                  <a:moveTo>
                    <a:pt x="0" y="6350"/>
                  </a:moveTo>
                  <a:lnTo>
                    <a:pt x="1400810" y="6350"/>
                  </a:lnTo>
                </a:path>
                <a:path w="1400810" h="1841500">
                  <a:moveTo>
                    <a:pt x="0" y="1835124"/>
                  </a:moveTo>
                  <a:lnTo>
                    <a:pt x="1400810" y="1835124"/>
                  </a:lnTo>
                </a:path>
              </a:pathLst>
            </a:custGeom>
            <a:ln w="12700">
              <a:solidFill>
                <a:srgbClr val="005F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98982" y="1599692"/>
            <a:ext cx="10474960" cy="3027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Schéma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en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étoile</a:t>
            </a:r>
            <a:endParaRPr sz="1600">
              <a:latin typeface="Calibri"/>
              <a:cs typeface="Calibri"/>
            </a:endParaRPr>
          </a:p>
          <a:p>
            <a:pPr marL="299085" indent="-287020" algn="just">
              <a:lnSpc>
                <a:spcPct val="100000"/>
              </a:lnSpc>
              <a:spcBef>
                <a:spcPts val="1315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étoile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important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Warehouse,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précisément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marts.</a:t>
            </a:r>
            <a:endParaRPr sz="14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000"/>
              </a:lnSpc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Comme 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déjà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vu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un modèle dimensionnel, on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arrange et structure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 sous formes de faits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dimensions. Si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reprend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même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achats, 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 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 des achats qui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contient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tous les faits importants,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crée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relations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 (afin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joindre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tables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dimensions),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utilisant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clés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étrangères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primaires.</a:t>
            </a:r>
            <a:endParaRPr sz="1400">
              <a:latin typeface="Calibri"/>
              <a:cs typeface="Calibri"/>
            </a:endParaRPr>
          </a:p>
          <a:p>
            <a:pPr marL="299085" marR="23495" indent="-287020" algn="just">
              <a:lnSpc>
                <a:spcPct val="150000"/>
              </a:lnSpc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Comme dans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modèle relationnel, on parle de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types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d’associations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(relations) (1:n, 1:1,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etc.).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Dans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cet exemple, et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généralement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autre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relation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1:n,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1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coté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dimensions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coté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faits.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produit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(dimension)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endParaRPr sz="1400">
              <a:latin typeface="Calibri"/>
              <a:cs typeface="Calibri"/>
            </a:endParaRPr>
          </a:p>
          <a:p>
            <a:pPr marL="299085" algn="just">
              <a:lnSpc>
                <a:spcPct val="100000"/>
              </a:lnSpc>
              <a:spcBef>
                <a:spcPts val="844"/>
              </a:spcBef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faire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l’objet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achats,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tandis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qu’un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achat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fait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seul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produit.</a:t>
            </a:r>
            <a:endParaRPr sz="1400">
              <a:latin typeface="Calibri"/>
              <a:cs typeface="Calibri"/>
            </a:endParaRPr>
          </a:p>
          <a:p>
            <a:pPr marL="120014" algn="ctr">
              <a:lnSpc>
                <a:spcPts val="1440"/>
              </a:lnSpc>
              <a:spcBef>
                <a:spcPts val="720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Dimensions</a:t>
            </a:r>
            <a:endParaRPr sz="1400">
              <a:latin typeface="Calibri"/>
              <a:cs typeface="Calibri"/>
            </a:endParaRPr>
          </a:p>
          <a:p>
            <a:pPr marR="3178810" algn="ctr">
              <a:lnSpc>
                <a:spcPts val="1440"/>
              </a:lnSpc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Dim_Produit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51528" y="4601946"/>
            <a:ext cx="1183005" cy="1550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3360" marR="205104" algn="ctr">
              <a:lnSpc>
                <a:spcPct val="142900"/>
              </a:lnSpc>
              <a:spcBef>
                <a:spcPts val="95"/>
              </a:spcBef>
            </a:pPr>
            <a:r>
              <a:rPr sz="1400" dirty="0">
                <a:latin typeface="Calibri"/>
                <a:cs typeface="Calibri"/>
              </a:rPr>
              <a:t>id</a:t>
            </a:r>
            <a:r>
              <a:rPr sz="1400" spc="-10" dirty="0">
                <a:latin typeface="Calibri"/>
                <a:cs typeface="Calibri"/>
              </a:rPr>
              <a:t>_p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od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it  </a:t>
            </a:r>
            <a:r>
              <a:rPr sz="1400" spc="-5" dirty="0">
                <a:latin typeface="Calibri"/>
                <a:cs typeface="Calibri"/>
              </a:rPr>
              <a:t>nom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catégorie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1400" spc="-5" dirty="0">
                <a:latin typeface="Calibri"/>
                <a:cs typeface="Calibri"/>
              </a:rPr>
              <a:t>sous_catégories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1400" spc="-5" dirty="0">
                <a:latin typeface="Calibri"/>
                <a:cs typeface="Calibri"/>
              </a:rPr>
              <a:t>dimensions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029322" y="5035550"/>
            <a:ext cx="1207770" cy="342900"/>
            <a:chOff x="7029322" y="5035550"/>
            <a:chExt cx="1207770" cy="342900"/>
          </a:xfrm>
        </p:grpSpPr>
        <p:sp>
          <p:nvSpPr>
            <p:cNvPr id="25" name="object 25"/>
            <p:cNvSpPr/>
            <p:nvPr/>
          </p:nvSpPr>
          <p:spPr>
            <a:xfrm>
              <a:off x="7054722" y="5048250"/>
              <a:ext cx="1156970" cy="304800"/>
            </a:xfrm>
            <a:custGeom>
              <a:avLst/>
              <a:gdLst/>
              <a:ahLst/>
              <a:cxnLst/>
              <a:rect l="l" t="t" r="r" b="b"/>
              <a:pathLst>
                <a:path w="1156970" h="304800">
                  <a:moveTo>
                    <a:pt x="1156855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156855" y="304800"/>
                  </a:lnTo>
                  <a:lnTo>
                    <a:pt x="1156855" y="0"/>
                  </a:lnTo>
                  <a:close/>
                </a:path>
              </a:pathLst>
            </a:custGeom>
            <a:solidFill>
              <a:srgbClr val="005F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54722" y="5041900"/>
              <a:ext cx="1156970" cy="330200"/>
            </a:xfrm>
            <a:custGeom>
              <a:avLst/>
              <a:gdLst/>
              <a:ahLst/>
              <a:cxnLst/>
              <a:rect l="l" t="t" r="r" b="b"/>
              <a:pathLst>
                <a:path w="1156970" h="330200">
                  <a:moveTo>
                    <a:pt x="0" y="0"/>
                  </a:moveTo>
                  <a:lnTo>
                    <a:pt x="0" y="330200"/>
                  </a:lnTo>
                </a:path>
                <a:path w="1156970" h="330200">
                  <a:moveTo>
                    <a:pt x="1156843" y="0"/>
                  </a:moveTo>
                  <a:lnTo>
                    <a:pt x="1156843" y="330200"/>
                  </a:lnTo>
                </a:path>
              </a:pathLst>
            </a:custGeom>
            <a:ln w="12700">
              <a:solidFill>
                <a:srgbClr val="005F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48372" y="5041900"/>
              <a:ext cx="1169670" cy="12700"/>
            </a:xfrm>
            <a:custGeom>
              <a:avLst/>
              <a:gdLst/>
              <a:ahLst/>
              <a:cxnLst/>
              <a:rect l="l" t="t" r="r" b="b"/>
              <a:pathLst>
                <a:path w="1169670" h="12700">
                  <a:moveTo>
                    <a:pt x="0" y="12700"/>
                  </a:moveTo>
                  <a:lnTo>
                    <a:pt x="1169543" y="12700"/>
                  </a:lnTo>
                  <a:lnTo>
                    <a:pt x="1169543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5F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48372" y="5353050"/>
              <a:ext cx="1169670" cy="0"/>
            </a:xfrm>
            <a:custGeom>
              <a:avLst/>
              <a:gdLst/>
              <a:ahLst/>
              <a:cxnLst/>
              <a:rect l="l" t="t" r="r" b="b"/>
              <a:pathLst>
                <a:path w="1169670">
                  <a:moveTo>
                    <a:pt x="0" y="0"/>
                  </a:moveTo>
                  <a:lnTo>
                    <a:pt x="116954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061072" y="5070094"/>
            <a:ext cx="1144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Dimensions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134228" y="4518659"/>
            <a:ext cx="1924685" cy="1175385"/>
            <a:chOff x="5134228" y="4518659"/>
            <a:chExt cx="1924685" cy="1175385"/>
          </a:xfrm>
        </p:grpSpPr>
        <p:sp>
          <p:nvSpPr>
            <p:cNvPr id="31" name="object 31"/>
            <p:cNvSpPr/>
            <p:nvPr/>
          </p:nvSpPr>
          <p:spPr>
            <a:xfrm>
              <a:off x="5137403" y="4518659"/>
              <a:ext cx="1918335" cy="1172210"/>
            </a:xfrm>
            <a:custGeom>
              <a:avLst/>
              <a:gdLst/>
              <a:ahLst/>
              <a:cxnLst/>
              <a:rect l="l" t="t" r="r" b="b"/>
              <a:pathLst>
                <a:path w="1918334" h="1172210">
                  <a:moveTo>
                    <a:pt x="958596" y="0"/>
                  </a:moveTo>
                  <a:lnTo>
                    <a:pt x="958596" y="257682"/>
                  </a:lnTo>
                </a:path>
                <a:path w="1918334" h="1172210">
                  <a:moveTo>
                    <a:pt x="1917953" y="681227"/>
                  </a:moveTo>
                  <a:lnTo>
                    <a:pt x="1537716" y="1171130"/>
                  </a:lnTo>
                </a:path>
                <a:path w="1918334" h="1172210">
                  <a:moveTo>
                    <a:pt x="380238" y="1172019"/>
                  </a:moveTo>
                  <a:lnTo>
                    <a:pt x="0" y="761999"/>
                  </a:lnTo>
                </a:path>
              </a:pathLst>
            </a:custGeom>
            <a:ln w="6350">
              <a:solidFill>
                <a:srgbClr val="005F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5734" y="5278119"/>
              <a:ext cx="197612" cy="213359"/>
            </a:xfrm>
            <a:prstGeom prst="rect">
              <a:avLst/>
            </a:prstGeom>
          </p:spPr>
        </p:pic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Introduction</a:t>
            </a:r>
            <a:r>
              <a:rPr sz="1600" b="1" spc="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à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l’informatique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décisionnelle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982" y="1599692"/>
            <a:ext cx="10589895" cy="2339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Un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Système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d’Information</a:t>
            </a:r>
            <a:r>
              <a:rPr sz="1600" b="1" spc="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Décisionnel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 (SID)</a:t>
            </a:r>
            <a:endParaRPr sz="1600">
              <a:latin typeface="Calibri"/>
              <a:cs typeface="Calibri"/>
            </a:endParaRPr>
          </a:p>
          <a:p>
            <a:pPr marL="299085" marR="5080" indent="-287020">
              <a:lnSpc>
                <a:spcPct val="150000"/>
              </a:lnSpc>
              <a:spcBef>
                <a:spcPts val="11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Système</a:t>
            </a:r>
            <a:r>
              <a:rPr sz="14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d’Information</a:t>
            </a:r>
            <a:r>
              <a:rPr sz="1400" b="1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Décisionnel</a:t>
            </a:r>
            <a:r>
              <a:rPr sz="1400" b="1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(SID)</a:t>
            </a:r>
            <a:r>
              <a:rPr sz="14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système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repose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l’informatique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décisionnel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(ou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Business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Intelligence)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adressé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responsables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entreprises.</a:t>
            </a:r>
            <a:endParaRPr sz="1400">
              <a:latin typeface="Calibri"/>
              <a:cs typeface="Calibri"/>
            </a:endParaRPr>
          </a:p>
          <a:p>
            <a:pPr marL="338455" indent="-32639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338455" algn="l"/>
                <a:tab pos="339090" algn="l"/>
              </a:tabLst>
            </a:pP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ensemble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moyens,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outils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méthodes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permettent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collecter,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consolider,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stocker,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modéliser,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agréger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restituer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matérielles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immatérielles,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provenir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sources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hétérogènes,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vue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d´offrir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aide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décision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299085" marR="6350" indent="-287020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sources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relationnelles,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fichiers,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services</a:t>
            </a:r>
            <a:r>
              <a:rPr sz="1400" spc="1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web,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etc..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stockées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dans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entrepôt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(ou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Warehouse).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35668" y="4623815"/>
            <a:ext cx="1847087" cy="187756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Introduction</a:t>
            </a:r>
            <a:r>
              <a:rPr sz="1600" b="1" spc="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au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Modèle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dimensionnel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982" y="1599692"/>
            <a:ext cx="14674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Schéma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en</a:t>
            </a:r>
            <a:r>
              <a:rPr sz="16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étoile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284332" y="4604130"/>
            <a:ext cx="1207770" cy="342900"/>
            <a:chOff x="10284332" y="4604130"/>
            <a:chExt cx="1207770" cy="342900"/>
          </a:xfrm>
        </p:grpSpPr>
        <p:sp>
          <p:nvSpPr>
            <p:cNvPr id="8" name="object 8"/>
            <p:cNvSpPr/>
            <p:nvPr/>
          </p:nvSpPr>
          <p:spPr>
            <a:xfrm>
              <a:off x="10309732" y="4616830"/>
              <a:ext cx="1156970" cy="304800"/>
            </a:xfrm>
            <a:custGeom>
              <a:avLst/>
              <a:gdLst/>
              <a:ahLst/>
              <a:cxnLst/>
              <a:rect l="l" t="t" r="r" b="b"/>
              <a:pathLst>
                <a:path w="1156970" h="304800">
                  <a:moveTo>
                    <a:pt x="1156855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156855" y="304800"/>
                  </a:lnTo>
                  <a:lnTo>
                    <a:pt x="1156855" y="0"/>
                  </a:lnTo>
                  <a:close/>
                </a:path>
              </a:pathLst>
            </a:custGeom>
            <a:solidFill>
              <a:srgbClr val="005F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309732" y="4610480"/>
              <a:ext cx="1156970" cy="330200"/>
            </a:xfrm>
            <a:custGeom>
              <a:avLst/>
              <a:gdLst/>
              <a:ahLst/>
              <a:cxnLst/>
              <a:rect l="l" t="t" r="r" b="b"/>
              <a:pathLst>
                <a:path w="1156970" h="330200">
                  <a:moveTo>
                    <a:pt x="0" y="0"/>
                  </a:moveTo>
                  <a:lnTo>
                    <a:pt x="0" y="330200"/>
                  </a:lnTo>
                </a:path>
                <a:path w="1156970" h="330200">
                  <a:moveTo>
                    <a:pt x="1156843" y="0"/>
                  </a:moveTo>
                  <a:lnTo>
                    <a:pt x="1156843" y="330200"/>
                  </a:lnTo>
                </a:path>
              </a:pathLst>
            </a:custGeom>
            <a:ln w="12700">
              <a:solidFill>
                <a:srgbClr val="005F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03382" y="4610480"/>
              <a:ext cx="1169670" cy="12700"/>
            </a:xfrm>
            <a:custGeom>
              <a:avLst/>
              <a:gdLst/>
              <a:ahLst/>
              <a:cxnLst/>
              <a:rect l="l" t="t" r="r" b="b"/>
              <a:pathLst>
                <a:path w="1169670" h="12700">
                  <a:moveTo>
                    <a:pt x="0" y="12700"/>
                  </a:moveTo>
                  <a:lnTo>
                    <a:pt x="1169543" y="12700"/>
                  </a:lnTo>
                  <a:lnTo>
                    <a:pt x="1169543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5F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03382" y="4921630"/>
              <a:ext cx="1169670" cy="0"/>
            </a:xfrm>
            <a:custGeom>
              <a:avLst/>
              <a:gdLst/>
              <a:ahLst/>
              <a:cxnLst/>
              <a:rect l="l" t="t" r="r" b="b"/>
              <a:pathLst>
                <a:path w="1169670">
                  <a:moveTo>
                    <a:pt x="0" y="0"/>
                  </a:moveTo>
                  <a:lnTo>
                    <a:pt x="116954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316082" y="4638547"/>
            <a:ext cx="1144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Dimensions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27703" y="3380232"/>
            <a:ext cx="7160259" cy="1236980"/>
          </a:xfrm>
          <a:custGeom>
            <a:avLst/>
            <a:gdLst/>
            <a:ahLst/>
            <a:cxnLst/>
            <a:rect l="l" t="t" r="r" b="b"/>
            <a:pathLst>
              <a:path w="7160259" h="1236979">
                <a:moveTo>
                  <a:pt x="7159879" y="1236471"/>
                </a:moveTo>
                <a:lnTo>
                  <a:pt x="6480048" y="0"/>
                </a:lnTo>
              </a:path>
              <a:path w="7160259" h="1236979">
                <a:moveTo>
                  <a:pt x="235585" y="0"/>
                </a:moveTo>
                <a:lnTo>
                  <a:pt x="0" y="1195577"/>
                </a:lnTo>
              </a:path>
            </a:pathLst>
          </a:custGeom>
          <a:ln w="6350">
            <a:solidFill>
              <a:srgbClr val="005F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896023" y="4569586"/>
          <a:ext cx="5651499" cy="1835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3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id_produit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solidFill>
                      <a:srgbClr val="005F3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solidFill>
                      <a:srgbClr val="005F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solidFill>
                      <a:srgbClr val="005F3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Sous_catégorie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solidFill>
                      <a:srgbClr val="005F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Chili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Herbes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Epices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Ail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Fruits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légumes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Légumes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Banane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Fruits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légumes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Fruits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Chocolat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Sucrés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snacks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Sucrés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Chips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Sucrés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snacks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Snacks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957320" y="1697863"/>
          <a:ext cx="6243952" cy="2596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3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3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115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5F35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Dimensions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12700" cap="flat" cmpd="sng" algn="ctr">
                      <a:solidFill>
                        <a:srgbClr val="005F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F3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596">
                <a:tc gridSpan="4">
                  <a:txBody>
                    <a:bodyPr/>
                    <a:lstStyle/>
                    <a:p>
                      <a:pPr marL="1360170">
                        <a:lnSpc>
                          <a:spcPts val="1019"/>
                        </a:lnSpc>
                      </a:pP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Clés</a:t>
                      </a:r>
                      <a:r>
                        <a:rPr sz="14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étrangères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5F35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5F35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id_achat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005F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id_produit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005F3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5969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id_client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005F3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unités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005F3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Prix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005F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3.99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3.99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4.50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3.50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3.00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5105400" y="2110739"/>
            <a:ext cx="1644650" cy="320040"/>
          </a:xfrm>
          <a:custGeom>
            <a:avLst/>
            <a:gdLst/>
            <a:ahLst/>
            <a:cxnLst/>
            <a:rect l="l" t="t" r="r" b="b"/>
            <a:pathLst>
              <a:path w="1644650" h="320039">
                <a:moveTo>
                  <a:pt x="0" y="320039"/>
                </a:moveTo>
                <a:lnTo>
                  <a:pt x="2095" y="257746"/>
                </a:lnTo>
                <a:lnTo>
                  <a:pt x="7810" y="206883"/>
                </a:lnTo>
                <a:lnTo>
                  <a:pt x="16287" y="172593"/>
                </a:lnTo>
                <a:lnTo>
                  <a:pt x="26670" y="160020"/>
                </a:lnTo>
                <a:lnTo>
                  <a:pt x="795527" y="160020"/>
                </a:lnTo>
                <a:lnTo>
                  <a:pt x="805910" y="147447"/>
                </a:lnTo>
                <a:lnTo>
                  <a:pt x="814387" y="113157"/>
                </a:lnTo>
                <a:lnTo>
                  <a:pt x="820102" y="62293"/>
                </a:lnTo>
                <a:lnTo>
                  <a:pt x="822198" y="0"/>
                </a:lnTo>
                <a:lnTo>
                  <a:pt x="824293" y="62293"/>
                </a:lnTo>
                <a:lnTo>
                  <a:pt x="830008" y="113157"/>
                </a:lnTo>
                <a:lnTo>
                  <a:pt x="838485" y="147447"/>
                </a:lnTo>
                <a:lnTo>
                  <a:pt x="848867" y="160020"/>
                </a:lnTo>
                <a:lnTo>
                  <a:pt x="1617726" y="160020"/>
                </a:lnTo>
                <a:lnTo>
                  <a:pt x="1628108" y="172593"/>
                </a:lnTo>
                <a:lnTo>
                  <a:pt x="1636585" y="206883"/>
                </a:lnTo>
                <a:lnTo>
                  <a:pt x="1642300" y="257746"/>
                </a:lnTo>
                <a:lnTo>
                  <a:pt x="1644396" y="320039"/>
                </a:lnTo>
              </a:path>
            </a:pathLst>
          </a:custGeom>
          <a:ln w="6349">
            <a:solidFill>
              <a:srgbClr val="005F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33215" y="3931920"/>
            <a:ext cx="151003" cy="217424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Introduction</a:t>
            </a:r>
            <a:r>
              <a:rPr sz="1600" b="1" spc="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au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Modèle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dimensionnel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982" y="1599692"/>
            <a:ext cx="10571480" cy="3210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Schéma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en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étoile</a:t>
            </a:r>
            <a:endParaRPr sz="1600">
              <a:latin typeface="Calibri"/>
              <a:cs typeface="Calibri"/>
            </a:endParaRPr>
          </a:p>
          <a:p>
            <a:pPr marL="299085" marR="5080" indent="-287020">
              <a:lnSpc>
                <a:spcPct val="150100"/>
              </a:lnSpc>
              <a:spcBef>
                <a:spcPts val="47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Comme on 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n’a,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étoile,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qu’un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seul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niveau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hiérarchique,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seule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connexion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autre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trouve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pas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autre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connexion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partant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même table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dimensions)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. Cela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engendrer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redondance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parce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catégorie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doit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appartenir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autre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niveau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d’hiérarchie.</a:t>
            </a:r>
            <a:endParaRPr sz="1400">
              <a:latin typeface="Calibri"/>
              <a:cs typeface="Calibri"/>
            </a:endParaRPr>
          </a:p>
          <a:p>
            <a:pPr marL="299085" marR="3429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verra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suite,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en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flocon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une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alternative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réduire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redondance.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réduction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redondance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appelée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normalisation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».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technique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mathématique.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étoile,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moins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dénormalisée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299085" marR="30099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 normalisation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importante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certains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vraiment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idéale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récupérer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une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bonne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lecture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nos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opérations, surtout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lorsqu’on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dispose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requêtes.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 cas,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 peut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accepter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redondance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elle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répond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qu’on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veut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faire avec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ces données.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368415" y="4655565"/>
          <a:ext cx="5092062" cy="1835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0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id_produit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solidFill>
                      <a:srgbClr val="005F3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solidFill>
                      <a:srgbClr val="005F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solidFill>
                      <a:srgbClr val="005F3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Sous_catégorie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solidFill>
                      <a:srgbClr val="005F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4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Chili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Herbes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Epices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Ail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Fruits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légumes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Légumes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2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Banane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Fruits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légumes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Fruits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Chocolat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Sucrés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snacks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Sucrés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Chips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Sucrés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snacks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Snacks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8257793" y="5225034"/>
            <a:ext cx="2032000" cy="706120"/>
          </a:xfrm>
          <a:custGeom>
            <a:avLst/>
            <a:gdLst/>
            <a:ahLst/>
            <a:cxnLst/>
            <a:rect l="l" t="t" r="r" b="b"/>
            <a:pathLst>
              <a:path w="2032000" h="706120">
                <a:moveTo>
                  <a:pt x="0" y="352806"/>
                </a:moveTo>
                <a:lnTo>
                  <a:pt x="9272" y="304938"/>
                </a:lnTo>
                <a:lnTo>
                  <a:pt x="36284" y="259027"/>
                </a:lnTo>
                <a:lnTo>
                  <a:pt x="79825" y="215491"/>
                </a:lnTo>
                <a:lnTo>
                  <a:pt x="138684" y="174752"/>
                </a:lnTo>
                <a:lnTo>
                  <a:pt x="173479" y="155562"/>
                </a:lnTo>
                <a:lnTo>
                  <a:pt x="211650" y="137230"/>
                </a:lnTo>
                <a:lnTo>
                  <a:pt x="253045" y="119807"/>
                </a:lnTo>
                <a:lnTo>
                  <a:pt x="297513" y="103346"/>
                </a:lnTo>
                <a:lnTo>
                  <a:pt x="344903" y="87900"/>
                </a:lnTo>
                <a:lnTo>
                  <a:pt x="395063" y="73521"/>
                </a:lnTo>
                <a:lnTo>
                  <a:pt x="447842" y="60261"/>
                </a:lnTo>
                <a:lnTo>
                  <a:pt x="503089" y="48175"/>
                </a:lnTo>
                <a:lnTo>
                  <a:pt x="560652" y="37313"/>
                </a:lnTo>
                <a:lnTo>
                  <a:pt x="620381" y="27729"/>
                </a:lnTo>
                <a:lnTo>
                  <a:pt x="682123" y="19475"/>
                </a:lnTo>
                <a:lnTo>
                  <a:pt x="745728" y="12604"/>
                </a:lnTo>
                <a:lnTo>
                  <a:pt x="811044" y="7169"/>
                </a:lnTo>
                <a:lnTo>
                  <a:pt x="877919" y="3221"/>
                </a:lnTo>
                <a:lnTo>
                  <a:pt x="946204" y="814"/>
                </a:lnTo>
                <a:lnTo>
                  <a:pt x="1015746" y="0"/>
                </a:lnTo>
                <a:lnTo>
                  <a:pt x="1085287" y="814"/>
                </a:lnTo>
                <a:lnTo>
                  <a:pt x="1153572" y="3221"/>
                </a:lnTo>
                <a:lnTo>
                  <a:pt x="1220447" y="7169"/>
                </a:lnTo>
                <a:lnTo>
                  <a:pt x="1285763" y="12604"/>
                </a:lnTo>
                <a:lnTo>
                  <a:pt x="1349368" y="19475"/>
                </a:lnTo>
                <a:lnTo>
                  <a:pt x="1411110" y="27729"/>
                </a:lnTo>
                <a:lnTo>
                  <a:pt x="1470839" y="37313"/>
                </a:lnTo>
                <a:lnTo>
                  <a:pt x="1528402" y="48175"/>
                </a:lnTo>
                <a:lnTo>
                  <a:pt x="1583649" y="60261"/>
                </a:lnTo>
                <a:lnTo>
                  <a:pt x="1636428" y="73521"/>
                </a:lnTo>
                <a:lnTo>
                  <a:pt x="1686588" y="87900"/>
                </a:lnTo>
                <a:lnTo>
                  <a:pt x="1733978" y="103346"/>
                </a:lnTo>
                <a:lnTo>
                  <a:pt x="1778446" y="119807"/>
                </a:lnTo>
                <a:lnTo>
                  <a:pt x="1819841" y="137230"/>
                </a:lnTo>
                <a:lnTo>
                  <a:pt x="1858012" y="155562"/>
                </a:lnTo>
                <a:lnTo>
                  <a:pt x="1892807" y="174752"/>
                </a:lnTo>
                <a:lnTo>
                  <a:pt x="1951666" y="215491"/>
                </a:lnTo>
                <a:lnTo>
                  <a:pt x="1995207" y="259027"/>
                </a:lnTo>
                <a:lnTo>
                  <a:pt x="2022219" y="304938"/>
                </a:lnTo>
                <a:lnTo>
                  <a:pt x="2031491" y="352806"/>
                </a:lnTo>
                <a:lnTo>
                  <a:pt x="2029148" y="376960"/>
                </a:lnTo>
                <a:lnTo>
                  <a:pt x="2010854" y="423906"/>
                </a:lnTo>
                <a:lnTo>
                  <a:pt x="1975427" y="468686"/>
                </a:lnTo>
                <a:lnTo>
                  <a:pt x="1924076" y="510877"/>
                </a:lnTo>
                <a:lnTo>
                  <a:pt x="1858012" y="550060"/>
                </a:lnTo>
                <a:lnTo>
                  <a:pt x="1819841" y="568392"/>
                </a:lnTo>
                <a:lnTo>
                  <a:pt x="1778446" y="585815"/>
                </a:lnTo>
                <a:lnTo>
                  <a:pt x="1733978" y="602275"/>
                </a:lnTo>
                <a:lnTo>
                  <a:pt x="1686588" y="617720"/>
                </a:lnTo>
                <a:lnTo>
                  <a:pt x="1636428" y="632098"/>
                </a:lnTo>
                <a:lnTo>
                  <a:pt x="1583649" y="645356"/>
                </a:lnTo>
                <a:lnTo>
                  <a:pt x="1528402" y="657442"/>
                </a:lnTo>
                <a:lnTo>
                  <a:pt x="1470839" y="668302"/>
                </a:lnTo>
                <a:lnTo>
                  <a:pt x="1411110" y="677885"/>
                </a:lnTo>
                <a:lnTo>
                  <a:pt x="1349368" y="686138"/>
                </a:lnTo>
                <a:lnTo>
                  <a:pt x="1285763" y="693009"/>
                </a:lnTo>
                <a:lnTo>
                  <a:pt x="1220447" y="698443"/>
                </a:lnTo>
                <a:lnTo>
                  <a:pt x="1153572" y="702391"/>
                </a:lnTo>
                <a:lnTo>
                  <a:pt x="1085287" y="704798"/>
                </a:lnTo>
                <a:lnTo>
                  <a:pt x="1015746" y="705612"/>
                </a:lnTo>
                <a:lnTo>
                  <a:pt x="946204" y="704798"/>
                </a:lnTo>
                <a:lnTo>
                  <a:pt x="877919" y="702391"/>
                </a:lnTo>
                <a:lnTo>
                  <a:pt x="811044" y="698443"/>
                </a:lnTo>
                <a:lnTo>
                  <a:pt x="745728" y="693009"/>
                </a:lnTo>
                <a:lnTo>
                  <a:pt x="682123" y="686138"/>
                </a:lnTo>
                <a:lnTo>
                  <a:pt x="620381" y="677885"/>
                </a:lnTo>
                <a:lnTo>
                  <a:pt x="560652" y="668302"/>
                </a:lnTo>
                <a:lnTo>
                  <a:pt x="503089" y="657442"/>
                </a:lnTo>
                <a:lnTo>
                  <a:pt x="447842" y="645356"/>
                </a:lnTo>
                <a:lnTo>
                  <a:pt x="395063" y="632098"/>
                </a:lnTo>
                <a:lnTo>
                  <a:pt x="344903" y="617720"/>
                </a:lnTo>
                <a:lnTo>
                  <a:pt x="297513" y="602275"/>
                </a:lnTo>
                <a:lnTo>
                  <a:pt x="253045" y="585815"/>
                </a:lnTo>
                <a:lnTo>
                  <a:pt x="211650" y="568392"/>
                </a:lnTo>
                <a:lnTo>
                  <a:pt x="173479" y="550060"/>
                </a:lnTo>
                <a:lnTo>
                  <a:pt x="138683" y="530871"/>
                </a:lnTo>
                <a:lnTo>
                  <a:pt x="79825" y="490131"/>
                </a:lnTo>
                <a:lnTo>
                  <a:pt x="36284" y="446593"/>
                </a:lnTo>
                <a:lnTo>
                  <a:pt x="9272" y="400678"/>
                </a:lnTo>
                <a:lnTo>
                  <a:pt x="0" y="352806"/>
                </a:lnTo>
                <a:close/>
              </a:path>
            </a:pathLst>
          </a:custGeom>
          <a:ln w="2857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57793" y="5877305"/>
            <a:ext cx="2032000" cy="704215"/>
          </a:xfrm>
          <a:custGeom>
            <a:avLst/>
            <a:gdLst/>
            <a:ahLst/>
            <a:cxnLst/>
            <a:rect l="l" t="t" r="r" b="b"/>
            <a:pathLst>
              <a:path w="2032000" h="704215">
                <a:moveTo>
                  <a:pt x="0" y="352044"/>
                </a:moveTo>
                <a:lnTo>
                  <a:pt x="9272" y="304274"/>
                </a:lnTo>
                <a:lnTo>
                  <a:pt x="36284" y="258458"/>
                </a:lnTo>
                <a:lnTo>
                  <a:pt x="79825" y="215014"/>
                </a:lnTo>
                <a:lnTo>
                  <a:pt x="138684" y="174362"/>
                </a:lnTo>
                <a:lnTo>
                  <a:pt x="173479" y="155214"/>
                </a:lnTo>
                <a:lnTo>
                  <a:pt x="211650" y="136922"/>
                </a:lnTo>
                <a:lnTo>
                  <a:pt x="253045" y="119537"/>
                </a:lnTo>
                <a:lnTo>
                  <a:pt x="297513" y="103112"/>
                </a:lnTo>
                <a:lnTo>
                  <a:pt x="344903" y="87700"/>
                </a:lnTo>
                <a:lnTo>
                  <a:pt x="395063" y="73354"/>
                </a:lnTo>
                <a:lnTo>
                  <a:pt x="447842" y="60124"/>
                </a:lnTo>
                <a:lnTo>
                  <a:pt x="503089" y="48065"/>
                </a:lnTo>
                <a:lnTo>
                  <a:pt x="560652" y="37228"/>
                </a:lnTo>
                <a:lnTo>
                  <a:pt x="620381" y="27665"/>
                </a:lnTo>
                <a:lnTo>
                  <a:pt x="682123" y="19430"/>
                </a:lnTo>
                <a:lnTo>
                  <a:pt x="745728" y="12575"/>
                </a:lnTo>
                <a:lnTo>
                  <a:pt x="811044" y="7152"/>
                </a:lnTo>
                <a:lnTo>
                  <a:pt x="877919" y="3213"/>
                </a:lnTo>
                <a:lnTo>
                  <a:pt x="946204" y="812"/>
                </a:lnTo>
                <a:lnTo>
                  <a:pt x="1015746" y="0"/>
                </a:lnTo>
                <a:lnTo>
                  <a:pt x="1085287" y="812"/>
                </a:lnTo>
                <a:lnTo>
                  <a:pt x="1153572" y="3213"/>
                </a:lnTo>
                <a:lnTo>
                  <a:pt x="1220447" y="7152"/>
                </a:lnTo>
                <a:lnTo>
                  <a:pt x="1285763" y="12575"/>
                </a:lnTo>
                <a:lnTo>
                  <a:pt x="1349368" y="19430"/>
                </a:lnTo>
                <a:lnTo>
                  <a:pt x="1411110" y="27665"/>
                </a:lnTo>
                <a:lnTo>
                  <a:pt x="1470839" y="37228"/>
                </a:lnTo>
                <a:lnTo>
                  <a:pt x="1528402" y="48065"/>
                </a:lnTo>
                <a:lnTo>
                  <a:pt x="1583649" y="60124"/>
                </a:lnTo>
                <a:lnTo>
                  <a:pt x="1636428" y="73354"/>
                </a:lnTo>
                <a:lnTo>
                  <a:pt x="1686588" y="87700"/>
                </a:lnTo>
                <a:lnTo>
                  <a:pt x="1733978" y="103112"/>
                </a:lnTo>
                <a:lnTo>
                  <a:pt x="1778446" y="119537"/>
                </a:lnTo>
                <a:lnTo>
                  <a:pt x="1819841" y="136922"/>
                </a:lnTo>
                <a:lnTo>
                  <a:pt x="1858012" y="155214"/>
                </a:lnTo>
                <a:lnTo>
                  <a:pt x="1892807" y="174362"/>
                </a:lnTo>
                <a:lnTo>
                  <a:pt x="1951666" y="215014"/>
                </a:lnTo>
                <a:lnTo>
                  <a:pt x="1995207" y="258458"/>
                </a:lnTo>
                <a:lnTo>
                  <a:pt x="2022219" y="304274"/>
                </a:lnTo>
                <a:lnTo>
                  <a:pt x="2031491" y="352044"/>
                </a:lnTo>
                <a:lnTo>
                  <a:pt x="2029148" y="376146"/>
                </a:lnTo>
                <a:lnTo>
                  <a:pt x="2010854" y="422991"/>
                </a:lnTo>
                <a:lnTo>
                  <a:pt x="1975427" y="467674"/>
                </a:lnTo>
                <a:lnTo>
                  <a:pt x="1924076" y="509774"/>
                </a:lnTo>
                <a:lnTo>
                  <a:pt x="1858012" y="548873"/>
                </a:lnTo>
                <a:lnTo>
                  <a:pt x="1819841" y="567165"/>
                </a:lnTo>
                <a:lnTo>
                  <a:pt x="1778446" y="584550"/>
                </a:lnTo>
                <a:lnTo>
                  <a:pt x="1733978" y="600975"/>
                </a:lnTo>
                <a:lnTo>
                  <a:pt x="1686588" y="616387"/>
                </a:lnTo>
                <a:lnTo>
                  <a:pt x="1636428" y="630733"/>
                </a:lnTo>
                <a:lnTo>
                  <a:pt x="1583649" y="643963"/>
                </a:lnTo>
                <a:lnTo>
                  <a:pt x="1528402" y="656022"/>
                </a:lnTo>
                <a:lnTo>
                  <a:pt x="1470839" y="666859"/>
                </a:lnTo>
                <a:lnTo>
                  <a:pt x="1411110" y="676422"/>
                </a:lnTo>
                <a:lnTo>
                  <a:pt x="1349368" y="684657"/>
                </a:lnTo>
                <a:lnTo>
                  <a:pt x="1285763" y="691512"/>
                </a:lnTo>
                <a:lnTo>
                  <a:pt x="1220447" y="696935"/>
                </a:lnTo>
                <a:lnTo>
                  <a:pt x="1153572" y="700874"/>
                </a:lnTo>
                <a:lnTo>
                  <a:pt x="1085287" y="703275"/>
                </a:lnTo>
                <a:lnTo>
                  <a:pt x="1015746" y="704088"/>
                </a:lnTo>
                <a:lnTo>
                  <a:pt x="946204" y="703275"/>
                </a:lnTo>
                <a:lnTo>
                  <a:pt x="877919" y="700874"/>
                </a:lnTo>
                <a:lnTo>
                  <a:pt x="811044" y="696935"/>
                </a:lnTo>
                <a:lnTo>
                  <a:pt x="745728" y="691512"/>
                </a:lnTo>
                <a:lnTo>
                  <a:pt x="682123" y="684657"/>
                </a:lnTo>
                <a:lnTo>
                  <a:pt x="620381" y="676422"/>
                </a:lnTo>
                <a:lnTo>
                  <a:pt x="560652" y="666859"/>
                </a:lnTo>
                <a:lnTo>
                  <a:pt x="503089" y="656022"/>
                </a:lnTo>
                <a:lnTo>
                  <a:pt x="447842" y="643963"/>
                </a:lnTo>
                <a:lnTo>
                  <a:pt x="395063" y="630733"/>
                </a:lnTo>
                <a:lnTo>
                  <a:pt x="344903" y="616387"/>
                </a:lnTo>
                <a:lnTo>
                  <a:pt x="297513" y="600975"/>
                </a:lnTo>
                <a:lnTo>
                  <a:pt x="253045" y="584550"/>
                </a:lnTo>
                <a:lnTo>
                  <a:pt x="211650" y="567165"/>
                </a:lnTo>
                <a:lnTo>
                  <a:pt x="173479" y="548873"/>
                </a:lnTo>
                <a:lnTo>
                  <a:pt x="138683" y="529725"/>
                </a:lnTo>
                <a:lnTo>
                  <a:pt x="79825" y="489073"/>
                </a:lnTo>
                <a:lnTo>
                  <a:pt x="36284" y="445629"/>
                </a:lnTo>
                <a:lnTo>
                  <a:pt x="9272" y="399813"/>
                </a:lnTo>
                <a:lnTo>
                  <a:pt x="0" y="352044"/>
                </a:lnTo>
                <a:close/>
              </a:path>
            </a:pathLst>
          </a:custGeom>
          <a:ln w="2857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Introduction</a:t>
            </a:r>
            <a:r>
              <a:rPr sz="1600" b="1" spc="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au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Modèle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dimensionnel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798982" y="1599692"/>
            <a:ext cx="10310495" cy="19297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Schéma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en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étoile</a:t>
            </a:r>
            <a:r>
              <a:rPr sz="16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Remarques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trouver,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certains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faits.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situation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commune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idéale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d’avoir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seule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faits.</a:t>
            </a:r>
            <a:endParaRPr sz="1400">
              <a:latin typeface="Calibri"/>
              <a:cs typeface="Calibri"/>
            </a:endParaRPr>
          </a:p>
          <a:p>
            <a:pPr marL="299085" marR="111125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pertinente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qu’une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seule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faits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(plusieurs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connexions).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 schéma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étoile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applicable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besoins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très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spécifiques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(un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ensemble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requêtes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bien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précises).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Introduction</a:t>
            </a:r>
            <a:r>
              <a:rPr sz="1600" b="1" spc="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au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Modèle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dimensionnel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982" y="1599692"/>
            <a:ext cx="10506710" cy="1609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Schéma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en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flocon</a:t>
            </a:r>
            <a:endParaRPr sz="1600">
              <a:latin typeface="Calibri"/>
              <a:cs typeface="Calibri"/>
            </a:endParaRPr>
          </a:p>
          <a:p>
            <a:pPr marL="299085" marR="294640" indent="-287020">
              <a:lnSpc>
                <a:spcPct val="150100"/>
              </a:lnSpc>
              <a:spcBef>
                <a:spcPts val="47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Théoriquement,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étoile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spécifique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en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flocon.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Cette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dernière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concept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général,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parce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qu’il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niveaux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d’hiérarchies.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en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étoile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flocon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seul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niveau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d’hiérarchie.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Prenons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même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comprendre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quoi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ressemble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en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flocon.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remarqué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redondance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niveau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catégorie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produit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qu’on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accepté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en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étoile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raison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visibilité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bonne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lecture.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08832" y="3925823"/>
            <a:ext cx="2851785" cy="446405"/>
          </a:xfrm>
          <a:custGeom>
            <a:avLst/>
            <a:gdLst/>
            <a:ahLst/>
            <a:cxnLst/>
            <a:rect l="l" t="t" r="r" b="b"/>
            <a:pathLst>
              <a:path w="2851785" h="446404">
                <a:moveTo>
                  <a:pt x="0" y="446150"/>
                </a:moveTo>
                <a:lnTo>
                  <a:pt x="2851404" y="0"/>
                </a:lnTo>
              </a:path>
            </a:pathLst>
          </a:custGeom>
          <a:ln w="6350">
            <a:solidFill>
              <a:srgbClr val="005F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19060" y="4364990"/>
          <a:ext cx="4968874" cy="1835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id_produit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solidFill>
                      <a:srgbClr val="005F35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solidFill>
                      <a:srgbClr val="005F3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solidFill>
                      <a:srgbClr val="005F3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Sous_catégorie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solidFill>
                      <a:srgbClr val="005F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Chili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699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Herbes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C55A1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Epices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Ail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C55A11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Fruits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légumes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C55A11"/>
                      </a:solidFill>
                      <a:prstDash val="solid"/>
                    </a:lnL>
                    <a:lnR w="28575">
                      <a:solidFill>
                        <a:srgbClr val="C55A11"/>
                      </a:solidFill>
                      <a:prstDash val="solid"/>
                    </a:lnR>
                    <a:lnT w="12700">
                      <a:solidFill>
                        <a:srgbClr val="C55A11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55A11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Légumes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Banane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C55A11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Fruits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légumes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C55A11"/>
                      </a:solidFill>
                      <a:prstDash val="solid"/>
                    </a:lnL>
                    <a:lnR w="28575">
                      <a:solidFill>
                        <a:srgbClr val="C55A11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55A11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Fruits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Chocolat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C55A11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Sucrés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snacks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C55A11"/>
                      </a:solidFill>
                      <a:prstDash val="solid"/>
                    </a:lnL>
                    <a:lnR w="28575">
                      <a:solidFill>
                        <a:srgbClr val="C55A11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55A11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Sucrés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Chips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C55A11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Sucrés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snacks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C55A11"/>
                      </a:solidFill>
                      <a:prstDash val="solid"/>
                    </a:lnL>
                    <a:lnR w="28575">
                      <a:solidFill>
                        <a:srgbClr val="C55A11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C55A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55A11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Snacks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53</a:t>
            </a:fld>
            <a:endParaRPr spc="-5"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454394" y="3309239"/>
          <a:ext cx="4576442" cy="1225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4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2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id_achat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005F3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id_produit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005F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id_client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005F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unités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005F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Prix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005F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3.99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3.99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…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…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…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…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…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7"/>
            <a:ext cx="12191999" cy="684910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4563"/>
            <a:ext cx="11656060" cy="5151120"/>
            <a:chOff x="0" y="1464563"/>
            <a:chExt cx="11656060" cy="5151120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Introduction</a:t>
            </a:r>
            <a:r>
              <a:rPr sz="1600" b="1" spc="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au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Modèle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dimensionnel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686931" y="2623311"/>
            <a:ext cx="4587240" cy="1231900"/>
            <a:chOff x="6686931" y="2623311"/>
            <a:chExt cx="4587240" cy="1231900"/>
          </a:xfrm>
        </p:grpSpPr>
        <p:sp>
          <p:nvSpPr>
            <p:cNvPr id="11" name="object 11"/>
            <p:cNvSpPr/>
            <p:nvPr/>
          </p:nvSpPr>
          <p:spPr>
            <a:xfrm>
              <a:off x="6693281" y="2629661"/>
              <a:ext cx="4574540" cy="304800"/>
            </a:xfrm>
            <a:custGeom>
              <a:avLst/>
              <a:gdLst/>
              <a:ahLst/>
              <a:cxnLst/>
              <a:rect l="l" t="t" r="r" b="b"/>
              <a:pathLst>
                <a:path w="4574540" h="304800">
                  <a:moveTo>
                    <a:pt x="884415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84415" y="304800"/>
                  </a:lnTo>
                  <a:lnTo>
                    <a:pt x="884415" y="0"/>
                  </a:lnTo>
                  <a:close/>
                </a:path>
                <a:path w="4574540" h="304800">
                  <a:moveTo>
                    <a:pt x="2811284" y="0"/>
                  </a:moveTo>
                  <a:lnTo>
                    <a:pt x="1858784" y="0"/>
                  </a:lnTo>
                  <a:lnTo>
                    <a:pt x="884428" y="0"/>
                  </a:lnTo>
                  <a:lnTo>
                    <a:pt x="884428" y="304800"/>
                  </a:lnTo>
                  <a:lnTo>
                    <a:pt x="1858772" y="304800"/>
                  </a:lnTo>
                  <a:lnTo>
                    <a:pt x="2811284" y="304800"/>
                  </a:lnTo>
                  <a:lnTo>
                    <a:pt x="2811284" y="0"/>
                  </a:lnTo>
                  <a:close/>
                </a:path>
                <a:path w="4574540" h="304800">
                  <a:moveTo>
                    <a:pt x="4574451" y="0"/>
                  </a:moveTo>
                  <a:lnTo>
                    <a:pt x="3692944" y="0"/>
                  </a:lnTo>
                  <a:lnTo>
                    <a:pt x="2811399" y="0"/>
                  </a:lnTo>
                  <a:lnTo>
                    <a:pt x="2811399" y="304800"/>
                  </a:lnTo>
                  <a:lnTo>
                    <a:pt x="3692906" y="304800"/>
                  </a:lnTo>
                  <a:lnTo>
                    <a:pt x="4574451" y="304800"/>
                  </a:lnTo>
                  <a:lnTo>
                    <a:pt x="4574451" y="0"/>
                  </a:lnTo>
                  <a:close/>
                </a:path>
              </a:pathLst>
            </a:custGeom>
            <a:solidFill>
              <a:srgbClr val="005F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86931" y="2623311"/>
              <a:ext cx="4587240" cy="1231900"/>
            </a:xfrm>
            <a:custGeom>
              <a:avLst/>
              <a:gdLst/>
              <a:ahLst/>
              <a:cxnLst/>
              <a:rect l="l" t="t" r="r" b="b"/>
              <a:pathLst>
                <a:path w="4587240" h="1231900">
                  <a:moveTo>
                    <a:pt x="890777" y="0"/>
                  </a:moveTo>
                  <a:lnTo>
                    <a:pt x="890777" y="1231900"/>
                  </a:lnTo>
                </a:path>
                <a:path w="4587240" h="1231900">
                  <a:moveTo>
                    <a:pt x="1865122" y="0"/>
                  </a:moveTo>
                  <a:lnTo>
                    <a:pt x="1865122" y="1231900"/>
                  </a:lnTo>
                </a:path>
                <a:path w="4587240" h="1231900">
                  <a:moveTo>
                    <a:pt x="2817749" y="0"/>
                  </a:moveTo>
                  <a:lnTo>
                    <a:pt x="2817749" y="1231900"/>
                  </a:lnTo>
                </a:path>
                <a:path w="4587240" h="1231900">
                  <a:moveTo>
                    <a:pt x="3699255" y="0"/>
                  </a:moveTo>
                  <a:lnTo>
                    <a:pt x="3699255" y="1231900"/>
                  </a:lnTo>
                </a:path>
                <a:path w="4587240" h="1231900">
                  <a:moveTo>
                    <a:pt x="0" y="311150"/>
                  </a:moveTo>
                  <a:lnTo>
                    <a:pt x="4587113" y="311150"/>
                  </a:lnTo>
                </a:path>
                <a:path w="4587240" h="1231900">
                  <a:moveTo>
                    <a:pt x="0" y="615950"/>
                  </a:moveTo>
                  <a:lnTo>
                    <a:pt x="4587113" y="615950"/>
                  </a:lnTo>
                </a:path>
                <a:path w="4587240" h="1231900">
                  <a:moveTo>
                    <a:pt x="0" y="920750"/>
                  </a:moveTo>
                  <a:lnTo>
                    <a:pt x="4587113" y="920750"/>
                  </a:lnTo>
                </a:path>
                <a:path w="4587240" h="1231900">
                  <a:moveTo>
                    <a:pt x="6350" y="0"/>
                  </a:moveTo>
                  <a:lnTo>
                    <a:pt x="6350" y="1231900"/>
                  </a:lnTo>
                </a:path>
                <a:path w="4587240" h="1231900">
                  <a:moveTo>
                    <a:pt x="4580763" y="0"/>
                  </a:moveTo>
                  <a:lnTo>
                    <a:pt x="4580763" y="1231900"/>
                  </a:lnTo>
                </a:path>
                <a:path w="4587240" h="1231900">
                  <a:moveTo>
                    <a:pt x="0" y="6350"/>
                  </a:moveTo>
                  <a:lnTo>
                    <a:pt x="4587113" y="6350"/>
                  </a:lnTo>
                </a:path>
                <a:path w="4587240" h="1231900">
                  <a:moveTo>
                    <a:pt x="0" y="1225550"/>
                  </a:moveTo>
                  <a:lnTo>
                    <a:pt x="4587113" y="1225550"/>
                  </a:lnTo>
                </a:path>
              </a:pathLst>
            </a:custGeom>
            <a:ln w="12700">
              <a:solidFill>
                <a:srgbClr val="005F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31685" y="1459801"/>
          <a:ext cx="11120118" cy="5151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3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3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58923">
                <a:tc gridSpan="9"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600" b="1" spc="-5" dirty="0">
                          <a:solidFill>
                            <a:srgbClr val="007842"/>
                          </a:solidFill>
                          <a:latin typeface="Calibri"/>
                          <a:cs typeface="Calibri"/>
                        </a:rPr>
                        <a:t>Schéma</a:t>
                      </a:r>
                      <a:r>
                        <a:rPr sz="1600" b="1" spc="-20" dirty="0">
                          <a:solidFill>
                            <a:srgbClr val="0078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7842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600" b="1" spc="-25" dirty="0">
                          <a:solidFill>
                            <a:srgbClr val="0078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7842"/>
                          </a:solidFill>
                          <a:latin typeface="Calibri"/>
                          <a:cs typeface="Calibri"/>
                        </a:rPr>
                        <a:t>flocon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561340" marR="387350" indent="-287020">
                        <a:lnSpc>
                          <a:spcPct val="150300"/>
                        </a:lnSpc>
                        <a:spcBef>
                          <a:spcPts val="470"/>
                        </a:spcBef>
                        <a:buFont typeface="Arial MT"/>
                        <a:buChar char="•"/>
                        <a:tabLst>
                          <a:tab pos="561340" algn="l"/>
                          <a:tab pos="561975" algn="l"/>
                          <a:tab pos="6280150" algn="l"/>
                          <a:tab pos="7138034" algn="l"/>
                          <a:tab pos="8172450" algn="l"/>
                          <a:tab pos="9179560" algn="l"/>
                          <a:tab pos="10147935" algn="l"/>
                        </a:tabLst>
                      </a:pP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Mais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si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veut</a:t>
                      </a:r>
                      <a:r>
                        <a:rPr sz="14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utiliser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schéma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flocon,</a:t>
                      </a:r>
                      <a:r>
                        <a:rPr sz="14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cette</a:t>
                      </a:r>
                      <a:r>
                        <a:rPr sz="14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redondance</a:t>
                      </a:r>
                      <a:r>
                        <a:rPr sz="14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peut</a:t>
                      </a:r>
                      <a:r>
                        <a:rPr sz="14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être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réduite,</a:t>
                      </a:r>
                      <a:r>
                        <a:rPr sz="14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ajoutant</a:t>
                      </a:r>
                      <a:r>
                        <a:rPr sz="14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r>
                        <a:rPr sz="14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dans</a:t>
                      </a:r>
                      <a:r>
                        <a:rPr sz="14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14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niveau</a:t>
                      </a:r>
                      <a:r>
                        <a:rPr sz="14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inférieur </a:t>
                      </a:r>
                      <a:r>
                        <a:rPr sz="1400" spc="-30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(2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ème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niveau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hiérarchie)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gardant</a:t>
                      </a:r>
                      <a:r>
                        <a:rPr sz="14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seulement</a:t>
                      </a:r>
                      <a:r>
                        <a:rPr sz="14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l’identifiant</a:t>
                      </a:r>
                      <a:r>
                        <a:rPr sz="14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r>
                        <a:rPr sz="14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(clé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étrangère).</a:t>
                      </a:r>
                      <a:r>
                        <a:rPr sz="14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Ceci</a:t>
                      </a:r>
                      <a:r>
                        <a:rPr sz="14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permet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prendre</a:t>
                      </a:r>
                      <a:r>
                        <a:rPr sz="14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moins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d’espaces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dans</a:t>
                      </a:r>
                      <a:r>
                        <a:rPr sz="14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disque.	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id_achat	id_produit	id_client	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unités	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Prix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561340" indent="-287020">
                        <a:lnSpc>
                          <a:spcPct val="100000"/>
                        </a:lnSpc>
                        <a:spcBef>
                          <a:spcPts val="830"/>
                        </a:spcBef>
                        <a:buFont typeface="Arial MT"/>
                        <a:buChar char="•"/>
                        <a:tabLst>
                          <a:tab pos="561340" algn="l"/>
                          <a:tab pos="561975" algn="l"/>
                          <a:tab pos="6554470" algn="l"/>
                          <a:tab pos="7484109" algn="l"/>
                          <a:tab pos="8402955" algn="l"/>
                          <a:tab pos="9363710" algn="l"/>
                          <a:tab pos="10132695" algn="l"/>
                        </a:tabLst>
                      </a:pP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Contrairement</a:t>
                      </a:r>
                      <a:r>
                        <a:rPr sz="14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au</a:t>
                      </a:r>
                      <a:r>
                        <a:rPr sz="14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schéma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étoile,</a:t>
                      </a:r>
                      <a:r>
                        <a:rPr sz="14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4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schéma</a:t>
                      </a:r>
                      <a:r>
                        <a:rPr sz="14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flocon est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plus	</a:t>
                      </a:r>
                      <a:r>
                        <a:rPr sz="2100" baseline="3968" dirty="0">
                          <a:latin typeface="Calibri"/>
                          <a:cs typeface="Calibri"/>
                        </a:rPr>
                        <a:t>1	3	23	1	</a:t>
                      </a:r>
                      <a:r>
                        <a:rPr sz="2100" spc="-7" baseline="3968" dirty="0">
                          <a:latin typeface="Calibri"/>
                          <a:cs typeface="Calibri"/>
                        </a:rPr>
                        <a:t>3.99</a:t>
                      </a:r>
                      <a:endParaRPr sz="2100" baseline="3968">
                        <a:latin typeface="Calibri"/>
                        <a:cs typeface="Calibri"/>
                      </a:endParaRPr>
                    </a:p>
                    <a:p>
                      <a:pPr marL="601345">
                        <a:lnSpc>
                          <a:spcPct val="100000"/>
                        </a:lnSpc>
                        <a:spcBef>
                          <a:spcPts val="840"/>
                        </a:spcBef>
                        <a:tabLst>
                          <a:tab pos="6554470" algn="l"/>
                          <a:tab pos="7484109" algn="l"/>
                          <a:tab pos="8402955" algn="l"/>
                          <a:tab pos="9363710" algn="l"/>
                          <a:tab pos="10132695" algn="l"/>
                        </a:tabLst>
                      </a:pP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normalisé.	</a:t>
                      </a:r>
                      <a:r>
                        <a:rPr sz="2100" baseline="9920" dirty="0">
                          <a:latin typeface="Calibri"/>
                          <a:cs typeface="Calibri"/>
                        </a:rPr>
                        <a:t>2	5	</a:t>
                      </a:r>
                      <a:r>
                        <a:rPr sz="2100" spc="-7" baseline="9920" dirty="0">
                          <a:latin typeface="Calibri"/>
                          <a:cs typeface="Calibri"/>
                        </a:rPr>
                        <a:t>13	</a:t>
                      </a:r>
                      <a:r>
                        <a:rPr sz="2100" baseline="9920" dirty="0">
                          <a:latin typeface="Calibri"/>
                          <a:cs typeface="Calibri"/>
                        </a:rPr>
                        <a:t>2	3.99</a:t>
                      </a:r>
                      <a:endParaRPr sz="2100" baseline="9920">
                        <a:latin typeface="Calibri"/>
                        <a:cs typeface="Calibri"/>
                      </a:endParaRPr>
                    </a:p>
                    <a:p>
                      <a:pPr marL="6537959">
                        <a:lnSpc>
                          <a:spcPct val="100000"/>
                        </a:lnSpc>
                        <a:spcBef>
                          <a:spcPts val="490"/>
                        </a:spcBef>
                        <a:tabLst>
                          <a:tab pos="7467600" algn="l"/>
                          <a:tab pos="8430260" algn="l"/>
                          <a:tab pos="9347200" algn="l"/>
                          <a:tab pos="10228580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…	…	…	…	…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919335">
                        <a:lnSpc>
                          <a:spcPts val="1350"/>
                        </a:lnSpc>
                        <a:spcBef>
                          <a:spcPts val="375"/>
                        </a:spcBef>
                      </a:pP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Faits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7320" marB="0">
                    <a:lnL w="9525">
                      <a:solidFill>
                        <a:srgbClr val="C5DFB4"/>
                      </a:solidFill>
                      <a:prstDash val="solid"/>
                    </a:lnL>
                    <a:lnR w="9525">
                      <a:solidFill>
                        <a:srgbClr val="C5DFB4"/>
                      </a:solidFill>
                      <a:prstDash val="solid"/>
                    </a:lnR>
                    <a:lnT w="9525">
                      <a:solidFill>
                        <a:srgbClr val="C5DFB4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 rowSpan="5"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5DFB4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id_produit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rgbClr val="005F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5F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solidFill>
                      <a:srgbClr val="005F3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solidFill>
                      <a:srgbClr val="005F3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Sous_catégorie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solidFill>
                      <a:srgbClr val="005F35"/>
                    </a:solidFill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C5DFB4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C5DFB4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Chili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Epices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9525">
                      <a:solidFill>
                        <a:srgbClr val="C5DFB4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C5DFB4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Ail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Légumes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9525">
                      <a:solidFill>
                        <a:srgbClr val="C5DFB4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C5DFB4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Banane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Fruits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9525">
                      <a:solidFill>
                        <a:srgbClr val="C5DFB4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537"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C5DFB4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9525">
                      <a:solidFill>
                        <a:srgbClr val="C5DFB4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262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19734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Dimensions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C5DFB4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9525">
                      <a:solidFill>
                        <a:srgbClr val="C5DFB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id_produit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rgbClr val="005F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5F3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13384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solidFill>
                      <a:srgbClr val="005F35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5F35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6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06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Chocolat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6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06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Sucrés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9525">
                      <a:solidFill>
                        <a:srgbClr val="C5DFB4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26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C5DFB4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9525">
                      <a:solidFill>
                        <a:srgbClr val="C5DFB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solidFill>
                      <a:srgbClr val="005F3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solidFill>
                      <a:srgbClr val="005F3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Chips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Snacks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9525">
                      <a:solidFill>
                        <a:srgbClr val="C5DFB4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85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C5DFB4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9525">
                      <a:solidFill>
                        <a:srgbClr val="C5DFB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003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Herbes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9525">
                      <a:solidFill>
                        <a:srgbClr val="C5DFB4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992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C5DFB4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9525">
                      <a:solidFill>
                        <a:srgbClr val="C5DFB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857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857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005F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3" gridSpan="6">
                  <a:txBody>
                    <a:bodyPr/>
                    <a:lstStyle/>
                    <a:p>
                      <a:pPr marR="11671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Dimensions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9525">
                      <a:solidFill>
                        <a:srgbClr val="C5DFB4"/>
                      </a:solidFill>
                      <a:prstDash val="solid"/>
                    </a:lnR>
                    <a:lnB w="9525">
                      <a:solidFill>
                        <a:srgbClr val="C5DFB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C5DFB4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9525">
                      <a:solidFill>
                        <a:srgbClr val="C5DFB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700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Fruits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légumes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9525">
                      <a:solidFill>
                        <a:srgbClr val="C5DFB4"/>
                      </a:solidFill>
                      <a:prstDash val="solid"/>
                    </a:lnR>
                    <a:lnB w="9525">
                      <a:solidFill>
                        <a:srgbClr val="C5DFB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23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C5DFB4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B w="9525">
                      <a:solidFill>
                        <a:srgbClr val="C5DFB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Sucrés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snacks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9525">
                      <a:solidFill>
                        <a:srgbClr val="C5DFB4"/>
                      </a:solidFill>
                      <a:prstDash val="solid"/>
                    </a:lnR>
                    <a:lnB w="9525">
                      <a:solidFill>
                        <a:srgbClr val="C5DFB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693281" y="2623311"/>
          <a:ext cx="4576442" cy="1225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4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2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5F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5F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5F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5F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5F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7234428" y="3848100"/>
            <a:ext cx="1746885" cy="180975"/>
          </a:xfrm>
          <a:custGeom>
            <a:avLst/>
            <a:gdLst/>
            <a:ahLst/>
            <a:cxnLst/>
            <a:rect l="l" t="t" r="r" b="b"/>
            <a:pathLst>
              <a:path w="1746884" h="180975">
                <a:moveTo>
                  <a:pt x="0" y="180975"/>
                </a:moveTo>
                <a:lnTo>
                  <a:pt x="1746630" y="0"/>
                </a:lnTo>
              </a:path>
            </a:pathLst>
          </a:custGeom>
          <a:ln w="6350">
            <a:solidFill>
              <a:srgbClr val="005F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95800" y="5858255"/>
            <a:ext cx="2738755" cy="120014"/>
          </a:xfrm>
          <a:custGeom>
            <a:avLst/>
            <a:gdLst/>
            <a:ahLst/>
            <a:cxnLst/>
            <a:rect l="l" t="t" r="r" b="b"/>
            <a:pathLst>
              <a:path w="2738754" h="120014">
                <a:moveTo>
                  <a:pt x="0" y="119926"/>
                </a:moveTo>
                <a:lnTo>
                  <a:pt x="2738501" y="0"/>
                </a:lnTo>
              </a:path>
            </a:pathLst>
          </a:custGeom>
          <a:ln w="6350">
            <a:solidFill>
              <a:srgbClr val="005F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54</a:t>
            </a:fld>
            <a:endParaRPr spc="-5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Introduction</a:t>
            </a:r>
            <a:r>
              <a:rPr sz="1600" b="1" spc="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au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Modèle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dimensionnel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55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798982" y="1599692"/>
            <a:ext cx="8745220" cy="649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Schéma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en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étoile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vs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Schéma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en flocon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31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 tableau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résume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avantages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inconvénients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flocon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rapport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au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étoile.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50873" y="2529204"/>
          <a:ext cx="8128000" cy="2138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Avantages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D0CECE"/>
                      </a:solidFill>
                      <a:prstDash val="solid"/>
                    </a:lnL>
                    <a:lnR w="12700">
                      <a:solidFill>
                        <a:srgbClr val="D0CECE"/>
                      </a:solidFill>
                      <a:prstDash val="solid"/>
                    </a:lnR>
                    <a:lnT w="12700">
                      <a:solidFill>
                        <a:srgbClr val="D0CECE"/>
                      </a:solidFill>
                      <a:prstDash val="solid"/>
                    </a:lnT>
                    <a:lnB w="12700">
                      <a:solidFill>
                        <a:srgbClr val="D0CECE"/>
                      </a:solidFill>
                      <a:prstDash val="solid"/>
                    </a:lnB>
                    <a:solidFill>
                      <a:srgbClr val="005F3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Inconvénients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D0CECE"/>
                      </a:solidFill>
                      <a:prstDash val="solid"/>
                    </a:lnL>
                    <a:lnR w="12700">
                      <a:solidFill>
                        <a:srgbClr val="D0CECE"/>
                      </a:solidFill>
                      <a:prstDash val="solid"/>
                    </a:lnR>
                    <a:lnT w="12700">
                      <a:solidFill>
                        <a:srgbClr val="D0CECE"/>
                      </a:solidFill>
                      <a:prstDash val="solid"/>
                    </a:lnT>
                    <a:lnB w="12700">
                      <a:solidFill>
                        <a:srgbClr val="D0CECE"/>
                      </a:solidFill>
                      <a:prstDash val="solid"/>
                    </a:lnB>
                    <a:solidFill>
                      <a:srgbClr val="005F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Moins</a:t>
                      </a:r>
                      <a:r>
                        <a:rPr sz="1400" spc="-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d’espace </a:t>
                      </a: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stockage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D0CECE"/>
                      </a:solidFill>
                      <a:prstDash val="solid"/>
                    </a:lnL>
                    <a:lnR w="12700">
                      <a:solidFill>
                        <a:srgbClr val="D0CECE"/>
                      </a:solidFill>
                      <a:prstDash val="solid"/>
                    </a:lnR>
                    <a:lnT w="12700">
                      <a:solidFill>
                        <a:srgbClr val="D0CECE"/>
                      </a:solidFill>
                      <a:prstDash val="solid"/>
                    </a:lnT>
                    <a:lnB w="12700">
                      <a:solidFill>
                        <a:srgbClr val="D0CEC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 marR="1447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Beaucoup</a:t>
                      </a:r>
                      <a:r>
                        <a:rPr sz="14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plus</a:t>
                      </a:r>
                      <a:r>
                        <a:rPr sz="14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compliqué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par</a:t>
                      </a:r>
                      <a:r>
                        <a:rPr sz="14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rapport</a:t>
                      </a:r>
                      <a:r>
                        <a:rPr sz="14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au</a:t>
                      </a: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schéma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en </a:t>
                      </a:r>
                      <a:r>
                        <a:rPr sz="1400" spc="-30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étoile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(plus</a:t>
                      </a:r>
                      <a:r>
                        <a:rPr sz="14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tables</a:t>
                      </a:r>
                      <a:r>
                        <a:rPr sz="14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400" spc="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peuvent</a:t>
                      </a:r>
                      <a:r>
                        <a:rPr sz="1400" spc="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être</a:t>
                      </a:r>
                      <a:r>
                        <a:rPr sz="1400" spc="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plus 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compliquées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à</a:t>
                      </a:r>
                      <a:r>
                        <a:rPr sz="14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comprendre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D0CECE"/>
                      </a:solidFill>
                      <a:prstDash val="solid"/>
                    </a:lnL>
                    <a:lnR w="12700">
                      <a:solidFill>
                        <a:srgbClr val="D0CECE"/>
                      </a:solidFill>
                      <a:prstDash val="solid"/>
                    </a:lnR>
                    <a:lnT w="12700">
                      <a:solidFill>
                        <a:srgbClr val="D0CECE"/>
                      </a:solidFill>
                      <a:prstDash val="solid"/>
                    </a:lnT>
                    <a:lnB w="12700">
                      <a:solidFill>
                        <a:srgbClr val="D0CEC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196850" marR="190500" indent="135255">
                        <a:lnSpc>
                          <a:spcPts val="167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Moins </a:t>
                      </a: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de redondance 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facile 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à </a:t>
                      </a: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maintenir </a:t>
                      </a:r>
                      <a:r>
                        <a:rPr sz="14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et 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à </a:t>
                      </a:r>
                      <a:r>
                        <a:rPr sz="14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modifier</a:t>
                      </a:r>
                      <a:r>
                        <a:rPr sz="1400" spc="-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donc</a:t>
                      </a:r>
                      <a:r>
                        <a:rPr sz="1400" spc="-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moins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données</a:t>
                      </a:r>
                      <a:r>
                        <a:rPr sz="1400" spc="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endommagées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D0CECE"/>
                      </a:solidFill>
                      <a:prstDash val="solid"/>
                    </a:lnL>
                    <a:lnR w="12700">
                      <a:solidFill>
                        <a:srgbClr val="D0CECE"/>
                      </a:solidFill>
                      <a:prstDash val="solid"/>
                    </a:lnR>
                    <a:lnT w="12700">
                      <a:solidFill>
                        <a:srgbClr val="D0CECE"/>
                      </a:solidFill>
                      <a:prstDash val="solid"/>
                    </a:lnT>
                    <a:lnB w="12700">
                      <a:solidFill>
                        <a:srgbClr val="D0CEC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 marR="163830" indent="-76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Besoins </a:t>
                      </a: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de beaucoup de jointures afin de </a:t>
                      </a:r>
                      <a:r>
                        <a:rPr sz="14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récupérer </a:t>
                      </a:r>
                      <a:r>
                        <a:rPr sz="1400" spc="-30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une information</a:t>
                      </a:r>
                      <a:r>
                        <a:rPr sz="1400" spc="-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(des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requêtes</a:t>
                      </a:r>
                      <a:r>
                        <a:rPr sz="1400" spc="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SQL</a:t>
                      </a:r>
                      <a:r>
                        <a:rPr sz="1400" spc="-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plus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complexes)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D0CECE"/>
                      </a:solidFill>
                      <a:prstDash val="solid"/>
                    </a:lnL>
                    <a:lnR w="12700">
                      <a:solidFill>
                        <a:srgbClr val="D0CECE"/>
                      </a:solidFill>
                      <a:prstDash val="solid"/>
                    </a:lnR>
                    <a:lnT w="12700">
                      <a:solidFill>
                        <a:srgbClr val="D0CECE"/>
                      </a:solidFill>
                      <a:prstDash val="solid"/>
                    </a:lnT>
                    <a:lnB w="12700">
                      <a:solidFill>
                        <a:srgbClr val="D0CEC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1383030" marR="123189" indent="-12515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Résoudre</a:t>
                      </a:r>
                      <a:r>
                        <a:rPr sz="14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quelques</a:t>
                      </a:r>
                      <a:r>
                        <a:rPr sz="1400" spc="3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ralentissements</a:t>
                      </a:r>
                      <a:r>
                        <a:rPr sz="1400" spc="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(lors</a:t>
                      </a:r>
                      <a:r>
                        <a:rPr sz="1400" spc="-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4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mises</a:t>
                      </a:r>
                      <a:r>
                        <a:rPr sz="14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à </a:t>
                      </a:r>
                      <a:r>
                        <a:rPr sz="1400" spc="-30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jour des données)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D0CECE"/>
                      </a:solidFill>
                      <a:prstDash val="solid"/>
                    </a:lnL>
                    <a:lnR w="12700">
                      <a:solidFill>
                        <a:srgbClr val="D0CECE"/>
                      </a:solidFill>
                      <a:prstDash val="solid"/>
                    </a:lnR>
                    <a:lnT w="12700">
                      <a:solidFill>
                        <a:srgbClr val="D0CECE"/>
                      </a:solidFill>
                      <a:prstDash val="solid"/>
                    </a:lnT>
                    <a:lnB w="12700">
                      <a:solidFill>
                        <a:srgbClr val="D0CEC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1120" marR="174625" indent="-11601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Data 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Marts / </a:t>
                      </a:r>
                      <a:r>
                        <a:rPr sz="14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Data Warehouse </a:t>
                      </a: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moins performants 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à </a:t>
                      </a:r>
                      <a:r>
                        <a:rPr sz="1400" spc="-30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cause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400" spc="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jointures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D0CECE"/>
                      </a:solidFill>
                      <a:prstDash val="solid"/>
                    </a:lnL>
                    <a:lnR w="12700">
                      <a:solidFill>
                        <a:srgbClr val="D0CECE"/>
                      </a:solidFill>
                      <a:prstDash val="solid"/>
                    </a:lnR>
                    <a:lnT w="12700">
                      <a:solidFill>
                        <a:srgbClr val="D0CECE"/>
                      </a:solidFill>
                      <a:prstDash val="solid"/>
                    </a:lnT>
                    <a:lnB w="12700">
                      <a:solidFill>
                        <a:srgbClr val="D0CEC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98982" y="4917160"/>
            <a:ext cx="1034224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86995" indent="-2870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flocon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n’est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utilisé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marts,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puisqu’on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 besoin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requêtes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rapides.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utilise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généralement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étoile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mesure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possible.</a:t>
            </a:r>
            <a:endParaRPr sz="1400">
              <a:latin typeface="Calibri"/>
              <a:cs typeface="Calibri"/>
            </a:endParaRPr>
          </a:p>
          <a:p>
            <a:pPr marL="299085" marR="508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flocon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lorsqu’on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rencontre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difficultés 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maintenance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ou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mise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jour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lorsque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coût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stockage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vrai challenge,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chose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très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rare.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33600" y="2819400"/>
            <a:ext cx="7735569" cy="615553"/>
          </a:xfrm>
        </p:spPr>
        <p:txBody>
          <a:bodyPr/>
          <a:lstStyle/>
          <a:p>
            <a:pPr algn="ctr"/>
            <a:r>
              <a:rPr lang="fr-FR" sz="4000" dirty="0" smtClean="0"/>
              <a:t>Activités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14132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Introduction</a:t>
            </a:r>
            <a:r>
              <a:rPr sz="1600" b="1" spc="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à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l’informatique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décisionnelle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982" y="1599692"/>
            <a:ext cx="8192618" cy="7277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Objectifs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et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exigences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L’informatique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décisionnelle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(ou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Business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Intelligence)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MA" sz="1400" dirty="0" smtClean="0">
                <a:solidFill>
                  <a:srgbClr val="555555"/>
                </a:solidFill>
                <a:latin typeface="Calibri"/>
                <a:cs typeface="Calibri"/>
              </a:rPr>
              <a:t>est là pour atteindre 2 </a:t>
            </a:r>
            <a:r>
              <a:rPr sz="1400" spc="-5" dirty="0" err="1" smtClean="0">
                <a:solidFill>
                  <a:srgbClr val="555555"/>
                </a:solidFill>
                <a:latin typeface="Calibri"/>
                <a:cs typeface="Calibri"/>
              </a:rPr>
              <a:t>principaux</a:t>
            </a:r>
            <a:r>
              <a:rPr sz="1400" spc="3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objectifs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625341" y="2764282"/>
            <a:ext cx="2201545" cy="1107440"/>
            <a:chOff x="3625341" y="2764282"/>
            <a:chExt cx="2201545" cy="1107440"/>
          </a:xfrm>
        </p:grpSpPr>
        <p:sp>
          <p:nvSpPr>
            <p:cNvPr id="8" name="object 8"/>
            <p:cNvSpPr/>
            <p:nvPr/>
          </p:nvSpPr>
          <p:spPr>
            <a:xfrm>
              <a:off x="3631691" y="2770632"/>
              <a:ext cx="2188845" cy="1094740"/>
            </a:xfrm>
            <a:custGeom>
              <a:avLst/>
              <a:gdLst/>
              <a:ahLst/>
              <a:cxnLst/>
              <a:rect l="l" t="t" r="r" b="b"/>
              <a:pathLst>
                <a:path w="2188845" h="1094739">
                  <a:moveTo>
                    <a:pt x="2078990" y="0"/>
                  </a:moveTo>
                  <a:lnTo>
                    <a:pt x="109474" y="0"/>
                  </a:lnTo>
                  <a:lnTo>
                    <a:pt x="66865" y="8604"/>
                  </a:lnTo>
                  <a:lnTo>
                    <a:pt x="32067" y="32067"/>
                  </a:lnTo>
                  <a:lnTo>
                    <a:pt x="8604" y="66865"/>
                  </a:lnTo>
                  <a:lnTo>
                    <a:pt x="0" y="109473"/>
                  </a:lnTo>
                  <a:lnTo>
                    <a:pt x="0" y="984757"/>
                  </a:lnTo>
                  <a:lnTo>
                    <a:pt x="8604" y="1027366"/>
                  </a:lnTo>
                  <a:lnTo>
                    <a:pt x="32067" y="1062164"/>
                  </a:lnTo>
                  <a:lnTo>
                    <a:pt x="66865" y="1085627"/>
                  </a:lnTo>
                  <a:lnTo>
                    <a:pt x="109474" y="1094231"/>
                  </a:lnTo>
                  <a:lnTo>
                    <a:pt x="2078990" y="1094231"/>
                  </a:lnTo>
                  <a:lnTo>
                    <a:pt x="2121598" y="1085627"/>
                  </a:lnTo>
                  <a:lnTo>
                    <a:pt x="2156396" y="1062164"/>
                  </a:lnTo>
                  <a:lnTo>
                    <a:pt x="2179859" y="1027366"/>
                  </a:lnTo>
                  <a:lnTo>
                    <a:pt x="2188464" y="984757"/>
                  </a:lnTo>
                  <a:lnTo>
                    <a:pt x="2188464" y="109473"/>
                  </a:lnTo>
                  <a:lnTo>
                    <a:pt x="2179859" y="66865"/>
                  </a:lnTo>
                  <a:lnTo>
                    <a:pt x="2156396" y="32067"/>
                  </a:lnTo>
                  <a:lnTo>
                    <a:pt x="2121598" y="8604"/>
                  </a:lnTo>
                  <a:lnTo>
                    <a:pt x="20789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31691" y="2770632"/>
              <a:ext cx="2188845" cy="1094740"/>
            </a:xfrm>
            <a:custGeom>
              <a:avLst/>
              <a:gdLst/>
              <a:ahLst/>
              <a:cxnLst/>
              <a:rect l="l" t="t" r="r" b="b"/>
              <a:pathLst>
                <a:path w="2188845" h="1094739">
                  <a:moveTo>
                    <a:pt x="0" y="109473"/>
                  </a:moveTo>
                  <a:lnTo>
                    <a:pt x="8604" y="66865"/>
                  </a:lnTo>
                  <a:lnTo>
                    <a:pt x="32067" y="32067"/>
                  </a:lnTo>
                  <a:lnTo>
                    <a:pt x="66865" y="8604"/>
                  </a:lnTo>
                  <a:lnTo>
                    <a:pt x="109474" y="0"/>
                  </a:lnTo>
                  <a:lnTo>
                    <a:pt x="2078990" y="0"/>
                  </a:lnTo>
                  <a:lnTo>
                    <a:pt x="2121598" y="8604"/>
                  </a:lnTo>
                  <a:lnTo>
                    <a:pt x="2156396" y="32067"/>
                  </a:lnTo>
                  <a:lnTo>
                    <a:pt x="2179859" y="66865"/>
                  </a:lnTo>
                  <a:lnTo>
                    <a:pt x="2188464" y="109473"/>
                  </a:lnTo>
                  <a:lnTo>
                    <a:pt x="2188464" y="984757"/>
                  </a:lnTo>
                  <a:lnTo>
                    <a:pt x="2179859" y="1027366"/>
                  </a:lnTo>
                  <a:lnTo>
                    <a:pt x="2156396" y="1062164"/>
                  </a:lnTo>
                  <a:lnTo>
                    <a:pt x="2121598" y="1085627"/>
                  </a:lnTo>
                  <a:lnTo>
                    <a:pt x="2078990" y="1094231"/>
                  </a:lnTo>
                  <a:lnTo>
                    <a:pt x="109474" y="1094231"/>
                  </a:lnTo>
                  <a:lnTo>
                    <a:pt x="66865" y="1085627"/>
                  </a:lnTo>
                  <a:lnTo>
                    <a:pt x="32067" y="1062164"/>
                  </a:lnTo>
                  <a:lnTo>
                    <a:pt x="8604" y="1027366"/>
                  </a:lnTo>
                  <a:lnTo>
                    <a:pt x="0" y="984757"/>
                  </a:lnTo>
                  <a:lnTo>
                    <a:pt x="0" y="10947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22267" y="3177032"/>
            <a:ext cx="16071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Objectif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opérationnel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44797" y="3858514"/>
            <a:ext cx="1981835" cy="1379855"/>
            <a:chOff x="3844797" y="3858514"/>
            <a:chExt cx="1981835" cy="1379855"/>
          </a:xfrm>
        </p:grpSpPr>
        <p:sp>
          <p:nvSpPr>
            <p:cNvPr id="12" name="object 12"/>
            <p:cNvSpPr/>
            <p:nvPr/>
          </p:nvSpPr>
          <p:spPr>
            <a:xfrm>
              <a:off x="3851147" y="3864864"/>
              <a:ext cx="219075" cy="821055"/>
            </a:xfrm>
            <a:custGeom>
              <a:avLst/>
              <a:gdLst/>
              <a:ahLst/>
              <a:cxnLst/>
              <a:rect l="l" t="t" r="r" b="b"/>
              <a:pathLst>
                <a:path w="219075" h="821054">
                  <a:moveTo>
                    <a:pt x="0" y="0"/>
                  </a:moveTo>
                  <a:lnTo>
                    <a:pt x="0" y="820547"/>
                  </a:lnTo>
                  <a:lnTo>
                    <a:pt x="218821" y="820547"/>
                  </a:lnTo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69079" y="4137660"/>
              <a:ext cx="1751330" cy="1094740"/>
            </a:xfrm>
            <a:custGeom>
              <a:avLst/>
              <a:gdLst/>
              <a:ahLst/>
              <a:cxnLst/>
              <a:rect l="l" t="t" r="r" b="b"/>
              <a:pathLst>
                <a:path w="1751329" h="1094739">
                  <a:moveTo>
                    <a:pt x="1641602" y="0"/>
                  </a:moveTo>
                  <a:lnTo>
                    <a:pt x="109474" y="0"/>
                  </a:lnTo>
                  <a:lnTo>
                    <a:pt x="66865" y="8604"/>
                  </a:lnTo>
                  <a:lnTo>
                    <a:pt x="32067" y="32067"/>
                  </a:lnTo>
                  <a:lnTo>
                    <a:pt x="8604" y="66865"/>
                  </a:lnTo>
                  <a:lnTo>
                    <a:pt x="0" y="109473"/>
                  </a:lnTo>
                  <a:lnTo>
                    <a:pt x="0" y="984757"/>
                  </a:lnTo>
                  <a:lnTo>
                    <a:pt x="8604" y="1027366"/>
                  </a:lnTo>
                  <a:lnTo>
                    <a:pt x="32067" y="1062164"/>
                  </a:lnTo>
                  <a:lnTo>
                    <a:pt x="66865" y="1085627"/>
                  </a:lnTo>
                  <a:lnTo>
                    <a:pt x="109474" y="1094232"/>
                  </a:lnTo>
                  <a:lnTo>
                    <a:pt x="1641602" y="1094232"/>
                  </a:lnTo>
                  <a:lnTo>
                    <a:pt x="1684210" y="1085627"/>
                  </a:lnTo>
                  <a:lnTo>
                    <a:pt x="1719008" y="1062164"/>
                  </a:lnTo>
                  <a:lnTo>
                    <a:pt x="1742471" y="1027366"/>
                  </a:lnTo>
                  <a:lnTo>
                    <a:pt x="1751076" y="984757"/>
                  </a:lnTo>
                  <a:lnTo>
                    <a:pt x="1751076" y="109473"/>
                  </a:lnTo>
                  <a:lnTo>
                    <a:pt x="1742471" y="66865"/>
                  </a:lnTo>
                  <a:lnTo>
                    <a:pt x="1719008" y="32067"/>
                  </a:lnTo>
                  <a:lnTo>
                    <a:pt x="1684210" y="8604"/>
                  </a:lnTo>
                  <a:lnTo>
                    <a:pt x="164160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69079" y="4137660"/>
              <a:ext cx="1751330" cy="1094740"/>
            </a:xfrm>
            <a:custGeom>
              <a:avLst/>
              <a:gdLst/>
              <a:ahLst/>
              <a:cxnLst/>
              <a:rect l="l" t="t" r="r" b="b"/>
              <a:pathLst>
                <a:path w="1751329" h="1094739">
                  <a:moveTo>
                    <a:pt x="0" y="109473"/>
                  </a:moveTo>
                  <a:lnTo>
                    <a:pt x="8604" y="66865"/>
                  </a:lnTo>
                  <a:lnTo>
                    <a:pt x="32067" y="32067"/>
                  </a:lnTo>
                  <a:lnTo>
                    <a:pt x="66865" y="8604"/>
                  </a:lnTo>
                  <a:lnTo>
                    <a:pt x="109474" y="0"/>
                  </a:lnTo>
                  <a:lnTo>
                    <a:pt x="1641602" y="0"/>
                  </a:lnTo>
                  <a:lnTo>
                    <a:pt x="1684210" y="8604"/>
                  </a:lnTo>
                  <a:lnTo>
                    <a:pt x="1719008" y="32067"/>
                  </a:lnTo>
                  <a:lnTo>
                    <a:pt x="1742471" y="66865"/>
                  </a:lnTo>
                  <a:lnTo>
                    <a:pt x="1751076" y="109473"/>
                  </a:lnTo>
                  <a:lnTo>
                    <a:pt x="1751076" y="984757"/>
                  </a:lnTo>
                  <a:lnTo>
                    <a:pt x="1742471" y="1027366"/>
                  </a:lnTo>
                  <a:lnTo>
                    <a:pt x="1719008" y="1062164"/>
                  </a:lnTo>
                  <a:lnTo>
                    <a:pt x="1684210" y="1085627"/>
                  </a:lnTo>
                  <a:lnTo>
                    <a:pt x="1641602" y="1094232"/>
                  </a:lnTo>
                  <a:lnTo>
                    <a:pt x="109474" y="1094232"/>
                  </a:lnTo>
                  <a:lnTo>
                    <a:pt x="66865" y="1085627"/>
                  </a:lnTo>
                  <a:lnTo>
                    <a:pt x="32067" y="1062164"/>
                  </a:lnTo>
                  <a:lnTo>
                    <a:pt x="8604" y="1027366"/>
                  </a:lnTo>
                  <a:lnTo>
                    <a:pt x="0" y="984757"/>
                  </a:lnTo>
                  <a:lnTo>
                    <a:pt x="0" y="109473"/>
                  </a:lnTo>
                  <a:close/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67276" y="4349622"/>
            <a:ext cx="1156970" cy="6299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1270" algn="ctr">
              <a:lnSpc>
                <a:spcPts val="1540"/>
              </a:lnSpc>
              <a:spcBef>
                <a:spcPts val="270"/>
              </a:spcBef>
            </a:pPr>
            <a:r>
              <a:rPr sz="1400" spc="-15" dirty="0">
                <a:latin typeface="Calibri"/>
                <a:cs typeface="Calibri"/>
              </a:rPr>
              <a:t>Traitement </a:t>
            </a:r>
            <a:r>
              <a:rPr sz="1400" spc="-5" dirty="0">
                <a:latin typeface="Calibri"/>
                <a:cs typeface="Calibri"/>
              </a:rPr>
              <a:t>des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données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pé</a:t>
            </a:r>
            <a:r>
              <a:rPr sz="1400" spc="-30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tio</a:t>
            </a:r>
            <a:r>
              <a:rPr sz="1400" spc="-5" dirty="0">
                <a:latin typeface="Calibri"/>
                <a:cs typeface="Calibri"/>
              </a:rPr>
              <a:t>n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elles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360921" y="2764282"/>
            <a:ext cx="2199640" cy="1107440"/>
            <a:chOff x="6360921" y="2764282"/>
            <a:chExt cx="2199640" cy="1107440"/>
          </a:xfrm>
        </p:grpSpPr>
        <p:sp>
          <p:nvSpPr>
            <p:cNvPr id="17" name="object 17"/>
            <p:cNvSpPr/>
            <p:nvPr/>
          </p:nvSpPr>
          <p:spPr>
            <a:xfrm>
              <a:off x="6367271" y="2770632"/>
              <a:ext cx="2186940" cy="1094740"/>
            </a:xfrm>
            <a:custGeom>
              <a:avLst/>
              <a:gdLst/>
              <a:ahLst/>
              <a:cxnLst/>
              <a:rect l="l" t="t" r="r" b="b"/>
              <a:pathLst>
                <a:path w="2186940" h="1094739">
                  <a:moveTo>
                    <a:pt x="2077466" y="0"/>
                  </a:moveTo>
                  <a:lnTo>
                    <a:pt x="109474" y="0"/>
                  </a:lnTo>
                  <a:lnTo>
                    <a:pt x="66865" y="8604"/>
                  </a:lnTo>
                  <a:lnTo>
                    <a:pt x="32067" y="32067"/>
                  </a:lnTo>
                  <a:lnTo>
                    <a:pt x="8604" y="66865"/>
                  </a:lnTo>
                  <a:lnTo>
                    <a:pt x="0" y="109473"/>
                  </a:lnTo>
                  <a:lnTo>
                    <a:pt x="0" y="984757"/>
                  </a:lnTo>
                  <a:lnTo>
                    <a:pt x="8604" y="1027366"/>
                  </a:lnTo>
                  <a:lnTo>
                    <a:pt x="32067" y="1062164"/>
                  </a:lnTo>
                  <a:lnTo>
                    <a:pt x="66865" y="1085627"/>
                  </a:lnTo>
                  <a:lnTo>
                    <a:pt x="109474" y="1094231"/>
                  </a:lnTo>
                  <a:lnTo>
                    <a:pt x="2077466" y="1094231"/>
                  </a:lnTo>
                  <a:lnTo>
                    <a:pt x="2120074" y="1085627"/>
                  </a:lnTo>
                  <a:lnTo>
                    <a:pt x="2154872" y="1062164"/>
                  </a:lnTo>
                  <a:lnTo>
                    <a:pt x="2178335" y="1027366"/>
                  </a:lnTo>
                  <a:lnTo>
                    <a:pt x="2186939" y="984757"/>
                  </a:lnTo>
                  <a:lnTo>
                    <a:pt x="2186939" y="109473"/>
                  </a:lnTo>
                  <a:lnTo>
                    <a:pt x="2178335" y="66865"/>
                  </a:lnTo>
                  <a:lnTo>
                    <a:pt x="2154872" y="32067"/>
                  </a:lnTo>
                  <a:lnTo>
                    <a:pt x="2120074" y="8604"/>
                  </a:lnTo>
                  <a:lnTo>
                    <a:pt x="2077466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67271" y="2770632"/>
              <a:ext cx="2186940" cy="1094740"/>
            </a:xfrm>
            <a:custGeom>
              <a:avLst/>
              <a:gdLst/>
              <a:ahLst/>
              <a:cxnLst/>
              <a:rect l="l" t="t" r="r" b="b"/>
              <a:pathLst>
                <a:path w="2186940" h="1094739">
                  <a:moveTo>
                    <a:pt x="0" y="109473"/>
                  </a:moveTo>
                  <a:lnTo>
                    <a:pt x="8604" y="66865"/>
                  </a:lnTo>
                  <a:lnTo>
                    <a:pt x="32067" y="32067"/>
                  </a:lnTo>
                  <a:lnTo>
                    <a:pt x="66865" y="8604"/>
                  </a:lnTo>
                  <a:lnTo>
                    <a:pt x="109474" y="0"/>
                  </a:lnTo>
                  <a:lnTo>
                    <a:pt x="2077466" y="0"/>
                  </a:lnTo>
                  <a:lnTo>
                    <a:pt x="2120074" y="8604"/>
                  </a:lnTo>
                  <a:lnTo>
                    <a:pt x="2154872" y="32067"/>
                  </a:lnTo>
                  <a:lnTo>
                    <a:pt x="2178335" y="66865"/>
                  </a:lnTo>
                  <a:lnTo>
                    <a:pt x="2186939" y="109473"/>
                  </a:lnTo>
                  <a:lnTo>
                    <a:pt x="2186939" y="984757"/>
                  </a:lnTo>
                  <a:lnTo>
                    <a:pt x="2178335" y="1027366"/>
                  </a:lnTo>
                  <a:lnTo>
                    <a:pt x="2154872" y="1062164"/>
                  </a:lnTo>
                  <a:lnTo>
                    <a:pt x="2120074" y="1085627"/>
                  </a:lnTo>
                  <a:lnTo>
                    <a:pt x="2077466" y="1094231"/>
                  </a:lnTo>
                  <a:lnTo>
                    <a:pt x="109474" y="1094231"/>
                  </a:lnTo>
                  <a:lnTo>
                    <a:pt x="66865" y="1085627"/>
                  </a:lnTo>
                  <a:lnTo>
                    <a:pt x="32067" y="1062164"/>
                  </a:lnTo>
                  <a:lnTo>
                    <a:pt x="8604" y="1027366"/>
                  </a:lnTo>
                  <a:lnTo>
                    <a:pt x="0" y="984757"/>
                  </a:lnTo>
                  <a:lnTo>
                    <a:pt x="0" y="10947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713981" y="3177032"/>
            <a:ext cx="14935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Objectif</a:t>
            </a:r>
            <a:r>
              <a:rPr sz="1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décisionnel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578854" y="3858514"/>
            <a:ext cx="1981835" cy="1379855"/>
            <a:chOff x="6578854" y="3858514"/>
            <a:chExt cx="1981835" cy="1379855"/>
          </a:xfrm>
        </p:grpSpPr>
        <p:sp>
          <p:nvSpPr>
            <p:cNvPr id="21" name="object 21"/>
            <p:cNvSpPr/>
            <p:nvPr/>
          </p:nvSpPr>
          <p:spPr>
            <a:xfrm>
              <a:off x="6585204" y="3864864"/>
              <a:ext cx="219075" cy="821055"/>
            </a:xfrm>
            <a:custGeom>
              <a:avLst/>
              <a:gdLst/>
              <a:ahLst/>
              <a:cxnLst/>
              <a:rect l="l" t="t" r="r" b="b"/>
              <a:pathLst>
                <a:path w="219075" h="821054">
                  <a:moveTo>
                    <a:pt x="0" y="0"/>
                  </a:moveTo>
                  <a:lnTo>
                    <a:pt x="0" y="820547"/>
                  </a:lnTo>
                  <a:lnTo>
                    <a:pt x="218821" y="820547"/>
                  </a:lnTo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04660" y="4137660"/>
              <a:ext cx="1750060" cy="1094740"/>
            </a:xfrm>
            <a:custGeom>
              <a:avLst/>
              <a:gdLst/>
              <a:ahLst/>
              <a:cxnLst/>
              <a:rect l="l" t="t" r="r" b="b"/>
              <a:pathLst>
                <a:path w="1750059" h="1094739">
                  <a:moveTo>
                    <a:pt x="1640078" y="0"/>
                  </a:moveTo>
                  <a:lnTo>
                    <a:pt x="109474" y="0"/>
                  </a:lnTo>
                  <a:lnTo>
                    <a:pt x="66865" y="8604"/>
                  </a:lnTo>
                  <a:lnTo>
                    <a:pt x="32067" y="32067"/>
                  </a:lnTo>
                  <a:lnTo>
                    <a:pt x="8604" y="66865"/>
                  </a:lnTo>
                  <a:lnTo>
                    <a:pt x="0" y="109473"/>
                  </a:lnTo>
                  <a:lnTo>
                    <a:pt x="0" y="984757"/>
                  </a:lnTo>
                  <a:lnTo>
                    <a:pt x="8604" y="1027366"/>
                  </a:lnTo>
                  <a:lnTo>
                    <a:pt x="32067" y="1062164"/>
                  </a:lnTo>
                  <a:lnTo>
                    <a:pt x="66865" y="1085627"/>
                  </a:lnTo>
                  <a:lnTo>
                    <a:pt x="109474" y="1094232"/>
                  </a:lnTo>
                  <a:lnTo>
                    <a:pt x="1640078" y="1094232"/>
                  </a:lnTo>
                  <a:lnTo>
                    <a:pt x="1682686" y="1085627"/>
                  </a:lnTo>
                  <a:lnTo>
                    <a:pt x="1717484" y="1062164"/>
                  </a:lnTo>
                  <a:lnTo>
                    <a:pt x="1740947" y="1027366"/>
                  </a:lnTo>
                  <a:lnTo>
                    <a:pt x="1749552" y="984757"/>
                  </a:lnTo>
                  <a:lnTo>
                    <a:pt x="1749552" y="109473"/>
                  </a:lnTo>
                  <a:lnTo>
                    <a:pt x="1740947" y="66865"/>
                  </a:lnTo>
                  <a:lnTo>
                    <a:pt x="1717484" y="32067"/>
                  </a:lnTo>
                  <a:lnTo>
                    <a:pt x="1682686" y="8604"/>
                  </a:lnTo>
                  <a:lnTo>
                    <a:pt x="164007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04660" y="4137660"/>
              <a:ext cx="1750060" cy="1094740"/>
            </a:xfrm>
            <a:custGeom>
              <a:avLst/>
              <a:gdLst/>
              <a:ahLst/>
              <a:cxnLst/>
              <a:rect l="l" t="t" r="r" b="b"/>
              <a:pathLst>
                <a:path w="1750059" h="1094739">
                  <a:moveTo>
                    <a:pt x="0" y="109473"/>
                  </a:moveTo>
                  <a:lnTo>
                    <a:pt x="8604" y="66865"/>
                  </a:lnTo>
                  <a:lnTo>
                    <a:pt x="32067" y="32067"/>
                  </a:lnTo>
                  <a:lnTo>
                    <a:pt x="66865" y="8604"/>
                  </a:lnTo>
                  <a:lnTo>
                    <a:pt x="109474" y="0"/>
                  </a:lnTo>
                  <a:lnTo>
                    <a:pt x="1640078" y="0"/>
                  </a:lnTo>
                  <a:lnTo>
                    <a:pt x="1682686" y="8604"/>
                  </a:lnTo>
                  <a:lnTo>
                    <a:pt x="1717484" y="32067"/>
                  </a:lnTo>
                  <a:lnTo>
                    <a:pt x="1740947" y="66865"/>
                  </a:lnTo>
                  <a:lnTo>
                    <a:pt x="1749552" y="109473"/>
                  </a:lnTo>
                  <a:lnTo>
                    <a:pt x="1749552" y="984757"/>
                  </a:lnTo>
                  <a:lnTo>
                    <a:pt x="1740947" y="1027366"/>
                  </a:lnTo>
                  <a:lnTo>
                    <a:pt x="1717484" y="1062164"/>
                  </a:lnTo>
                  <a:lnTo>
                    <a:pt x="1682686" y="1085627"/>
                  </a:lnTo>
                  <a:lnTo>
                    <a:pt x="1640078" y="1094232"/>
                  </a:lnTo>
                  <a:lnTo>
                    <a:pt x="109474" y="1094232"/>
                  </a:lnTo>
                  <a:lnTo>
                    <a:pt x="66865" y="1085627"/>
                  </a:lnTo>
                  <a:lnTo>
                    <a:pt x="32067" y="1062164"/>
                  </a:lnTo>
                  <a:lnTo>
                    <a:pt x="8604" y="1027366"/>
                  </a:lnTo>
                  <a:lnTo>
                    <a:pt x="0" y="984757"/>
                  </a:lnTo>
                  <a:lnTo>
                    <a:pt x="0" y="109473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063231" y="4447159"/>
            <a:ext cx="123571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36220" marR="5080" indent="-224154">
              <a:lnSpc>
                <a:spcPts val="1540"/>
              </a:lnSpc>
              <a:spcBef>
                <a:spcPts val="270"/>
              </a:spcBef>
            </a:pPr>
            <a:r>
              <a:rPr sz="1400" spc="-5" dirty="0">
                <a:latin typeface="Calibri"/>
                <a:cs typeface="Calibri"/>
              </a:rPr>
              <a:t>Prise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décision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analytique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Introduction</a:t>
            </a:r>
            <a:r>
              <a:rPr sz="1600" b="1" spc="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à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l’informatique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décisionnelle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798982" y="1599692"/>
            <a:ext cx="10588625" cy="3940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Objectifs</a:t>
            </a:r>
            <a:r>
              <a:rPr sz="1600" b="1" spc="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et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exigences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55555"/>
                </a:solidFill>
                <a:latin typeface="Calibri"/>
                <a:cs typeface="Calibri"/>
              </a:rPr>
              <a:t>Objectif</a:t>
            </a:r>
            <a:r>
              <a:rPr sz="16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55555"/>
                </a:solidFill>
                <a:latin typeface="Calibri"/>
                <a:cs typeface="Calibri"/>
              </a:rPr>
              <a:t>opérationnel</a:t>
            </a:r>
            <a:endParaRPr sz="1600">
              <a:latin typeface="Calibri"/>
              <a:cs typeface="Calibri"/>
            </a:endParaRPr>
          </a:p>
          <a:p>
            <a:pPr marL="299085" marR="5080" indent="-287020">
              <a:lnSpc>
                <a:spcPct val="150000"/>
              </a:lnSpc>
              <a:spcBef>
                <a:spcPts val="1180"/>
              </a:spcBef>
              <a:buFont typeface="Arial MT"/>
              <a:buChar char="•"/>
              <a:tabLst>
                <a:tab pos="299085" algn="l"/>
                <a:tab pos="299720" algn="l"/>
                <a:tab pos="3487420" algn="l"/>
              </a:tabLst>
            </a:pP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L’objectif</a:t>
            </a:r>
            <a:r>
              <a:rPr sz="1400" b="1" spc="4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opérationnel</a:t>
            </a:r>
            <a:r>
              <a:rPr sz="1400" b="1" spc="4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(Traitement</a:t>
            </a:r>
            <a:r>
              <a:rPr sz="1400" spc="4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	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opérationnelles)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consiste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l’objectif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garantir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bon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fonctionnement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l’entreprise,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réception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requêtes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réaction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envers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demandes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L’alimentation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du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stock</a:t>
            </a:r>
            <a:endParaRPr sz="1400">
              <a:latin typeface="Calibri"/>
              <a:cs typeface="Calibri"/>
            </a:endParaRPr>
          </a:p>
          <a:p>
            <a:pPr marL="299085" marR="508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sauvegarde/la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conservation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opérationnel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réfère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l’OLTP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(Online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Transactional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Processing)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correspond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traitement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transactionnel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 ligne.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partie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traitement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opérationnelles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est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amené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:</a:t>
            </a:r>
            <a:endParaRPr sz="1400">
              <a:latin typeface="Calibri"/>
              <a:cs typeface="Calibri"/>
            </a:endParaRPr>
          </a:p>
          <a:p>
            <a:pPr marL="812165" lvl="1" indent="-34290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Traiter,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généralement,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seul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enregistrement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fois</a:t>
            </a:r>
            <a:endParaRPr sz="1400">
              <a:latin typeface="Calibri"/>
              <a:cs typeface="Calibri"/>
            </a:endParaRPr>
          </a:p>
          <a:p>
            <a:pPr marL="812165" lvl="1" indent="-34290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Enregistrer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modifier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  <a:p>
            <a:pPr marL="812165" lvl="1" indent="-34290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concentrer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seulement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actuelles,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sans tenir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compte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l’historique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876" y="418363"/>
            <a:ext cx="4878070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Introduction</a:t>
            </a:r>
            <a:r>
              <a:rPr sz="1600" b="1" spc="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à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l’informatique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décisionnelle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33701" y="3006598"/>
            <a:ext cx="8140700" cy="1189355"/>
            <a:chOff x="1933701" y="3006598"/>
            <a:chExt cx="8140700" cy="1189355"/>
          </a:xfrm>
        </p:grpSpPr>
        <p:sp>
          <p:nvSpPr>
            <p:cNvPr id="7" name="object 7"/>
            <p:cNvSpPr/>
            <p:nvPr/>
          </p:nvSpPr>
          <p:spPr>
            <a:xfrm>
              <a:off x="1940051" y="3012948"/>
              <a:ext cx="8128000" cy="356870"/>
            </a:xfrm>
            <a:custGeom>
              <a:avLst/>
              <a:gdLst/>
              <a:ahLst/>
              <a:cxnLst/>
              <a:rect l="l" t="t" r="r" b="b"/>
              <a:pathLst>
                <a:path w="8128000" h="356870">
                  <a:moveTo>
                    <a:pt x="8068056" y="0"/>
                  </a:moveTo>
                  <a:lnTo>
                    <a:pt x="59436" y="0"/>
                  </a:lnTo>
                  <a:lnTo>
                    <a:pt x="36325" y="4679"/>
                  </a:lnTo>
                  <a:lnTo>
                    <a:pt x="17430" y="17430"/>
                  </a:lnTo>
                  <a:lnTo>
                    <a:pt x="4679" y="36325"/>
                  </a:lnTo>
                  <a:lnTo>
                    <a:pt x="0" y="59436"/>
                  </a:lnTo>
                  <a:lnTo>
                    <a:pt x="0" y="297179"/>
                  </a:lnTo>
                  <a:lnTo>
                    <a:pt x="4679" y="320290"/>
                  </a:lnTo>
                  <a:lnTo>
                    <a:pt x="17430" y="339185"/>
                  </a:lnTo>
                  <a:lnTo>
                    <a:pt x="36325" y="351936"/>
                  </a:lnTo>
                  <a:lnTo>
                    <a:pt x="59436" y="356615"/>
                  </a:lnTo>
                  <a:lnTo>
                    <a:pt x="8068056" y="356615"/>
                  </a:lnTo>
                  <a:lnTo>
                    <a:pt x="8091166" y="351936"/>
                  </a:lnTo>
                  <a:lnTo>
                    <a:pt x="8110061" y="339185"/>
                  </a:lnTo>
                  <a:lnTo>
                    <a:pt x="8122812" y="320290"/>
                  </a:lnTo>
                  <a:lnTo>
                    <a:pt x="8127492" y="297179"/>
                  </a:lnTo>
                  <a:lnTo>
                    <a:pt x="8127492" y="59436"/>
                  </a:lnTo>
                  <a:lnTo>
                    <a:pt x="8122812" y="36325"/>
                  </a:lnTo>
                  <a:lnTo>
                    <a:pt x="8110061" y="17430"/>
                  </a:lnTo>
                  <a:lnTo>
                    <a:pt x="8091166" y="4679"/>
                  </a:lnTo>
                  <a:lnTo>
                    <a:pt x="806805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40051" y="3012948"/>
              <a:ext cx="8128000" cy="356870"/>
            </a:xfrm>
            <a:custGeom>
              <a:avLst/>
              <a:gdLst/>
              <a:ahLst/>
              <a:cxnLst/>
              <a:rect l="l" t="t" r="r" b="b"/>
              <a:pathLst>
                <a:path w="8128000" h="356870">
                  <a:moveTo>
                    <a:pt x="0" y="59436"/>
                  </a:moveTo>
                  <a:lnTo>
                    <a:pt x="4679" y="36325"/>
                  </a:lnTo>
                  <a:lnTo>
                    <a:pt x="17430" y="17430"/>
                  </a:lnTo>
                  <a:lnTo>
                    <a:pt x="36325" y="4679"/>
                  </a:lnTo>
                  <a:lnTo>
                    <a:pt x="59436" y="0"/>
                  </a:lnTo>
                  <a:lnTo>
                    <a:pt x="8068056" y="0"/>
                  </a:lnTo>
                  <a:lnTo>
                    <a:pt x="8091166" y="4679"/>
                  </a:lnTo>
                  <a:lnTo>
                    <a:pt x="8110061" y="17430"/>
                  </a:lnTo>
                  <a:lnTo>
                    <a:pt x="8122812" y="36325"/>
                  </a:lnTo>
                  <a:lnTo>
                    <a:pt x="8127492" y="59436"/>
                  </a:lnTo>
                  <a:lnTo>
                    <a:pt x="8127492" y="297179"/>
                  </a:lnTo>
                  <a:lnTo>
                    <a:pt x="8122812" y="320290"/>
                  </a:lnTo>
                  <a:lnTo>
                    <a:pt x="8110061" y="339185"/>
                  </a:lnTo>
                  <a:lnTo>
                    <a:pt x="8091166" y="351936"/>
                  </a:lnTo>
                  <a:lnTo>
                    <a:pt x="8068056" y="356615"/>
                  </a:lnTo>
                  <a:lnTo>
                    <a:pt x="59436" y="356615"/>
                  </a:lnTo>
                  <a:lnTo>
                    <a:pt x="36325" y="351936"/>
                  </a:lnTo>
                  <a:lnTo>
                    <a:pt x="17430" y="339185"/>
                  </a:lnTo>
                  <a:lnTo>
                    <a:pt x="4679" y="320290"/>
                  </a:lnTo>
                  <a:lnTo>
                    <a:pt x="0" y="297179"/>
                  </a:lnTo>
                  <a:lnTo>
                    <a:pt x="0" y="5943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40051" y="3422904"/>
              <a:ext cx="8128000" cy="356870"/>
            </a:xfrm>
            <a:custGeom>
              <a:avLst/>
              <a:gdLst/>
              <a:ahLst/>
              <a:cxnLst/>
              <a:rect l="l" t="t" r="r" b="b"/>
              <a:pathLst>
                <a:path w="8128000" h="356870">
                  <a:moveTo>
                    <a:pt x="8068056" y="0"/>
                  </a:moveTo>
                  <a:lnTo>
                    <a:pt x="59436" y="0"/>
                  </a:lnTo>
                  <a:lnTo>
                    <a:pt x="36325" y="4679"/>
                  </a:lnTo>
                  <a:lnTo>
                    <a:pt x="17430" y="17430"/>
                  </a:lnTo>
                  <a:lnTo>
                    <a:pt x="4679" y="36325"/>
                  </a:lnTo>
                  <a:lnTo>
                    <a:pt x="0" y="59436"/>
                  </a:lnTo>
                  <a:lnTo>
                    <a:pt x="0" y="297180"/>
                  </a:lnTo>
                  <a:lnTo>
                    <a:pt x="4679" y="320290"/>
                  </a:lnTo>
                  <a:lnTo>
                    <a:pt x="17430" y="339185"/>
                  </a:lnTo>
                  <a:lnTo>
                    <a:pt x="36325" y="351936"/>
                  </a:lnTo>
                  <a:lnTo>
                    <a:pt x="59436" y="356616"/>
                  </a:lnTo>
                  <a:lnTo>
                    <a:pt x="8068056" y="356616"/>
                  </a:lnTo>
                  <a:lnTo>
                    <a:pt x="8091166" y="351936"/>
                  </a:lnTo>
                  <a:lnTo>
                    <a:pt x="8110061" y="339185"/>
                  </a:lnTo>
                  <a:lnTo>
                    <a:pt x="8122812" y="320290"/>
                  </a:lnTo>
                  <a:lnTo>
                    <a:pt x="8127492" y="297180"/>
                  </a:lnTo>
                  <a:lnTo>
                    <a:pt x="8127492" y="59436"/>
                  </a:lnTo>
                  <a:lnTo>
                    <a:pt x="8122812" y="36325"/>
                  </a:lnTo>
                  <a:lnTo>
                    <a:pt x="8110061" y="17430"/>
                  </a:lnTo>
                  <a:lnTo>
                    <a:pt x="8091166" y="4679"/>
                  </a:lnTo>
                  <a:lnTo>
                    <a:pt x="8068056" y="0"/>
                  </a:lnTo>
                  <a:close/>
                </a:path>
              </a:pathLst>
            </a:custGeom>
            <a:solidFill>
              <a:srgbClr val="4DC5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40051" y="3422904"/>
              <a:ext cx="8128000" cy="356870"/>
            </a:xfrm>
            <a:custGeom>
              <a:avLst/>
              <a:gdLst/>
              <a:ahLst/>
              <a:cxnLst/>
              <a:rect l="l" t="t" r="r" b="b"/>
              <a:pathLst>
                <a:path w="8128000" h="356870">
                  <a:moveTo>
                    <a:pt x="0" y="59436"/>
                  </a:moveTo>
                  <a:lnTo>
                    <a:pt x="4679" y="36325"/>
                  </a:lnTo>
                  <a:lnTo>
                    <a:pt x="17430" y="17430"/>
                  </a:lnTo>
                  <a:lnTo>
                    <a:pt x="36325" y="4679"/>
                  </a:lnTo>
                  <a:lnTo>
                    <a:pt x="59436" y="0"/>
                  </a:lnTo>
                  <a:lnTo>
                    <a:pt x="8068056" y="0"/>
                  </a:lnTo>
                  <a:lnTo>
                    <a:pt x="8091166" y="4679"/>
                  </a:lnTo>
                  <a:lnTo>
                    <a:pt x="8110061" y="17430"/>
                  </a:lnTo>
                  <a:lnTo>
                    <a:pt x="8122812" y="36325"/>
                  </a:lnTo>
                  <a:lnTo>
                    <a:pt x="8127492" y="59436"/>
                  </a:lnTo>
                  <a:lnTo>
                    <a:pt x="8127492" y="297180"/>
                  </a:lnTo>
                  <a:lnTo>
                    <a:pt x="8122812" y="320290"/>
                  </a:lnTo>
                  <a:lnTo>
                    <a:pt x="8110061" y="339185"/>
                  </a:lnTo>
                  <a:lnTo>
                    <a:pt x="8091166" y="351936"/>
                  </a:lnTo>
                  <a:lnTo>
                    <a:pt x="8068056" y="356616"/>
                  </a:lnTo>
                  <a:lnTo>
                    <a:pt x="59436" y="356616"/>
                  </a:lnTo>
                  <a:lnTo>
                    <a:pt x="36325" y="351936"/>
                  </a:lnTo>
                  <a:lnTo>
                    <a:pt x="17430" y="339185"/>
                  </a:lnTo>
                  <a:lnTo>
                    <a:pt x="4679" y="320290"/>
                  </a:lnTo>
                  <a:lnTo>
                    <a:pt x="0" y="297180"/>
                  </a:lnTo>
                  <a:lnTo>
                    <a:pt x="0" y="5943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40051" y="3834384"/>
              <a:ext cx="8128000" cy="355600"/>
            </a:xfrm>
            <a:custGeom>
              <a:avLst/>
              <a:gdLst/>
              <a:ahLst/>
              <a:cxnLst/>
              <a:rect l="l" t="t" r="r" b="b"/>
              <a:pathLst>
                <a:path w="8128000" h="355600">
                  <a:moveTo>
                    <a:pt x="8068309" y="0"/>
                  </a:moveTo>
                  <a:lnTo>
                    <a:pt x="59181" y="0"/>
                  </a:lnTo>
                  <a:lnTo>
                    <a:pt x="36165" y="4657"/>
                  </a:lnTo>
                  <a:lnTo>
                    <a:pt x="17351" y="17351"/>
                  </a:lnTo>
                  <a:lnTo>
                    <a:pt x="4657" y="36165"/>
                  </a:lnTo>
                  <a:lnTo>
                    <a:pt x="0" y="59182"/>
                  </a:lnTo>
                  <a:lnTo>
                    <a:pt x="0" y="295910"/>
                  </a:lnTo>
                  <a:lnTo>
                    <a:pt x="4657" y="318926"/>
                  </a:lnTo>
                  <a:lnTo>
                    <a:pt x="17351" y="337740"/>
                  </a:lnTo>
                  <a:lnTo>
                    <a:pt x="36165" y="350434"/>
                  </a:lnTo>
                  <a:lnTo>
                    <a:pt x="59181" y="355092"/>
                  </a:lnTo>
                  <a:lnTo>
                    <a:pt x="8068309" y="355092"/>
                  </a:lnTo>
                  <a:lnTo>
                    <a:pt x="8091326" y="350434"/>
                  </a:lnTo>
                  <a:lnTo>
                    <a:pt x="8110140" y="337740"/>
                  </a:lnTo>
                  <a:lnTo>
                    <a:pt x="8122834" y="318926"/>
                  </a:lnTo>
                  <a:lnTo>
                    <a:pt x="8127492" y="295910"/>
                  </a:lnTo>
                  <a:lnTo>
                    <a:pt x="8127492" y="59182"/>
                  </a:lnTo>
                  <a:lnTo>
                    <a:pt x="8122834" y="36165"/>
                  </a:lnTo>
                  <a:lnTo>
                    <a:pt x="8110140" y="17351"/>
                  </a:lnTo>
                  <a:lnTo>
                    <a:pt x="8091326" y="4657"/>
                  </a:lnTo>
                  <a:lnTo>
                    <a:pt x="8068309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40051" y="3834384"/>
              <a:ext cx="8128000" cy="355600"/>
            </a:xfrm>
            <a:custGeom>
              <a:avLst/>
              <a:gdLst/>
              <a:ahLst/>
              <a:cxnLst/>
              <a:rect l="l" t="t" r="r" b="b"/>
              <a:pathLst>
                <a:path w="8128000" h="355600">
                  <a:moveTo>
                    <a:pt x="0" y="59182"/>
                  </a:moveTo>
                  <a:lnTo>
                    <a:pt x="4657" y="36165"/>
                  </a:lnTo>
                  <a:lnTo>
                    <a:pt x="17351" y="17351"/>
                  </a:lnTo>
                  <a:lnTo>
                    <a:pt x="36165" y="4657"/>
                  </a:lnTo>
                  <a:lnTo>
                    <a:pt x="59181" y="0"/>
                  </a:lnTo>
                  <a:lnTo>
                    <a:pt x="8068309" y="0"/>
                  </a:lnTo>
                  <a:lnTo>
                    <a:pt x="8091326" y="4657"/>
                  </a:lnTo>
                  <a:lnTo>
                    <a:pt x="8110140" y="17351"/>
                  </a:lnTo>
                  <a:lnTo>
                    <a:pt x="8122834" y="36165"/>
                  </a:lnTo>
                  <a:lnTo>
                    <a:pt x="8127492" y="59182"/>
                  </a:lnTo>
                  <a:lnTo>
                    <a:pt x="8127492" y="295910"/>
                  </a:lnTo>
                  <a:lnTo>
                    <a:pt x="8122834" y="318926"/>
                  </a:lnTo>
                  <a:lnTo>
                    <a:pt x="8110140" y="337740"/>
                  </a:lnTo>
                  <a:lnTo>
                    <a:pt x="8091326" y="350434"/>
                  </a:lnTo>
                  <a:lnTo>
                    <a:pt x="8068309" y="355092"/>
                  </a:lnTo>
                  <a:lnTo>
                    <a:pt x="59181" y="355092"/>
                  </a:lnTo>
                  <a:lnTo>
                    <a:pt x="36165" y="350434"/>
                  </a:lnTo>
                  <a:lnTo>
                    <a:pt x="17351" y="337740"/>
                  </a:lnTo>
                  <a:lnTo>
                    <a:pt x="4657" y="318926"/>
                  </a:lnTo>
                  <a:lnTo>
                    <a:pt x="0" y="295910"/>
                  </a:lnTo>
                  <a:lnTo>
                    <a:pt x="0" y="5918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98982" y="1599692"/>
            <a:ext cx="10590530" cy="490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Objectifs</a:t>
            </a:r>
            <a:r>
              <a:rPr sz="1600" b="1" spc="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et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exigences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: </a:t>
            </a:r>
            <a:r>
              <a:rPr sz="1600" b="1" spc="-10" dirty="0">
                <a:solidFill>
                  <a:srgbClr val="555555"/>
                </a:solidFill>
                <a:latin typeface="Calibri"/>
                <a:cs typeface="Calibri"/>
              </a:rPr>
              <a:t>Objectif</a:t>
            </a:r>
            <a:r>
              <a:rPr sz="16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555555"/>
                </a:solidFill>
                <a:latin typeface="Calibri"/>
                <a:cs typeface="Calibri"/>
              </a:rPr>
              <a:t>décisionnel</a:t>
            </a:r>
            <a:endParaRPr sz="1600">
              <a:latin typeface="Calibri"/>
              <a:cs typeface="Calibri"/>
            </a:endParaRPr>
          </a:p>
          <a:p>
            <a:pPr marL="355600" marR="5080" indent="-342900">
              <a:lnSpc>
                <a:spcPct val="150000"/>
              </a:lnSpc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L’objectif</a:t>
            </a:r>
            <a:r>
              <a:rPr sz="1400" b="1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décisionnel</a:t>
            </a:r>
            <a:r>
              <a:rPr sz="1400" b="1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(Prise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décision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analytique)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consiste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l’objectif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prendre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bonnes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décisions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futur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comprendre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fonctionnement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l’entreprise.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consiste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évaluer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performance pour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bonne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prise 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décision.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Réaliser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objectif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revient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répondre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questions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211580">
              <a:lnSpc>
                <a:spcPct val="100000"/>
              </a:lnSpc>
              <a:spcBef>
                <a:spcPts val="77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Quelle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est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meilleur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produit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vendue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par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l’entreprise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alibri"/>
              <a:cs typeface="Calibri"/>
            </a:endParaRPr>
          </a:p>
          <a:p>
            <a:pPr marL="121158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Combien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ventes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réalisé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l’entreprise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cette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année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par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rapport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à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l’année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dernière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alibri"/>
              <a:cs typeface="Calibri"/>
            </a:endParaRPr>
          </a:p>
          <a:p>
            <a:pPr marL="121158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Comment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l’entreprise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peut-elle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évoluer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?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traitement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analytique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réfère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l’OLAP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(Online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Analytical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Processing)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correspond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l’analyse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analytique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ligne.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partie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prise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décision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analytique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censé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812165" lvl="1" indent="-34290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Analyser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récupérer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millions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d’enregistrements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endParaRPr sz="1400">
              <a:latin typeface="Calibri"/>
              <a:cs typeface="Calibri"/>
            </a:endParaRPr>
          </a:p>
          <a:p>
            <a:pPr marL="812165" lvl="1" indent="-34290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Manipuler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requêtes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rapides</a:t>
            </a:r>
            <a:endParaRPr sz="1400">
              <a:latin typeface="Calibri"/>
              <a:cs typeface="Calibri"/>
            </a:endParaRPr>
          </a:p>
          <a:p>
            <a:pPr marL="812165" lvl="1" indent="-34290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Donner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sens/un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contexte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analysant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cours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(historique)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différents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contextes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vient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s’adresser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besoins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analytiques.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entrepôt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</a:t>
            </a:r>
            <a:endParaRPr sz="1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reporting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(génération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rapports)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l’analyse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données.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6489700" cy="6858000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72" y="381000"/>
              <a:ext cx="2001012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7842"/>
                </a:solidFill>
              </a:rPr>
              <a:t>CHAPITRE</a:t>
            </a:r>
            <a:r>
              <a:rPr spc="-50" dirty="0">
                <a:solidFill>
                  <a:srgbClr val="007842"/>
                </a:solidFill>
              </a:rPr>
              <a:t> </a:t>
            </a:r>
            <a:r>
              <a:rPr spc="-5" dirty="0">
                <a:solidFill>
                  <a:srgbClr val="007842"/>
                </a:solidFill>
              </a:rPr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52438" y="1103503"/>
            <a:ext cx="50742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9095" marR="5080" indent="-163703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24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LE</a:t>
            </a:r>
            <a:r>
              <a:rPr sz="24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DOMAINE</a:t>
            </a:r>
            <a:r>
              <a:rPr sz="24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24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BUSINESS </a:t>
            </a:r>
            <a:r>
              <a:rPr sz="2400" b="1" spc="-5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590" y="2734182"/>
            <a:ext cx="4601210" cy="2796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Introduction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à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l’informatique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décisionnelle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Présentation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générale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d’un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Data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Warehouse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Architecture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d’un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Data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Warehouse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Types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des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bases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Data Warehouse</a:t>
            </a:r>
            <a:r>
              <a:rPr sz="1600" spc="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vs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ODS</a:t>
            </a:r>
            <a:r>
              <a:rPr sz="1600" spc="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(Operational</a:t>
            </a:r>
            <a:r>
              <a:rPr sz="1600" spc="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Data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Storage)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Introduction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au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Modèle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dimensionnel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7300</Words>
  <Application>Microsoft Office PowerPoint</Application>
  <PresentationFormat>Grand écran</PresentationFormat>
  <Paragraphs>1231</Paragraphs>
  <Slides>56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56</vt:i4>
      </vt:variant>
    </vt:vector>
  </HeadingPairs>
  <TitlesOfParts>
    <vt:vector size="63" baseType="lpstr">
      <vt:lpstr>Arial MT</vt:lpstr>
      <vt:lpstr>Calibri</vt:lpstr>
      <vt:lpstr>Courier New</vt:lpstr>
      <vt:lpstr>Tahoma</vt:lpstr>
      <vt:lpstr>Times New Roman</vt:lpstr>
      <vt:lpstr>Wingdings</vt:lpstr>
      <vt:lpstr>Office Theme</vt:lpstr>
      <vt:lpstr>SOMMAIRE</vt:lpstr>
      <vt:lpstr>CHAPITRE 2</vt:lpstr>
      <vt:lpstr>CHAPITRE 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CHAPITRE 2</vt:lpstr>
      <vt:lpstr>2 - INTRODUIRE LE DOMAINE DU BUSINESS INTELLIGENCE Présentation générale d’un Data Warehouse</vt:lpstr>
      <vt:lpstr>2 - INTRODUIRE LE DOMAINE DU BUSINESS INTELLIGENCE Présentation générale d’un Data Warehouse</vt:lpstr>
      <vt:lpstr>Présentation PowerPoint</vt:lpstr>
      <vt:lpstr>Présentation PowerPoint</vt:lpstr>
      <vt:lpstr>CHAPITRE 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CHAPITRE 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CHAPITRE 2</vt:lpstr>
      <vt:lpstr>2 - INTRODUIRE LE DOMAINE DU BUSINESS INTELLIGENCE Data Warehouse vs ODS (Operational Data Storage)</vt:lpstr>
      <vt:lpstr>Présentation PowerPoint</vt:lpstr>
      <vt:lpstr>Présentation PowerPoint</vt:lpstr>
      <vt:lpstr>Présentation PowerPoint</vt:lpstr>
      <vt:lpstr>CHAPITRE 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Activités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</dc:creator>
  <cp:lastModifiedBy>GM4</cp:lastModifiedBy>
  <cp:revision>4</cp:revision>
  <dcterms:created xsi:type="dcterms:W3CDTF">2024-02-05T21:27:54Z</dcterms:created>
  <dcterms:modified xsi:type="dcterms:W3CDTF">2024-02-07T10:04:43Z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2024-01-17T00:00:00Z</vt:filetime>
  </property>
  <property fmtid="{D5CDD505-2E9C-101B-9397-08002B2CF9AE}" pid="3" name="Creator">
    <vt:lpwstr>Microsoft® PowerPoint® pour Microsoft 365</vt:lpwstr>
  </property>
  <property fmtid="{D5CDD505-2E9C-101B-9397-08002B2CF9AE}" pid="4" name="LastSaved">
    <vt:filetime>2024-02-05T00:00:00Z</vt:filetime>
  </property>
</Properties>
</file>