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2"/>
    <p:sldId id="310" r:id="rId3"/>
    <p:sldId id="311" r:id="rId4"/>
    <p:sldId id="295" r:id="rId5"/>
    <p:sldId id="312" r:id="rId6"/>
    <p:sldId id="313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0"/>
            <a:ext cx="12185903" cy="68552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11119104" y="0"/>
                </a:moveTo>
                <a:lnTo>
                  <a:pt x="0" y="0"/>
                </a:lnTo>
                <a:lnTo>
                  <a:pt x="0" y="5146548"/>
                </a:lnTo>
                <a:lnTo>
                  <a:pt x="11119104" y="5146548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1516"/>
            <a:ext cx="11119485" cy="5146675"/>
          </a:xfrm>
          <a:custGeom>
            <a:avLst/>
            <a:gdLst/>
            <a:ahLst/>
            <a:cxnLst/>
            <a:rect l="l" t="t" r="r" b="b"/>
            <a:pathLst>
              <a:path w="11119485" h="5146675">
                <a:moveTo>
                  <a:pt x="0" y="0"/>
                </a:moveTo>
                <a:lnTo>
                  <a:pt x="11119104" y="0"/>
                </a:lnTo>
                <a:lnTo>
                  <a:pt x="11119104" y="5146548"/>
                </a:lnTo>
                <a:lnTo>
                  <a:pt x="0" y="514654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8C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9596" y="213359"/>
            <a:ext cx="1181099" cy="11673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739" y="410517"/>
            <a:ext cx="11674520" cy="58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310" y="1576613"/>
            <a:ext cx="4972050" cy="3842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78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667416"/>
            <a:ext cx="281304" cy="19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0" dirty="0"/>
              <a:t>‹N°›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3795" y="6115824"/>
            <a:ext cx="528815" cy="5288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67913" y="1700188"/>
            <a:ext cx="4492625" cy="35458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10" dirty="0">
                <a:solidFill>
                  <a:srgbClr val="FF912B"/>
                </a:solidFill>
                <a:latin typeface="Calibri"/>
                <a:cs typeface="Calibri"/>
              </a:rPr>
              <a:t>Compétences</a:t>
            </a:r>
            <a:r>
              <a:rPr sz="1400" b="1" spc="-30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912B"/>
                </a:solidFill>
                <a:latin typeface="Calibri"/>
                <a:cs typeface="Calibri"/>
              </a:rPr>
              <a:t>visées</a:t>
            </a:r>
            <a:r>
              <a:rPr sz="1400" b="1" spc="-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Normaliser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FF912B"/>
                </a:solidFill>
                <a:latin typeface="Calibri"/>
                <a:cs typeface="Calibri"/>
              </a:rPr>
              <a:t>Recommandations</a:t>
            </a:r>
            <a:r>
              <a:rPr sz="1400" b="1" spc="-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912B"/>
                </a:solidFill>
                <a:latin typeface="Calibri"/>
                <a:cs typeface="Calibri"/>
              </a:rPr>
              <a:t>clés</a:t>
            </a:r>
            <a:r>
              <a:rPr sz="1400" b="1" spc="3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directe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Argumenter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Revoir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concernée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réponse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Normaliser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03795" y="6126226"/>
            <a:ext cx="2172335" cy="734060"/>
            <a:chOff x="8003795" y="6126226"/>
            <a:chExt cx="2172335" cy="734060"/>
          </a:xfrm>
        </p:grpSpPr>
        <p:sp>
          <p:nvSpPr>
            <p:cNvPr id="9" name="object 9"/>
            <p:cNvSpPr/>
            <p:nvPr/>
          </p:nvSpPr>
          <p:spPr>
            <a:xfrm>
              <a:off x="8010145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0145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120142" y="0"/>
                  </a:moveTo>
                  <a:lnTo>
                    <a:pt x="2039366" y="0"/>
                  </a:lnTo>
                  <a:lnTo>
                    <a:pt x="2086127" y="9440"/>
                  </a:lnTo>
                  <a:lnTo>
                    <a:pt x="2124316" y="35186"/>
                  </a:lnTo>
                  <a:lnTo>
                    <a:pt x="2150065" y="73375"/>
                  </a:lnTo>
                  <a:lnTo>
                    <a:pt x="2159508" y="120142"/>
                  </a:lnTo>
                  <a:lnTo>
                    <a:pt x="2159508" y="720852"/>
                  </a:lnTo>
                  <a:lnTo>
                    <a:pt x="0" y="720852"/>
                  </a:lnTo>
                  <a:lnTo>
                    <a:pt x="0" y="120142"/>
                  </a:lnTo>
                  <a:lnTo>
                    <a:pt x="9440" y="73375"/>
                  </a:lnTo>
                  <a:lnTo>
                    <a:pt x="35186" y="35186"/>
                  </a:lnTo>
                  <a:lnTo>
                    <a:pt x="73375" y="9440"/>
                  </a:lnTo>
                  <a:lnTo>
                    <a:pt x="120142" y="0"/>
                  </a:lnTo>
                  <a:close/>
                </a:path>
              </a:pathLst>
            </a:custGeom>
            <a:ln w="12700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68894" y="6128144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-2430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600" b="1" spc="-1470" baseline="-2430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800" b="1" spc="-20" dirty="0">
                <a:solidFill>
                  <a:srgbClr val="1C3051"/>
                </a:solidFill>
                <a:latin typeface="Calibri"/>
                <a:cs typeface="Calibri"/>
              </a:rPr>
              <a:t>1</a:t>
            </a:r>
            <a:r>
              <a:rPr sz="1800" b="1" spc="-10" dirty="0">
                <a:solidFill>
                  <a:srgbClr val="1C3051"/>
                </a:solidFill>
                <a:latin typeface="Calibri"/>
                <a:cs typeface="Calibri"/>
              </a:rPr>
              <a:t>,</a:t>
            </a:r>
            <a:r>
              <a:rPr sz="1800" b="1" spc="-810" dirty="0">
                <a:solidFill>
                  <a:srgbClr val="1C3051"/>
                </a:solidFill>
                <a:latin typeface="Calibri"/>
                <a:cs typeface="Calibri"/>
              </a:rPr>
              <a:t>5</a:t>
            </a:r>
            <a:r>
              <a:rPr sz="3600" b="1" spc="-157" baseline="-2430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b="1" spc="-894" dirty="0">
                <a:solidFill>
                  <a:srgbClr val="1C3051"/>
                </a:solidFill>
                <a:latin typeface="Calibri"/>
                <a:cs typeface="Calibri"/>
              </a:rPr>
              <a:t>h</a:t>
            </a:r>
            <a:r>
              <a:rPr sz="3600" b="1" spc="-509" baseline="-243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95" dirty="0">
                <a:solidFill>
                  <a:srgbClr val="1C3051"/>
                </a:solidFill>
                <a:latin typeface="Calibri"/>
                <a:cs typeface="Calibri"/>
              </a:rPr>
              <a:t>e</a:t>
            </a:r>
            <a:r>
              <a:rPr sz="3600" b="1" spc="-1072" baseline="-2430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b="1" spc="-280" dirty="0">
                <a:solidFill>
                  <a:srgbClr val="1C3051"/>
                </a:solidFill>
                <a:latin typeface="Calibri"/>
                <a:cs typeface="Calibri"/>
              </a:rPr>
              <a:t>u</a:t>
            </a:r>
            <a:r>
              <a:rPr sz="3600" b="1" spc="-885" baseline="-2430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b="1" spc="-100" dirty="0">
                <a:solidFill>
                  <a:srgbClr val="1C3051"/>
                </a:solidFill>
                <a:latin typeface="Calibri"/>
                <a:cs typeface="Calibri"/>
              </a:rPr>
              <a:t>r</a:t>
            </a:r>
            <a:r>
              <a:rPr sz="3600" b="1" spc="-1762" baseline="-2430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1C3051"/>
                </a:solidFill>
                <a:latin typeface="Calibri"/>
                <a:cs typeface="Calibri"/>
              </a:rPr>
              <a:t>e</a:t>
            </a:r>
            <a:r>
              <a:rPr sz="1800" b="1" spc="-490" dirty="0">
                <a:solidFill>
                  <a:srgbClr val="1C3051"/>
                </a:solidFill>
                <a:latin typeface="Calibri"/>
                <a:cs typeface="Calibri"/>
              </a:rPr>
              <a:t>s</a:t>
            </a:r>
            <a:r>
              <a:rPr sz="3600" b="1" spc="-15" baseline="-2430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baseline="-2430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282846" y="102308"/>
            <a:ext cx="161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7800"/>
                </a:solidFill>
              </a:rPr>
              <a:t>ACTIVITÉ</a:t>
            </a:r>
            <a:r>
              <a:rPr spc="-105" dirty="0">
                <a:solidFill>
                  <a:srgbClr val="FF7800"/>
                </a:solidFill>
              </a:rPr>
              <a:t> </a:t>
            </a:r>
            <a:r>
              <a:rPr spc="-50" dirty="0">
                <a:solidFill>
                  <a:srgbClr val="FF7800"/>
                </a:solidFill>
              </a:rPr>
              <a:t>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88482" y="688012"/>
            <a:ext cx="540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745" marR="5080" indent="-6146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COMPRENDRE</a:t>
            </a:r>
            <a:r>
              <a:rPr sz="2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FONDAMENTAUX</a:t>
            </a:r>
            <a:r>
              <a:rPr sz="2400" b="1" spc="-6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LA 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TRANSFORMATION</a:t>
            </a:r>
            <a:r>
              <a:rPr sz="24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86928" y="6268211"/>
            <a:ext cx="400799" cy="3962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34805" y="21291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CONSIGNES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95906" y="1500817"/>
            <a:ext cx="5220335" cy="198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2-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l’apprenant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Normaliser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normalisation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007" y="161544"/>
              <a:ext cx="1278635" cy="12633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54326" y="1464048"/>
            <a:ext cx="4840605" cy="359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8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Conditions</a:t>
            </a:r>
            <a:r>
              <a:rPr sz="18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800" b="1" spc="-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réalisation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pédagogiques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verbales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écrites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formateur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individuel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/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85714"/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4</a:t>
            </a:r>
            <a:r>
              <a:rPr sz="18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Critères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réussite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capable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Maîtriser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835025" lvl="1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3502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Normaliser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34805" y="212917"/>
            <a:ext cx="1743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7800"/>
                </a:solidFill>
              </a:rPr>
              <a:t>CONSIGNES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5459"/>
            <a:chOff x="0" y="0"/>
            <a:chExt cx="1218946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12185903" cy="68552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0"/>
                  </a:moveTo>
                  <a:lnTo>
                    <a:pt x="11119104" y="0"/>
                  </a:lnTo>
                  <a:lnTo>
                    <a:pt x="11119104" y="5146548"/>
                  </a:lnTo>
                  <a:lnTo>
                    <a:pt x="0" y="51465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solidFill>
                  <a:srgbClr val="FF7800"/>
                </a:solidFill>
              </a:rPr>
              <a:t>Activité</a:t>
            </a:r>
            <a:r>
              <a:rPr lang="fr-FR" sz="2000" spc="-60" dirty="0">
                <a:solidFill>
                  <a:srgbClr val="FF7800"/>
                </a:solidFill>
              </a:rPr>
              <a:t>s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7800"/>
                </a:solidFill>
              </a:rPr>
              <a:t>Exercices</a:t>
            </a:r>
            <a:endParaRPr sz="160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838200" y="3570756"/>
            <a:ext cx="108966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z="2000" b="1" spc="-10" dirty="0">
                <a:solidFill>
                  <a:srgbClr val="FF7800"/>
                </a:solidFill>
                <a:latin typeface="Calibri"/>
                <a:cs typeface="Calibri"/>
              </a:rPr>
              <a:t>Remarque </a:t>
            </a:r>
            <a:r>
              <a:rPr lang="fr-FR" sz="2000" b="1" dirty="0">
                <a:solidFill>
                  <a:srgbClr val="FF7800"/>
                </a:solidFill>
                <a:latin typeface="Calibri"/>
                <a:cs typeface="Calibri"/>
              </a:rPr>
              <a:t>: </a:t>
            </a:r>
            <a:r>
              <a:rPr lang="fr-FR" sz="2000" b="1" spc="-25" dirty="0">
                <a:solidFill>
                  <a:srgbClr val="3A3838"/>
                </a:solidFill>
                <a:latin typeface="Calibri"/>
                <a:cs typeface="Calibri"/>
              </a:rPr>
              <a:t>réalisez un compte rendu, au fur et à mesure de la réalisation de chaque exercice.</a:t>
            </a:r>
            <a:endParaRPr lang="fr-FR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290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5459"/>
            <a:chOff x="0" y="0"/>
            <a:chExt cx="1218946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12185903" cy="68552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0"/>
                  </a:moveTo>
                  <a:lnTo>
                    <a:pt x="11119104" y="0"/>
                  </a:lnTo>
                  <a:lnTo>
                    <a:pt x="11119104" y="5146548"/>
                  </a:lnTo>
                  <a:lnTo>
                    <a:pt x="0" y="51465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739" y="1599385"/>
            <a:ext cx="9464040" cy="479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600" dirty="0">
              <a:latin typeface="Calibri"/>
              <a:cs typeface="Calibri"/>
            </a:endParaRPr>
          </a:p>
          <a:p>
            <a:pPr marL="451484" indent="-286385">
              <a:lnSpc>
                <a:spcPct val="100000"/>
              </a:lnSpc>
              <a:buFont typeface="Arial MT"/>
              <a:buChar char="•"/>
              <a:tabLst>
                <a:tab pos="451484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TP,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focalise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9645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(s’il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fermé)</a:t>
            </a:r>
            <a:endParaRPr sz="1400" dirty="0">
              <a:latin typeface="Calibri"/>
              <a:cs typeface="Calibri"/>
            </a:endParaRPr>
          </a:p>
          <a:p>
            <a:pPr marL="9645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Ouvrir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projet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TP_ETL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 dirty="0">
              <a:latin typeface="Calibri"/>
              <a:cs typeface="Calibri"/>
            </a:endParaRPr>
          </a:p>
          <a:p>
            <a:pPr marL="9645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Dossier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«TP_TRANSFORMATION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 dirty="0">
              <a:latin typeface="Calibri"/>
              <a:cs typeface="Calibri"/>
            </a:endParaRPr>
          </a:p>
          <a:p>
            <a:pPr marL="9645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TRANSFORMATION_NETTOYAGE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00" dirty="0">
              <a:latin typeface="Calibri"/>
              <a:cs typeface="Calibri"/>
            </a:endParaRPr>
          </a:p>
          <a:p>
            <a:pPr marL="9645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NOTE.CSV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grâce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tFileInputDelimited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configurer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365885" lvl="2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1365885" algn="l"/>
                <a:tab pos="203581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int</a:t>
            </a:r>
            <a:endParaRPr sz="1400" dirty="0">
              <a:latin typeface="Calibri"/>
              <a:cs typeface="Calibri"/>
            </a:endParaRPr>
          </a:p>
          <a:p>
            <a:pPr marL="1365885" lvl="2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1365885" algn="l"/>
                <a:tab pos="202692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: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endParaRPr sz="1400" dirty="0">
              <a:latin typeface="Calibri"/>
              <a:cs typeface="Calibri"/>
            </a:endParaRPr>
          </a:p>
          <a:p>
            <a:pPr marL="1365885" lvl="2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13658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PRENOM: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endParaRPr sz="1400" dirty="0">
              <a:latin typeface="Calibri"/>
              <a:cs typeface="Calibri"/>
            </a:endParaRPr>
          </a:p>
          <a:p>
            <a:pPr marL="1365885" lvl="2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1365885" algn="l"/>
                <a:tab pos="200533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	: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String</a:t>
            </a:r>
            <a:endParaRPr sz="1400" dirty="0">
              <a:latin typeface="Calibri"/>
              <a:cs typeface="Calibri"/>
            </a:endParaRPr>
          </a:p>
          <a:p>
            <a:pPr marL="964565" lvl="1" indent="-3422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7800"/>
                </a:solidFill>
              </a:rPr>
              <a:t>Activité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0" dirty="0">
                <a:solidFill>
                  <a:srgbClr val="FF7800"/>
                </a:solidFill>
              </a:rPr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7800"/>
                </a:solidFill>
              </a:rPr>
              <a:t>Exercices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5459"/>
            <a:chOff x="0" y="0"/>
            <a:chExt cx="12189460" cy="68554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0"/>
              <a:ext cx="12185903" cy="685521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0"/>
                  </a:moveTo>
                  <a:lnTo>
                    <a:pt x="11119104" y="0"/>
                  </a:lnTo>
                  <a:lnTo>
                    <a:pt x="11119104" y="5146548"/>
                  </a:lnTo>
                  <a:lnTo>
                    <a:pt x="0" y="51465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5735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63911" y="345947"/>
            <a:ext cx="2024380" cy="650875"/>
            <a:chOff x="9963911" y="345947"/>
            <a:chExt cx="2024380" cy="650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3907" y="463296"/>
              <a:ext cx="1293874" cy="4160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3911" y="345947"/>
              <a:ext cx="659891" cy="6507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98739" y="1599385"/>
            <a:ext cx="10634345" cy="409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Suite</a:t>
            </a:r>
            <a:endParaRPr sz="1600" dirty="0">
              <a:latin typeface="Calibri"/>
              <a:cs typeface="Calibri"/>
            </a:endParaRPr>
          </a:p>
          <a:p>
            <a:pPr marL="961390" marR="5080" indent="-339725" algn="just">
              <a:lnSpc>
                <a:spcPct val="150000"/>
              </a:lnSpc>
              <a:spcBef>
                <a:spcPts val="1905"/>
              </a:spcBef>
              <a:buAutoNum type="arabicPeriod" startAt="7"/>
              <a:tabLst>
                <a:tab pos="9652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(Chaine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caractère),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NOTES,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 	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 vers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Double.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l’aide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tConvertType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job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TRANSFORMATION_tMap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du 	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String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Double</a:t>
            </a:r>
            <a:endParaRPr sz="1400" dirty="0">
              <a:latin typeface="Calibri"/>
              <a:cs typeface="Calibri"/>
            </a:endParaRPr>
          </a:p>
          <a:p>
            <a:pPr marL="964565" indent="-342265">
              <a:lnSpc>
                <a:spcPct val="100000"/>
              </a:lnSpc>
              <a:spcBef>
                <a:spcPts val="1440"/>
              </a:spcBef>
              <a:buAutoNum type="arabicPeriod" startAt="7"/>
              <a:tabLst>
                <a:tab pos="96456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sortie.</a:t>
            </a:r>
            <a:endParaRPr sz="1400" dirty="0">
              <a:latin typeface="Calibri"/>
              <a:cs typeface="Calibri"/>
            </a:endParaRPr>
          </a:p>
          <a:p>
            <a:pPr marL="961390" marR="6350" indent="-339725" algn="just">
              <a:lnSpc>
                <a:spcPct val="150000"/>
              </a:lnSpc>
              <a:spcBef>
                <a:spcPts val="600"/>
              </a:spcBef>
              <a:buAutoNum type="arabicPeriod" startAt="7"/>
              <a:tabLst>
                <a:tab pos="9652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convertir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Note,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stagiaires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supérieure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10.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du 	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tFilterRow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stagiaires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supérieure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10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(NOTE&gt;=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10)</a:t>
            </a:r>
            <a:endParaRPr sz="1400" dirty="0">
              <a:latin typeface="Calibri"/>
              <a:cs typeface="Calibri"/>
            </a:endParaRPr>
          </a:p>
          <a:p>
            <a:pPr marL="963294" indent="-340995">
              <a:lnSpc>
                <a:spcPct val="100000"/>
              </a:lnSpc>
              <a:spcBef>
                <a:spcPts val="1440"/>
              </a:spcBef>
              <a:buAutoNum type="arabicPeriod" startAt="7"/>
              <a:tabLst>
                <a:tab pos="963294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l’aide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962660" marR="5080" indent="-340995" algn="just">
              <a:lnSpc>
                <a:spcPct val="150000"/>
              </a:lnSpc>
              <a:spcBef>
                <a:spcPts val="600"/>
              </a:spcBef>
              <a:buAutoNum type="arabicPeriod" startAt="7"/>
              <a:tabLst>
                <a:tab pos="96520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Finalement,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stagiaires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ordre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décroissant.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tSortRow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classer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étudiants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par 	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NOTE,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ordre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décroissant.</a:t>
            </a:r>
            <a:endParaRPr sz="1400" dirty="0">
              <a:latin typeface="Calibri"/>
              <a:cs typeface="Calibri"/>
            </a:endParaRPr>
          </a:p>
          <a:p>
            <a:pPr marL="963294" indent="-340995">
              <a:lnSpc>
                <a:spcPct val="100000"/>
              </a:lnSpc>
              <a:spcBef>
                <a:spcPts val="1440"/>
              </a:spcBef>
              <a:buAutoNum type="arabicPeriod" startAt="7"/>
              <a:tabLst>
                <a:tab pos="963294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l’aide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tLogRow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2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7800"/>
                </a:solidFill>
              </a:rPr>
              <a:t>Activité</a:t>
            </a:r>
            <a:r>
              <a:rPr sz="2000" spc="-60" dirty="0">
                <a:solidFill>
                  <a:srgbClr val="FF7800"/>
                </a:solidFill>
              </a:rPr>
              <a:t> </a:t>
            </a:r>
            <a:r>
              <a:rPr sz="2000" spc="-50" dirty="0">
                <a:solidFill>
                  <a:srgbClr val="FF7800"/>
                </a:solidFill>
              </a:rPr>
              <a:t>2</a:t>
            </a:r>
            <a:endParaRPr sz="200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00" spc="-10" dirty="0">
                <a:solidFill>
                  <a:srgbClr val="FF7800"/>
                </a:solidFill>
              </a:rPr>
              <a:t>Exercices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489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Wingdings</vt:lpstr>
      <vt:lpstr>Office Theme</vt:lpstr>
      <vt:lpstr>ACTIVITÉ 2</vt:lpstr>
      <vt:lpstr>CONSIGNES</vt:lpstr>
      <vt:lpstr>CONSIGNES</vt:lpstr>
      <vt:lpstr>Activités Exercices</vt:lpstr>
      <vt:lpstr>Activité 2 Exercices</vt:lpstr>
      <vt:lpstr>Activité 2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3</cp:revision>
  <dcterms:created xsi:type="dcterms:W3CDTF">2024-03-25T18:25:42Z</dcterms:created>
  <dcterms:modified xsi:type="dcterms:W3CDTF">2024-04-23T11:46:09Z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  <property fmtid="{D5CDD505-2E9C-101B-9397-08002B2CF9AE}" pid="5" name="Producer">
    <vt:lpwstr>Adobe PDF Library 20.6.74</vt:lpwstr>
  </property>
</Properties>
</file>