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82" autoAdjust="0"/>
  </p:normalViewPr>
  <p:slideViewPr>
    <p:cSldViewPr>
      <p:cViewPr varScale="1">
        <p:scale>
          <a:sx n="69" d="100"/>
          <a:sy n="69" d="100"/>
        </p:scale>
        <p:origin x="46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1516"/>
            <a:ext cx="11119485" cy="5146675"/>
          </a:xfrm>
          <a:custGeom>
            <a:avLst/>
            <a:gdLst/>
            <a:ahLst/>
            <a:cxnLst/>
            <a:rect l="l" t="t" r="r" b="b"/>
            <a:pathLst>
              <a:path w="11119485" h="5146675">
                <a:moveTo>
                  <a:pt x="11119104" y="0"/>
                </a:moveTo>
                <a:lnTo>
                  <a:pt x="0" y="0"/>
                </a:lnTo>
                <a:lnTo>
                  <a:pt x="0" y="5146548"/>
                </a:lnTo>
                <a:lnTo>
                  <a:pt x="11119104" y="5146548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1516"/>
            <a:ext cx="11119485" cy="5146675"/>
          </a:xfrm>
          <a:custGeom>
            <a:avLst/>
            <a:gdLst/>
            <a:ahLst/>
            <a:cxnLst/>
            <a:rect l="l" t="t" r="r" b="b"/>
            <a:pathLst>
              <a:path w="11119485" h="5146675">
                <a:moveTo>
                  <a:pt x="0" y="0"/>
                </a:moveTo>
                <a:lnTo>
                  <a:pt x="11119104" y="0"/>
                </a:lnTo>
                <a:lnTo>
                  <a:pt x="11119104" y="5146548"/>
                </a:lnTo>
                <a:lnTo>
                  <a:pt x="0" y="514654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99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8876" y="5558027"/>
            <a:ext cx="865631" cy="86563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5486" y="6132576"/>
            <a:ext cx="2161540" cy="721360"/>
          </a:xfrm>
          <a:custGeom>
            <a:avLst/>
            <a:gdLst/>
            <a:ahLst/>
            <a:cxnLst/>
            <a:rect l="l" t="t" r="r" b="b"/>
            <a:pathLst>
              <a:path w="2161540" h="721359">
                <a:moveTo>
                  <a:pt x="2040889" y="0"/>
                </a:moveTo>
                <a:lnTo>
                  <a:pt x="120141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720852"/>
                </a:lnTo>
                <a:lnTo>
                  <a:pt x="2161031" y="720852"/>
                </a:lnTo>
                <a:lnTo>
                  <a:pt x="2161031" y="120142"/>
                </a:lnTo>
                <a:lnTo>
                  <a:pt x="2151589" y="73375"/>
                </a:lnTo>
                <a:lnTo>
                  <a:pt x="2125840" y="35186"/>
                </a:lnTo>
                <a:lnTo>
                  <a:pt x="2087651" y="9440"/>
                </a:lnTo>
                <a:lnTo>
                  <a:pt x="2040889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2268" y="6268212"/>
            <a:ext cx="402335" cy="3962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9596" y="213359"/>
            <a:ext cx="1181099" cy="116738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1928" y="475488"/>
            <a:ext cx="2002535" cy="6446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739" y="410517"/>
            <a:ext cx="11674520" cy="58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4310" y="1576613"/>
            <a:ext cx="4972050" cy="3842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906" y="6692393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2537" y="6667416"/>
            <a:ext cx="281304" cy="1944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6495757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5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7842" y="4543044"/>
            <a:ext cx="864107" cy="8641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366" rIns="0" bIns="0" rtlCol="0">
            <a:spAutoFit/>
          </a:bodyPr>
          <a:lstStyle/>
          <a:p>
            <a:pPr marL="8188959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0058A0"/>
                </a:solidFill>
              </a:rPr>
              <a:t>PARTIE</a:t>
            </a:r>
            <a:r>
              <a:rPr spc="-130" dirty="0">
                <a:solidFill>
                  <a:srgbClr val="0058A0"/>
                </a:solidFill>
              </a:rPr>
              <a:t> </a:t>
            </a:r>
            <a:r>
              <a:rPr spc="-50" dirty="0">
                <a:solidFill>
                  <a:srgbClr val="0058A0"/>
                </a:solidFill>
              </a:rPr>
              <a:t>3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8740" y="1103100"/>
            <a:ext cx="4984750" cy="155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0420" marR="5080" indent="-16414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APPREHENDER</a:t>
            </a:r>
            <a:r>
              <a:rPr sz="24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4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CHARGEMENT</a:t>
            </a:r>
            <a:r>
              <a:rPr sz="24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DONNEES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module,</a:t>
            </a:r>
            <a:r>
              <a:rPr sz="18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4299" y="6259402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2265" y="2768201"/>
            <a:ext cx="4921250" cy="842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128571"/>
              <a:buFont typeface="Arial MT"/>
              <a:buChar char="•"/>
              <a:tabLst>
                <a:tab pos="355600" algn="l"/>
              </a:tabLst>
            </a:pP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Assimiler</a:t>
            </a:r>
            <a:r>
              <a:rPr sz="1400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67070"/>
                </a:solidFill>
                <a:latin typeface="Calibri"/>
                <a:cs typeface="Calibri"/>
              </a:rPr>
              <a:t>transformation</a:t>
            </a:r>
            <a:r>
              <a:rPr sz="1400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avancée</a:t>
            </a:r>
            <a:r>
              <a:rPr sz="14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67070"/>
                </a:solidFill>
                <a:latin typeface="Calibri"/>
                <a:cs typeface="Calibri"/>
              </a:rPr>
              <a:t>(aggrégation, </a:t>
            </a: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jointures,</a:t>
            </a:r>
            <a:r>
              <a:rPr sz="14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calculs</a:t>
            </a:r>
            <a:r>
              <a:rPr sz="1400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dérivés,</a:t>
            </a:r>
            <a:r>
              <a:rPr sz="14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67070"/>
                </a:solidFill>
                <a:latin typeface="Calibri"/>
                <a:cs typeface="Calibri"/>
              </a:rPr>
              <a:t>expressions</a:t>
            </a:r>
            <a:r>
              <a:rPr sz="14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67070"/>
                </a:solidFill>
                <a:latin typeface="Calibri"/>
                <a:cs typeface="Calibri"/>
              </a:rPr>
              <a:t>conditionnelles,</a:t>
            </a:r>
            <a:r>
              <a:rPr sz="14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67070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305"/>
              </a:spcBef>
              <a:buSzPct val="128571"/>
              <a:buFont typeface="Arial MT"/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Acquérir</a:t>
            </a:r>
            <a:r>
              <a:rPr sz="1400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principes</a:t>
            </a:r>
            <a:r>
              <a:rPr sz="14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chargement</a:t>
            </a:r>
            <a:r>
              <a:rPr sz="14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400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627" rIns="0" bIns="0" rtlCol="0">
            <a:spAutoFit/>
          </a:bodyPr>
          <a:lstStyle/>
          <a:p>
            <a:pPr marL="8036559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58A0"/>
                </a:solidFill>
              </a:rPr>
              <a:t>ACTIVITÉ</a:t>
            </a:r>
            <a:r>
              <a:rPr spc="-105" dirty="0">
                <a:solidFill>
                  <a:srgbClr val="0058A0"/>
                </a:solidFill>
              </a:rPr>
              <a:t> </a:t>
            </a:r>
            <a:r>
              <a:rPr spc="-50" dirty="0">
                <a:solidFill>
                  <a:srgbClr val="0058A0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0019" y="1103100"/>
            <a:ext cx="4260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355" marR="5080" indent="-6692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ASSIMILER</a:t>
            </a:r>
            <a:r>
              <a:rPr sz="24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24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TRANSFORMATION </a:t>
            </a:r>
            <a:r>
              <a:rPr sz="2400" b="1" spc="-35" dirty="0">
                <a:solidFill>
                  <a:srgbClr val="0058A0"/>
                </a:solidFill>
                <a:latin typeface="Calibri"/>
                <a:cs typeface="Calibri"/>
              </a:rPr>
              <a:t>AVANCÉE</a:t>
            </a:r>
            <a:r>
              <a:rPr sz="24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7833" y="2299366"/>
            <a:ext cx="4853305" cy="32258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spc="-10" dirty="0">
                <a:solidFill>
                  <a:srgbClr val="0058A0"/>
                </a:solidFill>
                <a:latin typeface="Calibri"/>
                <a:cs typeface="Calibri"/>
              </a:rPr>
              <a:t>Compétences</a:t>
            </a:r>
            <a:r>
              <a:rPr sz="1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visées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Agréger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jointures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calculs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dérivés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conditionnelles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routines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50"/>
              </a:spcBef>
              <a:buClr>
                <a:srgbClr val="555555"/>
              </a:buClr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058A0"/>
                </a:solidFill>
                <a:latin typeface="Calibri"/>
                <a:cs typeface="Calibri"/>
              </a:rPr>
              <a:t>Recommandations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clés</a:t>
            </a:r>
            <a:r>
              <a:rPr sz="1400" b="1" spc="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Révision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générale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résumé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théorique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instructions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TP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Organiser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dossier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3503" y="6131190"/>
            <a:ext cx="2172789" cy="7268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96385" y="6295881"/>
            <a:ext cx="1057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7" y="161544"/>
              <a:ext cx="1278635" cy="1263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34805" y="212917"/>
            <a:ext cx="174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58A0"/>
                </a:solidFill>
              </a:rPr>
              <a:t>CONSIGNES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72908" y="1022644"/>
            <a:ext cx="4025900" cy="2375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2-</a:t>
            </a:r>
            <a:r>
              <a:rPr sz="18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Pour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l’apprenant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Agréger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jointures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calculs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dérivés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expressions conditionnelles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routines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7" y="161544"/>
              <a:ext cx="1278635" cy="1263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654326" y="1025468"/>
            <a:ext cx="4840605" cy="446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3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8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Conditions</a:t>
            </a:r>
            <a:r>
              <a:rPr sz="18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8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réalisation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supports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pédagogiques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formateur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instructions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verbales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écrites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formateur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individuel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groupe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4</a:t>
            </a:r>
            <a:r>
              <a:rPr sz="18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Critères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réussite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stagiaire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est-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capable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835025" lvl="1" indent="-286385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83502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Agréger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835025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3502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jointures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835025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3502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calculs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dérivés</a:t>
            </a:r>
            <a:endParaRPr sz="1400">
              <a:latin typeface="Calibri"/>
              <a:cs typeface="Calibri"/>
            </a:endParaRPr>
          </a:p>
          <a:p>
            <a:pPr marL="835025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3502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expressions conditionnelles</a:t>
            </a:r>
            <a:endParaRPr sz="1400">
              <a:latin typeface="Calibri"/>
              <a:cs typeface="Calibri"/>
            </a:endParaRPr>
          </a:p>
          <a:p>
            <a:pPr marL="835025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3502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routines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34805" y="212917"/>
            <a:ext cx="174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58A0"/>
                </a:solidFill>
              </a:rPr>
              <a:t>CONSIGNES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1218588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63911" y="345947"/>
            <a:ext cx="2024380" cy="650875"/>
            <a:chOff x="9963911" y="345947"/>
            <a:chExt cx="2024380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3907" y="463296"/>
              <a:ext cx="1293874" cy="416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3911" y="345947"/>
              <a:ext cx="659891" cy="65074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739" y="382487"/>
            <a:ext cx="10172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58A0"/>
                </a:solidFill>
              </a:rPr>
              <a:t>Activité</a:t>
            </a:r>
            <a:r>
              <a:rPr sz="2000" spc="-60" dirty="0">
                <a:solidFill>
                  <a:srgbClr val="0058A0"/>
                </a:solidFill>
              </a:rPr>
              <a:t> </a:t>
            </a:r>
            <a:r>
              <a:rPr sz="2000" spc="-50" dirty="0">
                <a:solidFill>
                  <a:srgbClr val="0058A0"/>
                </a:solidFill>
              </a:rPr>
              <a:t>1</a:t>
            </a:r>
            <a:endParaRPr sz="20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33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269250" y="854599"/>
            <a:ext cx="8703945" cy="474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Exercices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Exercice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600">
              <a:latin typeface="Calibri"/>
              <a:cs typeface="Calibri"/>
            </a:endParaRPr>
          </a:p>
          <a:p>
            <a:pPr marL="694055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(tMap)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(s’il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fermé)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TP_ETL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Dossier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«TP_TRANSFORMATION»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job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TRANSFORMATION_tMap»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«STAGIAIRE.xlsx»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«BOURSE.CSV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Jobs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job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«TRANSFORMATION_tMap»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ID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console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tLogRow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1218588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63911" y="345947"/>
            <a:ext cx="2024380" cy="650875"/>
            <a:chOff x="9963911" y="345947"/>
            <a:chExt cx="2024380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3907" y="463296"/>
              <a:ext cx="1293874" cy="416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3911" y="345947"/>
              <a:ext cx="659891" cy="65074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739" y="382487"/>
            <a:ext cx="10172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58A0"/>
                </a:solidFill>
              </a:rPr>
              <a:t>Activité</a:t>
            </a:r>
            <a:r>
              <a:rPr sz="2000" spc="-60" dirty="0">
                <a:solidFill>
                  <a:srgbClr val="0058A0"/>
                </a:solidFill>
              </a:rPr>
              <a:t> </a:t>
            </a:r>
            <a:r>
              <a:rPr sz="2000" spc="-50" dirty="0">
                <a:solidFill>
                  <a:srgbClr val="0058A0"/>
                </a:solidFill>
              </a:rPr>
              <a:t>1</a:t>
            </a:r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33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269250" y="854599"/>
            <a:ext cx="1953895" cy="1576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Exercices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Exercice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1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6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1139" y="2983439"/>
            <a:ext cx="9210040" cy="103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49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tMap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concaténer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prénom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sortie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Stagiaire</a:t>
            </a:r>
            <a:endParaRPr sz="1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3549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seulement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Stagiaires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non-boursiers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(Bourse=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false)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remplacer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false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l’expression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"Non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boursier".</a:t>
            </a:r>
            <a:endParaRPr sz="1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49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outre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conditions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effectuées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questions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précédentes,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Stagiaires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l’année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2022.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1218588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63911" y="345947"/>
            <a:ext cx="2024380" cy="650875"/>
            <a:chOff x="9963911" y="345947"/>
            <a:chExt cx="2024380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3907" y="463296"/>
              <a:ext cx="1293874" cy="416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3911" y="345947"/>
              <a:ext cx="659891" cy="65074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739" y="382487"/>
            <a:ext cx="10172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58A0"/>
                </a:solidFill>
              </a:rPr>
              <a:t>Activité</a:t>
            </a:r>
            <a:r>
              <a:rPr sz="2000" spc="-60" dirty="0">
                <a:solidFill>
                  <a:srgbClr val="0058A0"/>
                </a:solidFill>
              </a:rPr>
              <a:t> </a:t>
            </a:r>
            <a:r>
              <a:rPr sz="2000" spc="-50" dirty="0">
                <a:solidFill>
                  <a:srgbClr val="0058A0"/>
                </a:solidFill>
              </a:rPr>
              <a:t>1</a:t>
            </a:r>
            <a:endParaRPr sz="20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33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269250" y="854599"/>
            <a:ext cx="10210165" cy="474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Exercices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2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Agrégation</a:t>
            </a:r>
            <a:r>
              <a:rPr sz="16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600" b="1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Tri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(tAggregateRow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/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tSortRow)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6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(s’il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fermé)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TP_ETL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dossier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«TP_TRANSFORMATION»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Dupliquer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Job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TRANSFORMATION_JOINTURE»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«TRANSFORMATION_AGREGATION_TRIE»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tAggregateRow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tAggregateRow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agréger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stagiaire non-boursier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FILIERE.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tSortRow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stagiaires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ascendant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NB_STG.</a:t>
            </a:r>
            <a:endParaRPr sz="1400">
              <a:latin typeface="Calibri"/>
              <a:cs typeface="Calibri"/>
            </a:endParaRPr>
          </a:p>
          <a:p>
            <a:pPr marL="1036955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03695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502</Words>
  <Application>Microsoft Office PowerPoint</Application>
  <PresentationFormat>Grand écran</PresentationFormat>
  <Paragraphs>92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 MT</vt:lpstr>
      <vt:lpstr>Calibri</vt:lpstr>
      <vt:lpstr>Wingdings</vt:lpstr>
      <vt:lpstr>Office Theme</vt:lpstr>
      <vt:lpstr>PARTIE 3</vt:lpstr>
      <vt:lpstr>ACTIVITÉ 1</vt:lpstr>
      <vt:lpstr>CONSIGNES</vt:lpstr>
      <vt:lpstr>CONSIGNES</vt:lpstr>
      <vt:lpstr>Activité 1</vt:lpstr>
      <vt:lpstr>Activité 1</vt:lpstr>
      <vt:lpstr>Activité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3</cp:revision>
  <dcterms:created xsi:type="dcterms:W3CDTF">2024-03-25T18:25:42Z</dcterms:created>
  <dcterms:modified xsi:type="dcterms:W3CDTF">2024-04-23T13:43:48Z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2024-03-25T00:00:00Z</vt:filetime>
  </property>
  <property fmtid="{D5CDD505-2E9C-101B-9397-08002B2CF9AE}" pid="5" name="Producer">
    <vt:lpwstr>Adobe PDF Library 20.6.74</vt:lpwstr>
  </property>
</Properties>
</file>