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9" r:id="rId4"/>
    <p:sldId id="268" r:id="rId5"/>
    <p:sldId id="260" r:id="rId6"/>
    <p:sldId id="269" r:id="rId7"/>
    <p:sldId id="270" r:id="rId8"/>
    <p:sldId id="271" r:id="rId9"/>
    <p:sldId id="261" r:id="rId10"/>
    <p:sldId id="262" r:id="rId11"/>
    <p:sldId id="272" r:id="rId12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29" autoAdjust="0"/>
    <p:restoredTop sz="94660"/>
  </p:normalViewPr>
  <p:slideViewPr>
    <p:cSldViewPr>
      <p:cViewPr varScale="1">
        <p:scale>
          <a:sx n="71" d="100"/>
          <a:sy n="71" d="100"/>
        </p:scale>
        <p:origin x="60" y="7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86321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040" y="162560"/>
            <a:ext cx="1280160" cy="12598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7039" y="6183119"/>
            <a:ext cx="394721" cy="3947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8560" y="477519"/>
            <a:ext cx="2072639" cy="619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43751" y="1314767"/>
            <a:ext cx="16217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omp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v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751" y="1545145"/>
            <a:ext cx="4286885" cy="22637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  <a:tab pos="1364615" algn="l"/>
                <a:tab pos="1720214" algn="l"/>
                <a:tab pos="2411730" algn="l"/>
                <a:tab pos="2737485" algn="l"/>
                <a:tab pos="3215005" algn="l"/>
                <a:tab pos="41205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endParaRPr sz="145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825"/>
              </a:spcBef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6459" y="3237801"/>
            <a:ext cx="92710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Role-playing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04809" y="6135370"/>
            <a:ext cx="2176780" cy="728980"/>
            <a:chOff x="8004809" y="6135370"/>
            <a:chExt cx="2176780" cy="728980"/>
          </a:xfrm>
        </p:grpSpPr>
        <p:sp>
          <p:nvSpPr>
            <p:cNvPr id="10" name="object 10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2043811" y="0"/>
                  </a:moveTo>
                  <a:lnTo>
                    <a:pt x="120269" y="0"/>
                  </a:lnTo>
                  <a:lnTo>
                    <a:pt x="73455" y="9447"/>
                  </a:lnTo>
                  <a:lnTo>
                    <a:pt x="35226" y="35212"/>
                  </a:lnTo>
                  <a:lnTo>
                    <a:pt x="9451" y="73428"/>
                  </a:lnTo>
                  <a:lnTo>
                    <a:pt x="0" y="120230"/>
                  </a:lnTo>
                  <a:lnTo>
                    <a:pt x="0" y="716276"/>
                  </a:lnTo>
                  <a:lnTo>
                    <a:pt x="2164080" y="716276"/>
                  </a:lnTo>
                  <a:lnTo>
                    <a:pt x="2164080" y="120230"/>
                  </a:lnTo>
                  <a:lnTo>
                    <a:pt x="2154628" y="73428"/>
                  </a:lnTo>
                  <a:lnTo>
                    <a:pt x="2128853" y="35212"/>
                  </a:lnTo>
                  <a:lnTo>
                    <a:pt x="2090624" y="9447"/>
                  </a:lnTo>
                  <a:lnTo>
                    <a:pt x="2043811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120269" y="0"/>
                  </a:moveTo>
                  <a:lnTo>
                    <a:pt x="2043811" y="0"/>
                  </a:lnTo>
                  <a:lnTo>
                    <a:pt x="2090624" y="9447"/>
                  </a:lnTo>
                  <a:lnTo>
                    <a:pt x="2128853" y="35212"/>
                  </a:lnTo>
                  <a:lnTo>
                    <a:pt x="2154628" y="73428"/>
                  </a:lnTo>
                  <a:lnTo>
                    <a:pt x="2164080" y="120230"/>
                  </a:lnTo>
                  <a:lnTo>
                    <a:pt x="2164080" y="716276"/>
                  </a:lnTo>
                </a:path>
                <a:path w="2164079" h="716279">
                  <a:moveTo>
                    <a:pt x="0" y="716276"/>
                  </a:moveTo>
                  <a:lnTo>
                    <a:pt x="0" y="120230"/>
                  </a:lnTo>
                  <a:lnTo>
                    <a:pt x="9451" y="73428"/>
                  </a:lnTo>
                  <a:lnTo>
                    <a:pt x="35226" y="35212"/>
                  </a:lnTo>
                  <a:lnTo>
                    <a:pt x="73455" y="9447"/>
                  </a:lnTo>
                  <a:lnTo>
                    <a:pt x="120269" y="0"/>
                  </a:lnTo>
                </a:path>
              </a:pathLst>
            </a:custGeom>
            <a:ln w="12701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31051" y="3772477"/>
            <a:ext cx="4535170" cy="2258311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30"/>
              </a:spcBef>
            </a:pPr>
            <a:r>
              <a:rPr sz="1450" b="1" spc="-20" dirty="0">
                <a:solidFill>
                  <a:srgbClr val="FF912B"/>
                </a:solidFill>
                <a:latin typeface="Calibri"/>
                <a:cs typeface="Calibri"/>
              </a:rPr>
              <a:t>R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omm</a:t>
            </a:r>
            <a:r>
              <a:rPr sz="1450" b="1" spc="-80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d</a:t>
            </a:r>
            <a:r>
              <a:rPr sz="1450" b="1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l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gum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Revoir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concernée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 err="1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87968" y="104774"/>
            <a:ext cx="141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20" dirty="0"/>
              <a:t>c</a:t>
            </a:r>
            <a:r>
              <a:rPr spc="-15" dirty="0"/>
              <a:t>t</a:t>
            </a:r>
            <a:r>
              <a:rPr spc="25" dirty="0"/>
              <a:t>i</a:t>
            </a:r>
            <a:r>
              <a:rPr spc="30" dirty="0"/>
              <a:t>v</a:t>
            </a:r>
            <a:r>
              <a:rPr spc="25" dirty="0"/>
              <a:t>i</a:t>
            </a:r>
            <a:r>
              <a:rPr spc="-15" dirty="0"/>
              <a:t>t</a:t>
            </a:r>
            <a:r>
              <a:rPr dirty="0"/>
              <a:t>é</a:t>
            </a:r>
            <a:r>
              <a:rPr spc="-110" dirty="0"/>
              <a:t> 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69480" y="688657"/>
            <a:ext cx="3655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MAÎTRISER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8959" y="6268720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4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744219" y="1601152"/>
            <a:ext cx="10703560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Exercice</a:t>
            </a:r>
            <a:r>
              <a:rPr spc="-30" dirty="0"/>
              <a:t> </a:t>
            </a:r>
            <a:r>
              <a:rPr dirty="0"/>
              <a:t>1</a:t>
            </a:r>
          </a:p>
          <a:p>
            <a:pPr marL="565785" indent="-346075">
              <a:lnSpc>
                <a:spcPts val="1670"/>
              </a:lnSpc>
              <a:spcBef>
                <a:spcPts val="1240"/>
              </a:spcBef>
              <a:buAutoNum type="arabicPeriod" startAt="9"/>
              <a:tabLst>
                <a:tab pos="565785" algn="l"/>
                <a:tab pos="566420" algn="l"/>
              </a:tabLst>
            </a:pPr>
            <a:r>
              <a:rPr lang="fr-FR" sz="1450" b="0" spc="-3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450" b="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lang="fr-FR" sz="1450" b="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450" b="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comportant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50" b="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lang="fr-FR" sz="1450" b="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10" dirty="0">
                <a:solidFill>
                  <a:srgbClr val="555555"/>
                </a:solidFill>
                <a:latin typeface="Calibri"/>
                <a:cs typeface="Calibri"/>
              </a:rPr>
              <a:t>tels</a:t>
            </a:r>
            <a:r>
              <a:rPr lang="fr-FR" sz="1450" b="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commande",</a:t>
            </a:r>
            <a:r>
              <a:rPr lang="fr-FR" sz="1450" b="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0" dirty="0">
                <a:solidFill>
                  <a:srgbClr val="555555"/>
                </a:solidFill>
                <a:latin typeface="Calibri"/>
                <a:cs typeface="Calibri"/>
              </a:rPr>
              <a:t>livraison"</a:t>
            </a:r>
            <a:r>
              <a:rPr lang="fr-FR" sz="1450" b="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50" b="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4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lang="fr-FR" sz="1450" dirty="0">
              <a:latin typeface="Calibri"/>
              <a:cs typeface="Calibri"/>
            </a:endParaRPr>
          </a:p>
          <a:p>
            <a:pPr marL="565785">
              <a:lnSpc>
                <a:spcPts val="1670"/>
              </a:lnSpc>
            </a:pPr>
            <a:r>
              <a:rPr sz="1450" b="0" spc="-20" dirty="0" err="1">
                <a:solidFill>
                  <a:srgbClr val="555555"/>
                </a:solidFill>
                <a:latin typeface="Calibri"/>
                <a:cs typeface="Calibri"/>
              </a:rPr>
              <a:t>paiement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".</a:t>
            </a:r>
            <a:r>
              <a:rPr sz="1450" b="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modéliseriez-vous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b="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créant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partagée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créant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dégénérée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regrouper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 marL="55244"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65785" marR="5080" indent="-346075">
              <a:lnSpc>
                <a:spcPts val="1600"/>
              </a:lnSpc>
              <a:spcBef>
                <a:spcPts val="5"/>
              </a:spcBef>
              <a:buAutoNum type="arabicPeriod" startAt="10"/>
              <a:tabLst>
                <a:tab pos="566420" algn="l"/>
              </a:tabLst>
            </a:pP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FB872-85C8-1046-953F-1677E7146A0B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49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BB70-3855-E861-2AA4-5510718C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1AF1090-00B4-42B0-BB49-260EC4416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D9E63078-E5BC-54B0-9780-873F7274F66D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761BA35-EE36-ABFE-C81B-C0D0CE9FC3B3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2F06FC-AB26-0D5F-A6F5-BB6E8363C595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F3190BA-B870-4D5C-C16A-8AEC271D75AC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66D5922B-71FC-8C72-808D-1DEA2B2C7590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5C5F8AC6-2E34-3D1A-0F12-731DDEDFD3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8D2C7EBE-13E3-9C7E-EA1A-5321B588F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6F2204D-F6DC-6F04-B696-08692E1ED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4219" y="1601152"/>
            <a:ext cx="10703560" cy="2146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Exercice</a:t>
            </a:r>
            <a:r>
              <a:rPr spc="-30" dirty="0"/>
              <a:t> </a:t>
            </a:r>
            <a:r>
              <a:rPr dirty="0"/>
              <a:t>1</a:t>
            </a:r>
          </a:p>
          <a:p>
            <a:pPr marL="55244"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65785" marR="5080" indent="-346075">
              <a:lnSpc>
                <a:spcPts val="1600"/>
              </a:lnSpc>
              <a:spcBef>
                <a:spcPts val="5"/>
              </a:spcBef>
              <a:buAutoNum type="arabicPeriod" startAt="10"/>
              <a:tabLst>
                <a:tab pos="566420" algn="l"/>
              </a:tabLst>
            </a:pP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5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souhaitez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45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50" b="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4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b="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employés</a:t>
            </a:r>
            <a:r>
              <a:rPr sz="145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5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régions</a:t>
            </a:r>
            <a:r>
              <a:rPr sz="145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géographiques.</a:t>
            </a:r>
            <a:r>
              <a:rPr sz="1450" b="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employé</a:t>
            </a:r>
            <a:r>
              <a:rPr sz="145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5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affecté</a:t>
            </a:r>
            <a:r>
              <a:rPr sz="1450" b="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50" b="0" spc="-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régions.</a:t>
            </a:r>
            <a:r>
              <a:rPr sz="1450" b="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b="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b="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serait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approprié</a:t>
            </a:r>
            <a:r>
              <a:rPr sz="1450" b="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b="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50" b="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7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2A2551B-6418-B3F9-EB1E-435F05FE848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16BE5FE-99E0-8C68-BB53-2FF86241B34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0023A70-9A5D-1AF6-98D0-6B23D6848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05E78-4E77-4C43-E5D4-520DE995DFE6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76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AABE5-B7C1-9A42-89B3-B2959F9E9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11C5563-A1DE-D4C1-B50F-76337297720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297FD5FF-F3E7-90E1-9D21-4F51A9CEC888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8CD0C7-1F3F-5211-D7C1-94AF9BACD39C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321A18F-A370-98A1-2692-0195123D0DD5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16F9ADD-A835-7B84-6C1C-BDBD76EF6F86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198F8D9D-6BBB-5E83-9623-CE5B995236C6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9A643B6B-2D0D-536C-343A-B94001FF714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641279D5-B7E4-C6A6-4392-043D3E1421F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F0177009-D29E-585D-B6C9-9ED7DDB3D4F8}"/>
              </a:ext>
            </a:extLst>
          </p:cNvPr>
          <p:cNvSpPr txBox="1"/>
          <p:nvPr/>
        </p:nvSpPr>
        <p:spPr>
          <a:xfrm>
            <a:off x="799465" y="1601152"/>
            <a:ext cx="10647045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utilisons-nous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aide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d'insertion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contribue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convivialité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aide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hétérogènes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lang="fr-FR"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lang="fr-FR"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sz="165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2F09267-9D67-AD36-188A-65949E209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939EE4D-4848-549F-DAE7-3F4031D031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54FCFAF-73E5-EC92-C5BB-8016665235A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AF76C-197B-0A12-5067-CFB67C5E1AD3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27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6470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Font typeface="+mj-lt"/>
              <a:buAutoNum type="arabicPeriod" startAt="2"/>
              <a:tabLst>
                <a:tab pos="510540" algn="l"/>
                <a:tab pos="511175" algn="l"/>
              </a:tabLst>
            </a:pP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50" dirty="0" err="1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 err="1">
                <a:solidFill>
                  <a:srgbClr val="555555"/>
                </a:solidFill>
                <a:latin typeface="Calibri"/>
                <a:cs typeface="Calibri"/>
              </a:rPr>
              <a:t>el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couramment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standard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3,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4,...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significative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50" spc="-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AAAAMMJJ.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n'utilisons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substitution,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uniquement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"AAAA-MM-JJ".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5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8BE894-29A4-C334-65B9-362F6D77F76D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17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2AB00-F940-B814-DD08-FDC589EF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4B48E0B-273C-3367-A14B-47D7262E16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516A2448-8CB4-955A-9F30-CC91F08F25BE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A603DE7-B4F5-0E40-7BE4-531977649645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46077E-4D96-DE38-B9D1-380439B06CD3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3F2FFDD-5633-1B18-603A-BBD7499E0FE1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80498C78-92A9-7728-71BF-6CB57DDE15CF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E62924B3-6B24-E3E0-9C69-8614EF7D7A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B0311EBB-BEDF-9E71-6ADE-EAE573DA592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6007D93D-0F96-8555-F719-C4DF97A3C1F4}"/>
              </a:ext>
            </a:extLst>
          </p:cNvPr>
          <p:cNvSpPr txBox="1"/>
          <p:nvPr/>
        </p:nvSpPr>
        <p:spPr>
          <a:xfrm>
            <a:off x="799465" y="1601152"/>
            <a:ext cx="10647045" cy="2267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50" dirty="0">
              <a:latin typeface="Calibri"/>
              <a:cs typeface="Calibri"/>
            </a:endParaRPr>
          </a:p>
          <a:p>
            <a:pPr marL="508000" marR="5080" indent="-342900" algn="just">
              <a:lnSpc>
                <a:spcPct val="92000"/>
              </a:lnSpc>
              <a:buFont typeface="+mj-lt"/>
              <a:buAutoNum type="arabicPeriod" startAt="3"/>
              <a:tabLst>
                <a:tab pos="3994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commandes,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horodatages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étapes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5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commandes.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analystes/utilisateurs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métier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veulent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analyser les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fonction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tous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ces différents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horodatages. Comment pouvons-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exigence?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rôle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indésirable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0FA242F-4F91-8E28-69F9-1C14B64083A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2F39F45-4F0F-5114-723D-AFBB9D2FD22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054C4F6-B2D6-B111-F00A-9FBDC8353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DBFEF-C342-D1E1-BD1E-A5B5197924BD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4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6894830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1240"/>
              </a:spcBef>
              <a:buAutoNum type="arabicPeriod" startAt="4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conforme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partagée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liée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191C19-9F02-815F-1719-05BC8871233A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4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01EA8-17B5-E030-F420-CDF3352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A96010B-7523-772E-F12F-2A146922F7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ABA37F2E-E45F-4728-DE10-3FD9ADBD644C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04C445-0D09-44C5-822A-C0D22E5FCE2E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A8D55C-63AD-CCFE-A591-B09DEB265587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E300B62-C439-7785-6A5E-96E2F7D0D5A8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31460A9E-96A5-76B5-0A2A-2588C2058A8B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2EA97668-D05C-45A1-70D1-97920B5A30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65BB35B2-AF73-8D79-D3B7-10F6AC44F18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375B6FC-23D0-168A-B30A-F8A9DCCAAD0A}"/>
              </a:ext>
            </a:extLst>
          </p:cNvPr>
          <p:cNvSpPr txBox="1"/>
          <p:nvPr/>
        </p:nvSpPr>
        <p:spPr>
          <a:xfrm>
            <a:off x="799465" y="1601152"/>
            <a:ext cx="6894830" cy="2121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00" dirty="0">
              <a:latin typeface="Calibri"/>
              <a:cs typeface="Calibri"/>
            </a:endParaRPr>
          </a:p>
          <a:p>
            <a:pPr marL="507365" indent="-342900">
              <a:lnSpc>
                <a:spcPct val="100000"/>
              </a:lnSpc>
              <a:buFont typeface="+mj-lt"/>
              <a:buAutoNum type="arabicPeriod" startAt="5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référence.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sz="16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9F488A7-5509-25AC-DA06-DF5ADA4DCA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4303F4A-F01F-B646-996E-03610B8273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2197102-17F9-390E-7CE5-93246705ED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2FCF3-E543-51F8-D511-638F889BE684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07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7536-C53A-92F5-56AA-378EEAD30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3555A79-BC5A-04EA-ACA4-78F8C29FFC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053A9234-6F95-527C-1201-D1CCDB608545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F6A4E5-2101-24C6-4489-859D3191DFA1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17D3D30-A1E1-1861-B662-9F5B551DD98B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4E3EDA2-E75E-18CF-A98A-1EF5A006C892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AD7E6117-B4EC-7EA5-0BD6-7790D003CC3E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801EE878-3065-B521-DA84-A115611EE4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62938175-5455-830C-6AB0-4DDA48E3DD0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1767FF89-B164-37E1-B66D-A537675A20AF}"/>
              </a:ext>
            </a:extLst>
          </p:cNvPr>
          <p:cNvSpPr txBox="1"/>
          <p:nvPr/>
        </p:nvSpPr>
        <p:spPr>
          <a:xfrm>
            <a:off x="799465" y="1601152"/>
            <a:ext cx="689483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sz="165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Font typeface="+mj-lt"/>
              <a:buAutoNum type="arabicPeriod" startAt="6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redondantes.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inutiles.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nulles.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faible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granularité.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0B84360-ED61-2197-DAD7-A0A4CCEFAA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F503610-4F84-4E22-15B5-479D69273DA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7086601-8BA0-160D-B0B1-C2D4974EF2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CAF416-1320-D94F-DBFA-0EEF4B738C09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87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4895A-A9CE-BE8F-CDBC-9BAE77E0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1E3EB50-66FF-0714-BE82-569476EF46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B85679AB-8CCB-312E-6F71-5A63A6FAAD18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D7EDA4C-7FAC-6FC8-6BD5-7153FD299C12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3EBC5F7-5589-F34D-8D04-8513AAABB7A9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9922789-DC4F-B66C-7A9E-B379DBF295D8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CBEDE59C-529D-1EEF-CFC6-2A4783B6D8E3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D9D1CFB1-7CBD-4F56-BAF4-97D741536C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F2E4A5F0-B196-3E05-AE4D-AF89B516E6B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52C5F1B-8B10-433A-CC95-7D846EFD9A47}"/>
              </a:ext>
            </a:extLst>
          </p:cNvPr>
          <p:cNvSpPr txBox="1"/>
          <p:nvPr/>
        </p:nvSpPr>
        <p:spPr>
          <a:xfrm>
            <a:off x="799465" y="1601152"/>
            <a:ext cx="10650220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1240"/>
              </a:spcBef>
              <a:buAutoNum type="arabicPeriod" startAt="7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role-playing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d'utilisateurs.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numériques.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dimensionnels.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qui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perspectives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entité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10540" marR="5080" indent="-346075">
              <a:lnSpc>
                <a:spcPts val="1600"/>
              </a:lnSpc>
              <a:buAutoNum type="arabicPeriod" startAt="7"/>
              <a:tabLst>
                <a:tab pos="510540" algn="l"/>
                <a:tab pos="511175" algn="l"/>
              </a:tabLst>
            </a:pP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FDEE93C-5951-A4C3-3B9B-206102B305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49C9B2F-E19D-229B-1172-0FE51F9F474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CF5F986-5B42-EA43-2B10-8B980BAAC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0E7847-4E56-9D3B-663F-4D8BAB73795C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365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650220" cy="2146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07365" marR="5080" indent="-342900">
              <a:lnSpc>
                <a:spcPts val="1600"/>
              </a:lnSpc>
              <a:buFont typeface="+mj-lt"/>
              <a:buAutoNum type="arabicPeriod" startAt="8"/>
              <a:tabLst>
                <a:tab pos="510540" algn="l"/>
                <a:tab pos="51117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différentes,</a:t>
            </a:r>
            <a:r>
              <a:rPr sz="14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"Ventes"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"Commandes".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approche</a:t>
            </a:r>
            <a:r>
              <a:rPr sz="145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dimensionnelle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serait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appropriée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partager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"Produit"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7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A5218-A111-0F70-7DBD-BC5DA11B1EA0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16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</TotalTime>
  <Words>972</Words>
  <Application>Microsoft Office PowerPoint</Application>
  <PresentationFormat>Grand écran</PresentationFormat>
  <Paragraphs>245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 MT</vt:lpstr>
      <vt:lpstr>Calibri</vt:lpstr>
      <vt:lpstr>Wingdings</vt:lpstr>
      <vt:lpstr>Office Theme</vt:lpstr>
      <vt:lpstr>Activité 2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14</cp:revision>
  <dcterms:created xsi:type="dcterms:W3CDTF">2024-02-05T21:36:05Z</dcterms:created>
  <dcterms:modified xsi:type="dcterms:W3CDTF">2024-04-26T10:03:51Z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