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97" r:id="rId2"/>
    <p:sldId id="398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0" autoAdjust="0"/>
  </p:normalViewPr>
  <p:slideViewPr>
    <p:cSldViewPr>
      <p:cViewPr varScale="1">
        <p:scale>
          <a:sx n="72" d="100"/>
          <a:sy n="72" d="100"/>
        </p:scale>
        <p:origin x="36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B8AD-C915-4F40-8D16-504EE04797B4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AB5A0-EA82-4EF6-B4BD-1CF01D53EE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53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réalité,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nombreux</a:t>
            </a:r>
            <a:r>
              <a:rPr lang="fr-FR"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lang="fr-FR"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sujets</a:t>
            </a:r>
            <a:r>
              <a:rPr lang="fr-FR"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changements.</a:t>
            </a:r>
            <a:r>
              <a:rPr lang="fr-FR"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lang="fr-FR"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lang="fr-FR"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soient</a:t>
            </a:r>
            <a:r>
              <a:rPr lang="fr-FR"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visibles</a:t>
            </a:r>
            <a:r>
              <a:rPr lang="fr-FR"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ces </a:t>
            </a:r>
            <a:r>
              <a:rPr lang="fr-FR" sz="12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l’utilisateur</a:t>
            </a:r>
            <a:r>
              <a:rPr lang="fr-FR"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voit clairement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mises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30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endParaRPr lang="fr-FR"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lang="fr-FR" sz="11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amène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lang="fr-FR"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SCD,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5" dirty="0">
                <a:solidFill>
                  <a:srgbClr val="555555"/>
                </a:solidFill>
                <a:latin typeface="Calibri"/>
                <a:cs typeface="Calibri"/>
              </a:rPr>
              <a:t>l’écrasement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lang="fr-FR" sz="12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5" dirty="0">
                <a:solidFill>
                  <a:srgbClr val="555555"/>
                </a:solidFill>
                <a:latin typeface="Calibri"/>
                <a:cs typeface="Calibri"/>
              </a:rPr>
              <a:t>évolution</a:t>
            </a:r>
            <a:r>
              <a:rPr lang="fr-FR"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200" spc="-10" dirty="0">
                <a:solidFill>
                  <a:srgbClr val="555555"/>
                </a:solidFill>
                <a:latin typeface="Calibri"/>
                <a:cs typeface="Calibri"/>
              </a:rPr>
              <a:t>lente.</a:t>
            </a:r>
            <a:endParaRPr lang="fr-FR" sz="1200" dirty="0">
              <a:latin typeface="Calibri"/>
              <a:cs typeface="Calibri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AB5A0-EA82-4EF6-B4BD-1CF01D53EE5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5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7"/>
            <a:ext cx="12191999" cy="684910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11119104" y="0"/>
                </a:moveTo>
                <a:lnTo>
                  <a:pt x="0" y="0"/>
                </a:lnTo>
                <a:lnTo>
                  <a:pt x="0" y="5151120"/>
                </a:lnTo>
                <a:lnTo>
                  <a:pt x="11119104" y="5151120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0" y="5151120"/>
                </a:moveTo>
                <a:lnTo>
                  <a:pt x="11119104" y="5151120"/>
                </a:lnTo>
                <a:lnTo>
                  <a:pt x="11119104" y="0"/>
                </a:lnTo>
                <a:lnTo>
                  <a:pt x="0" y="0"/>
                </a:lnTo>
                <a:lnTo>
                  <a:pt x="0" y="5151120"/>
                </a:lnTo>
                <a:close/>
              </a:path>
            </a:pathLst>
          </a:custGeom>
          <a:ln w="9525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007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8215" y="561212"/>
            <a:ext cx="773556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82" y="1599692"/>
            <a:ext cx="10591165" cy="2508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4638" y="6672097"/>
            <a:ext cx="1983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4273" y="6668744"/>
            <a:ext cx="2044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8388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3" y="6132576"/>
            <a:ext cx="2159635" cy="721360"/>
            <a:chOff x="8010143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3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5" y="0"/>
                  </a:moveTo>
                  <a:lnTo>
                    <a:pt x="120141" y="0"/>
                  </a:lnTo>
                  <a:lnTo>
                    <a:pt x="73402" y="9440"/>
                  </a:lnTo>
                  <a:lnTo>
                    <a:pt x="35210" y="35186"/>
                  </a:lnTo>
                  <a:lnTo>
                    <a:pt x="9449" y="73375"/>
                  </a:lnTo>
                  <a:lnTo>
                    <a:pt x="0" y="120142"/>
                  </a:lnTo>
                  <a:lnTo>
                    <a:pt x="0" y="720851"/>
                  </a:lnTo>
                  <a:lnTo>
                    <a:pt x="2159507" y="720851"/>
                  </a:lnTo>
                  <a:lnTo>
                    <a:pt x="2159507" y="120142"/>
                  </a:lnTo>
                  <a:lnTo>
                    <a:pt x="2150058" y="73375"/>
                  </a:lnTo>
                  <a:lnTo>
                    <a:pt x="2124297" y="35186"/>
                  </a:lnTo>
                  <a:lnTo>
                    <a:pt x="2086105" y="9440"/>
                  </a:lnTo>
                  <a:lnTo>
                    <a:pt x="2039365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7" y="6268212"/>
              <a:ext cx="400811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0972" y="381000"/>
            <a:ext cx="2001012" cy="644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9590" y="1103503"/>
            <a:ext cx="4901565" cy="238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685" marR="5080" indent="-101091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que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allez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apprendre</a:t>
            </a:r>
            <a:r>
              <a:rPr sz="18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dans</a:t>
            </a:r>
            <a:r>
              <a:rPr sz="18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FF7800"/>
                </a:solidFill>
                <a:latin typeface="Calibri"/>
                <a:cs typeface="Calibri"/>
              </a:rPr>
              <a:t>chapitre</a:t>
            </a:r>
            <a:r>
              <a:rPr sz="18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notion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Slowly</a:t>
            </a:r>
            <a:r>
              <a:rPr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Changing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Connaitre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(Type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0,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2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3)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5435" y="6260693"/>
            <a:ext cx="126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05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40" dirty="0"/>
              <a:t> </a:t>
            </a:r>
            <a:r>
              <a:rPr spc="-5" dirty="0"/>
              <a:t>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9909" y="1103503"/>
            <a:ext cx="4381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985" marR="5080" indent="-101091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193415" cy="232727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0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Original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Ecrasement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20" dirty="0">
                <a:solidFill>
                  <a:srgbClr val="EC7C3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2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Nouvelle</a:t>
            </a:r>
            <a:r>
              <a:rPr sz="16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ligne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&amp;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3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Attributs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supplémentaires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89895" cy="2035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Nouvelle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ligne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 SCD 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puissant.</a:t>
            </a:r>
            <a:endParaRPr sz="1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60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vu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l’historique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problématique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surtout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rapports.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vu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l’exemple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précédent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(tableau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ci-dessous),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 3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5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considérées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l’analyse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faite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catégorie, sachant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ligne 5 qui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nouvelle 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rapport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dernière mise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 de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produit ‘Biscuits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d’avoine’.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Ceci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respecte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l’historique.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774063" y="3844163"/>
          <a:ext cx="4847590" cy="1760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chocolat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428735" y="4347083"/>
          <a:ext cx="2638425" cy="1177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91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88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3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6890257" y="4514977"/>
            <a:ext cx="1257935" cy="615315"/>
            <a:chOff x="6890257" y="4514977"/>
            <a:chExt cx="1257935" cy="615315"/>
          </a:xfrm>
        </p:grpSpPr>
        <p:sp>
          <p:nvSpPr>
            <p:cNvPr id="15" name="object 15"/>
            <p:cNvSpPr/>
            <p:nvPr/>
          </p:nvSpPr>
          <p:spPr>
            <a:xfrm>
              <a:off x="6928103" y="4904232"/>
              <a:ext cx="1187450" cy="219710"/>
            </a:xfrm>
            <a:custGeom>
              <a:avLst/>
              <a:gdLst/>
              <a:ahLst/>
              <a:cxnLst/>
              <a:rect l="l" t="t" r="r" b="b"/>
              <a:pathLst>
                <a:path w="1187450" h="219710">
                  <a:moveTo>
                    <a:pt x="1077468" y="0"/>
                  </a:moveTo>
                  <a:lnTo>
                    <a:pt x="1077468" y="54864"/>
                  </a:lnTo>
                  <a:lnTo>
                    <a:pt x="0" y="54864"/>
                  </a:lnTo>
                  <a:lnTo>
                    <a:pt x="0" y="164592"/>
                  </a:lnTo>
                  <a:lnTo>
                    <a:pt x="1077468" y="164592"/>
                  </a:lnTo>
                  <a:lnTo>
                    <a:pt x="1077468" y="219456"/>
                  </a:lnTo>
                  <a:lnTo>
                    <a:pt x="1187196" y="109728"/>
                  </a:lnTo>
                  <a:lnTo>
                    <a:pt x="107746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28103" y="4904232"/>
              <a:ext cx="1187450" cy="219710"/>
            </a:xfrm>
            <a:custGeom>
              <a:avLst/>
              <a:gdLst/>
              <a:ahLst/>
              <a:cxnLst/>
              <a:rect l="l" t="t" r="r" b="b"/>
              <a:pathLst>
                <a:path w="1187450" h="219710">
                  <a:moveTo>
                    <a:pt x="0" y="54864"/>
                  </a:moveTo>
                  <a:lnTo>
                    <a:pt x="1077468" y="54864"/>
                  </a:lnTo>
                  <a:lnTo>
                    <a:pt x="1077468" y="0"/>
                  </a:lnTo>
                  <a:lnTo>
                    <a:pt x="1187196" y="109728"/>
                  </a:lnTo>
                  <a:lnTo>
                    <a:pt x="1077468" y="219456"/>
                  </a:lnTo>
                  <a:lnTo>
                    <a:pt x="1077468" y="164592"/>
                  </a:lnTo>
                  <a:lnTo>
                    <a:pt x="0" y="164592"/>
                  </a:lnTo>
                  <a:lnTo>
                    <a:pt x="0" y="54864"/>
                  </a:lnTo>
                  <a:close/>
                </a:path>
              </a:pathLst>
            </a:custGeom>
            <a:ln w="12699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0257" y="4514977"/>
              <a:ext cx="1257808" cy="1341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2453" y="4698746"/>
              <a:ext cx="700530" cy="132715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11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91165" cy="171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Nouvelle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ligne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tenait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l’historique,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l’achat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apparaitre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‘biscuits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plutôt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sucreries.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SCD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résout 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problème.</a:t>
            </a:r>
            <a:endParaRPr sz="1400">
              <a:latin typeface="Calibri"/>
              <a:cs typeface="Calibri"/>
            </a:endParaRPr>
          </a:p>
          <a:p>
            <a:pPr marL="299085" marR="7620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type,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partitionner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segmenter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historique.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anciennes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restées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associées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l’ancienne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nouvelles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nouvelle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677536" y="3722878"/>
          <a:ext cx="2638425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89895" cy="1395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Nouvelle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ligne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très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utilisé)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l’historique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très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important 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 derniers.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6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Contrairement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1,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anciennes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b="1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(avec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primaire)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77417" y="3200907"/>
          <a:ext cx="4848225" cy="122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473316" y="3015488"/>
          <a:ext cx="4847590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1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5870194" y="3846321"/>
            <a:ext cx="488315" cy="369570"/>
            <a:chOff x="5870194" y="3846321"/>
            <a:chExt cx="488315" cy="369570"/>
          </a:xfrm>
        </p:grpSpPr>
        <p:sp>
          <p:nvSpPr>
            <p:cNvPr id="15" name="object 15"/>
            <p:cNvSpPr/>
            <p:nvPr/>
          </p:nvSpPr>
          <p:spPr>
            <a:xfrm>
              <a:off x="5876544" y="3852671"/>
              <a:ext cx="475615" cy="356870"/>
            </a:xfrm>
            <a:custGeom>
              <a:avLst/>
              <a:gdLst/>
              <a:ahLst/>
              <a:cxnLst/>
              <a:rect l="l" t="t" r="r" b="b"/>
              <a:pathLst>
                <a:path w="475614" h="356870">
                  <a:moveTo>
                    <a:pt x="297179" y="0"/>
                  </a:moveTo>
                  <a:lnTo>
                    <a:pt x="297179" y="89153"/>
                  </a:lnTo>
                  <a:lnTo>
                    <a:pt x="0" y="89153"/>
                  </a:lnTo>
                  <a:lnTo>
                    <a:pt x="0" y="267461"/>
                  </a:lnTo>
                  <a:lnTo>
                    <a:pt x="297179" y="267461"/>
                  </a:lnTo>
                  <a:lnTo>
                    <a:pt x="297179" y="356615"/>
                  </a:lnTo>
                  <a:lnTo>
                    <a:pt x="475488" y="178307"/>
                  </a:lnTo>
                  <a:lnTo>
                    <a:pt x="29717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76544" y="3852671"/>
              <a:ext cx="475615" cy="356870"/>
            </a:xfrm>
            <a:custGeom>
              <a:avLst/>
              <a:gdLst/>
              <a:ahLst/>
              <a:cxnLst/>
              <a:rect l="l" t="t" r="r" b="b"/>
              <a:pathLst>
                <a:path w="475614" h="356870">
                  <a:moveTo>
                    <a:pt x="0" y="89153"/>
                  </a:moveTo>
                  <a:lnTo>
                    <a:pt x="297179" y="89153"/>
                  </a:lnTo>
                  <a:lnTo>
                    <a:pt x="297179" y="0"/>
                  </a:lnTo>
                  <a:lnTo>
                    <a:pt x="475488" y="178307"/>
                  </a:lnTo>
                  <a:lnTo>
                    <a:pt x="297179" y="356615"/>
                  </a:lnTo>
                  <a:lnTo>
                    <a:pt x="297179" y="267461"/>
                  </a:lnTo>
                  <a:lnTo>
                    <a:pt x="0" y="267461"/>
                  </a:lnTo>
                  <a:lnTo>
                    <a:pt x="0" y="89153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13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89895" cy="999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Nouvelle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ligne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affecte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faits,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(4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exemple),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moment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changement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associée.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solution,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bon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analyses.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50163" y="3079242"/>
          <a:ext cx="5615305" cy="1760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7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9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Produit_FK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737856" y="3170047"/>
          <a:ext cx="2638425" cy="1177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03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87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3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6693154" y="3610102"/>
            <a:ext cx="894080" cy="370840"/>
            <a:chOff x="6693154" y="3610102"/>
            <a:chExt cx="894080" cy="370840"/>
          </a:xfrm>
        </p:grpSpPr>
        <p:sp>
          <p:nvSpPr>
            <p:cNvPr id="15" name="object 15"/>
            <p:cNvSpPr/>
            <p:nvPr/>
          </p:nvSpPr>
          <p:spPr>
            <a:xfrm>
              <a:off x="6699504" y="3616452"/>
              <a:ext cx="881380" cy="358140"/>
            </a:xfrm>
            <a:custGeom>
              <a:avLst/>
              <a:gdLst/>
              <a:ahLst/>
              <a:cxnLst/>
              <a:rect l="l" t="t" r="r" b="b"/>
              <a:pathLst>
                <a:path w="881379" h="358139">
                  <a:moveTo>
                    <a:pt x="701801" y="0"/>
                  </a:moveTo>
                  <a:lnTo>
                    <a:pt x="701801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701801" y="268605"/>
                  </a:lnTo>
                  <a:lnTo>
                    <a:pt x="701801" y="358140"/>
                  </a:lnTo>
                  <a:lnTo>
                    <a:pt x="880872" y="179070"/>
                  </a:lnTo>
                  <a:lnTo>
                    <a:pt x="70180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99504" y="3616452"/>
              <a:ext cx="881380" cy="358140"/>
            </a:xfrm>
            <a:custGeom>
              <a:avLst/>
              <a:gdLst/>
              <a:ahLst/>
              <a:cxnLst/>
              <a:rect l="l" t="t" r="r" b="b"/>
              <a:pathLst>
                <a:path w="881379" h="358139">
                  <a:moveTo>
                    <a:pt x="0" y="89535"/>
                  </a:moveTo>
                  <a:lnTo>
                    <a:pt x="701801" y="89535"/>
                  </a:lnTo>
                  <a:lnTo>
                    <a:pt x="701801" y="0"/>
                  </a:lnTo>
                  <a:lnTo>
                    <a:pt x="880872" y="179070"/>
                  </a:lnTo>
                  <a:lnTo>
                    <a:pt x="701801" y="358140"/>
                  </a:lnTo>
                  <a:lnTo>
                    <a:pt x="701801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14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15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88625" cy="1395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Nouvelle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ligne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question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pose, 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SCD,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est “Comment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calculer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produits?”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6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naturelles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importantes,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garder,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compter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distinctes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3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dernières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(Id_Produit).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5026812"/>
            <a:ext cx="10591800" cy="98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solution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clés naturelles est bonne 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calcul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 nombre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d’articles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dimension, mais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 avoir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quelques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objections.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“comment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connaitre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liste de tous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courants?”.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donc implementer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strategies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afin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d’administrer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SCD.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949448" y="3130930"/>
          <a:ext cx="6294120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3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16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462427"/>
            <a:ext cx="10591800" cy="249364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7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Administration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du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2</a:t>
            </a:r>
            <a:endParaRPr sz="16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95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pouvoir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administrer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SCD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l’utiliser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efficacement,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supplémentaires.</a:t>
            </a:r>
            <a:endParaRPr sz="1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pouvoir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identifier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courante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nom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 courant),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 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 effective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d’expiration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 de définir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période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validité des valeurs.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d’expiration,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 toujours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mettre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d’éviter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nulls.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 est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préférable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d’utiliser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dans 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future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(01-01-2100)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mettre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nulls,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d’éviter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conflits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liés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2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déjà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vu.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nécessaires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 d’utiliser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bonnes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5591962"/>
            <a:ext cx="1059053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bien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noter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qu’il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ce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2,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clés 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substitution (numérique),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car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 naturelles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peuvent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 pas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uniques.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Mais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peut-on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s’assurer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d’utiliser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 clé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table 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faits? 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naturelle afin de trouver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lignes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correspondantes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effective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d’expiration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ligne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bonne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étrangère.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540636" y="4118609"/>
          <a:ext cx="8505190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1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1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1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Date_eff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Date_exp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08-05-2023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Délicieux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09-05-2023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01-01-2100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17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91165" cy="999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Administration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du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2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d’administrer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SCD,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flag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est_courant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indique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courante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4234662"/>
            <a:ext cx="1058989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attributs,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vraiment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d’utiliser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méthodes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SCD.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soulève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question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ce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 combiner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 table de dimension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qu’est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que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ça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résultats?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26235" y="2802254"/>
          <a:ext cx="9740900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9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Date_eff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Date_exp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Est_courant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Oui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Oui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08-05-2023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Non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Délicieux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09-05-2023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01-01-2100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Oui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9909" y="1103503"/>
            <a:ext cx="4381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985" marR="5080" indent="-101091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193415" cy="232727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0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Original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Ecrasement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2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Nouvelle ligne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20" dirty="0">
                <a:solidFill>
                  <a:srgbClr val="EC7C3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1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&amp;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 Type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3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Attributs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supplémentaires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69673" y="6637121"/>
            <a:ext cx="2178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160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4638" y="6640474"/>
            <a:ext cx="198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Tout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0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000" spc="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spc="-5" dirty="0"/>
              <a:t>3</a:t>
            </a:r>
            <a:r>
              <a:rPr sz="1600" spc="10" dirty="0"/>
              <a:t> </a:t>
            </a:r>
            <a:r>
              <a:rPr sz="1600" spc="-5" dirty="0"/>
              <a:t>-</a:t>
            </a:r>
            <a:r>
              <a:rPr sz="1600" spc="5" dirty="0"/>
              <a:t> </a:t>
            </a:r>
            <a:r>
              <a:rPr sz="1600" spc="-5" dirty="0"/>
              <a:t>APPRÉHENDER</a:t>
            </a:r>
            <a:r>
              <a:rPr sz="1600" spc="-10" dirty="0"/>
              <a:t> LES</a:t>
            </a:r>
            <a:r>
              <a:rPr sz="1600" spc="5" dirty="0"/>
              <a:t> </a:t>
            </a:r>
            <a:r>
              <a:rPr sz="1600" spc="-10" dirty="0"/>
              <a:t>DIMENSIONS</a:t>
            </a:r>
            <a:r>
              <a:rPr sz="1600" spc="40" dirty="0"/>
              <a:t> </a:t>
            </a:r>
            <a:r>
              <a:rPr sz="1600" spc="-5" dirty="0"/>
              <a:t>À</a:t>
            </a:r>
            <a:r>
              <a:rPr sz="1600" spc="5" dirty="0"/>
              <a:t> </a:t>
            </a:r>
            <a:r>
              <a:rPr sz="1600" spc="-15" dirty="0"/>
              <a:t>ÉVOLUTION</a:t>
            </a:r>
            <a:r>
              <a:rPr sz="1600" spc="25" dirty="0"/>
              <a:t> </a:t>
            </a:r>
            <a:r>
              <a:rPr sz="1600" spc="-5" dirty="0"/>
              <a:t>LENTE</a:t>
            </a:r>
            <a:endParaRPr sz="160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20" dirty="0"/>
              <a:t>Type</a:t>
            </a:r>
            <a:r>
              <a:rPr sz="1600" spc="-10" dirty="0"/>
              <a:t> </a:t>
            </a:r>
            <a:r>
              <a:rPr sz="1600" spc="-5" dirty="0"/>
              <a:t>1</a:t>
            </a:r>
            <a:r>
              <a:rPr sz="1600" spc="-15" dirty="0"/>
              <a:t> </a:t>
            </a:r>
            <a:r>
              <a:rPr sz="1600" spc="-5" dirty="0"/>
              <a:t>&amp;</a:t>
            </a:r>
            <a:r>
              <a:rPr sz="1600" spc="-15" dirty="0"/>
              <a:t> Type </a:t>
            </a:r>
            <a:r>
              <a:rPr sz="1600" spc="-5" dirty="0"/>
              <a:t>2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798982" y="1599692"/>
            <a:ext cx="10589895" cy="2112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Combinaison</a:t>
            </a:r>
            <a:r>
              <a:rPr sz="1600" b="1" spc="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 1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et</a:t>
            </a: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 Type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décider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utiliser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2, mais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ça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dépend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endParaRPr sz="1400">
              <a:latin typeface="Calibri"/>
              <a:cs typeface="Calibri"/>
            </a:endParaRPr>
          </a:p>
          <a:p>
            <a:pPr marL="299085" marR="6350" indent="-287020">
              <a:lnSpc>
                <a:spcPct val="150000"/>
              </a:lnSpc>
              <a:spcBef>
                <a:spcPts val="6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produit,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nécessaire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d’avoir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toute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l’historique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suffisant.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contre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jour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effet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analyses,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garder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historique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2.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dimension.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L’utilisation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dépend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l’importance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l’historique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rapport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l’attribut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changer.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technique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auparavant.</a:t>
            </a:r>
            <a:r>
              <a:rPr sz="1400" spc="3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moment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445385" y="3907916"/>
          <a:ext cx="8517890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9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Date_eff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Date_exp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0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b="1" spc="-20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d’avoine</a:t>
                      </a:r>
                      <a:r>
                        <a:rPr sz="1200" b="1" spc="-30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Délicieux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08-05-2023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Délicieux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09-05-2023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01-01-2100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98982" y="4609386"/>
            <a:ext cx="9388475" cy="10839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795"/>
              </a:spcBef>
            </a:pPr>
            <a:r>
              <a:rPr sz="1400" b="1" spc="-50" dirty="0">
                <a:solidFill>
                  <a:srgbClr val="005F35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005F35"/>
                </a:solidFill>
                <a:latin typeface="Calibri"/>
                <a:cs typeface="Calibri"/>
              </a:rPr>
              <a:t>y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pe</a:t>
            </a:r>
            <a:r>
              <a:rPr sz="1400" b="1" spc="-15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  <a:spcBef>
                <a:spcPts val="700"/>
              </a:spcBef>
            </a:pPr>
            <a:r>
              <a:rPr sz="1400" b="1" spc="-50" dirty="0">
                <a:solidFill>
                  <a:srgbClr val="005F35"/>
                </a:solidFill>
                <a:latin typeface="Calibri"/>
                <a:cs typeface="Calibri"/>
              </a:rPr>
              <a:t>T</a:t>
            </a:r>
            <a:r>
              <a:rPr sz="1400" b="1" spc="-10" dirty="0">
                <a:solidFill>
                  <a:srgbClr val="005F35"/>
                </a:solidFill>
                <a:latin typeface="Calibri"/>
                <a:cs typeface="Calibri"/>
              </a:rPr>
              <a:t>y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pe</a:t>
            </a:r>
            <a:r>
              <a:rPr sz="1400" b="1" spc="-15" dirty="0">
                <a:solidFill>
                  <a:srgbClr val="005F3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F35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certaines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situations,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1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choix,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alternative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SCD.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59382" y="4724146"/>
            <a:ext cx="789940" cy="521970"/>
            <a:chOff x="1659382" y="4724146"/>
            <a:chExt cx="789940" cy="521970"/>
          </a:xfrm>
        </p:grpSpPr>
        <p:sp>
          <p:nvSpPr>
            <p:cNvPr id="16" name="object 16"/>
            <p:cNvSpPr/>
            <p:nvPr/>
          </p:nvSpPr>
          <p:spPr>
            <a:xfrm>
              <a:off x="1665732" y="4730496"/>
              <a:ext cx="754380" cy="193675"/>
            </a:xfrm>
            <a:custGeom>
              <a:avLst/>
              <a:gdLst/>
              <a:ahLst/>
              <a:cxnLst/>
              <a:rect l="l" t="t" r="r" b="b"/>
              <a:pathLst>
                <a:path w="754380" h="193675">
                  <a:moveTo>
                    <a:pt x="657606" y="0"/>
                  </a:moveTo>
                  <a:lnTo>
                    <a:pt x="657606" y="48386"/>
                  </a:lnTo>
                  <a:lnTo>
                    <a:pt x="0" y="48386"/>
                  </a:lnTo>
                  <a:lnTo>
                    <a:pt x="0" y="145160"/>
                  </a:lnTo>
                  <a:lnTo>
                    <a:pt x="657606" y="145160"/>
                  </a:lnTo>
                  <a:lnTo>
                    <a:pt x="657606" y="193547"/>
                  </a:lnTo>
                  <a:lnTo>
                    <a:pt x="754380" y="96773"/>
                  </a:lnTo>
                  <a:lnTo>
                    <a:pt x="65760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65732" y="4730496"/>
              <a:ext cx="754380" cy="193675"/>
            </a:xfrm>
            <a:custGeom>
              <a:avLst/>
              <a:gdLst/>
              <a:ahLst/>
              <a:cxnLst/>
              <a:rect l="l" t="t" r="r" b="b"/>
              <a:pathLst>
                <a:path w="754380" h="193675">
                  <a:moveTo>
                    <a:pt x="0" y="48386"/>
                  </a:moveTo>
                  <a:lnTo>
                    <a:pt x="657606" y="48386"/>
                  </a:lnTo>
                  <a:lnTo>
                    <a:pt x="657606" y="0"/>
                  </a:lnTo>
                  <a:lnTo>
                    <a:pt x="754380" y="96773"/>
                  </a:lnTo>
                  <a:lnTo>
                    <a:pt x="657606" y="193547"/>
                  </a:lnTo>
                  <a:lnTo>
                    <a:pt x="657606" y="145160"/>
                  </a:lnTo>
                  <a:lnTo>
                    <a:pt x="0" y="145160"/>
                  </a:lnTo>
                  <a:lnTo>
                    <a:pt x="0" y="48386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88592" y="5045964"/>
              <a:ext cx="754380" cy="193675"/>
            </a:xfrm>
            <a:custGeom>
              <a:avLst/>
              <a:gdLst/>
              <a:ahLst/>
              <a:cxnLst/>
              <a:rect l="l" t="t" r="r" b="b"/>
              <a:pathLst>
                <a:path w="754380" h="193675">
                  <a:moveTo>
                    <a:pt x="657606" y="0"/>
                  </a:moveTo>
                  <a:lnTo>
                    <a:pt x="657606" y="48387"/>
                  </a:lnTo>
                  <a:lnTo>
                    <a:pt x="0" y="48387"/>
                  </a:lnTo>
                  <a:lnTo>
                    <a:pt x="0" y="145161"/>
                  </a:lnTo>
                  <a:lnTo>
                    <a:pt x="657606" y="145161"/>
                  </a:lnTo>
                  <a:lnTo>
                    <a:pt x="657606" y="193548"/>
                  </a:lnTo>
                  <a:lnTo>
                    <a:pt x="754380" y="96774"/>
                  </a:lnTo>
                  <a:lnTo>
                    <a:pt x="65760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88592" y="5045964"/>
              <a:ext cx="754380" cy="193675"/>
            </a:xfrm>
            <a:custGeom>
              <a:avLst/>
              <a:gdLst/>
              <a:ahLst/>
              <a:cxnLst/>
              <a:rect l="l" t="t" r="r" b="b"/>
              <a:pathLst>
                <a:path w="754380" h="193675">
                  <a:moveTo>
                    <a:pt x="0" y="48387"/>
                  </a:moveTo>
                  <a:lnTo>
                    <a:pt x="657606" y="48387"/>
                  </a:lnTo>
                  <a:lnTo>
                    <a:pt x="657606" y="0"/>
                  </a:lnTo>
                  <a:lnTo>
                    <a:pt x="754380" y="96774"/>
                  </a:lnTo>
                  <a:lnTo>
                    <a:pt x="657606" y="193548"/>
                  </a:lnTo>
                  <a:lnTo>
                    <a:pt x="657606" y="145161"/>
                  </a:lnTo>
                  <a:lnTo>
                    <a:pt x="0" y="145161"/>
                  </a:lnTo>
                  <a:lnTo>
                    <a:pt x="0" y="48387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9909" y="1103503"/>
            <a:ext cx="4381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985" marR="5080" indent="-101091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193415" cy="232727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0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Original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Ecrasement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2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Nouvelle ligne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&amp;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3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Attributs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supplémentaires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9909" y="1103503"/>
            <a:ext cx="4381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985" marR="5080" indent="-101091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263900" cy="232727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0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Original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Ecrasement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2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Nouvelle ligne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&amp;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20" dirty="0">
                <a:solidFill>
                  <a:srgbClr val="EC7C30"/>
                </a:solidFill>
                <a:latin typeface="Calibri"/>
                <a:cs typeface="Calibri"/>
              </a:rPr>
              <a:t>Type</a:t>
            </a:r>
            <a:r>
              <a:rPr sz="1600" b="1" spc="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3</a:t>
            </a:r>
            <a:r>
              <a:rPr sz="1600" b="1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 Attributs</a:t>
            </a:r>
            <a:r>
              <a:rPr sz="1600" b="1" spc="3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supplémentaires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21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89260" cy="1395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Attributs</a:t>
            </a:r>
            <a:r>
              <a:rPr sz="1600" b="1" spc="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supplémentaires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2. Elle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basculer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versions.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Arial MT"/>
              <a:buChar char="•"/>
            </a:pPr>
            <a:endParaRPr sz="11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d’ajouter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attribut).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l’ancienne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l’attribut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modifiée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celle ajoutée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reflètent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états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l’attribut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(après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jour).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059051" y="3758819"/>
          <a:ext cx="8075295" cy="1109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4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5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Catégorie_précédante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Biscuit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89895" cy="999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Attributs</a:t>
            </a:r>
            <a:r>
              <a:rPr sz="1600" b="1" spc="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supplémentaires</a:t>
            </a:r>
            <a:endParaRPr sz="1600"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seulement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basculer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l’ancienne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agréger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dernière.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4234662"/>
            <a:ext cx="10587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lorsqu’on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important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planifiées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s’exécuter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moment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(exemple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restructurations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entreprises,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changements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statuts,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etc.).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778125" y="2837307"/>
          <a:ext cx="2639060" cy="1177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8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1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303645" y="2982976"/>
          <a:ext cx="2638425" cy="887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91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8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5510529" y="3378453"/>
            <a:ext cx="692785" cy="246379"/>
            <a:chOff x="5510529" y="3378453"/>
            <a:chExt cx="692785" cy="246379"/>
          </a:xfrm>
        </p:grpSpPr>
        <p:sp>
          <p:nvSpPr>
            <p:cNvPr id="16" name="object 16"/>
            <p:cNvSpPr/>
            <p:nvPr/>
          </p:nvSpPr>
          <p:spPr>
            <a:xfrm>
              <a:off x="5516879" y="3384803"/>
              <a:ext cx="680085" cy="233679"/>
            </a:xfrm>
            <a:custGeom>
              <a:avLst/>
              <a:gdLst/>
              <a:ahLst/>
              <a:cxnLst/>
              <a:rect l="l" t="t" r="r" b="b"/>
              <a:pathLst>
                <a:path w="680085" h="233679">
                  <a:moveTo>
                    <a:pt x="563118" y="0"/>
                  </a:moveTo>
                  <a:lnTo>
                    <a:pt x="563118" y="58293"/>
                  </a:lnTo>
                  <a:lnTo>
                    <a:pt x="116586" y="58293"/>
                  </a:lnTo>
                  <a:lnTo>
                    <a:pt x="116586" y="0"/>
                  </a:lnTo>
                  <a:lnTo>
                    <a:pt x="0" y="116586"/>
                  </a:lnTo>
                  <a:lnTo>
                    <a:pt x="116586" y="233172"/>
                  </a:lnTo>
                  <a:lnTo>
                    <a:pt x="116586" y="174879"/>
                  </a:lnTo>
                  <a:lnTo>
                    <a:pt x="563118" y="174879"/>
                  </a:lnTo>
                  <a:lnTo>
                    <a:pt x="563118" y="233172"/>
                  </a:lnTo>
                  <a:lnTo>
                    <a:pt x="679704" y="116586"/>
                  </a:lnTo>
                  <a:lnTo>
                    <a:pt x="56311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16879" y="3384803"/>
              <a:ext cx="680085" cy="233679"/>
            </a:xfrm>
            <a:custGeom>
              <a:avLst/>
              <a:gdLst/>
              <a:ahLst/>
              <a:cxnLst/>
              <a:rect l="l" t="t" r="r" b="b"/>
              <a:pathLst>
                <a:path w="680085" h="233679">
                  <a:moveTo>
                    <a:pt x="0" y="116586"/>
                  </a:moveTo>
                  <a:lnTo>
                    <a:pt x="116586" y="0"/>
                  </a:lnTo>
                  <a:lnTo>
                    <a:pt x="116586" y="58293"/>
                  </a:lnTo>
                  <a:lnTo>
                    <a:pt x="563118" y="58293"/>
                  </a:lnTo>
                  <a:lnTo>
                    <a:pt x="563118" y="0"/>
                  </a:lnTo>
                  <a:lnTo>
                    <a:pt x="679704" y="116586"/>
                  </a:lnTo>
                  <a:lnTo>
                    <a:pt x="563118" y="233172"/>
                  </a:lnTo>
                  <a:lnTo>
                    <a:pt x="563118" y="174879"/>
                  </a:lnTo>
                  <a:lnTo>
                    <a:pt x="116586" y="174879"/>
                  </a:lnTo>
                  <a:lnTo>
                    <a:pt x="116586" y="233172"/>
                  </a:lnTo>
                  <a:lnTo>
                    <a:pt x="0" y="116586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22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23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89895" cy="1319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Attributs</a:t>
            </a:r>
            <a:r>
              <a:rPr sz="1600" b="1" spc="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supplémentaires</a:t>
            </a:r>
            <a:endParaRPr sz="16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nouvelles enregistrements (nouveau produit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tout simplement ajoutés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nouvelles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d’habitude,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sauf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ajoutée,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reflète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l’historique,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n’associe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aucune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ajoutée.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juste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éviter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nulls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 qui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signifie 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valeur.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4660772"/>
            <a:ext cx="10589895" cy="127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n’a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accès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seulement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versions,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possible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d’ajouter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autant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versions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nécessaire.</a:t>
            </a:r>
            <a:endParaRPr sz="140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6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vraiment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solution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fréquents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imprévisibles.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applicable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situation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bien spécifique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(une restructuration dans un moment donné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ce cas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2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SCD 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 convenable.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Sinon,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les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mineurs,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adopter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1.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39569" y="3042157"/>
          <a:ext cx="8075295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4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5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Catégorie_precedante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P003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P004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Ass</a:t>
                      </a:r>
                      <a:r>
                        <a:rPr sz="1200" b="1" spc="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200" b="1" spc="-20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spc="-10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tt</a:t>
                      </a: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200" b="1" spc="-40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bl</a:t>
                      </a: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he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Cuisine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Non</a:t>
                      </a:r>
                      <a:r>
                        <a:rPr sz="1200" b="1" spc="-30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applicable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69673" y="6637121"/>
            <a:ext cx="2178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144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4638" y="6640474"/>
            <a:ext cx="198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Tout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0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000" spc="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6" name="object 6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8982" y="1599692"/>
            <a:ext cx="10590530" cy="137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Slowly</a:t>
            </a:r>
            <a:r>
              <a:rPr sz="1600" b="1" spc="-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Changing</a:t>
            </a:r>
            <a:r>
              <a:rPr sz="1600" b="1" spc="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Dimension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Une dimension dite SCD ( en français dimension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évolution</a:t>
            </a:r>
            <a:r>
              <a:rPr lang="fr-FR"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lente)  est une table dont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certaines attributs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subir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durant la vie du SID. </a:t>
            </a:r>
          </a:p>
          <a:p>
            <a:pPr marL="299085" marR="5080" indent="-287020" algn="just">
              <a:lnSpc>
                <a:spcPct val="150100"/>
              </a:lnSpc>
              <a:spcBef>
                <a:spcPts val="705"/>
              </a:spcBef>
              <a:buFont typeface="Arial MT"/>
              <a:buChar char="•"/>
              <a:tabLst>
                <a:tab pos="299720" algn="l"/>
              </a:tabLst>
            </a:pP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Dans un SID, comment réagir par rapport à ce phénomène peu fréquent de changement des attributs ?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8982" y="4529633"/>
            <a:ext cx="10589260" cy="335348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Il y a plusieurs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dimensions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évolution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lente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(SCD)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comme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introduit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Kimbal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1995.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E4FE9D5-2B80-3AF8-2826-CB6605680C78}"/>
              </a:ext>
            </a:extLst>
          </p:cNvPr>
          <p:cNvGrpSpPr/>
          <p:nvPr/>
        </p:nvGrpSpPr>
        <p:grpSpPr>
          <a:xfrm>
            <a:off x="1713483" y="3102676"/>
            <a:ext cx="3926840" cy="1170940"/>
            <a:chOff x="1694433" y="3477260"/>
            <a:chExt cx="3926840" cy="1170940"/>
          </a:xfrm>
        </p:grpSpPr>
        <p:grpSp>
          <p:nvGrpSpPr>
            <p:cNvPr id="15" name="object 15"/>
            <p:cNvGrpSpPr/>
            <p:nvPr/>
          </p:nvGrpSpPr>
          <p:grpSpPr>
            <a:xfrm>
              <a:off x="1694433" y="3477260"/>
              <a:ext cx="3926840" cy="1170940"/>
              <a:chOff x="1694433" y="3500373"/>
              <a:chExt cx="3926840" cy="1170940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1700783" y="3506723"/>
                <a:ext cx="3914140" cy="1158240"/>
              </a:xfrm>
              <a:custGeom>
                <a:avLst/>
                <a:gdLst/>
                <a:ahLst/>
                <a:cxnLst/>
                <a:rect l="l" t="t" r="r" b="b"/>
                <a:pathLst>
                  <a:path w="3914140" h="1158239">
                    <a:moveTo>
                      <a:pt x="0" y="0"/>
                    </a:moveTo>
                    <a:lnTo>
                      <a:pt x="0" y="1158239"/>
                    </a:lnTo>
                    <a:lnTo>
                      <a:pt x="3913631" y="926592"/>
                    </a:lnTo>
                    <a:lnTo>
                      <a:pt x="3913631" y="2316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7C3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1700783" y="3506723"/>
                <a:ext cx="3914140" cy="1158240"/>
              </a:xfrm>
              <a:custGeom>
                <a:avLst/>
                <a:gdLst/>
                <a:ahLst/>
                <a:cxnLst/>
                <a:rect l="l" t="t" r="r" b="b"/>
                <a:pathLst>
                  <a:path w="3914140" h="1158239">
                    <a:moveTo>
                      <a:pt x="0" y="1158239"/>
                    </a:moveTo>
                    <a:lnTo>
                      <a:pt x="0" y="0"/>
                    </a:lnTo>
                    <a:lnTo>
                      <a:pt x="3913631" y="231648"/>
                    </a:lnTo>
                    <a:lnTo>
                      <a:pt x="3913631" y="926592"/>
                    </a:lnTo>
                    <a:lnTo>
                      <a:pt x="0" y="1158239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8" name="object 18"/>
            <p:cNvSpPr txBox="1"/>
            <p:nvPr/>
          </p:nvSpPr>
          <p:spPr>
            <a:xfrm>
              <a:off x="1777110" y="3638524"/>
              <a:ext cx="3086735" cy="763270"/>
            </a:xfrm>
            <a:prstGeom prst="rect">
              <a:avLst/>
            </a:prstGeom>
          </p:spPr>
          <p:txBody>
            <a:bodyPr vert="horz" wrap="square" lIns="0" tIns="7048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555"/>
                </a:spcBef>
              </a:pP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Être</a:t>
              </a:r>
              <a:r>
                <a:rPr sz="1400" spc="-7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proactif</a:t>
              </a:r>
              <a:endParaRPr sz="1400" dirty="0">
                <a:latin typeface="Calibri"/>
                <a:cs typeface="Calibri"/>
              </a:endParaRPr>
            </a:p>
            <a:p>
              <a:pPr marL="127000" marR="5080" indent="-114300">
                <a:lnSpc>
                  <a:spcPts val="1540"/>
                </a:lnSpc>
                <a:spcBef>
                  <a:spcPts val="625"/>
                </a:spcBef>
              </a:pPr>
              <a:r>
                <a:rPr sz="1400" spc="5" dirty="0">
                  <a:solidFill>
                    <a:srgbClr val="FFFFFF"/>
                  </a:solidFill>
                  <a:latin typeface="Courier New"/>
                  <a:cs typeface="Courier New"/>
                </a:rPr>
                <a:t>o</a:t>
              </a:r>
              <a:r>
                <a:rPr sz="1400" spc="5" dirty="0">
                  <a:solidFill>
                    <a:srgbClr val="FFFFFF"/>
                  </a:solidFill>
                  <a:latin typeface="Calibri"/>
                  <a:cs typeface="Calibri"/>
                </a:rPr>
                <a:t>Poser</a:t>
              </a:r>
              <a:r>
                <a:rPr sz="1400" spc="-3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des</a:t>
              </a:r>
              <a:r>
                <a:rPr sz="1400" spc="-1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questions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sur</a:t>
              </a:r>
              <a:r>
                <a:rPr sz="1400" spc="-2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les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changements </a:t>
              </a:r>
              <a:r>
                <a:rPr sz="1400" spc="-3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potentiels.</a:t>
              </a:r>
              <a:endParaRPr sz="1400" dirty="0">
                <a:latin typeface="Calibri"/>
                <a:cs typeface="Calibri"/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5B4A3BE-D148-0F79-5331-6A9F1D26B76D}"/>
              </a:ext>
            </a:extLst>
          </p:cNvPr>
          <p:cNvGrpSpPr/>
          <p:nvPr/>
        </p:nvGrpSpPr>
        <p:grpSpPr>
          <a:xfrm>
            <a:off x="6032182" y="3024479"/>
            <a:ext cx="3926840" cy="1170940"/>
            <a:chOff x="5900673" y="3500373"/>
            <a:chExt cx="3926840" cy="1170940"/>
          </a:xfrm>
        </p:grpSpPr>
        <p:grpSp>
          <p:nvGrpSpPr>
            <p:cNvPr id="19" name="object 19"/>
            <p:cNvGrpSpPr/>
            <p:nvPr/>
          </p:nvGrpSpPr>
          <p:grpSpPr>
            <a:xfrm>
              <a:off x="5900673" y="3500373"/>
              <a:ext cx="3926840" cy="1170940"/>
              <a:chOff x="5900673" y="3500373"/>
              <a:chExt cx="3926840" cy="1170940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5907023" y="3506723"/>
                <a:ext cx="3914140" cy="1158240"/>
              </a:xfrm>
              <a:custGeom>
                <a:avLst/>
                <a:gdLst/>
                <a:ahLst/>
                <a:cxnLst/>
                <a:rect l="l" t="t" r="r" b="b"/>
                <a:pathLst>
                  <a:path w="3914140" h="1158239">
                    <a:moveTo>
                      <a:pt x="0" y="0"/>
                    </a:moveTo>
                    <a:lnTo>
                      <a:pt x="0" y="1158239"/>
                    </a:lnTo>
                    <a:lnTo>
                      <a:pt x="3913631" y="926592"/>
                    </a:lnTo>
                    <a:lnTo>
                      <a:pt x="3913631" y="2316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4A4A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5907023" y="3506723"/>
                <a:ext cx="3914140" cy="1158240"/>
              </a:xfrm>
              <a:custGeom>
                <a:avLst/>
                <a:gdLst/>
                <a:ahLst/>
                <a:cxnLst/>
                <a:rect l="l" t="t" r="r" b="b"/>
                <a:pathLst>
                  <a:path w="3914140" h="1158239">
                    <a:moveTo>
                      <a:pt x="0" y="1158239"/>
                    </a:moveTo>
                    <a:lnTo>
                      <a:pt x="0" y="0"/>
                    </a:lnTo>
                    <a:lnTo>
                      <a:pt x="3913631" y="231648"/>
                    </a:lnTo>
                    <a:lnTo>
                      <a:pt x="3913631" y="926592"/>
                    </a:lnTo>
                    <a:lnTo>
                      <a:pt x="0" y="1158239"/>
                    </a:lnTo>
                    <a:close/>
                  </a:path>
                </a:pathLst>
              </a:custGeom>
              <a:ln w="127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2" name="object 22"/>
            <p:cNvSpPr txBox="1"/>
            <p:nvPr/>
          </p:nvSpPr>
          <p:spPr>
            <a:xfrm>
              <a:off x="5996432" y="3847287"/>
              <a:ext cx="3735070" cy="435609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algn="ctr">
                <a:lnSpc>
                  <a:spcPts val="1610"/>
                </a:lnSpc>
                <a:spcBef>
                  <a:spcPts val="105"/>
                </a:spcBef>
              </a:pP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Développer</a:t>
              </a:r>
              <a:r>
                <a:rPr sz="140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une</a:t>
              </a:r>
              <a:r>
                <a:rPr sz="1400" spc="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stratégie</a:t>
              </a:r>
              <a:r>
                <a:rPr sz="1400" spc="-3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pour</a:t>
              </a:r>
              <a:r>
                <a:rPr sz="1400" spc="5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5" dirty="0">
                  <a:solidFill>
                    <a:srgbClr val="FFFFFF"/>
                  </a:solidFill>
                  <a:latin typeface="Calibri"/>
                  <a:cs typeface="Calibri"/>
                </a:rPr>
                <a:t>chaque</a:t>
              </a:r>
              <a:r>
                <a:rPr sz="1400" spc="1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1400" spc="-10" dirty="0">
                  <a:solidFill>
                    <a:srgbClr val="FFFFFF"/>
                  </a:solidFill>
                  <a:latin typeface="Calibri"/>
                  <a:cs typeface="Calibri"/>
                </a:rPr>
                <a:t>changement</a:t>
              </a:r>
              <a:endParaRPr sz="1400" dirty="0">
                <a:latin typeface="Calibri"/>
                <a:cs typeface="Calibri"/>
              </a:endParaRPr>
            </a:p>
            <a:p>
              <a:pPr algn="ctr">
                <a:lnSpc>
                  <a:spcPts val="1610"/>
                </a:lnSpc>
              </a:pPr>
              <a:r>
                <a:rPr sz="1400" spc="-15" dirty="0">
                  <a:solidFill>
                    <a:srgbClr val="FFFFFF"/>
                  </a:solidFill>
                  <a:latin typeface="Calibri"/>
                  <a:cs typeface="Calibri"/>
                </a:rPr>
                <a:t>d’attribut.</a:t>
              </a:r>
              <a:endParaRPr sz="1400"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9909" y="1103503"/>
            <a:ext cx="4381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985" marR="5080" indent="-101091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193415" cy="232727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20" dirty="0">
                <a:solidFill>
                  <a:srgbClr val="EC7C3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0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Original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Ecrasement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2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Nouvelle ligne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&amp;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3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Attributs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supplémentaires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69673" y="6637121"/>
            <a:ext cx="2178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146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4638" y="6640474"/>
            <a:ext cx="198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Tout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0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000" spc="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spc="-5" dirty="0"/>
              <a:t>3</a:t>
            </a:r>
            <a:r>
              <a:rPr sz="1600" spc="10" dirty="0"/>
              <a:t> </a:t>
            </a:r>
            <a:r>
              <a:rPr sz="1600" spc="-5" dirty="0"/>
              <a:t>-</a:t>
            </a:r>
            <a:r>
              <a:rPr sz="1600" spc="5" dirty="0"/>
              <a:t> </a:t>
            </a:r>
            <a:r>
              <a:rPr sz="1600" spc="-5" dirty="0"/>
              <a:t>APPRÉHENDER</a:t>
            </a:r>
            <a:r>
              <a:rPr sz="1600" spc="-10" dirty="0"/>
              <a:t> LES</a:t>
            </a:r>
            <a:r>
              <a:rPr sz="1600" spc="5" dirty="0"/>
              <a:t> </a:t>
            </a:r>
            <a:r>
              <a:rPr sz="1600" spc="-10" dirty="0"/>
              <a:t>DIMENSIONS</a:t>
            </a:r>
            <a:r>
              <a:rPr sz="1600" spc="40" dirty="0"/>
              <a:t> </a:t>
            </a:r>
            <a:r>
              <a:rPr sz="1600" spc="-5" dirty="0"/>
              <a:t>À</a:t>
            </a:r>
            <a:r>
              <a:rPr sz="1600" spc="5" dirty="0"/>
              <a:t> </a:t>
            </a:r>
            <a:r>
              <a:rPr sz="1600" spc="-15" dirty="0"/>
              <a:t>ÉVOLUTION</a:t>
            </a:r>
            <a:r>
              <a:rPr sz="1600" spc="25" dirty="0"/>
              <a:t> </a:t>
            </a:r>
            <a:r>
              <a:rPr sz="1600" spc="-5" dirty="0"/>
              <a:t>LENTE</a:t>
            </a:r>
            <a:endParaRPr sz="1600"/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spc="-20" dirty="0"/>
              <a:t>Type</a:t>
            </a:r>
            <a:r>
              <a:rPr sz="1600" spc="-30" dirty="0"/>
              <a:t> </a:t>
            </a:r>
            <a:r>
              <a:rPr sz="1600" spc="-5" dirty="0"/>
              <a:t>0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798982" y="1599692"/>
            <a:ext cx="10589895" cy="4454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0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Original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400" spc="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lang="fr-FR"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0,</a:t>
            </a:r>
            <a:r>
              <a:rPr lang="fr-FR"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5" dirty="0">
                <a:solidFill>
                  <a:srgbClr val="555555"/>
                </a:solidFill>
                <a:latin typeface="Calibri"/>
                <a:cs typeface="Calibri"/>
              </a:rPr>
              <a:t>d’origine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ne changent pas.</a:t>
            </a:r>
            <a:r>
              <a:rPr lang="fr-FR" sz="1400" spc="2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On est très sûr qu’il n’y a pas de changements.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on n’a pas besoin d’appliquer aucune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stratégie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b="1" spc="-10" dirty="0">
                <a:solidFill>
                  <a:srgbClr val="555555"/>
                </a:solidFill>
                <a:latin typeface="Calibri"/>
                <a:cs typeface="Calibri"/>
              </a:rPr>
              <a:t>Convention </a:t>
            </a:r>
          </a:p>
          <a:p>
            <a:pPr marL="756285" marR="5080" lvl="1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nombreux</a:t>
            </a:r>
            <a:r>
              <a:rPr lang="fr-FR"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attributs sont suffixés par l’</a:t>
            </a:r>
            <a:r>
              <a:rPr lang="fr-FR" sz="1400" spc="-5" dirty="0" err="1">
                <a:solidFill>
                  <a:srgbClr val="555555"/>
                </a:solidFill>
                <a:latin typeface="Calibri"/>
                <a:cs typeface="Calibri"/>
              </a:rPr>
              <a:t>etiquette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 Original pour indiquer que la colonne est inchangeable.</a:t>
            </a:r>
          </a:p>
          <a:p>
            <a:pPr marL="756285" marR="5080" lvl="1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Exemple : </a:t>
            </a:r>
            <a:r>
              <a:rPr lang="fr-FR"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 err="1">
                <a:solidFill>
                  <a:srgbClr val="555555"/>
                </a:solidFill>
                <a:latin typeface="Calibri"/>
                <a:cs typeface="Calibri"/>
              </a:rPr>
              <a:t>nomProduitOriginal</a:t>
            </a: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756285" marR="5080" lvl="1" indent="-287020">
              <a:lnSpc>
                <a:spcPct val="1502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sz="1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b="1" dirty="0">
                <a:solidFill>
                  <a:srgbClr val="555555"/>
                </a:solidFill>
                <a:latin typeface="Calibri"/>
                <a:cs typeface="Calibri"/>
              </a:rPr>
              <a:t>Exemple de dimension SCD de type 0 :</a:t>
            </a:r>
          </a:p>
          <a:p>
            <a:pPr marL="756285" lvl="1" indent="-287020"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756285" lvl="1" indent="-287020"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sauf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jours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 err="1">
                <a:solidFill>
                  <a:srgbClr val="555555"/>
                </a:solidFill>
                <a:latin typeface="Calibri"/>
                <a:cs typeface="Calibri"/>
              </a:rPr>
              <a:t>fériés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</a:p>
          <a:p>
            <a:pPr marL="756285" lvl="1" indent="-287020">
              <a:spcBef>
                <a:spcPts val="14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sz="11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0"/>
            <a:ext cx="6489700" cy="6858000"/>
            <a:chOff x="3048" y="0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0"/>
              <a:ext cx="6489422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72" y="381000"/>
              <a:ext cx="2001012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13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CHAPITRE</a:t>
            </a:r>
            <a:r>
              <a:rPr spc="-50" dirty="0"/>
              <a:t> </a:t>
            </a:r>
            <a:r>
              <a:rPr spc="-5" dirty="0"/>
              <a:t>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99909" y="1103503"/>
            <a:ext cx="4381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985" marR="5080" indent="-1010919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24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24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À </a:t>
            </a:r>
            <a:r>
              <a:rPr sz="2400" b="1" spc="-5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2400" b="1" spc="-2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9590" y="2760624"/>
            <a:ext cx="3193415" cy="232727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0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Original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b="1" spc="-20" dirty="0">
                <a:solidFill>
                  <a:srgbClr val="EC7C30"/>
                </a:solidFill>
                <a:latin typeface="Calibri"/>
                <a:cs typeface="Calibri"/>
              </a:rPr>
              <a:t>Type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1</a:t>
            </a:r>
            <a:r>
              <a:rPr sz="1600" b="1" spc="-1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:</a:t>
            </a:r>
            <a:r>
              <a:rPr sz="1600" b="1" spc="-3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Ecrasement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 2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Nouvelle ligne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1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&amp;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Type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3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Attributs</a:t>
            </a:r>
            <a:r>
              <a:rPr sz="16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supplémentaires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7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91800" cy="9482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Ecrasement</a:t>
            </a:r>
            <a:endParaRPr sz="16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C’est un type de table dimension dont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anciennes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simplement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écrasées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modifiées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valeurs.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La dimension ne contient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état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actuel.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1599692"/>
            <a:ext cx="10590530" cy="1395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Ecrasement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EC7C30"/>
                </a:solidFill>
                <a:latin typeface="Calibri"/>
                <a:cs typeface="Calibri"/>
              </a:rPr>
              <a:t>Exemple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changements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produit.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cas,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qu’écraser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l’ancienne</a:t>
            </a:r>
            <a:endParaRPr sz="14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remplacer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garder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jour.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5133213"/>
            <a:ext cx="705929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SCD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très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simple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implémenter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puisqu’on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 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555555"/>
              </a:buClr>
              <a:buFont typeface="Arial MT"/>
              <a:buChar char="•"/>
            </a:pPr>
            <a:endParaRPr sz="11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n’est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affectée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par ces modifications.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48448" y="3279775"/>
          <a:ext cx="4829175" cy="148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544436" y="3243072"/>
          <a:ext cx="4829175" cy="148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Produit_PK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d’avoine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délicieux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005F35"/>
                          </a:solidFill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5940297" y="3837178"/>
            <a:ext cx="490220" cy="526415"/>
            <a:chOff x="5940297" y="3837178"/>
            <a:chExt cx="490220" cy="526415"/>
          </a:xfrm>
        </p:grpSpPr>
        <p:sp>
          <p:nvSpPr>
            <p:cNvPr id="16" name="object 16"/>
            <p:cNvSpPr/>
            <p:nvPr/>
          </p:nvSpPr>
          <p:spPr>
            <a:xfrm>
              <a:off x="5946647" y="3843528"/>
              <a:ext cx="477520" cy="513715"/>
            </a:xfrm>
            <a:custGeom>
              <a:avLst/>
              <a:gdLst/>
              <a:ahLst/>
              <a:cxnLst/>
              <a:rect l="l" t="t" r="r" b="b"/>
              <a:pathLst>
                <a:path w="477520" h="513714">
                  <a:moveTo>
                    <a:pt x="238505" y="0"/>
                  </a:moveTo>
                  <a:lnTo>
                    <a:pt x="238505" y="128397"/>
                  </a:lnTo>
                  <a:lnTo>
                    <a:pt x="0" y="128397"/>
                  </a:lnTo>
                  <a:lnTo>
                    <a:pt x="0" y="385191"/>
                  </a:lnTo>
                  <a:lnTo>
                    <a:pt x="238505" y="385191"/>
                  </a:lnTo>
                  <a:lnTo>
                    <a:pt x="238505" y="513588"/>
                  </a:lnTo>
                  <a:lnTo>
                    <a:pt x="477012" y="256794"/>
                  </a:lnTo>
                  <a:lnTo>
                    <a:pt x="238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46647" y="3843528"/>
              <a:ext cx="477520" cy="513715"/>
            </a:xfrm>
            <a:custGeom>
              <a:avLst/>
              <a:gdLst/>
              <a:ahLst/>
              <a:cxnLst/>
              <a:rect l="l" t="t" r="r" b="b"/>
              <a:pathLst>
                <a:path w="477520" h="513714">
                  <a:moveTo>
                    <a:pt x="0" y="128397"/>
                  </a:moveTo>
                  <a:lnTo>
                    <a:pt x="238505" y="128397"/>
                  </a:lnTo>
                  <a:lnTo>
                    <a:pt x="238505" y="0"/>
                  </a:lnTo>
                  <a:lnTo>
                    <a:pt x="477012" y="256794"/>
                  </a:lnTo>
                  <a:lnTo>
                    <a:pt x="238505" y="513588"/>
                  </a:lnTo>
                  <a:lnTo>
                    <a:pt x="238505" y="385191"/>
                  </a:lnTo>
                  <a:lnTo>
                    <a:pt x="0" y="385191"/>
                  </a:lnTo>
                  <a:lnTo>
                    <a:pt x="0" y="128397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8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17"/>
            <a:ext cx="12185903" cy="68552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6753"/>
            <a:ext cx="11660505" cy="5156200"/>
            <a:chOff x="0" y="1456753"/>
            <a:chExt cx="11660505" cy="5156200"/>
          </a:xfrm>
        </p:grpSpPr>
        <p:sp>
          <p:nvSpPr>
            <p:cNvPr id="4" name="object 4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11119104" y="0"/>
                  </a:moveTo>
                  <a:lnTo>
                    <a:pt x="0" y="0"/>
                  </a:lnTo>
                  <a:lnTo>
                    <a:pt x="0" y="5146548"/>
                  </a:lnTo>
                  <a:lnTo>
                    <a:pt x="11119104" y="5146548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1516"/>
              <a:ext cx="11119485" cy="5146675"/>
            </a:xfrm>
            <a:custGeom>
              <a:avLst/>
              <a:gdLst/>
              <a:ahLst/>
              <a:cxnLst/>
              <a:rect l="l" t="t" r="r" b="b"/>
              <a:pathLst>
                <a:path w="11119485" h="5146675">
                  <a:moveTo>
                    <a:pt x="0" y="5146548"/>
                  </a:moveTo>
                  <a:lnTo>
                    <a:pt x="11119104" y="5146548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6548"/>
                  </a:lnTo>
                  <a:close/>
                </a:path>
              </a:pathLst>
            </a:custGeom>
            <a:ln w="9525">
              <a:solidFill>
                <a:srgbClr val="F8C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80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76" y="5167286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5"/>
            <a:ext cx="1293876" cy="4160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3911" y="345947"/>
            <a:ext cx="659892" cy="65074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833364" y="3897884"/>
            <a:ext cx="1570990" cy="2005330"/>
            <a:chOff x="5833364" y="3897884"/>
            <a:chExt cx="1570990" cy="200533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3364" y="3897884"/>
              <a:ext cx="1174877" cy="57696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89955" y="5352542"/>
              <a:ext cx="1126490" cy="544195"/>
            </a:xfrm>
            <a:custGeom>
              <a:avLst/>
              <a:gdLst/>
              <a:ahLst/>
              <a:cxnLst/>
              <a:rect l="l" t="t" r="r" b="b"/>
              <a:pathLst>
                <a:path w="1126490" h="544195">
                  <a:moveTo>
                    <a:pt x="39878" y="0"/>
                  </a:moveTo>
                  <a:lnTo>
                    <a:pt x="0" y="102616"/>
                  </a:lnTo>
                  <a:lnTo>
                    <a:pt x="1003426" y="492810"/>
                  </a:lnTo>
                  <a:lnTo>
                    <a:pt x="983488" y="544093"/>
                  </a:lnTo>
                  <a:lnTo>
                    <a:pt x="1125981" y="481418"/>
                  </a:lnTo>
                  <a:lnTo>
                    <a:pt x="1063244" y="338975"/>
                  </a:lnTo>
                  <a:lnTo>
                    <a:pt x="1043304" y="390258"/>
                  </a:lnTo>
                  <a:lnTo>
                    <a:pt x="3987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9955" y="5352542"/>
              <a:ext cx="1126490" cy="544195"/>
            </a:xfrm>
            <a:custGeom>
              <a:avLst/>
              <a:gdLst/>
              <a:ahLst/>
              <a:cxnLst/>
              <a:rect l="l" t="t" r="r" b="b"/>
              <a:pathLst>
                <a:path w="1126490" h="544195">
                  <a:moveTo>
                    <a:pt x="39878" y="0"/>
                  </a:moveTo>
                  <a:lnTo>
                    <a:pt x="1043304" y="390258"/>
                  </a:lnTo>
                  <a:lnTo>
                    <a:pt x="1063244" y="338975"/>
                  </a:lnTo>
                  <a:lnTo>
                    <a:pt x="1125981" y="481418"/>
                  </a:lnTo>
                  <a:lnTo>
                    <a:pt x="983488" y="544093"/>
                  </a:lnTo>
                  <a:lnTo>
                    <a:pt x="1003426" y="492810"/>
                  </a:lnTo>
                  <a:lnTo>
                    <a:pt x="0" y="102616"/>
                  </a:lnTo>
                  <a:lnTo>
                    <a:pt x="39878" y="0"/>
                  </a:lnTo>
                  <a:close/>
                </a:path>
              </a:pathLst>
            </a:custGeom>
            <a:ln w="12700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85764" y="4267073"/>
              <a:ext cx="1132205" cy="529590"/>
            </a:xfrm>
            <a:custGeom>
              <a:avLst/>
              <a:gdLst/>
              <a:ahLst/>
              <a:cxnLst/>
              <a:rect l="l" t="t" r="r" b="b"/>
              <a:pathLst>
                <a:path w="1132204" h="529589">
                  <a:moveTo>
                    <a:pt x="990345" y="0"/>
                  </a:moveTo>
                  <a:lnTo>
                    <a:pt x="1009522" y="51562"/>
                  </a:lnTo>
                  <a:lnTo>
                    <a:pt x="0" y="425831"/>
                  </a:lnTo>
                  <a:lnTo>
                    <a:pt x="38226" y="529082"/>
                  </a:lnTo>
                  <a:lnTo>
                    <a:pt x="1047750" y="154685"/>
                  </a:lnTo>
                  <a:lnTo>
                    <a:pt x="1066800" y="206247"/>
                  </a:lnTo>
                  <a:lnTo>
                    <a:pt x="1131824" y="64896"/>
                  </a:lnTo>
                  <a:lnTo>
                    <a:pt x="99034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85764" y="4267073"/>
              <a:ext cx="1132205" cy="529590"/>
            </a:xfrm>
            <a:custGeom>
              <a:avLst/>
              <a:gdLst/>
              <a:ahLst/>
              <a:cxnLst/>
              <a:rect l="l" t="t" r="r" b="b"/>
              <a:pathLst>
                <a:path w="1132204" h="529589">
                  <a:moveTo>
                    <a:pt x="0" y="425831"/>
                  </a:moveTo>
                  <a:lnTo>
                    <a:pt x="1009522" y="51562"/>
                  </a:lnTo>
                  <a:lnTo>
                    <a:pt x="990345" y="0"/>
                  </a:lnTo>
                  <a:lnTo>
                    <a:pt x="1131824" y="64896"/>
                  </a:lnTo>
                  <a:lnTo>
                    <a:pt x="1066800" y="206247"/>
                  </a:lnTo>
                  <a:lnTo>
                    <a:pt x="1047750" y="154685"/>
                  </a:lnTo>
                  <a:lnTo>
                    <a:pt x="38226" y="529082"/>
                  </a:lnTo>
                  <a:lnTo>
                    <a:pt x="0" y="425831"/>
                  </a:lnTo>
                  <a:close/>
                </a:path>
              </a:pathLst>
            </a:custGeom>
            <a:ln w="12699">
              <a:solidFill>
                <a:srgbClr val="005F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6015" y="5029708"/>
              <a:ext cx="1187711" cy="60229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58876" y="418363"/>
            <a:ext cx="4789805" cy="572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3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APPRÉHENDER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 LES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DIMENSIONS</a:t>
            </a:r>
            <a:r>
              <a:rPr sz="1600" b="1" spc="4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À</a:t>
            </a:r>
            <a:r>
              <a:rPr sz="1600" b="1" spc="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ÉVOLUTION</a:t>
            </a:r>
            <a:r>
              <a:rPr sz="1600" b="1" spc="2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LENTE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 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35" dirty="0"/>
              <a:t> </a:t>
            </a:r>
            <a:r>
              <a:rPr spc="-5" dirty="0"/>
              <a:t>- </a:t>
            </a:r>
            <a:r>
              <a:rPr spc="-10" dirty="0"/>
              <a:t>OFPPT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844273" y="6668744"/>
            <a:ext cx="2686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9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982" y="1461850"/>
            <a:ext cx="10591165" cy="2126223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b="1" spc="-20" dirty="0">
                <a:solidFill>
                  <a:srgbClr val="FF7800"/>
                </a:solidFill>
                <a:latin typeface="Calibri"/>
                <a:cs typeface="Calibri"/>
              </a:rPr>
              <a:t>Type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1</a:t>
            </a:r>
            <a:r>
              <a:rPr sz="1600" b="1" spc="-1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Ecrasement</a:t>
            </a:r>
            <a:endParaRPr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Ce type 1 peut avoir 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inconvénients dans certaines situations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d’historique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mises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endParaRPr sz="1400" dirty="0">
              <a:latin typeface="Calibri"/>
              <a:cs typeface="Calibri"/>
            </a:endParaRPr>
          </a:p>
          <a:p>
            <a:pPr marL="756285" marR="29845" lvl="1" indent="-287020">
              <a:lnSpc>
                <a:spcPct val="100000"/>
              </a:lnSpc>
              <a:spcBef>
                <a:spcPts val="60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Les analyses son biaisés/erronées.</a:t>
            </a:r>
            <a:endParaRPr sz="14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endParaRPr lang="fr-FR" sz="1400" spc="-5" dirty="0">
              <a:solidFill>
                <a:srgbClr val="555555"/>
              </a:solidFill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certains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cas,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significatives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(la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modification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exemple),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prudent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changement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affecter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analyses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rapports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existants.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965313" y="3770629"/>
          <a:ext cx="3001010" cy="1118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7965313" y="5035550"/>
          <a:ext cx="3001010" cy="148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Catégorie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Accessoires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Sucreries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877417" y="3887470"/>
          <a:ext cx="4829175" cy="223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Vente_PK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Montant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Lunettes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SU-6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chocolat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Tablette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chocolat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70%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cacao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Biscuits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d’avoine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C7C30"/>
                      </a:solidFill>
                      <a:prstDash val="solid"/>
                    </a:lnL>
                    <a:lnR w="1270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12700">
                      <a:solidFill>
                        <a:srgbClr val="EC7C3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2623</Words>
  <Application>Microsoft Office PowerPoint</Application>
  <PresentationFormat>Grand écran</PresentationFormat>
  <Paragraphs>549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 MT</vt:lpstr>
      <vt:lpstr>Calibri</vt:lpstr>
      <vt:lpstr>Courier New</vt:lpstr>
      <vt:lpstr>Office Theme</vt:lpstr>
      <vt:lpstr>CHAPITRE 3</vt:lpstr>
      <vt:lpstr>CHAPITRE 3</vt:lpstr>
      <vt:lpstr>Présentation PowerPoint</vt:lpstr>
      <vt:lpstr>CHAPITRE 3</vt:lpstr>
      <vt:lpstr>3 - APPRÉHENDER LES DIMENSIONS À ÉVOLUTION LENTE Type 0</vt:lpstr>
      <vt:lpstr>CHAPITRE 3</vt:lpstr>
      <vt:lpstr>Présentation PowerPoint</vt:lpstr>
      <vt:lpstr>Présentation PowerPoint</vt:lpstr>
      <vt:lpstr>Présentation PowerPoint</vt:lpstr>
      <vt:lpstr>CHAPITRE 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CHAPITRE 3</vt:lpstr>
      <vt:lpstr>3 - APPRÉHENDER LES DIMENSIONS À ÉVOLUTION LENTE Type 1 &amp; Type 2</vt:lpstr>
      <vt:lpstr>CHAPITRE 3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pc</cp:lastModifiedBy>
  <cp:revision>6</cp:revision>
  <dcterms:created xsi:type="dcterms:W3CDTF">2024-02-05T21:27:54Z</dcterms:created>
  <dcterms:modified xsi:type="dcterms:W3CDTF">2024-03-19T11:31:56Z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2024-02-05T00:00:00Z</vt:filetime>
  </property>
</Properties>
</file>