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7" r:id="rId3"/>
    <p:sldId id="259" r:id="rId4"/>
    <p:sldId id="268" r:id="rId5"/>
    <p:sldId id="260" r:id="rId6"/>
    <p:sldId id="269" r:id="rId7"/>
    <p:sldId id="270" r:id="rId8"/>
    <p:sldId id="271" r:id="rId9"/>
    <p:sldId id="261" r:id="rId10"/>
    <p:sldId id="262" r:id="rId11"/>
    <p:sldId id="272" r:id="rId12"/>
    <p:sldId id="263" r:id="rId13"/>
    <p:sldId id="279" r:id="rId14"/>
    <p:sldId id="280" r:id="rId15"/>
    <p:sldId id="265" r:id="rId16"/>
    <p:sldId id="266" r:id="rId17"/>
  </p:sldIdLst>
  <p:sldSz cx="12192000" cy="6858000"/>
  <p:notesSz cx="12192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2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29" autoAdjust="0"/>
    <p:restoredTop sz="94660"/>
  </p:normalViewPr>
  <p:slideViewPr>
    <p:cSldViewPr>
      <p:cViewPr varScale="1">
        <p:scale>
          <a:sx n="108" d="100"/>
          <a:sy n="108" d="100"/>
        </p:scale>
        <p:origin x="180" y="102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0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43559" y="1468119"/>
            <a:ext cx="11115040" cy="5140960"/>
          </a:xfrm>
          <a:custGeom>
            <a:avLst/>
            <a:gdLst/>
            <a:ahLst/>
            <a:cxnLst/>
            <a:rect l="l" t="t" r="r" b="b"/>
            <a:pathLst>
              <a:path w="11115040" h="5140959">
                <a:moveTo>
                  <a:pt x="11115040" y="0"/>
                </a:moveTo>
                <a:lnTo>
                  <a:pt x="0" y="0"/>
                </a:lnTo>
                <a:lnTo>
                  <a:pt x="0" y="5140960"/>
                </a:lnTo>
                <a:lnTo>
                  <a:pt x="11115040" y="5140960"/>
                </a:lnTo>
                <a:lnTo>
                  <a:pt x="111150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43559" y="1468119"/>
            <a:ext cx="11115040" cy="5140960"/>
          </a:xfrm>
          <a:custGeom>
            <a:avLst/>
            <a:gdLst/>
            <a:ahLst/>
            <a:cxnLst/>
            <a:rect l="l" t="t" r="r" b="b"/>
            <a:pathLst>
              <a:path w="11115040" h="5140959">
                <a:moveTo>
                  <a:pt x="0" y="5140960"/>
                </a:moveTo>
                <a:lnTo>
                  <a:pt x="11115040" y="5140960"/>
                </a:lnTo>
                <a:lnTo>
                  <a:pt x="11115040" y="0"/>
                </a:lnTo>
                <a:lnTo>
                  <a:pt x="0" y="0"/>
                </a:lnTo>
                <a:lnTo>
                  <a:pt x="0" y="5140960"/>
                </a:lnTo>
                <a:close/>
              </a:path>
            </a:pathLst>
          </a:custGeom>
          <a:ln w="9525">
            <a:solidFill>
              <a:srgbClr val="F8C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059679"/>
            <a:ext cx="538480" cy="1341120"/>
          </a:xfrm>
          <a:custGeom>
            <a:avLst/>
            <a:gdLst/>
            <a:ahLst/>
            <a:cxnLst/>
            <a:rect l="l" t="t" r="r" b="b"/>
            <a:pathLst>
              <a:path w="538480" h="1341120">
                <a:moveTo>
                  <a:pt x="538480" y="0"/>
                </a:moveTo>
                <a:lnTo>
                  <a:pt x="0" y="0"/>
                </a:lnTo>
                <a:lnTo>
                  <a:pt x="0" y="1076960"/>
                </a:lnTo>
                <a:lnTo>
                  <a:pt x="4330" y="1124445"/>
                </a:lnTo>
                <a:lnTo>
                  <a:pt x="16840" y="1169136"/>
                </a:lnTo>
                <a:lnTo>
                  <a:pt x="36753" y="1210297"/>
                </a:lnTo>
                <a:lnTo>
                  <a:pt x="63309" y="1247165"/>
                </a:lnTo>
                <a:lnTo>
                  <a:pt x="95770" y="1279004"/>
                </a:lnTo>
                <a:lnTo>
                  <a:pt x="133337" y="1305064"/>
                </a:lnTo>
                <a:lnTo>
                  <a:pt x="175285" y="1324597"/>
                </a:lnTo>
                <a:lnTo>
                  <a:pt x="220840" y="1336865"/>
                </a:lnTo>
                <a:lnTo>
                  <a:pt x="269240" y="1341120"/>
                </a:lnTo>
                <a:lnTo>
                  <a:pt x="538480" y="1341120"/>
                </a:lnTo>
                <a:lnTo>
                  <a:pt x="538480" y="1076960"/>
                </a:lnTo>
                <a:lnTo>
                  <a:pt x="538480" y="0"/>
                </a:lnTo>
                <a:close/>
              </a:path>
            </a:pathLst>
          </a:custGeom>
          <a:solidFill>
            <a:srgbClr val="FF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99465" y="1601152"/>
            <a:ext cx="3313429" cy="4261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00784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476323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20400" y="5557520"/>
            <a:ext cx="863600" cy="86360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5019040" y="6136640"/>
            <a:ext cx="2153920" cy="721360"/>
          </a:xfrm>
          <a:custGeom>
            <a:avLst/>
            <a:gdLst/>
            <a:ahLst/>
            <a:cxnLst/>
            <a:rect l="l" t="t" r="r" b="b"/>
            <a:pathLst>
              <a:path w="2153920" h="721359">
                <a:moveTo>
                  <a:pt x="2033651" y="0"/>
                </a:moveTo>
                <a:lnTo>
                  <a:pt x="120269" y="0"/>
                </a:lnTo>
                <a:lnTo>
                  <a:pt x="73455" y="9447"/>
                </a:lnTo>
                <a:lnTo>
                  <a:pt x="35226" y="35212"/>
                </a:lnTo>
                <a:lnTo>
                  <a:pt x="9451" y="73428"/>
                </a:lnTo>
                <a:lnTo>
                  <a:pt x="0" y="120230"/>
                </a:lnTo>
                <a:lnTo>
                  <a:pt x="0" y="721360"/>
                </a:lnTo>
                <a:lnTo>
                  <a:pt x="2153919" y="721360"/>
                </a:lnTo>
                <a:lnTo>
                  <a:pt x="2153919" y="120230"/>
                </a:lnTo>
                <a:lnTo>
                  <a:pt x="2144468" y="73428"/>
                </a:lnTo>
                <a:lnTo>
                  <a:pt x="2118693" y="35212"/>
                </a:lnTo>
                <a:lnTo>
                  <a:pt x="2080464" y="9447"/>
                </a:lnTo>
                <a:lnTo>
                  <a:pt x="2033651" y="0"/>
                </a:lnTo>
                <a:close/>
              </a:path>
            </a:pathLst>
          </a:custGeom>
          <a:solidFill>
            <a:srgbClr val="0058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91760" y="6268720"/>
            <a:ext cx="406400" cy="39624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75200" y="233679"/>
            <a:ext cx="1178560" cy="115824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78879" y="477519"/>
            <a:ext cx="2001520" cy="6400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08149" y="215518"/>
            <a:ext cx="7775701" cy="453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4219" y="1601152"/>
            <a:ext cx="10703560" cy="3853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091429" y="6679327"/>
            <a:ext cx="2021840" cy="158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52656" y="6675834"/>
            <a:ext cx="219075" cy="158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486321" cy="685799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7040" y="162560"/>
            <a:ext cx="1280160" cy="125984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37039" y="6183119"/>
            <a:ext cx="394721" cy="39472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48560" y="477519"/>
            <a:ext cx="2072639" cy="6197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643751" y="1314767"/>
            <a:ext cx="1621790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b="1" spc="30" dirty="0">
                <a:solidFill>
                  <a:srgbClr val="FF912B"/>
                </a:solidFill>
                <a:latin typeface="Calibri"/>
                <a:cs typeface="Calibri"/>
              </a:rPr>
              <a:t>C</a:t>
            </a:r>
            <a:r>
              <a:rPr sz="1450" b="1" spc="15" dirty="0">
                <a:solidFill>
                  <a:srgbClr val="FF912B"/>
                </a:solidFill>
                <a:latin typeface="Calibri"/>
                <a:cs typeface="Calibri"/>
              </a:rPr>
              <a:t>omp</a:t>
            </a:r>
            <a:r>
              <a:rPr sz="1450" b="1" spc="-15" dirty="0">
                <a:solidFill>
                  <a:srgbClr val="FF912B"/>
                </a:solidFill>
                <a:latin typeface="Calibri"/>
                <a:cs typeface="Calibri"/>
              </a:rPr>
              <a:t>é</a:t>
            </a:r>
            <a:r>
              <a:rPr sz="1450" b="1" spc="-25" dirty="0">
                <a:solidFill>
                  <a:srgbClr val="FF912B"/>
                </a:solidFill>
                <a:latin typeface="Calibri"/>
                <a:cs typeface="Calibri"/>
              </a:rPr>
              <a:t>t</a:t>
            </a:r>
            <a:r>
              <a:rPr sz="1450" b="1" spc="-95" dirty="0">
                <a:solidFill>
                  <a:srgbClr val="FF912B"/>
                </a:solidFill>
                <a:latin typeface="Calibri"/>
                <a:cs typeface="Calibri"/>
              </a:rPr>
              <a:t>e</a:t>
            </a:r>
            <a:r>
              <a:rPr sz="1450" b="1" spc="20" dirty="0">
                <a:solidFill>
                  <a:srgbClr val="FF912B"/>
                </a:solidFill>
                <a:latin typeface="Calibri"/>
                <a:cs typeface="Calibri"/>
              </a:rPr>
              <a:t>n</a:t>
            </a:r>
            <a:r>
              <a:rPr sz="1450" b="1" spc="-50" dirty="0">
                <a:solidFill>
                  <a:srgbClr val="FF912B"/>
                </a:solidFill>
                <a:latin typeface="Calibri"/>
                <a:cs typeface="Calibri"/>
              </a:rPr>
              <a:t>c</a:t>
            </a:r>
            <a:r>
              <a:rPr sz="1450" b="1" spc="-15" dirty="0">
                <a:solidFill>
                  <a:srgbClr val="FF912B"/>
                </a:solidFill>
                <a:latin typeface="Calibri"/>
                <a:cs typeface="Calibri"/>
              </a:rPr>
              <a:t>e</a:t>
            </a:r>
            <a:r>
              <a:rPr sz="1450" b="1" spc="-5" dirty="0">
                <a:solidFill>
                  <a:srgbClr val="FF912B"/>
                </a:solidFill>
                <a:latin typeface="Calibri"/>
                <a:cs typeface="Calibri"/>
              </a:rPr>
              <a:t>s</a:t>
            </a:r>
            <a:r>
              <a:rPr sz="1450" b="1" spc="-95" dirty="0">
                <a:solidFill>
                  <a:srgbClr val="FF912B"/>
                </a:solidFill>
                <a:latin typeface="Calibri"/>
                <a:cs typeface="Calibri"/>
              </a:rPr>
              <a:t> </a:t>
            </a:r>
            <a:r>
              <a:rPr sz="1450" b="1" spc="30" dirty="0">
                <a:solidFill>
                  <a:srgbClr val="FF912B"/>
                </a:solidFill>
                <a:latin typeface="Calibri"/>
                <a:cs typeface="Calibri"/>
              </a:rPr>
              <a:t>v</a:t>
            </a:r>
            <a:r>
              <a:rPr sz="1450" b="1" spc="-40" dirty="0">
                <a:solidFill>
                  <a:srgbClr val="FF912B"/>
                </a:solidFill>
                <a:latin typeface="Calibri"/>
                <a:cs typeface="Calibri"/>
              </a:rPr>
              <a:t>i</a:t>
            </a:r>
            <a:r>
              <a:rPr sz="1450" b="1" spc="-25" dirty="0">
                <a:solidFill>
                  <a:srgbClr val="FF912B"/>
                </a:solidFill>
                <a:latin typeface="Calibri"/>
                <a:cs typeface="Calibri"/>
              </a:rPr>
              <a:t>s</a:t>
            </a:r>
            <a:r>
              <a:rPr sz="1450" b="1" spc="-15" dirty="0">
                <a:solidFill>
                  <a:srgbClr val="FF912B"/>
                </a:solidFill>
                <a:latin typeface="Calibri"/>
                <a:cs typeface="Calibri"/>
              </a:rPr>
              <a:t>ée</a:t>
            </a:r>
            <a:r>
              <a:rPr sz="1450" b="1" spc="-5" dirty="0">
                <a:solidFill>
                  <a:srgbClr val="FF912B"/>
                </a:solidFill>
                <a:latin typeface="Calibri"/>
                <a:cs typeface="Calibri"/>
              </a:rPr>
              <a:t>s</a:t>
            </a:r>
            <a:r>
              <a:rPr sz="1450" b="1" spc="-100" dirty="0">
                <a:solidFill>
                  <a:srgbClr val="FF912B"/>
                </a:solidFill>
                <a:latin typeface="Calibri"/>
                <a:cs typeface="Calibri"/>
              </a:rPr>
              <a:t> </a:t>
            </a:r>
            <a:r>
              <a:rPr sz="1450" b="1" spc="-5" dirty="0">
                <a:solidFill>
                  <a:srgbClr val="FF912B"/>
                </a:solidFill>
                <a:latin typeface="Calibri"/>
                <a:cs typeface="Calibri"/>
              </a:rPr>
              <a:t>: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43751" y="1545145"/>
            <a:ext cx="4286885" cy="226377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297180" indent="-285115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97180" algn="l"/>
                <a:tab pos="2978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nd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f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ts</a:t>
            </a:r>
            <a:endParaRPr sz="1450">
              <a:latin typeface="Calibri"/>
              <a:cs typeface="Calibri"/>
            </a:endParaRPr>
          </a:p>
          <a:p>
            <a:pPr marL="297180" indent="-285115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97180" algn="l"/>
                <a:tab pos="297815" algn="l"/>
              </a:tabLst>
            </a:pP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mp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nd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endParaRPr sz="1450">
              <a:latin typeface="Calibri"/>
              <a:cs typeface="Calibri"/>
            </a:endParaRPr>
          </a:p>
          <a:p>
            <a:pPr marL="297180" indent="-285115">
              <a:lnSpc>
                <a:spcPct val="100000"/>
              </a:lnSpc>
              <a:spcBef>
                <a:spcPts val="825"/>
              </a:spcBef>
              <a:buFont typeface="Arial MT"/>
              <a:buChar char="•"/>
              <a:tabLst>
                <a:tab pos="297180" algn="l"/>
                <a:tab pos="297815" algn="l"/>
              </a:tabLst>
            </a:pP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pp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h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er</a:t>
            </a:r>
            <a:r>
              <a:rPr sz="145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te</a:t>
            </a:r>
            <a:endParaRPr sz="1450">
              <a:latin typeface="Calibri"/>
              <a:cs typeface="Calibri"/>
            </a:endParaRPr>
          </a:p>
          <a:p>
            <a:pPr marL="297180" indent="-28511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297180" algn="l"/>
                <a:tab pos="297815" algn="l"/>
              </a:tabLst>
            </a:pP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mp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nd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s 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fo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</a:t>
            </a:r>
            <a:endParaRPr sz="1450">
              <a:latin typeface="Calibri"/>
              <a:cs typeface="Calibri"/>
            </a:endParaRPr>
          </a:p>
          <a:p>
            <a:pPr marL="297180" indent="-285115">
              <a:lnSpc>
                <a:spcPct val="100000"/>
              </a:lnSpc>
              <a:spcBef>
                <a:spcPts val="825"/>
              </a:spcBef>
              <a:buFont typeface="Arial MT"/>
              <a:buChar char="•"/>
              <a:tabLst>
                <a:tab pos="297180" algn="l"/>
                <a:tab pos="297815" algn="l"/>
              </a:tabLst>
            </a:pP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s 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g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endParaRPr sz="1450">
              <a:latin typeface="Calibri"/>
              <a:cs typeface="Calibri"/>
            </a:endParaRPr>
          </a:p>
          <a:p>
            <a:pPr marL="297180" indent="-285115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97180" algn="l"/>
                <a:tab pos="297815" algn="l"/>
                <a:tab pos="1364615" algn="l"/>
                <a:tab pos="1720214" algn="l"/>
                <a:tab pos="2411730" algn="l"/>
                <a:tab pos="2737485" algn="l"/>
                <a:tab pos="3215005" algn="l"/>
                <a:tab pos="4120515" algn="l"/>
              </a:tabLst>
            </a:pP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mp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nd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	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	</a:t>
            </a:r>
            <a:r>
              <a:rPr sz="1450" spc="-12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10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	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	</a:t>
            </a: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J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k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	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10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	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endParaRPr sz="1450">
              <a:latin typeface="Calibri"/>
              <a:cs typeface="Calibri"/>
            </a:endParaRPr>
          </a:p>
          <a:p>
            <a:pPr marL="297180">
              <a:lnSpc>
                <a:spcPct val="100000"/>
              </a:lnSpc>
              <a:spcBef>
                <a:spcPts val="825"/>
              </a:spcBef>
            </a:pP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46459" y="3237801"/>
            <a:ext cx="927100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Role-playing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004809" y="6135370"/>
            <a:ext cx="2176780" cy="728980"/>
            <a:chOff x="8004809" y="6135370"/>
            <a:chExt cx="2176780" cy="728980"/>
          </a:xfrm>
        </p:grpSpPr>
        <p:sp>
          <p:nvSpPr>
            <p:cNvPr id="10" name="object 10"/>
            <p:cNvSpPr/>
            <p:nvPr/>
          </p:nvSpPr>
          <p:spPr>
            <a:xfrm>
              <a:off x="8011159" y="6141720"/>
              <a:ext cx="2164080" cy="716280"/>
            </a:xfrm>
            <a:custGeom>
              <a:avLst/>
              <a:gdLst/>
              <a:ahLst/>
              <a:cxnLst/>
              <a:rect l="l" t="t" r="r" b="b"/>
              <a:pathLst>
                <a:path w="2164079" h="716279">
                  <a:moveTo>
                    <a:pt x="2043811" y="0"/>
                  </a:moveTo>
                  <a:lnTo>
                    <a:pt x="120269" y="0"/>
                  </a:lnTo>
                  <a:lnTo>
                    <a:pt x="73455" y="9447"/>
                  </a:lnTo>
                  <a:lnTo>
                    <a:pt x="35226" y="35212"/>
                  </a:lnTo>
                  <a:lnTo>
                    <a:pt x="9451" y="73428"/>
                  </a:lnTo>
                  <a:lnTo>
                    <a:pt x="0" y="120230"/>
                  </a:lnTo>
                  <a:lnTo>
                    <a:pt x="0" y="716276"/>
                  </a:lnTo>
                  <a:lnTo>
                    <a:pt x="2164080" y="716276"/>
                  </a:lnTo>
                  <a:lnTo>
                    <a:pt x="2164080" y="120230"/>
                  </a:lnTo>
                  <a:lnTo>
                    <a:pt x="2154628" y="73428"/>
                  </a:lnTo>
                  <a:lnTo>
                    <a:pt x="2128853" y="35212"/>
                  </a:lnTo>
                  <a:lnTo>
                    <a:pt x="2090624" y="9447"/>
                  </a:lnTo>
                  <a:lnTo>
                    <a:pt x="2043811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011159" y="6141720"/>
              <a:ext cx="2164080" cy="716280"/>
            </a:xfrm>
            <a:custGeom>
              <a:avLst/>
              <a:gdLst/>
              <a:ahLst/>
              <a:cxnLst/>
              <a:rect l="l" t="t" r="r" b="b"/>
              <a:pathLst>
                <a:path w="2164079" h="716279">
                  <a:moveTo>
                    <a:pt x="120269" y="0"/>
                  </a:moveTo>
                  <a:lnTo>
                    <a:pt x="2043811" y="0"/>
                  </a:lnTo>
                  <a:lnTo>
                    <a:pt x="2090624" y="9447"/>
                  </a:lnTo>
                  <a:lnTo>
                    <a:pt x="2128853" y="35212"/>
                  </a:lnTo>
                  <a:lnTo>
                    <a:pt x="2154628" y="73428"/>
                  </a:lnTo>
                  <a:lnTo>
                    <a:pt x="2164080" y="120230"/>
                  </a:lnTo>
                  <a:lnTo>
                    <a:pt x="2164080" y="716276"/>
                  </a:lnTo>
                </a:path>
                <a:path w="2164079" h="716279">
                  <a:moveTo>
                    <a:pt x="0" y="716276"/>
                  </a:moveTo>
                  <a:lnTo>
                    <a:pt x="0" y="120230"/>
                  </a:lnTo>
                  <a:lnTo>
                    <a:pt x="9451" y="73428"/>
                  </a:lnTo>
                  <a:lnTo>
                    <a:pt x="35226" y="35212"/>
                  </a:lnTo>
                  <a:lnTo>
                    <a:pt x="73455" y="9447"/>
                  </a:lnTo>
                  <a:lnTo>
                    <a:pt x="120269" y="0"/>
                  </a:lnTo>
                </a:path>
              </a:pathLst>
            </a:custGeom>
            <a:ln w="12701">
              <a:solidFill>
                <a:srgbClr val="FF7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631051" y="3772477"/>
            <a:ext cx="4535170" cy="2258311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30"/>
              </a:spcBef>
            </a:pPr>
            <a:r>
              <a:rPr sz="1450" b="1" spc="-20" dirty="0">
                <a:solidFill>
                  <a:srgbClr val="FF912B"/>
                </a:solidFill>
                <a:latin typeface="Calibri"/>
                <a:cs typeface="Calibri"/>
              </a:rPr>
              <a:t>R</a:t>
            </a:r>
            <a:r>
              <a:rPr sz="1450" b="1" spc="-15" dirty="0">
                <a:solidFill>
                  <a:srgbClr val="FF912B"/>
                </a:solidFill>
                <a:latin typeface="Calibri"/>
                <a:cs typeface="Calibri"/>
              </a:rPr>
              <a:t>e</a:t>
            </a:r>
            <a:r>
              <a:rPr sz="1450" b="1" spc="30" dirty="0">
                <a:solidFill>
                  <a:srgbClr val="FF912B"/>
                </a:solidFill>
                <a:latin typeface="Calibri"/>
                <a:cs typeface="Calibri"/>
              </a:rPr>
              <a:t>c</a:t>
            </a:r>
            <a:r>
              <a:rPr sz="1450" b="1" spc="15" dirty="0">
                <a:solidFill>
                  <a:srgbClr val="FF912B"/>
                </a:solidFill>
                <a:latin typeface="Calibri"/>
                <a:cs typeface="Calibri"/>
              </a:rPr>
              <a:t>omm</a:t>
            </a:r>
            <a:r>
              <a:rPr sz="1450" b="1" spc="-80" dirty="0">
                <a:solidFill>
                  <a:srgbClr val="FF912B"/>
                </a:solidFill>
                <a:latin typeface="Calibri"/>
                <a:cs typeface="Calibri"/>
              </a:rPr>
              <a:t>a</a:t>
            </a:r>
            <a:r>
              <a:rPr sz="1450" b="1" spc="20" dirty="0">
                <a:solidFill>
                  <a:srgbClr val="FF912B"/>
                </a:solidFill>
                <a:latin typeface="Calibri"/>
                <a:cs typeface="Calibri"/>
              </a:rPr>
              <a:t>n</a:t>
            </a:r>
            <a:r>
              <a:rPr sz="1450" b="1" spc="-60" dirty="0">
                <a:solidFill>
                  <a:srgbClr val="FF912B"/>
                </a:solidFill>
                <a:latin typeface="Calibri"/>
                <a:cs typeface="Calibri"/>
              </a:rPr>
              <a:t>d</a:t>
            </a:r>
            <a:r>
              <a:rPr sz="1450" b="1" dirty="0">
                <a:solidFill>
                  <a:srgbClr val="FF912B"/>
                </a:solidFill>
                <a:latin typeface="Calibri"/>
                <a:cs typeface="Calibri"/>
              </a:rPr>
              <a:t>a</a:t>
            </a:r>
            <a:r>
              <a:rPr sz="1450" b="1" spc="-25" dirty="0">
                <a:solidFill>
                  <a:srgbClr val="FF912B"/>
                </a:solidFill>
                <a:latin typeface="Calibri"/>
                <a:cs typeface="Calibri"/>
              </a:rPr>
              <a:t>t</a:t>
            </a:r>
            <a:r>
              <a:rPr sz="1450" b="1" spc="-40" dirty="0">
                <a:solidFill>
                  <a:srgbClr val="FF912B"/>
                </a:solidFill>
                <a:latin typeface="Calibri"/>
                <a:cs typeface="Calibri"/>
              </a:rPr>
              <a:t>i</a:t>
            </a:r>
            <a:r>
              <a:rPr sz="1450" b="1" spc="15" dirty="0">
                <a:solidFill>
                  <a:srgbClr val="FF912B"/>
                </a:solidFill>
                <a:latin typeface="Calibri"/>
                <a:cs typeface="Calibri"/>
              </a:rPr>
              <a:t>o</a:t>
            </a:r>
            <a:r>
              <a:rPr sz="1450" b="1" spc="-60" dirty="0">
                <a:solidFill>
                  <a:srgbClr val="FF912B"/>
                </a:solidFill>
                <a:latin typeface="Calibri"/>
                <a:cs typeface="Calibri"/>
              </a:rPr>
              <a:t>n</a:t>
            </a:r>
            <a:r>
              <a:rPr sz="1450" b="1" spc="-5" dirty="0">
                <a:solidFill>
                  <a:srgbClr val="FF912B"/>
                </a:solidFill>
                <a:latin typeface="Calibri"/>
                <a:cs typeface="Calibri"/>
              </a:rPr>
              <a:t>s</a:t>
            </a:r>
            <a:r>
              <a:rPr sz="1450" b="1" spc="-90" dirty="0">
                <a:solidFill>
                  <a:srgbClr val="FF912B"/>
                </a:solidFill>
                <a:latin typeface="Calibri"/>
                <a:cs typeface="Calibri"/>
              </a:rPr>
              <a:t> </a:t>
            </a:r>
            <a:r>
              <a:rPr sz="1450" b="1" spc="30" dirty="0">
                <a:solidFill>
                  <a:srgbClr val="FF912B"/>
                </a:solidFill>
                <a:latin typeface="Calibri"/>
                <a:cs typeface="Calibri"/>
              </a:rPr>
              <a:t>c</a:t>
            </a:r>
            <a:r>
              <a:rPr sz="1450" b="1" spc="-40" dirty="0">
                <a:solidFill>
                  <a:srgbClr val="FF912B"/>
                </a:solidFill>
                <a:latin typeface="Calibri"/>
                <a:cs typeface="Calibri"/>
              </a:rPr>
              <a:t>l</a:t>
            </a:r>
            <a:r>
              <a:rPr sz="1450" b="1" spc="-15" dirty="0">
                <a:solidFill>
                  <a:srgbClr val="FF912B"/>
                </a:solidFill>
                <a:latin typeface="Calibri"/>
                <a:cs typeface="Calibri"/>
              </a:rPr>
              <a:t>é</a:t>
            </a:r>
            <a:r>
              <a:rPr sz="1450" b="1" spc="-5" dirty="0">
                <a:solidFill>
                  <a:srgbClr val="FF912B"/>
                </a:solidFill>
                <a:latin typeface="Calibri"/>
                <a:cs typeface="Calibri"/>
              </a:rPr>
              <a:t>s</a:t>
            </a:r>
            <a:r>
              <a:rPr sz="1450" b="1" spc="-105" dirty="0">
                <a:solidFill>
                  <a:srgbClr val="FF912B"/>
                </a:solidFill>
                <a:latin typeface="Calibri"/>
                <a:cs typeface="Calibri"/>
              </a:rPr>
              <a:t> </a:t>
            </a:r>
            <a:r>
              <a:rPr sz="1450" b="1" spc="-5" dirty="0">
                <a:solidFill>
                  <a:srgbClr val="FF912B"/>
                </a:solidFill>
                <a:latin typeface="Calibri"/>
                <a:cs typeface="Calibri"/>
              </a:rPr>
              <a:t>:</a:t>
            </a:r>
            <a:endParaRPr sz="1450" dirty="0">
              <a:latin typeface="Calibri"/>
              <a:cs typeface="Calibri"/>
            </a:endParaRPr>
          </a:p>
          <a:p>
            <a:pPr marL="309880" indent="-285115">
              <a:lnSpc>
                <a:spcPct val="100000"/>
              </a:lnSpc>
              <a:spcBef>
                <a:spcPts val="825"/>
              </a:spcBef>
              <a:buFont typeface="Arial MT"/>
              <a:buChar char="•"/>
              <a:tabLst>
                <a:tab pos="309880" algn="l"/>
                <a:tab pos="310515" algn="l"/>
              </a:tabLst>
            </a:pP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Répondre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question</a:t>
            </a:r>
            <a:r>
              <a:rPr sz="1450" spc="-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directe</a:t>
            </a:r>
            <a:endParaRPr sz="1450" dirty="0">
              <a:latin typeface="Calibri"/>
              <a:cs typeface="Calibri"/>
            </a:endParaRPr>
          </a:p>
          <a:p>
            <a:pPr marL="309880" indent="-28511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309880" algn="l"/>
                <a:tab pos="310515" algn="l"/>
              </a:tabLst>
            </a:pP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gum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ter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se</a:t>
            </a:r>
            <a:endParaRPr sz="1450" dirty="0">
              <a:latin typeface="Calibri"/>
              <a:cs typeface="Calibri"/>
            </a:endParaRPr>
          </a:p>
          <a:p>
            <a:pPr marL="309880" indent="-285115">
              <a:lnSpc>
                <a:spcPct val="100000"/>
              </a:lnSpc>
              <a:spcBef>
                <a:spcPts val="825"/>
              </a:spcBef>
              <a:buFont typeface="Arial MT"/>
              <a:buChar char="•"/>
              <a:tabLst>
                <a:tab pos="309880" algn="l"/>
                <a:tab pos="310515" algn="l"/>
              </a:tabLst>
            </a:pP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Revoir</a:t>
            </a:r>
            <a:r>
              <a:rPr sz="1450" spc="-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partie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cours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concernée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50" spc="-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question</a:t>
            </a:r>
            <a:endParaRPr sz="1450" dirty="0">
              <a:latin typeface="Calibri"/>
              <a:cs typeface="Calibri"/>
            </a:endParaRPr>
          </a:p>
          <a:p>
            <a:pPr marL="309880" indent="-285115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309880" algn="l"/>
                <a:tab pos="31051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Définir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mot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question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ainsi</a:t>
            </a:r>
            <a:r>
              <a:rPr sz="1450" spc="-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réponse</a:t>
            </a:r>
            <a:endParaRPr sz="1450" dirty="0">
              <a:latin typeface="Calibri"/>
              <a:cs typeface="Calibri"/>
            </a:endParaRPr>
          </a:p>
          <a:p>
            <a:pPr marL="309880" indent="-285115">
              <a:lnSpc>
                <a:spcPct val="100000"/>
              </a:lnSpc>
              <a:spcBef>
                <a:spcPts val="819"/>
              </a:spcBef>
              <a:buFont typeface="Arial MT"/>
              <a:buChar char="•"/>
              <a:tabLst>
                <a:tab pos="309880" algn="l"/>
                <a:tab pos="310515" algn="l"/>
              </a:tabLst>
            </a:pP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f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er</a:t>
            </a:r>
            <a:r>
              <a:rPr sz="1450" spc="-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endParaRPr sz="1450" dirty="0">
              <a:latin typeface="Calibri"/>
              <a:cs typeface="Calibri"/>
            </a:endParaRPr>
          </a:p>
          <a:p>
            <a:pPr marL="309880" indent="-285115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309880" algn="l"/>
                <a:tab pos="31051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Utiliser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MySQL</a:t>
            </a:r>
            <a:r>
              <a:rPr sz="145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création</a:t>
            </a:r>
            <a:r>
              <a:rPr sz="1450" spc="-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tables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5" dirty="0" err="1">
                <a:solidFill>
                  <a:srgbClr val="555555"/>
                </a:solidFill>
                <a:latin typeface="Calibri"/>
                <a:cs typeface="Calibri"/>
              </a:rPr>
              <a:t>faits</a:t>
            </a:r>
            <a:endParaRPr sz="145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8387968" y="104774"/>
            <a:ext cx="141605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A</a:t>
            </a:r>
            <a:r>
              <a:rPr spc="20" dirty="0"/>
              <a:t>c</a:t>
            </a:r>
            <a:r>
              <a:rPr spc="-15" dirty="0"/>
              <a:t>t</a:t>
            </a:r>
            <a:r>
              <a:rPr spc="25" dirty="0"/>
              <a:t>i</a:t>
            </a:r>
            <a:r>
              <a:rPr spc="30" dirty="0"/>
              <a:t>v</a:t>
            </a:r>
            <a:r>
              <a:rPr spc="25" dirty="0"/>
              <a:t>i</a:t>
            </a:r>
            <a:r>
              <a:rPr spc="-15" dirty="0"/>
              <a:t>t</a:t>
            </a:r>
            <a:r>
              <a:rPr dirty="0"/>
              <a:t>é</a:t>
            </a:r>
            <a:r>
              <a:rPr spc="-110" dirty="0"/>
              <a:t> </a:t>
            </a:r>
            <a:r>
              <a:rPr dirty="0"/>
              <a:t>2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269480" y="688657"/>
            <a:ext cx="3655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MAÎTRISER</a:t>
            </a:r>
            <a:r>
              <a:rPr sz="2400" b="1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10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2400" b="1" spc="-6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DIMENSIONS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188959" y="6268720"/>
            <a:ext cx="396240" cy="39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744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63357"/>
            <a:ext cx="11663680" cy="5150485"/>
            <a:chOff x="0" y="1463357"/>
            <a:chExt cx="11663680" cy="5150485"/>
          </a:xfrm>
        </p:grpSpPr>
        <p:sp>
          <p:nvSpPr>
            <p:cNvPr id="4" name="object 4"/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11115040" y="0"/>
                  </a:moveTo>
                  <a:lnTo>
                    <a:pt x="0" y="0"/>
                  </a:lnTo>
                  <a:lnTo>
                    <a:pt x="0" y="5140960"/>
                  </a:lnTo>
                  <a:lnTo>
                    <a:pt x="11115040" y="5140960"/>
                  </a:lnTo>
                  <a:lnTo>
                    <a:pt x="1111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0" y="5140960"/>
                  </a:moveTo>
                  <a:lnTo>
                    <a:pt x="11115040" y="5140960"/>
                  </a:lnTo>
                  <a:lnTo>
                    <a:pt x="11115040" y="0"/>
                  </a:lnTo>
                  <a:lnTo>
                    <a:pt x="0" y="0"/>
                  </a:lnTo>
                  <a:lnTo>
                    <a:pt x="0" y="5140960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8480" cy="1341120"/>
            </a:xfrm>
            <a:custGeom>
              <a:avLst/>
              <a:gdLst/>
              <a:ahLst/>
              <a:cxnLst/>
              <a:rect l="l" t="t" r="r" b="b"/>
              <a:pathLst>
                <a:path w="538480" h="1341120">
                  <a:moveTo>
                    <a:pt x="53848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4330" y="1124445"/>
                  </a:lnTo>
                  <a:lnTo>
                    <a:pt x="16840" y="1169136"/>
                  </a:lnTo>
                  <a:lnTo>
                    <a:pt x="36753" y="1210297"/>
                  </a:lnTo>
                  <a:lnTo>
                    <a:pt x="63309" y="1247165"/>
                  </a:lnTo>
                  <a:lnTo>
                    <a:pt x="95770" y="1279004"/>
                  </a:lnTo>
                  <a:lnTo>
                    <a:pt x="133337" y="1305064"/>
                  </a:lnTo>
                  <a:lnTo>
                    <a:pt x="175285" y="1324597"/>
                  </a:lnTo>
                  <a:lnTo>
                    <a:pt x="220840" y="1336865"/>
                  </a:lnTo>
                  <a:lnTo>
                    <a:pt x="269240" y="1341120"/>
                  </a:lnTo>
                  <a:lnTo>
                    <a:pt x="538480" y="1341120"/>
                  </a:lnTo>
                  <a:lnTo>
                    <a:pt x="538480" y="1076960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5889" y="5168805"/>
            <a:ext cx="269240" cy="901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8480" y="467359"/>
            <a:ext cx="1290320" cy="4165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6959" y="345440"/>
            <a:ext cx="660400" cy="65024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xfrm>
            <a:off x="744219" y="1601152"/>
            <a:ext cx="10703560" cy="25314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Exercice</a:t>
            </a:r>
            <a:r>
              <a:rPr spc="-30" dirty="0"/>
              <a:t> </a:t>
            </a:r>
            <a:r>
              <a:rPr dirty="0"/>
              <a:t>1</a:t>
            </a:r>
          </a:p>
          <a:p>
            <a:pPr marL="565785" indent="-346075">
              <a:lnSpc>
                <a:spcPts val="1670"/>
              </a:lnSpc>
              <a:spcBef>
                <a:spcPts val="1240"/>
              </a:spcBef>
              <a:buAutoNum type="arabicPeriod" startAt="9"/>
              <a:tabLst>
                <a:tab pos="565785" algn="l"/>
                <a:tab pos="566420" algn="l"/>
              </a:tabLst>
            </a:pPr>
            <a:r>
              <a:rPr lang="fr-FR" sz="1450" b="0" spc="-35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lang="fr-FR" sz="1450" b="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50" b="0" dirty="0">
                <a:solidFill>
                  <a:srgbClr val="555555"/>
                </a:solidFill>
                <a:latin typeface="Calibri"/>
                <a:cs typeface="Calibri"/>
              </a:rPr>
              <a:t>avez</a:t>
            </a:r>
            <a:r>
              <a:rPr lang="fr-FR" sz="1450" b="0" spc="1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50" b="0" spc="-2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lang="fr-FR" sz="1450" b="0" spc="1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50" b="0" spc="-25" dirty="0">
                <a:solidFill>
                  <a:srgbClr val="555555"/>
                </a:solidFill>
                <a:latin typeface="Calibri"/>
                <a:cs typeface="Calibri"/>
              </a:rPr>
              <a:t>ensemble</a:t>
            </a:r>
            <a:r>
              <a:rPr lang="fr-FR" sz="1450" b="0" spc="2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50" b="0" spc="-3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450" b="0" spc="2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50" b="0" spc="-3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lang="fr-FR" sz="1450" b="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50" b="0" spc="-30" dirty="0">
                <a:solidFill>
                  <a:srgbClr val="555555"/>
                </a:solidFill>
                <a:latin typeface="Calibri"/>
                <a:cs typeface="Calibri"/>
              </a:rPr>
              <a:t>comportant</a:t>
            </a:r>
            <a:r>
              <a:rPr lang="fr-FR" sz="1450" b="0" spc="2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50" b="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lang="fr-FR" sz="1450" b="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50" b="0" spc="-15" dirty="0">
                <a:solidFill>
                  <a:srgbClr val="555555"/>
                </a:solidFill>
                <a:latin typeface="Calibri"/>
                <a:cs typeface="Calibri"/>
              </a:rPr>
              <a:t>attributs</a:t>
            </a:r>
            <a:r>
              <a:rPr lang="fr-FR" sz="1450" b="0" spc="2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50" b="0" spc="-3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450" b="0" spc="2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50" b="0" spc="-30" dirty="0">
                <a:solidFill>
                  <a:srgbClr val="555555"/>
                </a:solidFill>
                <a:latin typeface="Calibri"/>
                <a:cs typeface="Calibri"/>
              </a:rPr>
              <a:t>date</a:t>
            </a:r>
            <a:r>
              <a:rPr lang="fr-FR" sz="1450" b="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50" b="0" spc="-10" dirty="0">
                <a:solidFill>
                  <a:srgbClr val="555555"/>
                </a:solidFill>
                <a:latin typeface="Calibri"/>
                <a:cs typeface="Calibri"/>
              </a:rPr>
              <a:t>tels</a:t>
            </a:r>
            <a:r>
              <a:rPr lang="fr-FR" sz="1450" b="0" spc="1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50" b="0" spc="-3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lang="fr-FR" sz="1450" b="0" spc="2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50" b="0" spc="-25" dirty="0">
                <a:solidFill>
                  <a:srgbClr val="555555"/>
                </a:solidFill>
                <a:latin typeface="Calibri"/>
                <a:cs typeface="Calibri"/>
              </a:rPr>
              <a:t>"Date</a:t>
            </a:r>
            <a:r>
              <a:rPr lang="fr-FR" sz="1450" b="0" spc="2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50" b="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450" b="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50" b="0" spc="-30" dirty="0">
                <a:solidFill>
                  <a:srgbClr val="555555"/>
                </a:solidFill>
                <a:latin typeface="Calibri"/>
                <a:cs typeface="Calibri"/>
              </a:rPr>
              <a:t>commande",</a:t>
            </a:r>
            <a:r>
              <a:rPr lang="fr-FR" sz="1450" b="0" spc="20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50" b="0" spc="-25" dirty="0">
                <a:solidFill>
                  <a:srgbClr val="555555"/>
                </a:solidFill>
                <a:latin typeface="Calibri"/>
                <a:cs typeface="Calibri"/>
              </a:rPr>
              <a:t>"Date</a:t>
            </a:r>
            <a:r>
              <a:rPr lang="fr-FR" sz="1450" b="0" spc="2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50" b="0" spc="-3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450" b="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50" b="0" spc="-20" dirty="0">
                <a:solidFill>
                  <a:srgbClr val="555555"/>
                </a:solidFill>
                <a:latin typeface="Calibri"/>
                <a:cs typeface="Calibri"/>
              </a:rPr>
              <a:t>livraison"</a:t>
            </a:r>
            <a:r>
              <a:rPr lang="fr-FR" sz="1450" b="0" spc="1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50" b="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lang="fr-FR" sz="1450" b="0" spc="2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50" b="0" spc="-25" dirty="0">
                <a:solidFill>
                  <a:srgbClr val="555555"/>
                </a:solidFill>
                <a:latin typeface="Calibri"/>
                <a:cs typeface="Calibri"/>
              </a:rPr>
              <a:t>"Date</a:t>
            </a:r>
            <a:r>
              <a:rPr lang="fr-FR" sz="1450" b="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50" b="0" spc="-4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endParaRPr lang="fr-FR" sz="1450" dirty="0">
              <a:latin typeface="Calibri"/>
              <a:cs typeface="Calibri"/>
            </a:endParaRPr>
          </a:p>
          <a:p>
            <a:pPr marL="565785">
              <a:lnSpc>
                <a:spcPts val="1670"/>
              </a:lnSpc>
            </a:pPr>
            <a:r>
              <a:rPr sz="1450" b="0" spc="-20" dirty="0" err="1">
                <a:solidFill>
                  <a:srgbClr val="555555"/>
                </a:solidFill>
                <a:latin typeface="Calibri"/>
                <a:cs typeface="Calibri"/>
              </a:rPr>
              <a:t>paiement</a:t>
            </a:r>
            <a:r>
              <a:rPr sz="1450" b="0" spc="-20" dirty="0">
                <a:solidFill>
                  <a:srgbClr val="555555"/>
                </a:solidFill>
                <a:latin typeface="Calibri"/>
                <a:cs typeface="Calibri"/>
              </a:rPr>
              <a:t>".</a:t>
            </a:r>
            <a:r>
              <a:rPr sz="1450" b="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10" dirty="0">
                <a:solidFill>
                  <a:srgbClr val="555555"/>
                </a:solidFill>
                <a:latin typeface="Calibri"/>
                <a:cs typeface="Calibri"/>
              </a:rPr>
              <a:t>Comment</a:t>
            </a:r>
            <a:r>
              <a:rPr sz="1450" b="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20" dirty="0">
                <a:solidFill>
                  <a:srgbClr val="555555"/>
                </a:solidFill>
                <a:latin typeface="Calibri"/>
                <a:cs typeface="Calibri"/>
              </a:rPr>
              <a:t>modéliseriez-vous</a:t>
            </a:r>
            <a:r>
              <a:rPr sz="1450" b="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5" dirty="0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sz="1450" b="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15" dirty="0">
                <a:solidFill>
                  <a:srgbClr val="555555"/>
                </a:solidFill>
                <a:latin typeface="Calibri"/>
                <a:cs typeface="Calibri"/>
              </a:rPr>
              <a:t>attributs</a:t>
            </a:r>
            <a:r>
              <a:rPr sz="1450" b="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b="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10" dirty="0">
                <a:solidFill>
                  <a:srgbClr val="555555"/>
                </a:solidFill>
                <a:latin typeface="Calibri"/>
                <a:cs typeface="Calibri"/>
              </a:rPr>
              <a:t>date</a:t>
            </a:r>
            <a:r>
              <a:rPr sz="1450" b="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2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50" b="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2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b="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15" dirty="0">
                <a:solidFill>
                  <a:srgbClr val="555555"/>
                </a:solidFill>
                <a:latin typeface="Calibri"/>
                <a:cs typeface="Calibri"/>
              </a:rPr>
              <a:t>modèle</a:t>
            </a:r>
            <a:r>
              <a:rPr sz="1450" b="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20" dirty="0">
                <a:solidFill>
                  <a:srgbClr val="555555"/>
                </a:solidFill>
                <a:latin typeface="Calibri"/>
                <a:cs typeface="Calibri"/>
              </a:rPr>
              <a:t>dimensionnel</a:t>
            </a:r>
            <a:r>
              <a:rPr sz="1450" b="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5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sz="1450" dirty="0">
              <a:latin typeface="Calibri"/>
              <a:cs typeface="Calibri"/>
            </a:endParaRPr>
          </a:p>
          <a:p>
            <a:pPr marL="962660" lvl="1" indent="-285115">
              <a:lnSpc>
                <a:spcPct val="100000"/>
              </a:lnSpc>
              <a:spcBef>
                <a:spcPts val="505"/>
              </a:spcBef>
              <a:buFont typeface="Wingdings"/>
              <a:buChar char=""/>
              <a:tabLst>
                <a:tab pos="962660" algn="l"/>
              </a:tabLst>
            </a:pP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créant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date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unique</a:t>
            </a:r>
            <a:r>
              <a:rPr sz="145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partagée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50" spc="-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toutes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tables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faits.</a:t>
            </a:r>
            <a:endParaRPr sz="1450" dirty="0">
              <a:latin typeface="Calibri"/>
              <a:cs typeface="Calibri"/>
            </a:endParaRPr>
          </a:p>
          <a:p>
            <a:pPr marL="962660" lvl="1" indent="-285115">
              <a:lnSpc>
                <a:spcPct val="100000"/>
              </a:lnSpc>
              <a:spcBef>
                <a:spcPts val="425"/>
              </a:spcBef>
              <a:buFont typeface="Wingdings"/>
              <a:buChar char=""/>
              <a:tabLst>
                <a:tab pos="962660" algn="l"/>
              </a:tabLst>
            </a:pP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créant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date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séparées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attribut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date.</a:t>
            </a:r>
            <a:endParaRPr sz="1450" dirty="0">
              <a:latin typeface="Calibri"/>
              <a:cs typeface="Calibri"/>
            </a:endParaRPr>
          </a:p>
          <a:p>
            <a:pPr marL="962660" lvl="1" indent="-285115">
              <a:lnSpc>
                <a:spcPct val="100000"/>
              </a:lnSpc>
              <a:spcBef>
                <a:spcPts val="500"/>
              </a:spcBef>
              <a:buFont typeface="Wingdings"/>
              <a:buChar char=""/>
              <a:tabLst>
                <a:tab pos="962660" algn="l"/>
              </a:tabLst>
            </a:pP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utilisant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dégénérée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attribut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date.</a:t>
            </a:r>
            <a:endParaRPr sz="1450" dirty="0">
              <a:latin typeface="Calibri"/>
              <a:cs typeface="Calibri"/>
            </a:endParaRPr>
          </a:p>
          <a:p>
            <a:pPr marL="962660" lvl="1" indent="-285115">
              <a:lnSpc>
                <a:spcPct val="100000"/>
              </a:lnSpc>
              <a:spcBef>
                <a:spcPts val="425"/>
              </a:spcBef>
              <a:buFont typeface="Wingdings"/>
              <a:buChar char=""/>
              <a:tabLst>
                <a:tab pos="962660" algn="l"/>
              </a:tabLst>
            </a:pP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utilisant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junk</a:t>
            </a:r>
            <a:r>
              <a:rPr sz="145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50" spc="-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regrouper</a:t>
            </a:r>
            <a:r>
              <a:rPr sz="1450" spc="-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tous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attributs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date.</a:t>
            </a:r>
            <a:endParaRPr sz="1450" dirty="0">
              <a:latin typeface="Calibri"/>
              <a:cs typeface="Calibri"/>
            </a:endParaRPr>
          </a:p>
          <a:p>
            <a:pPr marL="55244" lvl="1">
              <a:lnSpc>
                <a:spcPct val="100000"/>
              </a:lnSpc>
              <a:spcBef>
                <a:spcPts val="25"/>
              </a:spcBef>
              <a:buClr>
                <a:srgbClr val="555555"/>
              </a:buClr>
              <a:buFont typeface="Wingdings"/>
              <a:buChar char=""/>
            </a:pPr>
            <a:endParaRPr sz="2300" dirty="0">
              <a:latin typeface="Calibri"/>
              <a:cs typeface="Calibri"/>
            </a:endParaRPr>
          </a:p>
          <a:p>
            <a:pPr marL="565785" marR="5080" indent="-346075">
              <a:lnSpc>
                <a:spcPts val="1600"/>
              </a:lnSpc>
              <a:spcBef>
                <a:spcPts val="5"/>
              </a:spcBef>
              <a:buAutoNum type="arabicPeriod" startAt="10"/>
              <a:tabLst>
                <a:tab pos="566420" algn="l"/>
              </a:tabLst>
            </a:pPr>
            <a:endParaRPr sz="145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9079" y="407606"/>
            <a:ext cx="1017269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Activité</a:t>
            </a:r>
            <a:r>
              <a:rPr sz="2000" spc="-95" dirty="0"/>
              <a:t> </a:t>
            </a:r>
            <a:r>
              <a:rPr sz="2000" dirty="0"/>
              <a:t>2</a:t>
            </a:r>
            <a:endParaRPr sz="2000"/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600" spc="-15" dirty="0"/>
              <a:t>Exercices</a:t>
            </a:r>
            <a:endParaRPr sz="16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8FB872-85C8-1046-953F-1677E7146A0B}"/>
              </a:ext>
            </a:extLst>
          </p:cNvPr>
          <p:cNvSpPr/>
          <p:nvPr/>
        </p:nvSpPr>
        <p:spPr>
          <a:xfrm>
            <a:off x="828207" y="3875544"/>
            <a:ext cx="106017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5" dirty="0">
                <a:solidFill>
                  <a:srgbClr val="555555"/>
                </a:solidFill>
                <a:cs typeface="Calibri"/>
              </a:rPr>
              <a:t>Argumenter et justifier la réponse depuis  la présentation PPT </a:t>
            </a:r>
            <a:r>
              <a:rPr lang="fr-FR" sz="1400" spc="-15" dirty="0">
                <a:solidFill>
                  <a:srgbClr val="555555"/>
                </a:solidFill>
                <a:cs typeface="Calibri"/>
              </a:rPr>
              <a:t>?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endParaRPr lang="fr-FR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949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BBB70-3855-E861-2AA4-5510718CA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71AF1090-00B4-42B0-BB49-260EC4416AB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>
            <a:extLst>
              <a:ext uri="{FF2B5EF4-FFF2-40B4-BE49-F238E27FC236}">
                <a16:creationId xmlns:a16="http://schemas.microsoft.com/office/drawing/2014/main" id="{D9E63078-E5BC-54B0-9780-873F7274F66D}"/>
              </a:ext>
            </a:extLst>
          </p:cNvPr>
          <p:cNvGrpSpPr/>
          <p:nvPr/>
        </p:nvGrpSpPr>
        <p:grpSpPr>
          <a:xfrm>
            <a:off x="0" y="1463357"/>
            <a:ext cx="11663680" cy="5150485"/>
            <a:chOff x="0" y="1463357"/>
            <a:chExt cx="11663680" cy="515048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761BA35-EE36-ABFE-C81B-C0D0CE9FC3B3}"/>
                </a:ext>
              </a:extLst>
            </p:cNvPr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11115040" y="0"/>
                  </a:moveTo>
                  <a:lnTo>
                    <a:pt x="0" y="0"/>
                  </a:lnTo>
                  <a:lnTo>
                    <a:pt x="0" y="5140960"/>
                  </a:lnTo>
                  <a:lnTo>
                    <a:pt x="11115040" y="5140960"/>
                  </a:lnTo>
                  <a:lnTo>
                    <a:pt x="1111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12F06FC-AB26-0D5F-A6F5-BB6E8363C595}"/>
                </a:ext>
              </a:extLst>
            </p:cNvPr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0" y="5140960"/>
                  </a:moveTo>
                  <a:lnTo>
                    <a:pt x="11115040" y="5140960"/>
                  </a:lnTo>
                  <a:lnTo>
                    <a:pt x="11115040" y="0"/>
                  </a:lnTo>
                  <a:lnTo>
                    <a:pt x="0" y="0"/>
                  </a:lnTo>
                  <a:lnTo>
                    <a:pt x="0" y="5140960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0F3190BA-B870-4D5C-C16A-8AEC271D75AC}"/>
                </a:ext>
              </a:extLst>
            </p:cNvPr>
            <p:cNvSpPr/>
            <p:nvPr/>
          </p:nvSpPr>
          <p:spPr>
            <a:xfrm>
              <a:off x="0" y="5059679"/>
              <a:ext cx="538480" cy="1341120"/>
            </a:xfrm>
            <a:custGeom>
              <a:avLst/>
              <a:gdLst/>
              <a:ahLst/>
              <a:cxnLst/>
              <a:rect l="l" t="t" r="r" b="b"/>
              <a:pathLst>
                <a:path w="538480" h="1341120">
                  <a:moveTo>
                    <a:pt x="53848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4330" y="1124445"/>
                  </a:lnTo>
                  <a:lnTo>
                    <a:pt x="16840" y="1169136"/>
                  </a:lnTo>
                  <a:lnTo>
                    <a:pt x="36753" y="1210297"/>
                  </a:lnTo>
                  <a:lnTo>
                    <a:pt x="63309" y="1247165"/>
                  </a:lnTo>
                  <a:lnTo>
                    <a:pt x="95770" y="1279004"/>
                  </a:lnTo>
                  <a:lnTo>
                    <a:pt x="133337" y="1305064"/>
                  </a:lnTo>
                  <a:lnTo>
                    <a:pt x="175285" y="1324597"/>
                  </a:lnTo>
                  <a:lnTo>
                    <a:pt x="220840" y="1336865"/>
                  </a:lnTo>
                  <a:lnTo>
                    <a:pt x="269240" y="1341120"/>
                  </a:lnTo>
                  <a:lnTo>
                    <a:pt x="538480" y="1341120"/>
                  </a:lnTo>
                  <a:lnTo>
                    <a:pt x="538480" y="1076960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>
            <a:extLst>
              <a:ext uri="{FF2B5EF4-FFF2-40B4-BE49-F238E27FC236}">
                <a16:creationId xmlns:a16="http://schemas.microsoft.com/office/drawing/2014/main" id="{66D5922B-71FC-8C72-808D-1DEA2B2C7590}"/>
              </a:ext>
            </a:extLst>
          </p:cNvPr>
          <p:cNvSpPr txBox="1"/>
          <p:nvPr/>
        </p:nvSpPr>
        <p:spPr>
          <a:xfrm>
            <a:off x="135889" y="5168805"/>
            <a:ext cx="269240" cy="901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>
            <a:extLst>
              <a:ext uri="{FF2B5EF4-FFF2-40B4-BE49-F238E27FC236}">
                <a16:creationId xmlns:a16="http://schemas.microsoft.com/office/drawing/2014/main" id="{5C5F8AC6-2E34-3D1A-0F12-731DDEDFD32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8480" y="467359"/>
            <a:ext cx="1290320" cy="416560"/>
          </a:xfrm>
          <a:prstGeom prst="rect">
            <a:avLst/>
          </a:prstGeom>
        </p:spPr>
      </p:pic>
      <p:pic>
        <p:nvPicPr>
          <p:cNvPr id="9" name="object 9">
            <a:extLst>
              <a:ext uri="{FF2B5EF4-FFF2-40B4-BE49-F238E27FC236}">
                <a16:creationId xmlns:a16="http://schemas.microsoft.com/office/drawing/2014/main" id="{8D2C7EBE-13E3-9C7E-EA1A-5321B588F02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6959" y="345440"/>
            <a:ext cx="660400" cy="650240"/>
          </a:xfrm>
          <a:prstGeom prst="rect">
            <a:avLst/>
          </a:prstGeom>
        </p:spPr>
      </p:pic>
      <p:sp>
        <p:nvSpPr>
          <p:cNvPr id="10" name="object 10">
            <a:extLst>
              <a:ext uri="{FF2B5EF4-FFF2-40B4-BE49-F238E27FC236}">
                <a16:creationId xmlns:a16="http://schemas.microsoft.com/office/drawing/2014/main" id="{86F2204D-F6DC-6F04-B696-08692E1ED2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4219" y="1601152"/>
            <a:ext cx="10703560" cy="21467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Exercice</a:t>
            </a:r>
            <a:r>
              <a:rPr spc="-30" dirty="0"/>
              <a:t> </a:t>
            </a:r>
            <a:r>
              <a:rPr dirty="0"/>
              <a:t>1</a:t>
            </a:r>
          </a:p>
          <a:p>
            <a:pPr marL="55244" lvl="1">
              <a:lnSpc>
                <a:spcPct val="100000"/>
              </a:lnSpc>
              <a:spcBef>
                <a:spcPts val="25"/>
              </a:spcBef>
              <a:buClr>
                <a:srgbClr val="555555"/>
              </a:buClr>
              <a:buFont typeface="Wingdings"/>
              <a:buChar char=""/>
            </a:pPr>
            <a:endParaRPr sz="2300" dirty="0">
              <a:latin typeface="Calibri"/>
              <a:cs typeface="Calibri"/>
            </a:endParaRPr>
          </a:p>
          <a:p>
            <a:pPr marL="565785" marR="5080" indent="-346075">
              <a:lnSpc>
                <a:spcPts val="1600"/>
              </a:lnSpc>
              <a:spcBef>
                <a:spcPts val="5"/>
              </a:spcBef>
              <a:buAutoNum type="arabicPeriod" startAt="10"/>
              <a:tabLst>
                <a:tab pos="566420" algn="l"/>
              </a:tabLst>
            </a:pPr>
            <a:r>
              <a:rPr sz="1450" b="0" spc="-30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sz="1450" b="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20" dirty="0">
                <a:solidFill>
                  <a:srgbClr val="555555"/>
                </a:solidFill>
                <a:latin typeface="Calibri"/>
                <a:cs typeface="Calibri"/>
              </a:rPr>
              <a:t>souhaitez</a:t>
            </a:r>
            <a:r>
              <a:rPr sz="1450" b="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20" dirty="0">
                <a:solidFill>
                  <a:srgbClr val="555555"/>
                </a:solidFill>
                <a:latin typeface="Calibri"/>
                <a:cs typeface="Calibri"/>
              </a:rPr>
              <a:t>suivre</a:t>
            </a:r>
            <a:r>
              <a:rPr sz="1450" b="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1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b="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30" dirty="0">
                <a:solidFill>
                  <a:srgbClr val="555555"/>
                </a:solidFill>
                <a:latin typeface="Calibri"/>
                <a:cs typeface="Calibri"/>
              </a:rPr>
              <a:t>performances</a:t>
            </a:r>
            <a:r>
              <a:rPr sz="1450" b="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4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b="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25" dirty="0">
                <a:solidFill>
                  <a:srgbClr val="555555"/>
                </a:solidFill>
                <a:latin typeface="Calibri"/>
                <a:cs typeface="Calibri"/>
              </a:rPr>
              <a:t>employés</a:t>
            </a:r>
            <a:r>
              <a:rPr sz="1450" b="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2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50" b="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30" dirty="0">
                <a:solidFill>
                  <a:srgbClr val="555555"/>
                </a:solidFill>
                <a:latin typeface="Calibri"/>
                <a:cs typeface="Calibri"/>
              </a:rPr>
              <a:t>différentes</a:t>
            </a:r>
            <a:r>
              <a:rPr sz="1450" b="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30" dirty="0">
                <a:solidFill>
                  <a:srgbClr val="555555"/>
                </a:solidFill>
                <a:latin typeface="Calibri"/>
                <a:cs typeface="Calibri"/>
              </a:rPr>
              <a:t>régions</a:t>
            </a:r>
            <a:r>
              <a:rPr sz="1450" b="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30" dirty="0">
                <a:solidFill>
                  <a:srgbClr val="555555"/>
                </a:solidFill>
                <a:latin typeface="Calibri"/>
                <a:cs typeface="Calibri"/>
              </a:rPr>
              <a:t>géographiques.</a:t>
            </a:r>
            <a:r>
              <a:rPr sz="1450" b="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30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sz="1450" b="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25" dirty="0">
                <a:solidFill>
                  <a:srgbClr val="555555"/>
                </a:solidFill>
                <a:latin typeface="Calibri"/>
                <a:cs typeface="Calibri"/>
              </a:rPr>
              <a:t>employé</a:t>
            </a:r>
            <a:r>
              <a:rPr sz="1450" b="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25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50" b="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1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450" b="0" spc="2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25" dirty="0">
                <a:solidFill>
                  <a:srgbClr val="555555"/>
                </a:solidFill>
                <a:latin typeface="Calibri"/>
                <a:cs typeface="Calibri"/>
              </a:rPr>
              <a:t>affecté</a:t>
            </a:r>
            <a:r>
              <a:rPr sz="1450" b="0" spc="2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5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sz="1450" b="0" spc="-3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25" dirty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sz="1450" b="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15" dirty="0">
                <a:solidFill>
                  <a:srgbClr val="555555"/>
                </a:solidFill>
                <a:latin typeface="Calibri"/>
                <a:cs typeface="Calibri"/>
              </a:rPr>
              <a:t>régions.</a:t>
            </a:r>
            <a:r>
              <a:rPr sz="1450" b="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20" dirty="0">
                <a:solidFill>
                  <a:srgbClr val="555555"/>
                </a:solidFill>
                <a:latin typeface="Calibri"/>
                <a:cs typeface="Calibri"/>
              </a:rPr>
              <a:t>Quel</a:t>
            </a:r>
            <a:r>
              <a:rPr sz="1450" b="0" spc="-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20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50" b="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b="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2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50" b="0" spc="-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10" dirty="0">
                <a:solidFill>
                  <a:srgbClr val="555555"/>
                </a:solidFill>
                <a:latin typeface="Calibri"/>
                <a:cs typeface="Calibri"/>
              </a:rPr>
              <a:t>serait</a:t>
            </a:r>
            <a:r>
              <a:rPr sz="1450" b="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1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50" b="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30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50" b="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20" dirty="0">
                <a:solidFill>
                  <a:srgbClr val="555555"/>
                </a:solidFill>
                <a:latin typeface="Calibri"/>
                <a:cs typeface="Calibri"/>
              </a:rPr>
              <a:t>approprié</a:t>
            </a:r>
            <a:r>
              <a:rPr sz="1450" b="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1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50" b="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20" dirty="0">
                <a:solidFill>
                  <a:srgbClr val="555555"/>
                </a:solidFill>
                <a:latin typeface="Calibri"/>
                <a:cs typeface="Calibri"/>
              </a:rPr>
              <a:t>représenter</a:t>
            </a:r>
            <a:r>
              <a:rPr sz="1450" b="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450" b="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15" dirty="0">
                <a:solidFill>
                  <a:srgbClr val="555555"/>
                </a:solidFill>
                <a:latin typeface="Calibri"/>
                <a:cs typeface="Calibri"/>
              </a:rPr>
              <a:t>relation</a:t>
            </a:r>
            <a:r>
              <a:rPr sz="1450" b="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b="0" spc="-5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sz="1450" dirty="0">
              <a:latin typeface="Calibri"/>
              <a:cs typeface="Calibri"/>
            </a:endParaRPr>
          </a:p>
          <a:p>
            <a:pPr marL="962660" lvl="1" indent="-285115">
              <a:lnSpc>
                <a:spcPct val="100000"/>
              </a:lnSpc>
              <a:spcBef>
                <a:spcPts val="475"/>
              </a:spcBef>
              <a:buFont typeface="Wingdings"/>
              <a:buChar char=""/>
              <a:tabLst>
                <a:tab pos="962660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fo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endParaRPr sz="1450" dirty="0">
              <a:latin typeface="Calibri"/>
              <a:cs typeface="Calibri"/>
            </a:endParaRPr>
          </a:p>
          <a:p>
            <a:pPr marL="962660" lvl="1" indent="-285115">
              <a:lnSpc>
                <a:spcPct val="100000"/>
              </a:lnSpc>
              <a:spcBef>
                <a:spcPts val="425"/>
              </a:spcBef>
              <a:buFont typeface="Wingdings"/>
              <a:buChar char=""/>
              <a:tabLst>
                <a:tab pos="962660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g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ée</a:t>
            </a:r>
            <a:endParaRPr sz="1450" dirty="0">
              <a:latin typeface="Calibri"/>
              <a:cs typeface="Calibri"/>
            </a:endParaRPr>
          </a:p>
          <a:p>
            <a:pPr marL="962660" lvl="1" indent="-285115">
              <a:lnSpc>
                <a:spcPct val="100000"/>
              </a:lnSpc>
              <a:spcBef>
                <a:spcPts val="500"/>
              </a:spcBef>
              <a:buFont typeface="Wingdings"/>
              <a:buChar char=""/>
              <a:tabLst>
                <a:tab pos="962660" algn="l"/>
              </a:tabLst>
            </a:pP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Junk</a:t>
            </a:r>
            <a:r>
              <a:rPr sz="145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endParaRPr sz="1450" dirty="0">
              <a:latin typeface="Calibri"/>
              <a:cs typeface="Calibri"/>
            </a:endParaRPr>
          </a:p>
          <a:p>
            <a:pPr marL="962660" lvl="1" indent="-285115">
              <a:lnSpc>
                <a:spcPct val="100000"/>
              </a:lnSpc>
              <a:spcBef>
                <a:spcPts val="425"/>
              </a:spcBef>
              <a:buFont typeface="Wingdings"/>
              <a:buChar char=""/>
              <a:tabLst>
                <a:tab pos="962660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-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yi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g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endParaRPr sz="1450" dirty="0">
              <a:latin typeface="Calibri"/>
              <a:cs typeface="Calibri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D2A2551B-6418-B3F9-EB1E-435F05FE848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916BE5FE-99E0-8C68-BB53-2FF86241B34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D0023A70-9A5D-1AF6-98D0-6B23D68485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079" y="407606"/>
            <a:ext cx="1017269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Activité</a:t>
            </a:r>
            <a:r>
              <a:rPr sz="2000" spc="-95" dirty="0"/>
              <a:t> </a:t>
            </a:r>
            <a:r>
              <a:rPr sz="2000" dirty="0"/>
              <a:t>2</a:t>
            </a:r>
            <a:endParaRPr sz="2000"/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600" spc="-15" dirty="0"/>
              <a:t>Exercices</a:t>
            </a:r>
            <a:endParaRPr sz="16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A05E78-4E77-4C43-E5D4-520DE995DFE6}"/>
              </a:ext>
            </a:extLst>
          </p:cNvPr>
          <p:cNvSpPr/>
          <p:nvPr/>
        </p:nvSpPr>
        <p:spPr>
          <a:xfrm>
            <a:off x="828207" y="3875544"/>
            <a:ext cx="106017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5" dirty="0">
                <a:solidFill>
                  <a:srgbClr val="555555"/>
                </a:solidFill>
                <a:cs typeface="Calibri"/>
              </a:rPr>
              <a:t>Argumenter et justifier la réponse depuis  la présentation PPT </a:t>
            </a:r>
            <a:r>
              <a:rPr lang="fr-FR" sz="1400" spc="-15" dirty="0">
                <a:solidFill>
                  <a:srgbClr val="555555"/>
                </a:solidFill>
                <a:cs typeface="Calibri"/>
              </a:rPr>
              <a:t>?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endParaRPr lang="fr-FR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176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63357"/>
            <a:ext cx="11663680" cy="5150485"/>
            <a:chOff x="0" y="1463357"/>
            <a:chExt cx="11663680" cy="5150485"/>
          </a:xfrm>
        </p:grpSpPr>
        <p:sp>
          <p:nvSpPr>
            <p:cNvPr id="4" name="object 4"/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11115040" y="0"/>
                  </a:moveTo>
                  <a:lnTo>
                    <a:pt x="0" y="0"/>
                  </a:lnTo>
                  <a:lnTo>
                    <a:pt x="0" y="5140960"/>
                  </a:lnTo>
                  <a:lnTo>
                    <a:pt x="11115040" y="5140960"/>
                  </a:lnTo>
                  <a:lnTo>
                    <a:pt x="1111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0" y="5140960"/>
                  </a:moveTo>
                  <a:lnTo>
                    <a:pt x="11115040" y="5140960"/>
                  </a:lnTo>
                  <a:lnTo>
                    <a:pt x="11115040" y="0"/>
                  </a:lnTo>
                  <a:lnTo>
                    <a:pt x="0" y="0"/>
                  </a:lnTo>
                  <a:lnTo>
                    <a:pt x="0" y="5140960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8480" cy="1341120"/>
            </a:xfrm>
            <a:custGeom>
              <a:avLst/>
              <a:gdLst/>
              <a:ahLst/>
              <a:cxnLst/>
              <a:rect l="l" t="t" r="r" b="b"/>
              <a:pathLst>
                <a:path w="538480" h="1341120">
                  <a:moveTo>
                    <a:pt x="53848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4330" y="1124445"/>
                  </a:lnTo>
                  <a:lnTo>
                    <a:pt x="16840" y="1169136"/>
                  </a:lnTo>
                  <a:lnTo>
                    <a:pt x="36753" y="1210297"/>
                  </a:lnTo>
                  <a:lnTo>
                    <a:pt x="63309" y="1247165"/>
                  </a:lnTo>
                  <a:lnTo>
                    <a:pt x="95770" y="1279004"/>
                  </a:lnTo>
                  <a:lnTo>
                    <a:pt x="133337" y="1305064"/>
                  </a:lnTo>
                  <a:lnTo>
                    <a:pt x="175285" y="1324597"/>
                  </a:lnTo>
                  <a:lnTo>
                    <a:pt x="220840" y="1336865"/>
                  </a:lnTo>
                  <a:lnTo>
                    <a:pt x="269240" y="1341120"/>
                  </a:lnTo>
                  <a:lnTo>
                    <a:pt x="538480" y="1341120"/>
                  </a:lnTo>
                  <a:lnTo>
                    <a:pt x="538480" y="1076960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5889" y="5168805"/>
            <a:ext cx="269240" cy="901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8480" y="467359"/>
            <a:ext cx="1290320" cy="4165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6959" y="345440"/>
            <a:ext cx="660400" cy="65024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9079" y="407606"/>
            <a:ext cx="1017269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/>
              <a:t>A</a:t>
            </a:r>
            <a:r>
              <a:rPr sz="2000" spc="-40" dirty="0"/>
              <a:t>c</a:t>
            </a:r>
            <a:r>
              <a:rPr sz="2000" spc="20" dirty="0"/>
              <a:t>t</a:t>
            </a:r>
            <a:r>
              <a:rPr sz="2000" spc="-15" dirty="0"/>
              <a:t>i</a:t>
            </a:r>
            <a:r>
              <a:rPr sz="2000" spc="5" dirty="0"/>
              <a:t>v</a:t>
            </a:r>
            <a:r>
              <a:rPr sz="2000" spc="-15" dirty="0"/>
              <a:t>i</a:t>
            </a:r>
            <a:r>
              <a:rPr sz="2000" spc="20" dirty="0"/>
              <a:t>t</a:t>
            </a:r>
            <a:r>
              <a:rPr sz="2000" dirty="0"/>
              <a:t>é</a:t>
            </a:r>
            <a:r>
              <a:rPr sz="2000" spc="-25" dirty="0"/>
              <a:t> </a:t>
            </a:r>
            <a:r>
              <a:rPr sz="2000" dirty="0"/>
              <a:t>2</a:t>
            </a:r>
            <a:endParaRPr sz="2000"/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600" spc="-15" dirty="0"/>
              <a:t>Exercices</a:t>
            </a:r>
            <a:endParaRPr sz="160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11" name="object 11"/>
          <p:cNvSpPr txBox="1"/>
          <p:nvPr/>
        </p:nvSpPr>
        <p:spPr>
          <a:xfrm>
            <a:off x="799465" y="1601152"/>
            <a:ext cx="7860665" cy="1233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Exercice</a:t>
            </a:r>
            <a:r>
              <a:rPr sz="1600" b="1" spc="1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</a:pP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va</a:t>
            </a:r>
            <a:r>
              <a:rPr sz="145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travailler</a:t>
            </a:r>
            <a:r>
              <a:rPr sz="1450" spc="-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50" spc="-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même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étude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15" dirty="0">
                <a:solidFill>
                  <a:srgbClr val="555555"/>
                </a:solidFill>
                <a:latin typeface="Calibri"/>
                <a:cs typeface="Calibri"/>
              </a:rPr>
              <a:t>cas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50" spc="-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E-commerce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»,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mais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va</a:t>
            </a:r>
            <a:r>
              <a:rPr sz="145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se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focaliser</a:t>
            </a:r>
            <a:r>
              <a:rPr sz="1450" spc="-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50" spc="-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dimensions.</a:t>
            </a:r>
            <a:endParaRPr sz="14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</a:pP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Comme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nous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avons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vu</a:t>
            </a:r>
            <a:r>
              <a:rPr sz="1450" spc="-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cours,</a:t>
            </a:r>
            <a:r>
              <a:rPr sz="1450" spc="-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date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généralement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50" spc="-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5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importante.</a:t>
            </a:r>
            <a:endParaRPr sz="145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004658" y="3222751"/>
          <a:ext cx="10167615" cy="1259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0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0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57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2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61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09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85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75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759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026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Date_PK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5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97155" indent="111125">
                        <a:lnSpc>
                          <a:spcPts val="1680"/>
                        </a:lnSpc>
                        <a:spcBef>
                          <a:spcPts val="334"/>
                        </a:spcBef>
                      </a:pPr>
                      <a:r>
                        <a:rPr sz="145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Jour_ 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4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5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5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5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4254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349250" marR="73660" indent="-254000">
                        <a:lnSpc>
                          <a:spcPts val="1680"/>
                        </a:lnSpc>
                        <a:spcBef>
                          <a:spcPts val="334"/>
                        </a:spcBef>
                      </a:pPr>
                      <a:r>
                        <a:rPr sz="145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</a:t>
                      </a:r>
                      <a:r>
                        <a:rPr sz="145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45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45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5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_</a:t>
                      </a:r>
                      <a:r>
                        <a:rPr sz="145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4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5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5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5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450" b="1" spc="-7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_  numéro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67005" marR="128905" indent="-30480">
                        <a:lnSpc>
                          <a:spcPts val="1680"/>
                        </a:lnSpc>
                        <a:spcBef>
                          <a:spcPts val="334"/>
                        </a:spcBef>
                      </a:pPr>
                      <a:r>
                        <a:rPr sz="145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</a:t>
                      </a:r>
                      <a:r>
                        <a:rPr sz="145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45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45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_  mois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58115" marR="140335" indent="30480">
                        <a:lnSpc>
                          <a:spcPts val="1680"/>
                        </a:lnSpc>
                        <a:spcBef>
                          <a:spcPts val="334"/>
                        </a:spcBef>
                      </a:pPr>
                      <a:r>
                        <a:rPr sz="145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Jour_ </a:t>
                      </a:r>
                      <a:r>
                        <a:rPr sz="1450" b="1" spc="-3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5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nn</a:t>
                      </a:r>
                      <a:r>
                        <a:rPr sz="145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ée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229870" marR="73660" indent="-132715">
                        <a:lnSpc>
                          <a:spcPts val="1680"/>
                        </a:lnSpc>
                        <a:spcBef>
                          <a:spcPts val="334"/>
                        </a:spcBef>
                      </a:pPr>
                      <a:r>
                        <a:rPr sz="1450" b="1" spc="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4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5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5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5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4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_  </a:t>
                      </a:r>
                      <a:r>
                        <a:rPr sz="14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année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240029" marR="163195" indent="-60960">
                        <a:lnSpc>
                          <a:spcPts val="1680"/>
                        </a:lnSpc>
                        <a:spcBef>
                          <a:spcPts val="334"/>
                        </a:spcBef>
                      </a:pPr>
                      <a:r>
                        <a:rPr sz="145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45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5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_  </a:t>
                      </a:r>
                      <a:r>
                        <a:rPr sz="145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num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200660" marR="130810" indent="-51435">
                        <a:lnSpc>
                          <a:spcPts val="1680"/>
                        </a:lnSpc>
                        <a:spcBef>
                          <a:spcPts val="334"/>
                        </a:spcBef>
                      </a:pPr>
                      <a:r>
                        <a:rPr sz="145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5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45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5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_  </a:t>
                      </a:r>
                      <a:r>
                        <a:rPr sz="14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nom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5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trimestre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Année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50" spc="-20" dirty="0">
                          <a:latin typeface="Calibri"/>
                          <a:cs typeface="Calibri"/>
                        </a:rPr>
                        <a:t>20100101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50" spc="-10" dirty="0">
                          <a:latin typeface="Calibri"/>
                          <a:cs typeface="Calibri"/>
                        </a:rPr>
                        <a:t>2010-01-01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50" spc="-25" dirty="0">
                          <a:latin typeface="Calibri"/>
                          <a:cs typeface="Calibri"/>
                        </a:rPr>
                        <a:t>vendredi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6134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5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1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1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3721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50" spc="-20" dirty="0">
                          <a:latin typeface="Calibri"/>
                          <a:cs typeface="Calibri"/>
                        </a:rPr>
                        <a:t>53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1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50" spc="-10" dirty="0">
                          <a:latin typeface="Calibri"/>
                          <a:cs typeface="Calibri"/>
                        </a:rPr>
                        <a:t>Janvier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1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50" spc="-15" dirty="0">
                          <a:latin typeface="Calibri"/>
                          <a:cs typeface="Calibri"/>
                        </a:rPr>
                        <a:t>2010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…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…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…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5930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…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28956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…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…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40322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…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…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…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…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…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71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F9753E-F963-2C65-01ED-32A205677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1A4FB8BE-4010-98AB-4F85-07B026272C4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>
            <a:extLst>
              <a:ext uri="{FF2B5EF4-FFF2-40B4-BE49-F238E27FC236}">
                <a16:creationId xmlns:a16="http://schemas.microsoft.com/office/drawing/2014/main" id="{159F61A4-9350-7EC3-7D4A-622938B630A2}"/>
              </a:ext>
            </a:extLst>
          </p:cNvPr>
          <p:cNvGrpSpPr/>
          <p:nvPr/>
        </p:nvGrpSpPr>
        <p:grpSpPr>
          <a:xfrm>
            <a:off x="0" y="1463357"/>
            <a:ext cx="11663680" cy="5150485"/>
            <a:chOff x="0" y="1463357"/>
            <a:chExt cx="11663680" cy="515048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C9ECB5B-911F-9BDE-EEC2-E7F1AFE46AD2}"/>
                </a:ext>
              </a:extLst>
            </p:cNvPr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11115040" y="0"/>
                  </a:moveTo>
                  <a:lnTo>
                    <a:pt x="0" y="0"/>
                  </a:lnTo>
                  <a:lnTo>
                    <a:pt x="0" y="5140960"/>
                  </a:lnTo>
                  <a:lnTo>
                    <a:pt x="11115040" y="5140960"/>
                  </a:lnTo>
                  <a:lnTo>
                    <a:pt x="1111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5D9E9A6-584C-5D5E-6FE7-B625B061BA4E}"/>
                </a:ext>
              </a:extLst>
            </p:cNvPr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0" y="5140960"/>
                  </a:moveTo>
                  <a:lnTo>
                    <a:pt x="11115040" y="5140960"/>
                  </a:lnTo>
                  <a:lnTo>
                    <a:pt x="11115040" y="0"/>
                  </a:lnTo>
                  <a:lnTo>
                    <a:pt x="0" y="0"/>
                  </a:lnTo>
                  <a:lnTo>
                    <a:pt x="0" y="5140960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4F6B76C2-4809-7562-31CD-760F9EC22E8B}"/>
                </a:ext>
              </a:extLst>
            </p:cNvPr>
            <p:cNvSpPr/>
            <p:nvPr/>
          </p:nvSpPr>
          <p:spPr>
            <a:xfrm>
              <a:off x="0" y="5059679"/>
              <a:ext cx="538480" cy="1341120"/>
            </a:xfrm>
            <a:custGeom>
              <a:avLst/>
              <a:gdLst/>
              <a:ahLst/>
              <a:cxnLst/>
              <a:rect l="l" t="t" r="r" b="b"/>
              <a:pathLst>
                <a:path w="538480" h="1341120">
                  <a:moveTo>
                    <a:pt x="53848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4330" y="1124445"/>
                  </a:lnTo>
                  <a:lnTo>
                    <a:pt x="16840" y="1169136"/>
                  </a:lnTo>
                  <a:lnTo>
                    <a:pt x="36753" y="1210297"/>
                  </a:lnTo>
                  <a:lnTo>
                    <a:pt x="63309" y="1247165"/>
                  </a:lnTo>
                  <a:lnTo>
                    <a:pt x="95770" y="1279004"/>
                  </a:lnTo>
                  <a:lnTo>
                    <a:pt x="133337" y="1305064"/>
                  </a:lnTo>
                  <a:lnTo>
                    <a:pt x="175285" y="1324597"/>
                  </a:lnTo>
                  <a:lnTo>
                    <a:pt x="220840" y="1336865"/>
                  </a:lnTo>
                  <a:lnTo>
                    <a:pt x="269240" y="1341120"/>
                  </a:lnTo>
                  <a:lnTo>
                    <a:pt x="538480" y="1341120"/>
                  </a:lnTo>
                  <a:lnTo>
                    <a:pt x="538480" y="1076960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>
            <a:extLst>
              <a:ext uri="{FF2B5EF4-FFF2-40B4-BE49-F238E27FC236}">
                <a16:creationId xmlns:a16="http://schemas.microsoft.com/office/drawing/2014/main" id="{EA833A8B-6444-1781-A077-F487EC81E12F}"/>
              </a:ext>
            </a:extLst>
          </p:cNvPr>
          <p:cNvSpPr txBox="1"/>
          <p:nvPr/>
        </p:nvSpPr>
        <p:spPr>
          <a:xfrm>
            <a:off x="135889" y="5168805"/>
            <a:ext cx="269240" cy="901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>
            <a:extLst>
              <a:ext uri="{FF2B5EF4-FFF2-40B4-BE49-F238E27FC236}">
                <a16:creationId xmlns:a16="http://schemas.microsoft.com/office/drawing/2014/main" id="{F1EA93C0-5E76-2723-B296-FAC7691E380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8480" y="467359"/>
            <a:ext cx="1290320" cy="416560"/>
          </a:xfrm>
          <a:prstGeom prst="rect">
            <a:avLst/>
          </a:prstGeom>
        </p:spPr>
      </p:pic>
      <p:pic>
        <p:nvPicPr>
          <p:cNvPr id="9" name="object 9">
            <a:extLst>
              <a:ext uri="{FF2B5EF4-FFF2-40B4-BE49-F238E27FC236}">
                <a16:creationId xmlns:a16="http://schemas.microsoft.com/office/drawing/2014/main" id="{12CC18AC-A348-C8A3-B347-FF2100CC511B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6959" y="345440"/>
            <a:ext cx="660400" cy="650240"/>
          </a:xfrm>
          <a:prstGeom prst="rect">
            <a:avLst/>
          </a:prstGeom>
        </p:spPr>
      </p:pic>
      <p:sp>
        <p:nvSpPr>
          <p:cNvPr id="10" name="object 10">
            <a:extLst>
              <a:ext uri="{FF2B5EF4-FFF2-40B4-BE49-F238E27FC236}">
                <a16:creationId xmlns:a16="http://schemas.microsoft.com/office/drawing/2014/main" id="{69ED6FC0-D776-5188-9B17-7BC79C3AC7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079" y="407606"/>
            <a:ext cx="1017269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/>
              <a:t>A</a:t>
            </a:r>
            <a:r>
              <a:rPr sz="2000" spc="-40" dirty="0"/>
              <a:t>c</a:t>
            </a:r>
            <a:r>
              <a:rPr sz="2000" spc="20" dirty="0"/>
              <a:t>t</a:t>
            </a:r>
            <a:r>
              <a:rPr sz="2000" spc="-15" dirty="0"/>
              <a:t>i</a:t>
            </a:r>
            <a:r>
              <a:rPr sz="2000" spc="5" dirty="0"/>
              <a:t>v</a:t>
            </a:r>
            <a:r>
              <a:rPr sz="2000" spc="-15" dirty="0"/>
              <a:t>i</a:t>
            </a:r>
            <a:r>
              <a:rPr sz="2000" spc="20" dirty="0"/>
              <a:t>t</a:t>
            </a:r>
            <a:r>
              <a:rPr sz="2000" dirty="0"/>
              <a:t>é</a:t>
            </a:r>
            <a:r>
              <a:rPr sz="2000" spc="-25" dirty="0"/>
              <a:t> </a:t>
            </a:r>
            <a:r>
              <a:rPr sz="2000" dirty="0"/>
              <a:t>2</a:t>
            </a:r>
            <a:endParaRPr sz="2000"/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600" spc="-15" dirty="0"/>
              <a:t>Exercices</a:t>
            </a:r>
            <a:endParaRPr sz="1600"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880FB0A2-2870-9C59-0DE9-530255B3428F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99F60496-29B3-3B4A-CC2F-B4BF1303B7A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54F8223B-71E1-7BA1-9210-0DBDF8F5C95E}"/>
              </a:ext>
            </a:extLst>
          </p:cNvPr>
          <p:cNvSpPr txBox="1"/>
          <p:nvPr/>
        </p:nvSpPr>
        <p:spPr>
          <a:xfrm>
            <a:off x="799464" y="1601152"/>
            <a:ext cx="9335135" cy="41755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Exercice</a:t>
            </a:r>
            <a:r>
              <a:rPr sz="1600" b="1" spc="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2</a:t>
            </a:r>
            <a:r>
              <a:rPr sz="1600" b="1" spc="-6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Suite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 dirty="0">
              <a:latin typeface="Calibri"/>
              <a:cs typeface="Calibri"/>
            </a:endParaRPr>
          </a:p>
          <a:p>
            <a:pPr marL="510540" indent="-346075">
              <a:lnSpc>
                <a:spcPct val="100000"/>
              </a:lnSpc>
              <a:buAutoNum type="arabicPeriod"/>
              <a:tabLst>
                <a:tab pos="510540" algn="l"/>
                <a:tab pos="511175" algn="l"/>
              </a:tabLst>
            </a:pP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Créez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date_dim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sans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oublier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contraintes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(aucun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attribut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doit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null).</a:t>
            </a:r>
            <a:endParaRPr sz="14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555555"/>
              </a:buClr>
              <a:buFont typeface="Calibri"/>
              <a:buAutoNum type="arabicPeriod"/>
            </a:pPr>
            <a:endParaRPr sz="1100" dirty="0">
              <a:latin typeface="Calibri"/>
              <a:cs typeface="Calibri"/>
            </a:endParaRPr>
          </a:p>
          <a:p>
            <a:pPr marL="510540" indent="-346075">
              <a:lnSpc>
                <a:spcPct val="100000"/>
              </a:lnSpc>
              <a:buAutoNum type="arabicPeriod"/>
              <a:tabLst>
                <a:tab pos="510540" algn="l"/>
                <a:tab pos="511175" algn="l"/>
              </a:tabLst>
            </a:pP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j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tez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555555"/>
              </a:buClr>
              <a:buFont typeface="Calibri"/>
              <a:buAutoNum type="arabicPeriod"/>
            </a:pPr>
            <a:endParaRPr sz="1100" dirty="0">
              <a:latin typeface="Calibri"/>
              <a:cs typeface="Calibri"/>
            </a:endParaRPr>
          </a:p>
          <a:p>
            <a:pPr marL="510540" indent="-34607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10540" algn="l"/>
                <a:tab pos="51117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Afin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d’optimiser</a:t>
            </a:r>
            <a:r>
              <a:rPr sz="1450" spc="-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performance</a:t>
            </a:r>
            <a:r>
              <a:rPr sz="1450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requêtes,</a:t>
            </a:r>
            <a:r>
              <a:rPr sz="1450" spc="-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ajoutez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INDEX</a:t>
            </a:r>
            <a:r>
              <a:rPr sz="1450" spc="-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5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colonne</a:t>
            </a:r>
            <a:r>
              <a:rPr sz="1450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Date.</a:t>
            </a:r>
            <a:endParaRPr sz="14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55555"/>
              </a:buClr>
              <a:buFont typeface="Calibri"/>
              <a:buAutoNum type="arabicPeriod"/>
            </a:pPr>
            <a:endParaRPr sz="1100" dirty="0">
              <a:latin typeface="Calibri"/>
              <a:cs typeface="Calibri"/>
            </a:endParaRPr>
          </a:p>
          <a:p>
            <a:pPr marL="510540" indent="-346075">
              <a:lnSpc>
                <a:spcPct val="100000"/>
              </a:lnSpc>
              <a:buAutoNum type="arabicPeriod"/>
              <a:tabLst>
                <a:tab pos="510540" algn="l"/>
                <a:tab pos="511175" algn="l"/>
              </a:tabLst>
            </a:pPr>
            <a:r>
              <a:rPr lang="fr-FR" sz="1450" spc="-20" dirty="0">
                <a:solidFill>
                  <a:srgbClr val="555555"/>
                </a:solidFill>
                <a:latin typeface="Calibri"/>
                <a:cs typeface="Calibri"/>
              </a:rPr>
              <a:t>On veut </a:t>
            </a:r>
            <a:r>
              <a:rPr sz="1450" spc="-20" dirty="0" err="1">
                <a:solidFill>
                  <a:srgbClr val="555555"/>
                </a:solidFill>
                <a:latin typeface="Calibri"/>
                <a:cs typeface="Calibri"/>
              </a:rPr>
              <a:t>Génére</a:t>
            </a:r>
            <a:r>
              <a:rPr lang="fr-FR" sz="1450" spc="-2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dates</a:t>
            </a:r>
            <a:r>
              <a:rPr lang="fr-FR" sz="1450" spc="-10" dirty="0">
                <a:solidFill>
                  <a:srgbClr val="555555"/>
                </a:solidFill>
                <a:latin typeface="Calibri"/>
                <a:cs typeface="Calibri"/>
              </a:rPr>
              <a:t> d’une année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partir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 du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20</a:t>
            </a:r>
            <a:r>
              <a:rPr lang="fr-FR" sz="1450" spc="-10" dirty="0">
                <a:solidFill>
                  <a:srgbClr val="555555"/>
                </a:solidFill>
                <a:latin typeface="Calibri"/>
                <a:cs typeface="Calibri"/>
              </a:rPr>
              <a:t>24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-01-01</a:t>
            </a:r>
            <a:r>
              <a:rPr lang="fr-FR" sz="1450" spc="-10" dirty="0">
                <a:solidFill>
                  <a:srgbClr val="555555"/>
                </a:solidFill>
                <a:latin typeface="Calibri"/>
                <a:cs typeface="Calibri"/>
              </a:rPr>
              <a:t> jusqu’à 2024-12-31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50" spc="-85" dirty="0">
                <a:solidFill>
                  <a:srgbClr val="555555"/>
                </a:solidFill>
                <a:latin typeface="Calibri"/>
                <a:cs typeface="Calibri"/>
              </a:rPr>
              <a:t>les insérer 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 err="1">
                <a:solidFill>
                  <a:srgbClr val="555555"/>
                </a:solidFill>
                <a:latin typeface="Calibri"/>
                <a:cs typeface="Calibri"/>
              </a:rPr>
              <a:t>date_dim</a:t>
            </a:r>
            <a:r>
              <a:rPr lang="fr-FR" sz="1450" spc="-15" dirty="0">
                <a:solidFill>
                  <a:srgbClr val="555555"/>
                </a:solidFill>
                <a:latin typeface="Calibri"/>
                <a:cs typeface="Calibri"/>
              </a:rPr>
              <a:t>, pour faire cela suivons les étapes suivantes:</a:t>
            </a:r>
          </a:p>
          <a:p>
            <a:pPr marL="967740" lvl="1" indent="-346075">
              <a:buAutoNum type="arabicPeriod"/>
              <a:tabLst>
                <a:tab pos="510540" algn="l"/>
                <a:tab pos="511175" algn="l"/>
              </a:tabLst>
            </a:pPr>
            <a:r>
              <a:rPr lang="fr-FR" sz="1450" spc="-15" dirty="0">
                <a:solidFill>
                  <a:srgbClr val="555555"/>
                </a:solidFill>
                <a:latin typeface="Calibri"/>
                <a:cs typeface="Calibri"/>
              </a:rPr>
              <a:t>Créée une table ‘nombres’ avec une seule colonne ‘id’</a:t>
            </a:r>
          </a:p>
          <a:p>
            <a:pPr marL="967740" lvl="1" indent="-346075">
              <a:buAutoNum type="arabicPeriod"/>
              <a:tabLst>
                <a:tab pos="510540" algn="l"/>
                <a:tab pos="511175" algn="l"/>
              </a:tabLst>
            </a:pPr>
            <a:r>
              <a:rPr lang="fr-FR" sz="1450" spc="-15" dirty="0">
                <a:solidFill>
                  <a:srgbClr val="555555"/>
                </a:solidFill>
                <a:latin typeface="Calibri"/>
                <a:cs typeface="Calibri"/>
              </a:rPr>
              <a:t>Créer une procédure </a:t>
            </a:r>
            <a:r>
              <a:rPr lang="fr-FR" sz="1450" spc="-15" dirty="0" err="1">
                <a:solidFill>
                  <a:srgbClr val="555555"/>
                </a:solidFill>
                <a:latin typeface="Calibri"/>
                <a:cs typeface="Calibri"/>
              </a:rPr>
              <a:t>genererNombre</a:t>
            </a:r>
            <a:r>
              <a:rPr lang="fr-FR" sz="1450" spc="-15" dirty="0">
                <a:solidFill>
                  <a:srgbClr val="555555"/>
                </a:solidFill>
                <a:latin typeface="Calibri"/>
                <a:cs typeface="Calibri"/>
              </a:rPr>
              <a:t>(start </a:t>
            </a:r>
            <a:r>
              <a:rPr lang="fr-FR" sz="1450" spc="-15" dirty="0" err="1">
                <a:solidFill>
                  <a:srgbClr val="555555"/>
                </a:solidFill>
                <a:latin typeface="Calibri"/>
                <a:cs typeface="Calibri"/>
              </a:rPr>
              <a:t>idDepart</a:t>
            </a:r>
            <a:r>
              <a:rPr lang="fr-FR" sz="1450" spc="-15" dirty="0">
                <a:solidFill>
                  <a:srgbClr val="555555"/>
                </a:solidFill>
                <a:latin typeface="Calibri"/>
                <a:cs typeface="Calibri"/>
              </a:rPr>
              <a:t>, </a:t>
            </a:r>
            <a:r>
              <a:rPr lang="fr-FR" sz="1450" spc="-15" dirty="0" err="1">
                <a:solidFill>
                  <a:srgbClr val="555555"/>
                </a:solidFill>
                <a:latin typeface="Calibri"/>
                <a:cs typeface="Calibri"/>
              </a:rPr>
              <a:t>idFin</a:t>
            </a:r>
            <a:r>
              <a:rPr lang="fr-FR" sz="1450" spc="-15" dirty="0">
                <a:solidFill>
                  <a:srgbClr val="555555"/>
                </a:solidFill>
                <a:latin typeface="Calibri"/>
                <a:cs typeface="Calibri"/>
              </a:rPr>
              <a:t>) qui va </a:t>
            </a:r>
            <a:r>
              <a:rPr lang="fr-FR" sz="1450" spc="-15" dirty="0" err="1">
                <a:solidFill>
                  <a:srgbClr val="555555"/>
                </a:solidFill>
                <a:latin typeface="Calibri"/>
                <a:cs typeface="Calibri"/>
              </a:rPr>
              <a:t>inserer</a:t>
            </a:r>
            <a:r>
              <a:rPr lang="fr-FR" sz="1450" spc="-15" dirty="0">
                <a:solidFill>
                  <a:srgbClr val="555555"/>
                </a:solidFill>
                <a:latin typeface="Calibri"/>
                <a:cs typeface="Calibri"/>
              </a:rPr>
              <a:t> les nombres de 0 jusqu’à 400 dans la table nombres</a:t>
            </a:r>
          </a:p>
          <a:p>
            <a:pPr marL="967740" lvl="1" indent="-346075">
              <a:buAutoNum type="arabicPeriod"/>
              <a:tabLst>
                <a:tab pos="510540" algn="l"/>
                <a:tab pos="511175" algn="l"/>
              </a:tabLst>
            </a:pPr>
            <a:r>
              <a:rPr lang="fr-FR" sz="1450" spc="-15" dirty="0">
                <a:solidFill>
                  <a:srgbClr val="555555"/>
                </a:solidFill>
                <a:latin typeface="Calibri"/>
                <a:cs typeface="Calibri"/>
              </a:rPr>
              <a:t>Appeler la procédure en lui passant 0 et 365 comme </a:t>
            </a:r>
            <a:r>
              <a:rPr lang="fr-FR" sz="1450" spc="-15" dirty="0" err="1">
                <a:solidFill>
                  <a:srgbClr val="555555"/>
                </a:solidFill>
                <a:latin typeface="Calibri"/>
                <a:cs typeface="Calibri"/>
              </a:rPr>
              <a:t>parametres</a:t>
            </a:r>
            <a:endParaRPr lang="fr-FR" sz="1450" spc="-15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967740" lvl="1" indent="-346075">
              <a:buAutoNum type="arabicPeriod"/>
              <a:tabLst>
                <a:tab pos="510540" algn="l"/>
                <a:tab pos="511175" algn="l"/>
              </a:tabLst>
            </a:pPr>
            <a:r>
              <a:rPr lang="fr-FR" sz="1450" spc="-15" dirty="0">
                <a:solidFill>
                  <a:srgbClr val="555555"/>
                </a:solidFill>
                <a:latin typeface="Calibri"/>
                <a:cs typeface="Calibri"/>
              </a:rPr>
              <a:t>Vérifier que les enregistrements ont été bien insérés</a:t>
            </a:r>
          </a:p>
          <a:p>
            <a:pPr marL="967740" lvl="1" indent="-346075">
              <a:buAutoNum type="arabicPeriod"/>
              <a:tabLst>
                <a:tab pos="510540" algn="l"/>
                <a:tab pos="511175" algn="l"/>
              </a:tabLst>
            </a:pPr>
            <a:r>
              <a:rPr lang="fr-FR" sz="1450" spc="-15" dirty="0">
                <a:solidFill>
                  <a:srgbClr val="555555"/>
                </a:solidFill>
                <a:latin typeface="Calibri"/>
                <a:cs typeface="Calibri"/>
              </a:rPr>
              <a:t>Exécuter la </a:t>
            </a:r>
            <a:r>
              <a:rPr lang="fr-FR" sz="1450" spc="-15" dirty="0" smtClean="0">
                <a:solidFill>
                  <a:srgbClr val="555555"/>
                </a:solidFill>
                <a:latin typeface="Calibri"/>
                <a:cs typeface="Calibri"/>
              </a:rPr>
              <a:t>requête </a:t>
            </a:r>
            <a:r>
              <a:rPr lang="en-US" sz="1450" spc="-15" dirty="0">
                <a:solidFill>
                  <a:srgbClr val="555555"/>
                </a:solidFill>
                <a:latin typeface="Calibri"/>
                <a:cs typeface="Calibri"/>
              </a:rPr>
              <a:t>SELECT </a:t>
            </a:r>
            <a:r>
              <a:rPr lang="en-US" sz="1450" spc="-15" dirty="0" smtClean="0">
                <a:solidFill>
                  <a:srgbClr val="555555"/>
                </a:solidFill>
                <a:latin typeface="Calibri"/>
                <a:cs typeface="Calibri"/>
              </a:rPr>
              <a:t>id, </a:t>
            </a:r>
            <a:r>
              <a:rPr lang="en-US" sz="1450" spc="-15" dirty="0">
                <a:solidFill>
                  <a:srgbClr val="555555"/>
                </a:solidFill>
                <a:latin typeface="Calibri"/>
                <a:cs typeface="Calibri"/>
              </a:rPr>
              <a:t>DATE_ADD('2024-01-01', INTERVAL </a:t>
            </a:r>
            <a:r>
              <a:rPr lang="en-US" sz="1450" spc="-15" dirty="0" smtClean="0">
                <a:solidFill>
                  <a:srgbClr val="555555"/>
                </a:solidFill>
                <a:latin typeface="Calibri"/>
                <a:cs typeface="Calibri"/>
              </a:rPr>
              <a:t>id </a:t>
            </a:r>
            <a:r>
              <a:rPr lang="en-US" sz="1450" spc="-15" dirty="0">
                <a:solidFill>
                  <a:srgbClr val="555555"/>
                </a:solidFill>
                <a:latin typeface="Calibri"/>
                <a:cs typeface="Calibri"/>
              </a:rPr>
              <a:t>DAY) AS </a:t>
            </a:r>
            <a:r>
              <a:rPr lang="en-US" sz="1450" spc="-15" dirty="0" err="1">
                <a:solidFill>
                  <a:srgbClr val="555555"/>
                </a:solidFill>
                <a:latin typeface="Calibri"/>
                <a:cs typeface="Calibri"/>
              </a:rPr>
              <a:t>dateGeneree</a:t>
            </a:r>
            <a:r>
              <a:rPr lang="en-US" sz="1450" spc="-15" dirty="0">
                <a:solidFill>
                  <a:srgbClr val="555555"/>
                </a:solidFill>
                <a:latin typeface="Calibri"/>
                <a:cs typeface="Calibri"/>
              </a:rPr>
              <a:t> FROM numbers; </a:t>
            </a:r>
            <a:endParaRPr lang="fr-FR" sz="1450" spc="-15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967740" lvl="1" indent="-346075">
              <a:buAutoNum type="arabicPeriod"/>
              <a:tabLst>
                <a:tab pos="510540" algn="l"/>
                <a:tab pos="511175" algn="l"/>
              </a:tabLst>
            </a:pPr>
            <a:r>
              <a:rPr lang="fr-FR" sz="1450" spc="-15" dirty="0">
                <a:solidFill>
                  <a:srgbClr val="555555"/>
                </a:solidFill>
                <a:latin typeface="Calibri"/>
                <a:cs typeface="Calibri"/>
              </a:rPr>
              <a:t>A quoi sert la fonction </a:t>
            </a:r>
            <a:r>
              <a:rPr lang="en-US" sz="1450" spc="-15" dirty="0">
                <a:solidFill>
                  <a:srgbClr val="555555"/>
                </a:solidFill>
                <a:latin typeface="Calibri"/>
                <a:cs typeface="Calibri"/>
              </a:rPr>
              <a:t>DATE_ADD ?</a:t>
            </a:r>
          </a:p>
          <a:p>
            <a:pPr marL="967740" lvl="1" indent="-346075">
              <a:buAutoNum type="arabicPeriod"/>
              <a:tabLst>
                <a:tab pos="510540" algn="l"/>
                <a:tab pos="511175" algn="l"/>
              </a:tabLst>
            </a:pPr>
            <a:r>
              <a:rPr lang="fr-FR" sz="1450" spc="-15" dirty="0">
                <a:solidFill>
                  <a:srgbClr val="555555"/>
                </a:solidFill>
                <a:latin typeface="Calibri"/>
                <a:cs typeface="Calibri"/>
              </a:rPr>
              <a:t>Adapter la requête pour retenir seulement les dates inférieures ou égales à 2024-12-31</a:t>
            </a: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55555"/>
              </a:buClr>
              <a:buFont typeface="Calibri"/>
              <a:buAutoNum type="arabicPeriod"/>
            </a:pPr>
            <a:endParaRPr sz="11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405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C1BE8-F09C-9A35-FEF8-D27BC3053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EEE6D1B1-0074-3132-758A-E48A173EFEE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>
            <a:extLst>
              <a:ext uri="{FF2B5EF4-FFF2-40B4-BE49-F238E27FC236}">
                <a16:creationId xmlns:a16="http://schemas.microsoft.com/office/drawing/2014/main" id="{DDF52E48-C9E5-5526-D6AE-2E5300CE8444}"/>
              </a:ext>
            </a:extLst>
          </p:cNvPr>
          <p:cNvGrpSpPr/>
          <p:nvPr/>
        </p:nvGrpSpPr>
        <p:grpSpPr>
          <a:xfrm>
            <a:off x="0" y="1463357"/>
            <a:ext cx="11663680" cy="5150485"/>
            <a:chOff x="0" y="1463357"/>
            <a:chExt cx="11663680" cy="515048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83D8BB7-FC2D-349F-1DAC-DCE5AA385449}"/>
                </a:ext>
              </a:extLst>
            </p:cNvPr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11115040" y="0"/>
                  </a:moveTo>
                  <a:lnTo>
                    <a:pt x="0" y="0"/>
                  </a:lnTo>
                  <a:lnTo>
                    <a:pt x="0" y="5140960"/>
                  </a:lnTo>
                  <a:lnTo>
                    <a:pt x="11115040" y="5140960"/>
                  </a:lnTo>
                  <a:lnTo>
                    <a:pt x="1111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2D91A2D-67F2-068E-CF1B-0825CB732001}"/>
                </a:ext>
              </a:extLst>
            </p:cNvPr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0" y="5140960"/>
                  </a:moveTo>
                  <a:lnTo>
                    <a:pt x="11115040" y="5140960"/>
                  </a:lnTo>
                  <a:lnTo>
                    <a:pt x="11115040" y="0"/>
                  </a:lnTo>
                  <a:lnTo>
                    <a:pt x="0" y="0"/>
                  </a:lnTo>
                  <a:lnTo>
                    <a:pt x="0" y="5140960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85A3B8C7-6AF8-88D7-8987-92F1F3E8877E}"/>
                </a:ext>
              </a:extLst>
            </p:cNvPr>
            <p:cNvSpPr/>
            <p:nvPr/>
          </p:nvSpPr>
          <p:spPr>
            <a:xfrm>
              <a:off x="0" y="5059679"/>
              <a:ext cx="538480" cy="1341120"/>
            </a:xfrm>
            <a:custGeom>
              <a:avLst/>
              <a:gdLst/>
              <a:ahLst/>
              <a:cxnLst/>
              <a:rect l="l" t="t" r="r" b="b"/>
              <a:pathLst>
                <a:path w="538480" h="1341120">
                  <a:moveTo>
                    <a:pt x="53848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4330" y="1124445"/>
                  </a:lnTo>
                  <a:lnTo>
                    <a:pt x="16840" y="1169136"/>
                  </a:lnTo>
                  <a:lnTo>
                    <a:pt x="36753" y="1210297"/>
                  </a:lnTo>
                  <a:lnTo>
                    <a:pt x="63309" y="1247165"/>
                  </a:lnTo>
                  <a:lnTo>
                    <a:pt x="95770" y="1279004"/>
                  </a:lnTo>
                  <a:lnTo>
                    <a:pt x="133337" y="1305064"/>
                  </a:lnTo>
                  <a:lnTo>
                    <a:pt x="175285" y="1324597"/>
                  </a:lnTo>
                  <a:lnTo>
                    <a:pt x="220840" y="1336865"/>
                  </a:lnTo>
                  <a:lnTo>
                    <a:pt x="269240" y="1341120"/>
                  </a:lnTo>
                  <a:lnTo>
                    <a:pt x="538480" y="1341120"/>
                  </a:lnTo>
                  <a:lnTo>
                    <a:pt x="538480" y="1076960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>
            <a:extLst>
              <a:ext uri="{FF2B5EF4-FFF2-40B4-BE49-F238E27FC236}">
                <a16:creationId xmlns:a16="http://schemas.microsoft.com/office/drawing/2014/main" id="{F0576721-AFE7-4FAD-E7B6-BD67BB09A992}"/>
              </a:ext>
            </a:extLst>
          </p:cNvPr>
          <p:cNvSpPr txBox="1"/>
          <p:nvPr/>
        </p:nvSpPr>
        <p:spPr>
          <a:xfrm>
            <a:off x="135889" y="5168805"/>
            <a:ext cx="269240" cy="901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>
            <a:extLst>
              <a:ext uri="{FF2B5EF4-FFF2-40B4-BE49-F238E27FC236}">
                <a16:creationId xmlns:a16="http://schemas.microsoft.com/office/drawing/2014/main" id="{100CCB8A-929E-807B-9B32-DF583359B16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8480" y="467359"/>
            <a:ext cx="1290320" cy="416560"/>
          </a:xfrm>
          <a:prstGeom prst="rect">
            <a:avLst/>
          </a:prstGeom>
        </p:spPr>
      </p:pic>
      <p:pic>
        <p:nvPicPr>
          <p:cNvPr id="9" name="object 9">
            <a:extLst>
              <a:ext uri="{FF2B5EF4-FFF2-40B4-BE49-F238E27FC236}">
                <a16:creationId xmlns:a16="http://schemas.microsoft.com/office/drawing/2014/main" id="{D9DD1614-32C9-034D-2832-2614325E29BB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6959" y="345440"/>
            <a:ext cx="660400" cy="650240"/>
          </a:xfrm>
          <a:prstGeom prst="rect">
            <a:avLst/>
          </a:prstGeom>
        </p:spPr>
      </p:pic>
      <p:sp>
        <p:nvSpPr>
          <p:cNvPr id="10" name="object 10">
            <a:extLst>
              <a:ext uri="{FF2B5EF4-FFF2-40B4-BE49-F238E27FC236}">
                <a16:creationId xmlns:a16="http://schemas.microsoft.com/office/drawing/2014/main" id="{DAAFA345-6D51-F239-BF7D-5447E94989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079" y="407606"/>
            <a:ext cx="1017269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/>
              <a:t>A</a:t>
            </a:r>
            <a:r>
              <a:rPr sz="2000" spc="-40" dirty="0"/>
              <a:t>c</a:t>
            </a:r>
            <a:r>
              <a:rPr sz="2000" spc="20" dirty="0"/>
              <a:t>t</a:t>
            </a:r>
            <a:r>
              <a:rPr sz="2000" spc="-15" dirty="0"/>
              <a:t>i</a:t>
            </a:r>
            <a:r>
              <a:rPr sz="2000" spc="5" dirty="0"/>
              <a:t>v</a:t>
            </a:r>
            <a:r>
              <a:rPr sz="2000" spc="-15" dirty="0"/>
              <a:t>i</a:t>
            </a:r>
            <a:r>
              <a:rPr sz="2000" spc="20" dirty="0"/>
              <a:t>t</a:t>
            </a:r>
            <a:r>
              <a:rPr sz="2000" dirty="0"/>
              <a:t>é</a:t>
            </a:r>
            <a:r>
              <a:rPr sz="2000" spc="-25" dirty="0"/>
              <a:t> </a:t>
            </a:r>
            <a:r>
              <a:rPr sz="2000" dirty="0"/>
              <a:t>2</a:t>
            </a:r>
            <a:endParaRPr sz="2000"/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600" spc="-15" dirty="0"/>
              <a:t>Exercices</a:t>
            </a:r>
            <a:endParaRPr sz="1600"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E0EE54AF-5B08-862B-92AA-07A0FEA8CB6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0E898BBF-6B5D-41E2-18E3-A5F55D31F2F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889F02E1-0ACA-7E79-A142-FA686C565AF2}"/>
              </a:ext>
            </a:extLst>
          </p:cNvPr>
          <p:cNvSpPr txBox="1"/>
          <p:nvPr/>
        </p:nvSpPr>
        <p:spPr>
          <a:xfrm>
            <a:off x="799464" y="1601152"/>
            <a:ext cx="10593072" cy="33291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Exercice</a:t>
            </a:r>
            <a:r>
              <a:rPr sz="1600" b="1" spc="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2</a:t>
            </a:r>
            <a:r>
              <a:rPr sz="1600" b="1" spc="-6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Suite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555555"/>
              </a:buClr>
            </a:pPr>
            <a:endParaRPr sz="1100" dirty="0">
              <a:latin typeface="Calibri"/>
              <a:cs typeface="Calibri"/>
            </a:endParaRPr>
          </a:p>
          <a:p>
            <a:pPr marL="510540" indent="-346075">
              <a:lnSpc>
                <a:spcPct val="100000"/>
              </a:lnSpc>
              <a:buFont typeface="+mj-lt"/>
              <a:buAutoNum type="arabicPeriod" startAt="4"/>
              <a:tabLst>
                <a:tab pos="510540" algn="l"/>
                <a:tab pos="511175" algn="l"/>
              </a:tabLst>
            </a:pPr>
            <a:r>
              <a:rPr lang="fr-FR" sz="1450" spc="-20" dirty="0">
                <a:solidFill>
                  <a:srgbClr val="555555"/>
                </a:solidFill>
                <a:latin typeface="Calibri"/>
                <a:cs typeface="Calibri"/>
              </a:rPr>
              <a:t>On veut </a:t>
            </a:r>
            <a:r>
              <a:rPr sz="1450" spc="-20" dirty="0" err="1">
                <a:solidFill>
                  <a:srgbClr val="555555"/>
                </a:solidFill>
                <a:latin typeface="Calibri"/>
                <a:cs typeface="Calibri"/>
              </a:rPr>
              <a:t>Génére</a:t>
            </a:r>
            <a:r>
              <a:rPr lang="fr-FR" sz="1450" spc="-2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dates</a:t>
            </a:r>
            <a:r>
              <a:rPr lang="fr-FR" sz="1450" spc="-10" dirty="0">
                <a:solidFill>
                  <a:srgbClr val="555555"/>
                </a:solidFill>
                <a:latin typeface="Calibri"/>
                <a:cs typeface="Calibri"/>
              </a:rPr>
              <a:t> d’une année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partir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 du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20</a:t>
            </a:r>
            <a:r>
              <a:rPr lang="fr-FR" sz="1450" spc="-10" dirty="0">
                <a:solidFill>
                  <a:srgbClr val="555555"/>
                </a:solidFill>
                <a:latin typeface="Calibri"/>
                <a:cs typeface="Calibri"/>
              </a:rPr>
              <a:t>24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-01-01</a:t>
            </a:r>
            <a:r>
              <a:rPr lang="fr-FR" sz="1450" spc="-10" dirty="0">
                <a:solidFill>
                  <a:srgbClr val="555555"/>
                </a:solidFill>
                <a:latin typeface="Calibri"/>
                <a:cs typeface="Calibri"/>
              </a:rPr>
              <a:t> jusqu’à 2024-12-31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50" spc="-85" dirty="0">
                <a:solidFill>
                  <a:srgbClr val="555555"/>
                </a:solidFill>
                <a:latin typeface="Calibri"/>
                <a:cs typeface="Calibri"/>
              </a:rPr>
              <a:t>les insérer 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 err="1">
                <a:solidFill>
                  <a:srgbClr val="555555"/>
                </a:solidFill>
                <a:latin typeface="Calibri"/>
                <a:cs typeface="Calibri"/>
              </a:rPr>
              <a:t>date_dim</a:t>
            </a:r>
            <a:r>
              <a:rPr lang="fr-FR" sz="1450" spc="-15" dirty="0">
                <a:solidFill>
                  <a:srgbClr val="555555"/>
                </a:solidFill>
                <a:latin typeface="Calibri"/>
                <a:cs typeface="Calibri"/>
              </a:rPr>
              <a:t>, pour faire cela suivons les étapes suivantes:</a:t>
            </a:r>
          </a:p>
          <a:p>
            <a:pPr marL="967740" lvl="1" indent="-346075">
              <a:buFont typeface="+mj-lt"/>
              <a:buAutoNum type="arabicPeriod" startAt="7"/>
              <a:tabLst>
                <a:tab pos="510540" algn="l"/>
                <a:tab pos="511175" algn="l"/>
              </a:tabLst>
            </a:pPr>
            <a:r>
              <a:rPr lang="fr-FR" sz="1450" spc="-15" dirty="0">
                <a:solidFill>
                  <a:srgbClr val="555555"/>
                </a:solidFill>
                <a:latin typeface="Calibri"/>
                <a:cs typeface="Calibri"/>
              </a:rPr>
              <a:t>Rappelez vous de l’une des syntaxes des requêtes imbriquées :</a:t>
            </a:r>
          </a:p>
          <a:p>
            <a:pPr marL="1424940" lvl="2" indent="-346075">
              <a:buAutoNum type="arabicPeriod"/>
              <a:tabLst>
                <a:tab pos="510540" algn="l"/>
                <a:tab pos="511175" algn="l"/>
              </a:tabLst>
            </a:pPr>
            <a:r>
              <a:rPr lang="fr-FR" sz="1450" spc="-15" dirty="0">
                <a:solidFill>
                  <a:srgbClr val="555555"/>
                </a:solidFill>
                <a:latin typeface="Calibri"/>
                <a:cs typeface="Calibri"/>
              </a:rPr>
              <a:t>select </a:t>
            </a:r>
            <a:r>
              <a:rPr lang="fr-FR" sz="1450" spc="-15" dirty="0" err="1">
                <a:solidFill>
                  <a:srgbClr val="555555"/>
                </a:solidFill>
                <a:latin typeface="Calibri"/>
                <a:cs typeface="Calibri"/>
              </a:rPr>
              <a:t>columnsNames</a:t>
            </a:r>
            <a:r>
              <a:rPr lang="fr-FR" sz="145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50" spc="-15" dirty="0" err="1">
                <a:solidFill>
                  <a:srgbClr val="555555"/>
                </a:solidFill>
                <a:latin typeface="Calibri"/>
                <a:cs typeface="Calibri"/>
              </a:rPr>
              <a:t>from</a:t>
            </a:r>
            <a:r>
              <a:rPr lang="fr-FR" sz="1450" spc="-15" dirty="0">
                <a:solidFill>
                  <a:srgbClr val="555555"/>
                </a:solidFill>
                <a:latin typeface="Calibri"/>
                <a:cs typeface="Calibri"/>
              </a:rPr>
              <a:t> (select * </a:t>
            </a:r>
            <a:r>
              <a:rPr lang="fr-FR" sz="1450" spc="-15" dirty="0" err="1">
                <a:solidFill>
                  <a:srgbClr val="555555"/>
                </a:solidFill>
                <a:latin typeface="Calibri"/>
                <a:cs typeface="Calibri"/>
              </a:rPr>
              <a:t>from</a:t>
            </a:r>
            <a:r>
              <a:rPr lang="fr-FR" sz="145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50" spc="-15" dirty="0" err="1">
                <a:solidFill>
                  <a:srgbClr val="555555"/>
                </a:solidFill>
                <a:latin typeface="Calibri"/>
                <a:cs typeface="Calibri"/>
              </a:rPr>
              <a:t>tableName</a:t>
            </a:r>
            <a:r>
              <a:rPr lang="fr-FR" sz="1450" spc="-15" dirty="0">
                <a:solidFill>
                  <a:srgbClr val="555555"/>
                </a:solidFill>
                <a:latin typeface="Calibri"/>
                <a:cs typeface="Calibri"/>
              </a:rPr>
              <a:t>) as </a:t>
            </a:r>
            <a:r>
              <a:rPr lang="fr-FR" sz="1450" spc="-15" dirty="0" err="1">
                <a:solidFill>
                  <a:srgbClr val="555555"/>
                </a:solidFill>
                <a:latin typeface="Calibri"/>
                <a:cs typeface="Calibri"/>
              </a:rPr>
              <a:t>resultatSousRequete</a:t>
            </a:r>
            <a:endParaRPr lang="fr-FR" sz="1450" spc="-15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967740" lvl="1" indent="-346075">
              <a:buAutoNum type="arabicPeriod" startAt="7"/>
              <a:tabLst>
                <a:tab pos="510540" algn="l"/>
                <a:tab pos="511175" algn="l"/>
              </a:tabLst>
            </a:pPr>
            <a:r>
              <a:rPr lang="fr-FR" sz="1450" spc="-15" dirty="0">
                <a:solidFill>
                  <a:srgbClr val="555555"/>
                </a:solidFill>
                <a:latin typeface="Calibri"/>
                <a:cs typeface="Calibri"/>
              </a:rPr>
              <a:t>On veut maintenant réaliser une </a:t>
            </a:r>
            <a:r>
              <a:rPr lang="fr-FR" sz="1450" spc="-15" dirty="0" err="1">
                <a:solidFill>
                  <a:srgbClr val="555555"/>
                </a:solidFill>
                <a:latin typeface="Calibri"/>
                <a:cs typeface="Calibri"/>
              </a:rPr>
              <a:t>requete</a:t>
            </a:r>
            <a:r>
              <a:rPr lang="fr-FR" sz="1450" spc="-15" dirty="0">
                <a:solidFill>
                  <a:srgbClr val="555555"/>
                </a:solidFill>
                <a:latin typeface="Calibri"/>
                <a:cs typeface="Calibri"/>
              </a:rPr>
              <a:t> qui affichera les colonnes n, </a:t>
            </a:r>
            <a:r>
              <a:rPr lang="fr-FR" sz="1450" spc="-15" dirty="0" err="1">
                <a:solidFill>
                  <a:srgbClr val="555555"/>
                </a:solidFill>
                <a:latin typeface="Calibri"/>
                <a:cs typeface="Calibri"/>
              </a:rPr>
              <a:t>dateGeneree</a:t>
            </a:r>
            <a:r>
              <a:rPr lang="fr-FR" sz="1450" spc="-15" dirty="0">
                <a:solidFill>
                  <a:srgbClr val="555555"/>
                </a:solidFill>
                <a:latin typeface="Calibri"/>
                <a:cs typeface="Calibri"/>
              </a:rPr>
              <a:t> et le nom du jour de la semaine, </a:t>
            </a:r>
          </a:p>
          <a:p>
            <a:pPr marL="1424940" lvl="2" indent="-346075">
              <a:buAutoNum type="arabicPeriod"/>
              <a:tabLst>
                <a:tab pos="510540" algn="l"/>
                <a:tab pos="511175" algn="l"/>
              </a:tabLst>
            </a:pPr>
            <a:r>
              <a:rPr lang="fr-FR" sz="1450" spc="-15" dirty="0">
                <a:solidFill>
                  <a:srgbClr val="555555"/>
                </a:solidFill>
                <a:latin typeface="Calibri"/>
                <a:cs typeface="Calibri"/>
              </a:rPr>
              <a:t>Quelle fonction permet  d’avoir le nom du jour d’une date ?</a:t>
            </a:r>
          </a:p>
          <a:p>
            <a:pPr marL="1424940" lvl="2" indent="-346075">
              <a:buAutoNum type="arabicPeriod"/>
              <a:tabLst>
                <a:tab pos="510540" algn="l"/>
                <a:tab pos="511175" algn="l"/>
              </a:tabLst>
            </a:pPr>
            <a:r>
              <a:rPr lang="fr-FR" sz="1450" spc="-15" dirty="0">
                <a:solidFill>
                  <a:srgbClr val="555555"/>
                </a:solidFill>
                <a:latin typeface="Calibri"/>
                <a:cs typeface="Calibri"/>
              </a:rPr>
              <a:t>créer et tester la </a:t>
            </a:r>
            <a:r>
              <a:rPr lang="fr-FR" sz="1450" spc="-15" dirty="0" err="1">
                <a:solidFill>
                  <a:srgbClr val="555555"/>
                </a:solidFill>
                <a:latin typeface="Calibri"/>
                <a:cs typeface="Calibri"/>
              </a:rPr>
              <a:t>requete</a:t>
            </a:r>
            <a:r>
              <a:rPr lang="fr-FR" sz="1450" spc="-15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</a:p>
          <a:p>
            <a:pPr marL="967740" lvl="1" indent="-346075">
              <a:buAutoNum type="arabicPeriod" startAt="7"/>
              <a:tabLst>
                <a:tab pos="510540" algn="l"/>
                <a:tab pos="511175" algn="l"/>
              </a:tabLst>
            </a:pPr>
            <a:endParaRPr lang="fr-FR" sz="1450" spc="-15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967740" lvl="1" indent="-346075">
              <a:buAutoNum type="arabicPeriod" startAt="7"/>
              <a:tabLst>
                <a:tab pos="510540" algn="l"/>
                <a:tab pos="511175" algn="l"/>
              </a:tabLst>
            </a:pPr>
            <a:r>
              <a:rPr lang="fr-FR" sz="1450" spc="-15" dirty="0">
                <a:solidFill>
                  <a:srgbClr val="555555"/>
                </a:solidFill>
                <a:latin typeface="Calibri"/>
                <a:cs typeface="Calibri"/>
              </a:rPr>
              <a:t>Adapter la requête pour ajouter les autres colonnes, tester et afficher la </a:t>
            </a:r>
            <a:r>
              <a:rPr lang="fr-FR" sz="1450" spc="-15" dirty="0" err="1">
                <a:solidFill>
                  <a:srgbClr val="555555"/>
                </a:solidFill>
                <a:latin typeface="Calibri"/>
                <a:cs typeface="Calibri"/>
              </a:rPr>
              <a:t>requete</a:t>
            </a:r>
            <a:endParaRPr lang="fr-FR" sz="1450" spc="-15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967740" lvl="1" indent="-346075">
              <a:buAutoNum type="arabicPeriod" startAt="7"/>
              <a:tabLst>
                <a:tab pos="510540" algn="l"/>
                <a:tab pos="511175" algn="l"/>
              </a:tabLst>
            </a:pPr>
            <a:r>
              <a:rPr lang="fr-FR" sz="1450" spc="-15" dirty="0">
                <a:solidFill>
                  <a:srgbClr val="555555"/>
                </a:solidFill>
                <a:latin typeface="Calibri"/>
                <a:cs typeface="Calibri"/>
              </a:rPr>
              <a:t>C’est le temps pour faire la combinaison de </a:t>
            </a:r>
            <a:r>
              <a:rPr lang="fr-FR" sz="1450" spc="-15" dirty="0" err="1">
                <a:solidFill>
                  <a:srgbClr val="555555"/>
                </a:solidFill>
                <a:latin typeface="Calibri"/>
                <a:cs typeface="Calibri"/>
              </a:rPr>
              <a:t>requete</a:t>
            </a:r>
            <a:r>
              <a:rPr lang="fr-FR" sz="1450" spc="-15" dirty="0">
                <a:solidFill>
                  <a:srgbClr val="555555"/>
                </a:solidFill>
                <a:latin typeface="Calibri"/>
                <a:cs typeface="Calibri"/>
              </a:rPr>
              <a:t> insert et select pour </a:t>
            </a:r>
            <a:r>
              <a:rPr lang="fr-FR" sz="1450" spc="-15" dirty="0" err="1">
                <a:solidFill>
                  <a:srgbClr val="555555"/>
                </a:solidFill>
                <a:latin typeface="Calibri"/>
                <a:cs typeface="Calibri"/>
              </a:rPr>
              <a:t>inserer</a:t>
            </a:r>
            <a:r>
              <a:rPr lang="fr-FR" sz="1450" spc="-15" dirty="0">
                <a:solidFill>
                  <a:srgbClr val="555555"/>
                </a:solidFill>
                <a:latin typeface="Calibri"/>
                <a:cs typeface="Calibri"/>
              </a:rPr>
              <a:t> le </a:t>
            </a:r>
            <a:r>
              <a:rPr lang="fr-FR" sz="1450" spc="-15" dirty="0" err="1">
                <a:solidFill>
                  <a:srgbClr val="555555"/>
                </a:solidFill>
                <a:latin typeface="Calibri"/>
                <a:cs typeface="Calibri"/>
              </a:rPr>
              <a:t>resultat</a:t>
            </a:r>
            <a:endParaRPr lang="fr-FR" sz="1450" spc="-15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621665" lvl="1">
              <a:tabLst>
                <a:tab pos="510540" algn="l"/>
                <a:tab pos="511175" algn="l"/>
              </a:tabLst>
            </a:pPr>
            <a:r>
              <a:rPr lang="fr-FR" sz="1450" spc="-15" dirty="0">
                <a:solidFill>
                  <a:srgbClr val="555555"/>
                </a:solidFill>
                <a:latin typeface="Calibri"/>
                <a:cs typeface="Calibri"/>
              </a:rPr>
              <a:t>De select dans la table </a:t>
            </a:r>
            <a:r>
              <a:rPr lang="fr-FR" sz="1450" spc="-15" dirty="0" err="1">
                <a:solidFill>
                  <a:srgbClr val="555555"/>
                </a:solidFill>
                <a:latin typeface="Calibri"/>
                <a:cs typeface="Calibri"/>
              </a:rPr>
              <a:t>date_dim</a:t>
            </a:r>
            <a:endParaRPr lang="fr-FR" sz="1450" spc="-15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967740" lvl="1" indent="-346075">
              <a:buFont typeface="+mj-lt"/>
              <a:buAutoNum type="arabicPeriod" startAt="11"/>
              <a:tabLst>
                <a:tab pos="510540" algn="l"/>
                <a:tab pos="511175" algn="l"/>
              </a:tabLst>
            </a:pPr>
            <a:r>
              <a:rPr lang="fr-FR" sz="1450" spc="-15" dirty="0">
                <a:solidFill>
                  <a:srgbClr val="555555"/>
                </a:solidFill>
                <a:latin typeface="Calibri"/>
                <a:cs typeface="Calibri"/>
              </a:rPr>
              <a:t>On veut afficher une colonne trimestre, et une colonne </a:t>
            </a:r>
            <a:r>
              <a:rPr lang="fr-FR" sz="1450" spc="-15" dirty="0" err="1">
                <a:solidFill>
                  <a:srgbClr val="555555"/>
                </a:solidFill>
                <a:latin typeface="Calibri"/>
                <a:cs typeface="Calibri"/>
              </a:rPr>
              <a:t>isWeekEnd</a:t>
            </a:r>
            <a:r>
              <a:rPr lang="fr-FR" sz="1450" spc="-15" dirty="0">
                <a:solidFill>
                  <a:srgbClr val="555555"/>
                </a:solidFill>
                <a:latin typeface="Calibri"/>
                <a:cs typeface="Calibri"/>
              </a:rPr>
              <a:t> pour savoir respectivement le trimestre d’une date et s’elle correspond à un jour de fin de semaine (samedi et dimanche), donne une </a:t>
            </a:r>
            <a:r>
              <a:rPr lang="fr-FR" sz="1450" spc="-15" dirty="0" err="1">
                <a:solidFill>
                  <a:srgbClr val="555555"/>
                </a:solidFill>
                <a:latin typeface="Calibri"/>
                <a:cs typeface="Calibri"/>
              </a:rPr>
              <a:t>requete</a:t>
            </a:r>
            <a:r>
              <a:rPr lang="fr-FR" sz="1450" spc="-15" dirty="0">
                <a:solidFill>
                  <a:srgbClr val="555555"/>
                </a:solidFill>
                <a:latin typeface="Calibri"/>
                <a:cs typeface="Calibri"/>
              </a:rPr>
              <a:t> select qui répond à la question.</a:t>
            </a:r>
            <a:endParaRPr sz="1450" spc="-15" dirty="0">
              <a:solidFill>
                <a:srgbClr val="555555"/>
              </a:solidFill>
              <a:latin typeface="Calibri"/>
              <a:cs typeface="Calibri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BC176A98-DB32-9940-ECB3-D44B3BDAC1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4400" y="3127073"/>
            <a:ext cx="2349621" cy="103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5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63357"/>
            <a:ext cx="11663680" cy="5150485"/>
            <a:chOff x="0" y="1463357"/>
            <a:chExt cx="11663680" cy="5150485"/>
          </a:xfrm>
        </p:grpSpPr>
        <p:sp>
          <p:nvSpPr>
            <p:cNvPr id="4" name="object 4"/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11115040" y="0"/>
                  </a:moveTo>
                  <a:lnTo>
                    <a:pt x="0" y="0"/>
                  </a:lnTo>
                  <a:lnTo>
                    <a:pt x="0" y="5140960"/>
                  </a:lnTo>
                  <a:lnTo>
                    <a:pt x="11115040" y="5140960"/>
                  </a:lnTo>
                  <a:lnTo>
                    <a:pt x="1111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0" y="5140960"/>
                  </a:moveTo>
                  <a:lnTo>
                    <a:pt x="11115040" y="5140960"/>
                  </a:lnTo>
                  <a:lnTo>
                    <a:pt x="11115040" y="0"/>
                  </a:lnTo>
                  <a:lnTo>
                    <a:pt x="0" y="0"/>
                  </a:lnTo>
                  <a:lnTo>
                    <a:pt x="0" y="5140960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8480" cy="1341120"/>
            </a:xfrm>
            <a:custGeom>
              <a:avLst/>
              <a:gdLst/>
              <a:ahLst/>
              <a:cxnLst/>
              <a:rect l="l" t="t" r="r" b="b"/>
              <a:pathLst>
                <a:path w="538480" h="1341120">
                  <a:moveTo>
                    <a:pt x="53848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4330" y="1124445"/>
                  </a:lnTo>
                  <a:lnTo>
                    <a:pt x="16840" y="1169136"/>
                  </a:lnTo>
                  <a:lnTo>
                    <a:pt x="36753" y="1210297"/>
                  </a:lnTo>
                  <a:lnTo>
                    <a:pt x="63309" y="1247165"/>
                  </a:lnTo>
                  <a:lnTo>
                    <a:pt x="95770" y="1279004"/>
                  </a:lnTo>
                  <a:lnTo>
                    <a:pt x="133337" y="1305064"/>
                  </a:lnTo>
                  <a:lnTo>
                    <a:pt x="175285" y="1324597"/>
                  </a:lnTo>
                  <a:lnTo>
                    <a:pt x="220840" y="1336865"/>
                  </a:lnTo>
                  <a:lnTo>
                    <a:pt x="269240" y="1341120"/>
                  </a:lnTo>
                  <a:lnTo>
                    <a:pt x="538480" y="1341120"/>
                  </a:lnTo>
                  <a:lnTo>
                    <a:pt x="538480" y="1076960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5889" y="5168805"/>
            <a:ext cx="269240" cy="901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8480" y="467359"/>
            <a:ext cx="1290320" cy="4165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6959" y="345440"/>
            <a:ext cx="660400" cy="65024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9079" y="407606"/>
            <a:ext cx="1017269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/>
              <a:t>A</a:t>
            </a:r>
            <a:r>
              <a:rPr sz="2000" spc="-40" dirty="0"/>
              <a:t>c</a:t>
            </a:r>
            <a:r>
              <a:rPr sz="2000" spc="20" dirty="0"/>
              <a:t>t</a:t>
            </a:r>
            <a:r>
              <a:rPr sz="2000" spc="-15" dirty="0"/>
              <a:t>i</a:t>
            </a:r>
            <a:r>
              <a:rPr sz="2000" spc="5" dirty="0"/>
              <a:t>v</a:t>
            </a:r>
            <a:r>
              <a:rPr sz="2000" spc="-15" dirty="0"/>
              <a:t>i</a:t>
            </a:r>
            <a:r>
              <a:rPr sz="2000" spc="20" dirty="0"/>
              <a:t>t</a:t>
            </a:r>
            <a:r>
              <a:rPr sz="2000" dirty="0"/>
              <a:t>é</a:t>
            </a:r>
            <a:r>
              <a:rPr sz="2000" spc="-25" dirty="0"/>
              <a:t> </a:t>
            </a:r>
            <a:r>
              <a:rPr sz="2000" dirty="0"/>
              <a:t>2</a:t>
            </a:r>
            <a:endParaRPr sz="2000"/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600" spc="-15" dirty="0"/>
              <a:t>Exercices</a:t>
            </a:r>
            <a:endParaRPr sz="160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11" name="object 11"/>
          <p:cNvSpPr txBox="1"/>
          <p:nvPr/>
        </p:nvSpPr>
        <p:spPr>
          <a:xfrm>
            <a:off x="799465" y="1601152"/>
            <a:ext cx="7813040" cy="37674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Exercice</a:t>
            </a:r>
            <a:r>
              <a:rPr sz="1600" b="1" spc="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3</a:t>
            </a:r>
            <a:r>
              <a:rPr sz="1600" b="1" spc="-7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 dirty="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Considérons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système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suivi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performances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sportives.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disponibles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suivantes</a:t>
            </a:r>
            <a:r>
              <a:rPr sz="1450" spc="-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50" dirty="0">
              <a:latin typeface="Calibri"/>
              <a:cs typeface="Calibri"/>
            </a:endParaRPr>
          </a:p>
          <a:p>
            <a:pPr marL="907415" indent="-28511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906780" algn="l"/>
                <a:tab pos="907415" algn="l"/>
              </a:tabLst>
            </a:pP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 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15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h</a:t>
            </a:r>
            <a:endParaRPr sz="1450" dirty="0">
              <a:latin typeface="Calibri"/>
              <a:cs typeface="Calibri"/>
            </a:endParaRPr>
          </a:p>
          <a:p>
            <a:pPr marL="907415" indent="-285115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906780" algn="l"/>
                <a:tab pos="907415" algn="l"/>
              </a:tabLst>
            </a:pP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te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h</a:t>
            </a:r>
            <a:endParaRPr sz="1450" dirty="0">
              <a:latin typeface="Calibri"/>
              <a:cs typeface="Calibri"/>
            </a:endParaRPr>
          </a:p>
          <a:p>
            <a:pPr marL="907415" indent="-285115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906780" algn="l"/>
                <a:tab pos="907415" algn="l"/>
              </a:tabLst>
            </a:pP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'é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q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 à</a:t>
            </a:r>
            <a:r>
              <a:rPr sz="145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endParaRPr sz="1450" dirty="0">
              <a:latin typeface="Calibri"/>
              <a:cs typeface="Calibri"/>
            </a:endParaRPr>
          </a:p>
          <a:p>
            <a:pPr marL="907415" indent="-28511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906780" algn="l"/>
                <a:tab pos="907415" algn="l"/>
              </a:tabLst>
            </a:pP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'é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q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 à</a:t>
            </a:r>
            <a:r>
              <a:rPr sz="145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'e</a:t>
            </a: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x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té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endParaRPr sz="1450" dirty="0">
              <a:latin typeface="Calibri"/>
              <a:cs typeface="Calibri"/>
            </a:endParaRPr>
          </a:p>
          <a:p>
            <a:pPr marL="907415" indent="-285115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906780" algn="l"/>
                <a:tab pos="907415" algn="l"/>
              </a:tabLst>
            </a:pP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'é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qu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 à</a:t>
            </a:r>
            <a:r>
              <a:rPr sz="1450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endParaRPr sz="1450" dirty="0">
              <a:latin typeface="Calibri"/>
              <a:cs typeface="Calibri"/>
            </a:endParaRPr>
          </a:p>
          <a:p>
            <a:pPr marL="907415" indent="-285115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906780" algn="l"/>
                <a:tab pos="907415" algn="l"/>
              </a:tabLst>
            </a:pP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Score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l'équipe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à</a:t>
            </a:r>
            <a:r>
              <a:rPr sz="1450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l'extérieur</a:t>
            </a:r>
            <a:endParaRPr sz="1450" dirty="0">
              <a:latin typeface="Calibri"/>
              <a:cs typeface="Calibri"/>
            </a:endParaRPr>
          </a:p>
          <a:p>
            <a:pPr marL="907415" indent="-285115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906780" algn="l"/>
                <a:tab pos="907415" algn="l"/>
              </a:tabLst>
            </a:pP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j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endParaRPr sz="1450" dirty="0">
              <a:latin typeface="Calibri"/>
              <a:cs typeface="Calibri"/>
            </a:endParaRPr>
          </a:p>
          <a:p>
            <a:pPr marL="907415" indent="-285115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906780" algn="l"/>
                <a:tab pos="907415" algn="l"/>
              </a:tabLst>
            </a:pP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j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endParaRPr sz="1450" dirty="0">
              <a:latin typeface="Calibri"/>
              <a:cs typeface="Calibri"/>
            </a:endParaRPr>
          </a:p>
          <a:p>
            <a:pPr marL="907415" indent="-285115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906780" algn="l"/>
                <a:tab pos="907415" algn="l"/>
              </a:tabLst>
            </a:pP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j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endParaRPr sz="1450" dirty="0">
              <a:latin typeface="Calibri"/>
              <a:cs typeface="Calibri"/>
            </a:endParaRPr>
          </a:p>
          <a:p>
            <a:pPr marL="907415" indent="-28511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906780" algn="l"/>
                <a:tab pos="907415" algn="l"/>
              </a:tabLst>
            </a:pPr>
            <a:r>
              <a:rPr sz="1450" spc="-150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j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eu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j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 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15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h</a:t>
            </a:r>
            <a:endParaRPr sz="145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9618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63357"/>
            <a:ext cx="11663680" cy="5150485"/>
            <a:chOff x="0" y="1463357"/>
            <a:chExt cx="11663680" cy="5150485"/>
          </a:xfrm>
        </p:grpSpPr>
        <p:sp>
          <p:nvSpPr>
            <p:cNvPr id="4" name="object 4"/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11115040" y="0"/>
                  </a:moveTo>
                  <a:lnTo>
                    <a:pt x="0" y="0"/>
                  </a:lnTo>
                  <a:lnTo>
                    <a:pt x="0" y="5140960"/>
                  </a:lnTo>
                  <a:lnTo>
                    <a:pt x="11115040" y="5140960"/>
                  </a:lnTo>
                  <a:lnTo>
                    <a:pt x="1111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0" y="5140960"/>
                  </a:moveTo>
                  <a:lnTo>
                    <a:pt x="11115040" y="5140960"/>
                  </a:lnTo>
                  <a:lnTo>
                    <a:pt x="11115040" y="0"/>
                  </a:lnTo>
                  <a:lnTo>
                    <a:pt x="0" y="0"/>
                  </a:lnTo>
                  <a:lnTo>
                    <a:pt x="0" y="5140960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8480" cy="1341120"/>
            </a:xfrm>
            <a:custGeom>
              <a:avLst/>
              <a:gdLst/>
              <a:ahLst/>
              <a:cxnLst/>
              <a:rect l="l" t="t" r="r" b="b"/>
              <a:pathLst>
                <a:path w="538480" h="1341120">
                  <a:moveTo>
                    <a:pt x="53848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4330" y="1124445"/>
                  </a:lnTo>
                  <a:lnTo>
                    <a:pt x="16840" y="1169136"/>
                  </a:lnTo>
                  <a:lnTo>
                    <a:pt x="36753" y="1210297"/>
                  </a:lnTo>
                  <a:lnTo>
                    <a:pt x="63309" y="1247165"/>
                  </a:lnTo>
                  <a:lnTo>
                    <a:pt x="95770" y="1279004"/>
                  </a:lnTo>
                  <a:lnTo>
                    <a:pt x="133337" y="1305064"/>
                  </a:lnTo>
                  <a:lnTo>
                    <a:pt x="175285" y="1324597"/>
                  </a:lnTo>
                  <a:lnTo>
                    <a:pt x="220840" y="1336865"/>
                  </a:lnTo>
                  <a:lnTo>
                    <a:pt x="269240" y="1341120"/>
                  </a:lnTo>
                  <a:lnTo>
                    <a:pt x="538480" y="1341120"/>
                  </a:lnTo>
                  <a:lnTo>
                    <a:pt x="538480" y="1076960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5889" y="5168805"/>
            <a:ext cx="269240" cy="901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8480" y="467359"/>
            <a:ext cx="1290320" cy="4165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6959" y="345440"/>
            <a:ext cx="660400" cy="65024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9079" y="407606"/>
            <a:ext cx="1017269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/>
              <a:t>A</a:t>
            </a:r>
            <a:r>
              <a:rPr sz="2000" spc="-40" dirty="0"/>
              <a:t>c</a:t>
            </a:r>
            <a:r>
              <a:rPr sz="2000" spc="20" dirty="0"/>
              <a:t>t</a:t>
            </a:r>
            <a:r>
              <a:rPr sz="2000" spc="-15" dirty="0"/>
              <a:t>i</a:t>
            </a:r>
            <a:r>
              <a:rPr sz="2000" spc="5" dirty="0"/>
              <a:t>v</a:t>
            </a:r>
            <a:r>
              <a:rPr sz="2000" spc="-15" dirty="0"/>
              <a:t>i</a:t>
            </a:r>
            <a:r>
              <a:rPr sz="2000" spc="20" dirty="0"/>
              <a:t>t</a:t>
            </a:r>
            <a:r>
              <a:rPr sz="2000" dirty="0"/>
              <a:t>é</a:t>
            </a:r>
            <a:r>
              <a:rPr sz="2000" spc="-25" dirty="0"/>
              <a:t> </a:t>
            </a:r>
            <a:r>
              <a:rPr sz="2000" dirty="0"/>
              <a:t>2</a:t>
            </a:r>
            <a:endParaRPr sz="2000"/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600" spc="-15" dirty="0"/>
              <a:t>Exercices</a:t>
            </a:r>
            <a:endParaRPr sz="160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11" name="object 11"/>
          <p:cNvSpPr txBox="1"/>
          <p:nvPr/>
        </p:nvSpPr>
        <p:spPr>
          <a:xfrm>
            <a:off x="799465" y="1601152"/>
            <a:ext cx="8745855" cy="2821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Exercice</a:t>
            </a:r>
            <a:r>
              <a:rPr sz="1600" b="1" spc="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3</a:t>
            </a:r>
            <a:r>
              <a:rPr sz="1600" b="1" spc="-6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Suite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>
              <a:latin typeface="Calibri"/>
              <a:cs typeface="Calibri"/>
            </a:endParaRPr>
          </a:p>
          <a:p>
            <a:pPr marL="510540" indent="-346075">
              <a:lnSpc>
                <a:spcPct val="100000"/>
              </a:lnSpc>
              <a:buAutoNum type="arabicPeriod"/>
              <a:tabLst>
                <a:tab pos="510540" algn="l"/>
                <a:tab pos="511175" algn="l"/>
              </a:tabLst>
            </a:pP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f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ez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f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s.</a:t>
            </a:r>
            <a:endParaRPr sz="14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555555"/>
              </a:buClr>
              <a:buFont typeface="Calibri"/>
              <a:buAutoNum type="arabicPeriod"/>
            </a:pPr>
            <a:endParaRPr sz="1100">
              <a:latin typeface="Calibri"/>
              <a:cs typeface="Calibri"/>
            </a:endParaRPr>
          </a:p>
          <a:p>
            <a:pPr marL="510540" indent="-346075">
              <a:lnSpc>
                <a:spcPct val="100000"/>
              </a:lnSpc>
              <a:buAutoNum type="arabicPeriod"/>
              <a:tabLst>
                <a:tab pos="510540" algn="l"/>
                <a:tab pos="51117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Proposez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modélisation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dimensionnelle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50" spc="-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problème.</a:t>
            </a:r>
            <a:endParaRPr sz="14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555555"/>
              </a:buClr>
              <a:buFont typeface="Calibri"/>
              <a:buAutoNum type="arabicPeriod"/>
            </a:pPr>
            <a:endParaRPr sz="1100">
              <a:latin typeface="Calibri"/>
              <a:cs typeface="Calibri"/>
            </a:endParaRPr>
          </a:p>
          <a:p>
            <a:pPr marL="510540" indent="-34607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10540" algn="l"/>
                <a:tab pos="511175" algn="l"/>
              </a:tabLst>
            </a:pP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Créez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faits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"Performances"</a:t>
            </a:r>
            <a:r>
              <a:rPr sz="1450" spc="-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450" spc="-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colonnes</a:t>
            </a:r>
            <a:r>
              <a:rPr sz="1450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nécessaires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stocker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50" spc="-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utilisant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SQL.</a:t>
            </a:r>
            <a:endParaRPr sz="14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55555"/>
              </a:buClr>
              <a:buFont typeface="Calibri"/>
              <a:buAutoNum type="arabicPeriod"/>
            </a:pPr>
            <a:endParaRPr sz="1100">
              <a:latin typeface="Calibri"/>
              <a:cs typeface="Calibri"/>
            </a:endParaRPr>
          </a:p>
          <a:p>
            <a:pPr marL="510540" indent="-346075">
              <a:lnSpc>
                <a:spcPct val="100000"/>
              </a:lnSpc>
              <a:buAutoNum type="arabicPeriod"/>
              <a:tabLst>
                <a:tab pos="510540" algn="l"/>
                <a:tab pos="51117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Identifiez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colonnes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serviront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clés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étrangères</a:t>
            </a:r>
            <a:r>
              <a:rPr sz="1450" spc="-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dimensions.</a:t>
            </a:r>
            <a:endParaRPr sz="14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55555"/>
              </a:buClr>
              <a:buFont typeface="Calibri"/>
              <a:buAutoNum type="arabicPeriod"/>
            </a:pPr>
            <a:endParaRPr sz="1100">
              <a:latin typeface="Calibri"/>
              <a:cs typeface="Calibri"/>
            </a:endParaRPr>
          </a:p>
          <a:p>
            <a:pPr marL="510540" indent="-346075">
              <a:lnSpc>
                <a:spcPct val="100000"/>
              </a:lnSpc>
              <a:buAutoNum type="arabicPeriod"/>
              <a:tabLst>
                <a:tab pos="510540" algn="l"/>
                <a:tab pos="51117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Proposez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définitions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tables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dimensions</a:t>
            </a:r>
            <a:r>
              <a:rPr sz="1450" spc="-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associées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utilisant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SQL.</a:t>
            </a:r>
            <a:endParaRPr sz="14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555555"/>
              </a:buClr>
              <a:buFont typeface="Calibri"/>
              <a:buAutoNum type="arabicPeriod"/>
            </a:pPr>
            <a:endParaRPr sz="1100">
              <a:latin typeface="Calibri"/>
              <a:cs typeface="Calibri"/>
            </a:endParaRPr>
          </a:p>
          <a:p>
            <a:pPr marL="510540" indent="-346075">
              <a:lnSpc>
                <a:spcPct val="100000"/>
              </a:lnSpc>
              <a:buAutoNum type="arabicPeriod"/>
              <a:tabLst>
                <a:tab pos="510540" algn="l"/>
                <a:tab pos="511175" algn="l"/>
              </a:tabLst>
            </a:pP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Ajoutez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contraintes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étrangère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50" spc="-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colonnes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correspondantes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faits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50" spc="-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utilisant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SQL.</a:t>
            </a:r>
            <a:endParaRPr sz="145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2417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DAABE5-B7C1-9A42-89B3-B2959F9E9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E11C5563-A1DE-D4C1-B50F-76337297720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>
            <a:extLst>
              <a:ext uri="{FF2B5EF4-FFF2-40B4-BE49-F238E27FC236}">
                <a16:creationId xmlns:a16="http://schemas.microsoft.com/office/drawing/2014/main" id="{297FD5FF-F3E7-90E1-9D21-4F51A9CEC888}"/>
              </a:ext>
            </a:extLst>
          </p:cNvPr>
          <p:cNvGrpSpPr/>
          <p:nvPr/>
        </p:nvGrpSpPr>
        <p:grpSpPr>
          <a:xfrm>
            <a:off x="0" y="1463357"/>
            <a:ext cx="11663680" cy="5150485"/>
            <a:chOff x="0" y="1463357"/>
            <a:chExt cx="11663680" cy="515048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C8CD0C7-1F3F-5211-D7C1-94AF9BACD39C}"/>
                </a:ext>
              </a:extLst>
            </p:cNvPr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11115040" y="0"/>
                  </a:moveTo>
                  <a:lnTo>
                    <a:pt x="0" y="0"/>
                  </a:lnTo>
                  <a:lnTo>
                    <a:pt x="0" y="5140960"/>
                  </a:lnTo>
                  <a:lnTo>
                    <a:pt x="11115040" y="5140960"/>
                  </a:lnTo>
                  <a:lnTo>
                    <a:pt x="1111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321A18F-A370-98A1-2692-0195123D0DD5}"/>
                </a:ext>
              </a:extLst>
            </p:cNvPr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0" y="5140960"/>
                  </a:moveTo>
                  <a:lnTo>
                    <a:pt x="11115040" y="5140960"/>
                  </a:lnTo>
                  <a:lnTo>
                    <a:pt x="11115040" y="0"/>
                  </a:lnTo>
                  <a:lnTo>
                    <a:pt x="0" y="0"/>
                  </a:lnTo>
                  <a:lnTo>
                    <a:pt x="0" y="5140960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316F9ADD-A835-7B84-6C1C-BDBD76EF6F86}"/>
                </a:ext>
              </a:extLst>
            </p:cNvPr>
            <p:cNvSpPr/>
            <p:nvPr/>
          </p:nvSpPr>
          <p:spPr>
            <a:xfrm>
              <a:off x="0" y="5059679"/>
              <a:ext cx="538480" cy="1341120"/>
            </a:xfrm>
            <a:custGeom>
              <a:avLst/>
              <a:gdLst/>
              <a:ahLst/>
              <a:cxnLst/>
              <a:rect l="l" t="t" r="r" b="b"/>
              <a:pathLst>
                <a:path w="538480" h="1341120">
                  <a:moveTo>
                    <a:pt x="53848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4330" y="1124445"/>
                  </a:lnTo>
                  <a:lnTo>
                    <a:pt x="16840" y="1169136"/>
                  </a:lnTo>
                  <a:lnTo>
                    <a:pt x="36753" y="1210297"/>
                  </a:lnTo>
                  <a:lnTo>
                    <a:pt x="63309" y="1247165"/>
                  </a:lnTo>
                  <a:lnTo>
                    <a:pt x="95770" y="1279004"/>
                  </a:lnTo>
                  <a:lnTo>
                    <a:pt x="133337" y="1305064"/>
                  </a:lnTo>
                  <a:lnTo>
                    <a:pt x="175285" y="1324597"/>
                  </a:lnTo>
                  <a:lnTo>
                    <a:pt x="220840" y="1336865"/>
                  </a:lnTo>
                  <a:lnTo>
                    <a:pt x="269240" y="1341120"/>
                  </a:lnTo>
                  <a:lnTo>
                    <a:pt x="538480" y="1341120"/>
                  </a:lnTo>
                  <a:lnTo>
                    <a:pt x="538480" y="1076960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>
            <a:extLst>
              <a:ext uri="{FF2B5EF4-FFF2-40B4-BE49-F238E27FC236}">
                <a16:creationId xmlns:a16="http://schemas.microsoft.com/office/drawing/2014/main" id="{198F8D9D-6BBB-5E83-9623-CE5B995236C6}"/>
              </a:ext>
            </a:extLst>
          </p:cNvPr>
          <p:cNvSpPr txBox="1"/>
          <p:nvPr/>
        </p:nvSpPr>
        <p:spPr>
          <a:xfrm>
            <a:off x="135889" y="5168805"/>
            <a:ext cx="269240" cy="901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>
            <a:extLst>
              <a:ext uri="{FF2B5EF4-FFF2-40B4-BE49-F238E27FC236}">
                <a16:creationId xmlns:a16="http://schemas.microsoft.com/office/drawing/2014/main" id="{9A643B6B-2D0D-536C-343A-B94001FF7142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8480" y="467359"/>
            <a:ext cx="1290320" cy="416560"/>
          </a:xfrm>
          <a:prstGeom prst="rect">
            <a:avLst/>
          </a:prstGeom>
        </p:spPr>
      </p:pic>
      <p:pic>
        <p:nvPicPr>
          <p:cNvPr id="9" name="object 9">
            <a:extLst>
              <a:ext uri="{FF2B5EF4-FFF2-40B4-BE49-F238E27FC236}">
                <a16:creationId xmlns:a16="http://schemas.microsoft.com/office/drawing/2014/main" id="{641279D5-B7E4-C6A6-4392-043D3E1421F0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66959" y="345440"/>
            <a:ext cx="660400" cy="650240"/>
          </a:xfrm>
          <a:prstGeom prst="rect">
            <a:avLst/>
          </a:prstGeom>
        </p:spPr>
      </p:pic>
      <p:sp>
        <p:nvSpPr>
          <p:cNvPr id="10" name="object 10">
            <a:extLst>
              <a:ext uri="{FF2B5EF4-FFF2-40B4-BE49-F238E27FC236}">
                <a16:creationId xmlns:a16="http://schemas.microsoft.com/office/drawing/2014/main" id="{F0177009-D29E-585D-B6C9-9ED7DDB3D4F8}"/>
              </a:ext>
            </a:extLst>
          </p:cNvPr>
          <p:cNvSpPr txBox="1"/>
          <p:nvPr/>
        </p:nvSpPr>
        <p:spPr>
          <a:xfrm>
            <a:off x="799465" y="1601152"/>
            <a:ext cx="10647045" cy="23519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Exercice</a:t>
            </a:r>
            <a:r>
              <a:rPr sz="16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1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 dirty="0">
              <a:latin typeface="Calibri"/>
              <a:cs typeface="Calibri"/>
            </a:endParaRPr>
          </a:p>
          <a:p>
            <a:pPr marL="510540" indent="-34607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10540" algn="l"/>
                <a:tab pos="511175" algn="l"/>
              </a:tabLst>
            </a:pP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Pourquoi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utilisons-nous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50" spc="-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notre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modèle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50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450" spc="-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aide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opérations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mise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jour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d'insertion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420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450" spc="-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contribue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50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performance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50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convivialité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50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450" spc="-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aide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à</a:t>
            </a:r>
            <a:r>
              <a:rPr sz="1450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traiter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hétérogènes</a:t>
            </a:r>
            <a:endParaRPr sz="145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555555"/>
              </a:buClr>
              <a:buFont typeface="Wingdings"/>
              <a:buChar char=""/>
            </a:pPr>
            <a:endParaRPr lang="fr-FR" sz="165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555555"/>
              </a:buClr>
              <a:buFont typeface="Wingdings"/>
              <a:buChar char=""/>
            </a:pPr>
            <a:endParaRPr lang="fr-FR" sz="165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555555"/>
              </a:buClr>
              <a:buFont typeface="Wingdings"/>
              <a:buChar char=""/>
            </a:pPr>
            <a:endParaRPr sz="1650" dirty="0">
              <a:latin typeface="Calibri"/>
              <a:cs typeface="Calibri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A2F09267-9D67-AD36-188A-65949E2092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079" y="407606"/>
            <a:ext cx="1017269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Activité</a:t>
            </a:r>
            <a:r>
              <a:rPr sz="2000" spc="-95" dirty="0"/>
              <a:t> </a:t>
            </a:r>
            <a:r>
              <a:rPr sz="2000" dirty="0"/>
              <a:t>2</a:t>
            </a:r>
            <a:endParaRPr sz="2000"/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600" spc="-15" dirty="0"/>
              <a:t>Exercices</a:t>
            </a:r>
            <a:endParaRPr sz="1600"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4939EE4D-4848-549F-DAE7-3F4031D0312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C54FCFAF-73E5-EC92-C5BB-8016665235A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3AF76C-197B-0A12-5067-CFB67C5E1AD3}"/>
              </a:ext>
            </a:extLst>
          </p:cNvPr>
          <p:cNvSpPr/>
          <p:nvPr/>
        </p:nvSpPr>
        <p:spPr>
          <a:xfrm>
            <a:off x="828207" y="3875544"/>
            <a:ext cx="106017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5" dirty="0">
                <a:solidFill>
                  <a:srgbClr val="555555"/>
                </a:solidFill>
                <a:cs typeface="Calibri"/>
              </a:rPr>
              <a:t>Argumenter et justifier la réponse depuis  la présentation PPT </a:t>
            </a:r>
            <a:r>
              <a:rPr lang="fr-FR" sz="1400" spc="-15" dirty="0">
                <a:solidFill>
                  <a:srgbClr val="555555"/>
                </a:solidFill>
                <a:cs typeface="Calibri"/>
              </a:rPr>
              <a:t>?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endParaRPr lang="fr-FR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4270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63357"/>
            <a:ext cx="11663680" cy="5150485"/>
            <a:chOff x="0" y="1463357"/>
            <a:chExt cx="11663680" cy="5150485"/>
          </a:xfrm>
        </p:grpSpPr>
        <p:sp>
          <p:nvSpPr>
            <p:cNvPr id="4" name="object 4"/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11115040" y="0"/>
                  </a:moveTo>
                  <a:lnTo>
                    <a:pt x="0" y="0"/>
                  </a:lnTo>
                  <a:lnTo>
                    <a:pt x="0" y="5140960"/>
                  </a:lnTo>
                  <a:lnTo>
                    <a:pt x="11115040" y="5140960"/>
                  </a:lnTo>
                  <a:lnTo>
                    <a:pt x="1111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0" y="5140960"/>
                  </a:moveTo>
                  <a:lnTo>
                    <a:pt x="11115040" y="5140960"/>
                  </a:lnTo>
                  <a:lnTo>
                    <a:pt x="11115040" y="0"/>
                  </a:lnTo>
                  <a:lnTo>
                    <a:pt x="0" y="0"/>
                  </a:lnTo>
                  <a:lnTo>
                    <a:pt x="0" y="5140960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8480" cy="1341120"/>
            </a:xfrm>
            <a:custGeom>
              <a:avLst/>
              <a:gdLst/>
              <a:ahLst/>
              <a:cxnLst/>
              <a:rect l="l" t="t" r="r" b="b"/>
              <a:pathLst>
                <a:path w="538480" h="1341120">
                  <a:moveTo>
                    <a:pt x="53848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4330" y="1124445"/>
                  </a:lnTo>
                  <a:lnTo>
                    <a:pt x="16840" y="1169136"/>
                  </a:lnTo>
                  <a:lnTo>
                    <a:pt x="36753" y="1210297"/>
                  </a:lnTo>
                  <a:lnTo>
                    <a:pt x="63309" y="1247165"/>
                  </a:lnTo>
                  <a:lnTo>
                    <a:pt x="95770" y="1279004"/>
                  </a:lnTo>
                  <a:lnTo>
                    <a:pt x="133337" y="1305064"/>
                  </a:lnTo>
                  <a:lnTo>
                    <a:pt x="175285" y="1324597"/>
                  </a:lnTo>
                  <a:lnTo>
                    <a:pt x="220840" y="1336865"/>
                  </a:lnTo>
                  <a:lnTo>
                    <a:pt x="269240" y="1341120"/>
                  </a:lnTo>
                  <a:lnTo>
                    <a:pt x="538480" y="1341120"/>
                  </a:lnTo>
                  <a:lnTo>
                    <a:pt x="538480" y="1076960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5889" y="5168805"/>
            <a:ext cx="269240" cy="901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8480" y="467359"/>
            <a:ext cx="1290320" cy="4165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66959" y="345440"/>
            <a:ext cx="660400" cy="65024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99465" y="1601152"/>
            <a:ext cx="10647045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Exercice</a:t>
            </a:r>
            <a:r>
              <a:rPr sz="16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1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 dirty="0">
              <a:latin typeface="Calibri"/>
              <a:cs typeface="Calibri"/>
            </a:endParaRPr>
          </a:p>
          <a:p>
            <a:pPr marL="510540" indent="-346075">
              <a:lnSpc>
                <a:spcPct val="100000"/>
              </a:lnSpc>
              <a:buFont typeface="+mj-lt"/>
              <a:buAutoNum type="arabicPeriod" startAt="2"/>
              <a:tabLst>
                <a:tab pos="510540" algn="l"/>
                <a:tab pos="511175" algn="l"/>
              </a:tabLst>
            </a:pPr>
            <a:r>
              <a:rPr sz="1450" spc="-20" dirty="0" err="1">
                <a:solidFill>
                  <a:srgbClr val="555555"/>
                </a:solidFill>
                <a:latin typeface="Calibri"/>
                <a:cs typeface="Calibri"/>
              </a:rPr>
              <a:t>Q</a:t>
            </a:r>
            <a:r>
              <a:rPr sz="1450" spc="-50" dirty="0" err="1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 err="1">
                <a:solidFill>
                  <a:srgbClr val="555555"/>
                </a:solidFill>
                <a:latin typeface="Calibri"/>
                <a:cs typeface="Calibri"/>
              </a:rPr>
              <a:t>el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35" dirty="0">
                <a:solidFill>
                  <a:srgbClr val="555555"/>
                </a:solidFill>
                <a:latin typeface="Calibri"/>
                <a:cs typeface="Calibri"/>
              </a:rPr>
              <a:t>fo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50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Nous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utilisons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couramment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substitution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standard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comme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1,</a:t>
            </a:r>
            <a:r>
              <a:rPr sz="1450" spc="-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2,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3,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4,...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420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Nous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utilisons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généralement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substitution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significative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format</a:t>
            </a:r>
            <a:r>
              <a:rPr sz="1450" spc="-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AAAAMMJJ.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50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Nous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n'utilisons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généralement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substitution,</a:t>
            </a:r>
            <a:r>
              <a:rPr sz="1450" spc="-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mais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uniquement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colonne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date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sz="1450" spc="-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format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"AAAA-MM-JJ".</a:t>
            </a:r>
            <a:endParaRPr sz="145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555555"/>
              </a:buClr>
              <a:buFont typeface="Wingdings"/>
              <a:buChar char=""/>
            </a:pPr>
            <a:endParaRPr sz="175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9079" y="407606"/>
            <a:ext cx="1017269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Activité</a:t>
            </a:r>
            <a:r>
              <a:rPr sz="2000" spc="-95" dirty="0"/>
              <a:t> </a:t>
            </a:r>
            <a:r>
              <a:rPr sz="2000" dirty="0"/>
              <a:t>2</a:t>
            </a:r>
            <a:endParaRPr sz="2000"/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600" spc="-15" dirty="0"/>
              <a:t>Exercices</a:t>
            </a:r>
            <a:endParaRPr sz="160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8BE894-29A4-C334-65B9-362F6D77F76D}"/>
              </a:ext>
            </a:extLst>
          </p:cNvPr>
          <p:cNvSpPr/>
          <p:nvPr/>
        </p:nvSpPr>
        <p:spPr>
          <a:xfrm>
            <a:off x="828207" y="3875544"/>
            <a:ext cx="106017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5" dirty="0">
                <a:solidFill>
                  <a:srgbClr val="555555"/>
                </a:solidFill>
                <a:cs typeface="Calibri"/>
              </a:rPr>
              <a:t>Argumenter et justifier la réponse depuis  la présentation PPT </a:t>
            </a:r>
            <a:r>
              <a:rPr lang="fr-FR" sz="1400" spc="-15" dirty="0">
                <a:solidFill>
                  <a:srgbClr val="555555"/>
                </a:solidFill>
                <a:cs typeface="Calibri"/>
              </a:rPr>
              <a:t>?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endParaRPr lang="fr-FR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2170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62AB00-F940-B814-DD08-FDC589EF5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E4B48E0B-273C-3367-A14B-47D7262E16D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>
            <a:extLst>
              <a:ext uri="{FF2B5EF4-FFF2-40B4-BE49-F238E27FC236}">
                <a16:creationId xmlns:a16="http://schemas.microsoft.com/office/drawing/2014/main" id="{516A2448-8CB4-955A-9F30-CC91F08F25BE}"/>
              </a:ext>
            </a:extLst>
          </p:cNvPr>
          <p:cNvGrpSpPr/>
          <p:nvPr/>
        </p:nvGrpSpPr>
        <p:grpSpPr>
          <a:xfrm>
            <a:off x="0" y="1463357"/>
            <a:ext cx="11663680" cy="5150485"/>
            <a:chOff x="0" y="1463357"/>
            <a:chExt cx="11663680" cy="515048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A603DE7-B4F5-0E40-7BE4-531977649645}"/>
                </a:ext>
              </a:extLst>
            </p:cNvPr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11115040" y="0"/>
                  </a:moveTo>
                  <a:lnTo>
                    <a:pt x="0" y="0"/>
                  </a:lnTo>
                  <a:lnTo>
                    <a:pt x="0" y="5140960"/>
                  </a:lnTo>
                  <a:lnTo>
                    <a:pt x="11115040" y="5140960"/>
                  </a:lnTo>
                  <a:lnTo>
                    <a:pt x="1111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746077E-4D96-DE38-B9D1-380439B06CD3}"/>
                </a:ext>
              </a:extLst>
            </p:cNvPr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0" y="5140960"/>
                  </a:moveTo>
                  <a:lnTo>
                    <a:pt x="11115040" y="5140960"/>
                  </a:lnTo>
                  <a:lnTo>
                    <a:pt x="11115040" y="0"/>
                  </a:lnTo>
                  <a:lnTo>
                    <a:pt x="0" y="0"/>
                  </a:lnTo>
                  <a:lnTo>
                    <a:pt x="0" y="5140960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E3F2FFDD-5633-1B18-603A-BBD7499E0FE1}"/>
                </a:ext>
              </a:extLst>
            </p:cNvPr>
            <p:cNvSpPr/>
            <p:nvPr/>
          </p:nvSpPr>
          <p:spPr>
            <a:xfrm>
              <a:off x="0" y="5059679"/>
              <a:ext cx="538480" cy="1341120"/>
            </a:xfrm>
            <a:custGeom>
              <a:avLst/>
              <a:gdLst/>
              <a:ahLst/>
              <a:cxnLst/>
              <a:rect l="l" t="t" r="r" b="b"/>
              <a:pathLst>
                <a:path w="538480" h="1341120">
                  <a:moveTo>
                    <a:pt x="53848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4330" y="1124445"/>
                  </a:lnTo>
                  <a:lnTo>
                    <a:pt x="16840" y="1169136"/>
                  </a:lnTo>
                  <a:lnTo>
                    <a:pt x="36753" y="1210297"/>
                  </a:lnTo>
                  <a:lnTo>
                    <a:pt x="63309" y="1247165"/>
                  </a:lnTo>
                  <a:lnTo>
                    <a:pt x="95770" y="1279004"/>
                  </a:lnTo>
                  <a:lnTo>
                    <a:pt x="133337" y="1305064"/>
                  </a:lnTo>
                  <a:lnTo>
                    <a:pt x="175285" y="1324597"/>
                  </a:lnTo>
                  <a:lnTo>
                    <a:pt x="220840" y="1336865"/>
                  </a:lnTo>
                  <a:lnTo>
                    <a:pt x="269240" y="1341120"/>
                  </a:lnTo>
                  <a:lnTo>
                    <a:pt x="538480" y="1341120"/>
                  </a:lnTo>
                  <a:lnTo>
                    <a:pt x="538480" y="1076960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>
            <a:extLst>
              <a:ext uri="{FF2B5EF4-FFF2-40B4-BE49-F238E27FC236}">
                <a16:creationId xmlns:a16="http://schemas.microsoft.com/office/drawing/2014/main" id="{80498C78-92A9-7728-71BF-6CB57DDE15CF}"/>
              </a:ext>
            </a:extLst>
          </p:cNvPr>
          <p:cNvSpPr txBox="1"/>
          <p:nvPr/>
        </p:nvSpPr>
        <p:spPr>
          <a:xfrm>
            <a:off x="135889" y="5168805"/>
            <a:ext cx="269240" cy="901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>
            <a:extLst>
              <a:ext uri="{FF2B5EF4-FFF2-40B4-BE49-F238E27FC236}">
                <a16:creationId xmlns:a16="http://schemas.microsoft.com/office/drawing/2014/main" id="{E62924B3-6B24-E3E0-9C69-8614EF7D7AB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8480" y="467359"/>
            <a:ext cx="1290320" cy="416560"/>
          </a:xfrm>
          <a:prstGeom prst="rect">
            <a:avLst/>
          </a:prstGeom>
        </p:spPr>
      </p:pic>
      <p:pic>
        <p:nvPicPr>
          <p:cNvPr id="9" name="object 9">
            <a:extLst>
              <a:ext uri="{FF2B5EF4-FFF2-40B4-BE49-F238E27FC236}">
                <a16:creationId xmlns:a16="http://schemas.microsoft.com/office/drawing/2014/main" id="{B0311EBB-BEDF-9E71-6ADE-EAE573DA592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6959" y="345440"/>
            <a:ext cx="660400" cy="650240"/>
          </a:xfrm>
          <a:prstGeom prst="rect">
            <a:avLst/>
          </a:prstGeom>
        </p:spPr>
      </p:pic>
      <p:sp>
        <p:nvSpPr>
          <p:cNvPr id="10" name="object 10">
            <a:extLst>
              <a:ext uri="{FF2B5EF4-FFF2-40B4-BE49-F238E27FC236}">
                <a16:creationId xmlns:a16="http://schemas.microsoft.com/office/drawing/2014/main" id="{6007D93D-0F96-8555-F719-C4DF97A3C1F4}"/>
              </a:ext>
            </a:extLst>
          </p:cNvPr>
          <p:cNvSpPr txBox="1"/>
          <p:nvPr/>
        </p:nvSpPr>
        <p:spPr>
          <a:xfrm>
            <a:off x="799465" y="1601152"/>
            <a:ext cx="10647045" cy="22676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Exercice</a:t>
            </a:r>
            <a:r>
              <a:rPr sz="16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1</a:t>
            </a:r>
            <a:endParaRPr sz="16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555555"/>
              </a:buClr>
              <a:buFont typeface="Wingdings"/>
              <a:buChar char=""/>
            </a:pPr>
            <a:endParaRPr sz="1750" dirty="0">
              <a:latin typeface="Calibri"/>
              <a:cs typeface="Calibri"/>
            </a:endParaRPr>
          </a:p>
          <a:p>
            <a:pPr marL="508000" marR="5080" indent="-342900" algn="just">
              <a:lnSpc>
                <a:spcPct val="92000"/>
              </a:lnSpc>
              <a:buFont typeface="+mj-lt"/>
              <a:buAutoNum type="arabicPeriod" startAt="3"/>
              <a:tabLst>
                <a:tab pos="399415" algn="l"/>
              </a:tabLst>
            </a:pP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faits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traitement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commandes,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nous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avons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horodatages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différentes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 étapes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traitement</a:t>
            </a:r>
            <a:r>
              <a:rPr sz="1450" spc="2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commandes. 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analystes/utilisateurs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métier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veulent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analyser les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données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en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fonction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tous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ces différents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horodatages. Comment pouvons-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nous</a:t>
            </a:r>
            <a:r>
              <a:rPr sz="1450" spc="-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répondre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leur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exigence?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50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Utiliser</a:t>
            </a:r>
            <a:r>
              <a:rPr sz="1450" spc="-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jeu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rôle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420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ili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15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'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g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ée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50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Utilisation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d'une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indésirable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42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ili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'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f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endParaRPr sz="1450" dirty="0">
              <a:latin typeface="Calibri"/>
              <a:cs typeface="Calibri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10FA242F-4F91-8E28-69F9-1C14B64083AC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12F39F45-4F0F-5114-723D-AFBB9D2FD22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B054C4F6-B2D6-B111-F00A-9FBDC83531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079" y="407606"/>
            <a:ext cx="1017269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Activité</a:t>
            </a:r>
            <a:r>
              <a:rPr sz="2000" spc="-95" dirty="0"/>
              <a:t> </a:t>
            </a:r>
            <a:r>
              <a:rPr sz="2000" dirty="0"/>
              <a:t>2</a:t>
            </a:r>
            <a:endParaRPr sz="2000"/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600" spc="-15" dirty="0"/>
              <a:t>Exercices</a:t>
            </a:r>
            <a:endParaRPr sz="16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EDBFEF-C342-D1E1-BD1E-A5B5197924BD}"/>
              </a:ext>
            </a:extLst>
          </p:cNvPr>
          <p:cNvSpPr/>
          <p:nvPr/>
        </p:nvSpPr>
        <p:spPr>
          <a:xfrm>
            <a:off x="828207" y="3875544"/>
            <a:ext cx="106017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5" dirty="0">
                <a:solidFill>
                  <a:srgbClr val="555555"/>
                </a:solidFill>
                <a:cs typeface="Calibri"/>
              </a:rPr>
              <a:t>Argumenter et justifier la réponse depuis  la présentation PPT </a:t>
            </a:r>
            <a:r>
              <a:rPr lang="fr-FR" sz="1400" spc="-15" dirty="0">
                <a:solidFill>
                  <a:srgbClr val="555555"/>
                </a:solidFill>
                <a:cs typeface="Calibri"/>
              </a:rPr>
              <a:t>?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endParaRPr lang="fr-FR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4444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63357"/>
            <a:ext cx="11663680" cy="5150485"/>
            <a:chOff x="0" y="1463357"/>
            <a:chExt cx="11663680" cy="5150485"/>
          </a:xfrm>
        </p:grpSpPr>
        <p:sp>
          <p:nvSpPr>
            <p:cNvPr id="4" name="object 4"/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11115040" y="0"/>
                  </a:moveTo>
                  <a:lnTo>
                    <a:pt x="0" y="0"/>
                  </a:lnTo>
                  <a:lnTo>
                    <a:pt x="0" y="5140960"/>
                  </a:lnTo>
                  <a:lnTo>
                    <a:pt x="11115040" y="5140960"/>
                  </a:lnTo>
                  <a:lnTo>
                    <a:pt x="1111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0" y="5140960"/>
                  </a:moveTo>
                  <a:lnTo>
                    <a:pt x="11115040" y="5140960"/>
                  </a:lnTo>
                  <a:lnTo>
                    <a:pt x="11115040" y="0"/>
                  </a:lnTo>
                  <a:lnTo>
                    <a:pt x="0" y="0"/>
                  </a:lnTo>
                  <a:lnTo>
                    <a:pt x="0" y="5140960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8480" cy="1341120"/>
            </a:xfrm>
            <a:custGeom>
              <a:avLst/>
              <a:gdLst/>
              <a:ahLst/>
              <a:cxnLst/>
              <a:rect l="l" t="t" r="r" b="b"/>
              <a:pathLst>
                <a:path w="538480" h="1341120">
                  <a:moveTo>
                    <a:pt x="53848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4330" y="1124445"/>
                  </a:lnTo>
                  <a:lnTo>
                    <a:pt x="16840" y="1169136"/>
                  </a:lnTo>
                  <a:lnTo>
                    <a:pt x="36753" y="1210297"/>
                  </a:lnTo>
                  <a:lnTo>
                    <a:pt x="63309" y="1247165"/>
                  </a:lnTo>
                  <a:lnTo>
                    <a:pt x="95770" y="1279004"/>
                  </a:lnTo>
                  <a:lnTo>
                    <a:pt x="133337" y="1305064"/>
                  </a:lnTo>
                  <a:lnTo>
                    <a:pt x="175285" y="1324597"/>
                  </a:lnTo>
                  <a:lnTo>
                    <a:pt x="220840" y="1336865"/>
                  </a:lnTo>
                  <a:lnTo>
                    <a:pt x="269240" y="1341120"/>
                  </a:lnTo>
                  <a:lnTo>
                    <a:pt x="538480" y="1341120"/>
                  </a:lnTo>
                  <a:lnTo>
                    <a:pt x="538480" y="1076960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5889" y="5168805"/>
            <a:ext cx="269240" cy="901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8480" y="467359"/>
            <a:ext cx="1290320" cy="4165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6959" y="345440"/>
            <a:ext cx="660400" cy="65024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99465" y="1601152"/>
            <a:ext cx="6894830" cy="20210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Exercice</a:t>
            </a:r>
            <a:r>
              <a:rPr sz="16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1</a:t>
            </a:r>
            <a:endParaRPr sz="1600" dirty="0">
              <a:latin typeface="Calibri"/>
              <a:cs typeface="Calibri"/>
            </a:endParaRPr>
          </a:p>
          <a:p>
            <a:pPr marL="510540" indent="-346075">
              <a:lnSpc>
                <a:spcPct val="100000"/>
              </a:lnSpc>
              <a:spcBef>
                <a:spcPts val="1240"/>
              </a:spcBef>
              <a:buAutoNum type="arabicPeriod" startAt="4"/>
              <a:tabLst>
                <a:tab pos="510540" algn="l"/>
                <a:tab pos="511175" algn="l"/>
              </a:tabLst>
            </a:pP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Qu'est-ce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qu'une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50" spc="-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conforme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50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partagée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tables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faits.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420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qu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bu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ts</a:t>
            </a:r>
            <a:r>
              <a:rPr sz="1450" spc="-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x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s.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50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qu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bu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ts</a:t>
            </a:r>
            <a:r>
              <a:rPr sz="1450" spc="-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nu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qu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es.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42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liée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seule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faits.</a:t>
            </a:r>
            <a:endParaRPr sz="145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555555"/>
              </a:buClr>
              <a:buFont typeface="Wingdings"/>
              <a:buChar char=""/>
            </a:pPr>
            <a:endParaRPr sz="17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9079" y="407606"/>
            <a:ext cx="1017269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Activité</a:t>
            </a:r>
            <a:r>
              <a:rPr sz="2000" spc="-95" dirty="0"/>
              <a:t> </a:t>
            </a:r>
            <a:r>
              <a:rPr sz="2000" dirty="0"/>
              <a:t>2</a:t>
            </a:r>
            <a:endParaRPr sz="2000"/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600" spc="-15" dirty="0"/>
              <a:t>Exercices</a:t>
            </a:r>
            <a:endParaRPr sz="16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191C19-9F02-815F-1719-05BC8871233A}"/>
              </a:ext>
            </a:extLst>
          </p:cNvPr>
          <p:cNvSpPr/>
          <p:nvPr/>
        </p:nvSpPr>
        <p:spPr>
          <a:xfrm>
            <a:off x="828207" y="3875544"/>
            <a:ext cx="106017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5" dirty="0">
                <a:solidFill>
                  <a:srgbClr val="555555"/>
                </a:solidFill>
                <a:cs typeface="Calibri"/>
              </a:rPr>
              <a:t>Argumenter et justifier la réponse depuis  la présentation PPT </a:t>
            </a:r>
            <a:r>
              <a:rPr lang="fr-FR" sz="1400" spc="-15" dirty="0">
                <a:solidFill>
                  <a:srgbClr val="555555"/>
                </a:solidFill>
                <a:cs typeface="Calibri"/>
              </a:rPr>
              <a:t>?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endParaRPr lang="fr-FR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4448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01EA8-17B5-E030-F420-CDF3352CA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2A96010B-7523-772E-F12F-2A146922F7D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>
            <a:extLst>
              <a:ext uri="{FF2B5EF4-FFF2-40B4-BE49-F238E27FC236}">
                <a16:creationId xmlns:a16="http://schemas.microsoft.com/office/drawing/2014/main" id="{ABA37F2E-E45F-4728-DE10-3FD9ADBD644C}"/>
              </a:ext>
            </a:extLst>
          </p:cNvPr>
          <p:cNvGrpSpPr/>
          <p:nvPr/>
        </p:nvGrpSpPr>
        <p:grpSpPr>
          <a:xfrm>
            <a:off x="0" y="1463357"/>
            <a:ext cx="11663680" cy="5150485"/>
            <a:chOff x="0" y="1463357"/>
            <a:chExt cx="11663680" cy="515048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104C445-0D09-44C5-822A-C0D22E5FCE2E}"/>
                </a:ext>
              </a:extLst>
            </p:cNvPr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11115040" y="0"/>
                  </a:moveTo>
                  <a:lnTo>
                    <a:pt x="0" y="0"/>
                  </a:lnTo>
                  <a:lnTo>
                    <a:pt x="0" y="5140960"/>
                  </a:lnTo>
                  <a:lnTo>
                    <a:pt x="11115040" y="5140960"/>
                  </a:lnTo>
                  <a:lnTo>
                    <a:pt x="1111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AA8D55C-63AD-CCFE-A591-B09DEB265587}"/>
                </a:ext>
              </a:extLst>
            </p:cNvPr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0" y="5140960"/>
                  </a:moveTo>
                  <a:lnTo>
                    <a:pt x="11115040" y="5140960"/>
                  </a:lnTo>
                  <a:lnTo>
                    <a:pt x="11115040" y="0"/>
                  </a:lnTo>
                  <a:lnTo>
                    <a:pt x="0" y="0"/>
                  </a:lnTo>
                  <a:lnTo>
                    <a:pt x="0" y="5140960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DE300B62-C439-7785-6A5E-96E2F7D0D5A8}"/>
                </a:ext>
              </a:extLst>
            </p:cNvPr>
            <p:cNvSpPr/>
            <p:nvPr/>
          </p:nvSpPr>
          <p:spPr>
            <a:xfrm>
              <a:off x="0" y="5059679"/>
              <a:ext cx="538480" cy="1341120"/>
            </a:xfrm>
            <a:custGeom>
              <a:avLst/>
              <a:gdLst/>
              <a:ahLst/>
              <a:cxnLst/>
              <a:rect l="l" t="t" r="r" b="b"/>
              <a:pathLst>
                <a:path w="538480" h="1341120">
                  <a:moveTo>
                    <a:pt x="53848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4330" y="1124445"/>
                  </a:lnTo>
                  <a:lnTo>
                    <a:pt x="16840" y="1169136"/>
                  </a:lnTo>
                  <a:lnTo>
                    <a:pt x="36753" y="1210297"/>
                  </a:lnTo>
                  <a:lnTo>
                    <a:pt x="63309" y="1247165"/>
                  </a:lnTo>
                  <a:lnTo>
                    <a:pt x="95770" y="1279004"/>
                  </a:lnTo>
                  <a:lnTo>
                    <a:pt x="133337" y="1305064"/>
                  </a:lnTo>
                  <a:lnTo>
                    <a:pt x="175285" y="1324597"/>
                  </a:lnTo>
                  <a:lnTo>
                    <a:pt x="220840" y="1336865"/>
                  </a:lnTo>
                  <a:lnTo>
                    <a:pt x="269240" y="1341120"/>
                  </a:lnTo>
                  <a:lnTo>
                    <a:pt x="538480" y="1341120"/>
                  </a:lnTo>
                  <a:lnTo>
                    <a:pt x="538480" y="1076960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>
            <a:extLst>
              <a:ext uri="{FF2B5EF4-FFF2-40B4-BE49-F238E27FC236}">
                <a16:creationId xmlns:a16="http://schemas.microsoft.com/office/drawing/2014/main" id="{31460A9E-96A5-76B5-0A2A-2588C2058A8B}"/>
              </a:ext>
            </a:extLst>
          </p:cNvPr>
          <p:cNvSpPr txBox="1"/>
          <p:nvPr/>
        </p:nvSpPr>
        <p:spPr>
          <a:xfrm>
            <a:off x="135889" y="5168805"/>
            <a:ext cx="269240" cy="901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>
            <a:extLst>
              <a:ext uri="{FF2B5EF4-FFF2-40B4-BE49-F238E27FC236}">
                <a16:creationId xmlns:a16="http://schemas.microsoft.com/office/drawing/2014/main" id="{2EA97668-D05C-45A1-70D1-97920B5A30E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8480" y="467359"/>
            <a:ext cx="1290320" cy="416560"/>
          </a:xfrm>
          <a:prstGeom prst="rect">
            <a:avLst/>
          </a:prstGeom>
        </p:spPr>
      </p:pic>
      <p:pic>
        <p:nvPicPr>
          <p:cNvPr id="9" name="object 9">
            <a:extLst>
              <a:ext uri="{FF2B5EF4-FFF2-40B4-BE49-F238E27FC236}">
                <a16:creationId xmlns:a16="http://schemas.microsoft.com/office/drawing/2014/main" id="{65BB35B2-AF73-8D79-D3B7-10F6AC44F18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6959" y="345440"/>
            <a:ext cx="660400" cy="650240"/>
          </a:xfrm>
          <a:prstGeom prst="rect">
            <a:avLst/>
          </a:prstGeom>
        </p:spPr>
      </p:pic>
      <p:sp>
        <p:nvSpPr>
          <p:cNvPr id="10" name="object 10">
            <a:extLst>
              <a:ext uri="{FF2B5EF4-FFF2-40B4-BE49-F238E27FC236}">
                <a16:creationId xmlns:a16="http://schemas.microsoft.com/office/drawing/2014/main" id="{8375B6FC-23D0-168A-B30A-F8A9DCCAAD0A}"/>
              </a:ext>
            </a:extLst>
          </p:cNvPr>
          <p:cNvSpPr txBox="1"/>
          <p:nvPr/>
        </p:nvSpPr>
        <p:spPr>
          <a:xfrm>
            <a:off x="799465" y="1601152"/>
            <a:ext cx="6894830" cy="21210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Exercice</a:t>
            </a:r>
            <a:r>
              <a:rPr sz="16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1</a:t>
            </a:r>
            <a:endParaRPr sz="16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555555"/>
              </a:buClr>
              <a:buFont typeface="Wingdings"/>
              <a:buChar char=""/>
            </a:pPr>
            <a:endParaRPr sz="1700" dirty="0">
              <a:latin typeface="Calibri"/>
              <a:cs typeface="Calibri"/>
            </a:endParaRPr>
          </a:p>
          <a:p>
            <a:pPr marL="507365" indent="-342900">
              <a:lnSpc>
                <a:spcPct val="100000"/>
              </a:lnSpc>
              <a:buFont typeface="+mj-lt"/>
              <a:buAutoNum type="arabicPeriod" startAt="5"/>
              <a:tabLst>
                <a:tab pos="510540" algn="l"/>
                <a:tab pos="511175" algn="l"/>
              </a:tabLst>
            </a:pP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Q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'es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35" dirty="0">
                <a:solidFill>
                  <a:srgbClr val="555555"/>
                </a:solidFill>
                <a:latin typeface="Calibri"/>
                <a:cs typeface="Calibri"/>
              </a:rPr>
              <a:t>-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qu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'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g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420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qu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v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nu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ll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es.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50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associée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tables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référence.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42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stockée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50" spc="-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tant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clé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étrangère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faits.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500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représentée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attribut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faits.</a:t>
            </a:r>
            <a:endParaRPr sz="145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555555"/>
              </a:buClr>
              <a:buFont typeface="Wingdings"/>
              <a:buChar char=""/>
            </a:pPr>
            <a:endParaRPr sz="1650" dirty="0">
              <a:latin typeface="Calibri"/>
              <a:cs typeface="Calibri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19F488A7-5509-25AC-DA06-DF5ADA4DCAC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94303F4A-F01F-B646-996E-03610B8273B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B2197102-17F9-390E-7CE5-93246705ED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079" y="407606"/>
            <a:ext cx="1017269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Activité</a:t>
            </a:r>
            <a:r>
              <a:rPr sz="2000" spc="-95" dirty="0"/>
              <a:t> </a:t>
            </a:r>
            <a:r>
              <a:rPr sz="2000" dirty="0"/>
              <a:t>2</a:t>
            </a:r>
            <a:endParaRPr sz="2000"/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600" spc="-15" dirty="0"/>
              <a:t>Exercices</a:t>
            </a:r>
            <a:endParaRPr sz="16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22FCF3-E543-51F8-D511-638F889BE684}"/>
              </a:ext>
            </a:extLst>
          </p:cNvPr>
          <p:cNvSpPr/>
          <p:nvPr/>
        </p:nvSpPr>
        <p:spPr>
          <a:xfrm>
            <a:off x="828207" y="3875544"/>
            <a:ext cx="106017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5" dirty="0">
                <a:solidFill>
                  <a:srgbClr val="555555"/>
                </a:solidFill>
                <a:cs typeface="Calibri"/>
              </a:rPr>
              <a:t>Argumenter et justifier la réponse depuis  la présentation PPT </a:t>
            </a:r>
            <a:r>
              <a:rPr lang="fr-FR" sz="1400" spc="-15" dirty="0">
                <a:solidFill>
                  <a:srgbClr val="555555"/>
                </a:solidFill>
                <a:cs typeface="Calibri"/>
              </a:rPr>
              <a:t>?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endParaRPr lang="fr-FR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3078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357536-C53A-92F5-56AA-378EEAD30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73555A79-BC5A-04EA-ACA4-78F8C29FFCB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>
            <a:extLst>
              <a:ext uri="{FF2B5EF4-FFF2-40B4-BE49-F238E27FC236}">
                <a16:creationId xmlns:a16="http://schemas.microsoft.com/office/drawing/2014/main" id="{053A9234-6F95-527C-1201-D1CCDB608545}"/>
              </a:ext>
            </a:extLst>
          </p:cNvPr>
          <p:cNvGrpSpPr/>
          <p:nvPr/>
        </p:nvGrpSpPr>
        <p:grpSpPr>
          <a:xfrm>
            <a:off x="0" y="1463357"/>
            <a:ext cx="11663680" cy="5150485"/>
            <a:chOff x="0" y="1463357"/>
            <a:chExt cx="11663680" cy="515048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3F6A4E5-2101-24C6-4489-859D3191DFA1}"/>
                </a:ext>
              </a:extLst>
            </p:cNvPr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11115040" y="0"/>
                  </a:moveTo>
                  <a:lnTo>
                    <a:pt x="0" y="0"/>
                  </a:lnTo>
                  <a:lnTo>
                    <a:pt x="0" y="5140960"/>
                  </a:lnTo>
                  <a:lnTo>
                    <a:pt x="11115040" y="5140960"/>
                  </a:lnTo>
                  <a:lnTo>
                    <a:pt x="1111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17D3D30-A1E1-1861-B662-9F5B551DD98B}"/>
                </a:ext>
              </a:extLst>
            </p:cNvPr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0" y="5140960"/>
                  </a:moveTo>
                  <a:lnTo>
                    <a:pt x="11115040" y="5140960"/>
                  </a:lnTo>
                  <a:lnTo>
                    <a:pt x="11115040" y="0"/>
                  </a:lnTo>
                  <a:lnTo>
                    <a:pt x="0" y="0"/>
                  </a:lnTo>
                  <a:lnTo>
                    <a:pt x="0" y="5140960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44E3EDA2-E75E-18CF-A98A-1EF5A006C892}"/>
                </a:ext>
              </a:extLst>
            </p:cNvPr>
            <p:cNvSpPr/>
            <p:nvPr/>
          </p:nvSpPr>
          <p:spPr>
            <a:xfrm>
              <a:off x="0" y="5059679"/>
              <a:ext cx="538480" cy="1341120"/>
            </a:xfrm>
            <a:custGeom>
              <a:avLst/>
              <a:gdLst/>
              <a:ahLst/>
              <a:cxnLst/>
              <a:rect l="l" t="t" r="r" b="b"/>
              <a:pathLst>
                <a:path w="538480" h="1341120">
                  <a:moveTo>
                    <a:pt x="53848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4330" y="1124445"/>
                  </a:lnTo>
                  <a:lnTo>
                    <a:pt x="16840" y="1169136"/>
                  </a:lnTo>
                  <a:lnTo>
                    <a:pt x="36753" y="1210297"/>
                  </a:lnTo>
                  <a:lnTo>
                    <a:pt x="63309" y="1247165"/>
                  </a:lnTo>
                  <a:lnTo>
                    <a:pt x="95770" y="1279004"/>
                  </a:lnTo>
                  <a:lnTo>
                    <a:pt x="133337" y="1305064"/>
                  </a:lnTo>
                  <a:lnTo>
                    <a:pt x="175285" y="1324597"/>
                  </a:lnTo>
                  <a:lnTo>
                    <a:pt x="220840" y="1336865"/>
                  </a:lnTo>
                  <a:lnTo>
                    <a:pt x="269240" y="1341120"/>
                  </a:lnTo>
                  <a:lnTo>
                    <a:pt x="538480" y="1341120"/>
                  </a:lnTo>
                  <a:lnTo>
                    <a:pt x="538480" y="1076960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>
            <a:extLst>
              <a:ext uri="{FF2B5EF4-FFF2-40B4-BE49-F238E27FC236}">
                <a16:creationId xmlns:a16="http://schemas.microsoft.com/office/drawing/2014/main" id="{AD7E6117-B4EC-7EA5-0BD6-7790D003CC3E}"/>
              </a:ext>
            </a:extLst>
          </p:cNvPr>
          <p:cNvSpPr txBox="1"/>
          <p:nvPr/>
        </p:nvSpPr>
        <p:spPr>
          <a:xfrm>
            <a:off x="135889" y="5168805"/>
            <a:ext cx="269240" cy="901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>
            <a:extLst>
              <a:ext uri="{FF2B5EF4-FFF2-40B4-BE49-F238E27FC236}">
                <a16:creationId xmlns:a16="http://schemas.microsoft.com/office/drawing/2014/main" id="{801EE878-3065-B521-DA84-A115611EE45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8480" y="467359"/>
            <a:ext cx="1290320" cy="416560"/>
          </a:xfrm>
          <a:prstGeom prst="rect">
            <a:avLst/>
          </a:prstGeom>
        </p:spPr>
      </p:pic>
      <p:pic>
        <p:nvPicPr>
          <p:cNvPr id="9" name="object 9">
            <a:extLst>
              <a:ext uri="{FF2B5EF4-FFF2-40B4-BE49-F238E27FC236}">
                <a16:creationId xmlns:a16="http://schemas.microsoft.com/office/drawing/2014/main" id="{62938175-5455-830C-6AB0-4DDA48E3DD0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6959" y="345440"/>
            <a:ext cx="660400" cy="650240"/>
          </a:xfrm>
          <a:prstGeom prst="rect">
            <a:avLst/>
          </a:prstGeom>
        </p:spPr>
      </p:pic>
      <p:sp>
        <p:nvSpPr>
          <p:cNvPr id="10" name="object 10">
            <a:extLst>
              <a:ext uri="{FF2B5EF4-FFF2-40B4-BE49-F238E27FC236}">
                <a16:creationId xmlns:a16="http://schemas.microsoft.com/office/drawing/2014/main" id="{1767FF89-B164-37E1-B66D-A537675A20AF}"/>
              </a:ext>
            </a:extLst>
          </p:cNvPr>
          <p:cNvSpPr txBox="1"/>
          <p:nvPr/>
        </p:nvSpPr>
        <p:spPr>
          <a:xfrm>
            <a:off x="799465" y="1601152"/>
            <a:ext cx="6894830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Exercice</a:t>
            </a:r>
            <a:r>
              <a:rPr sz="16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1</a:t>
            </a:r>
            <a:endParaRPr sz="16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555555"/>
              </a:buClr>
              <a:buFont typeface="Wingdings"/>
              <a:buChar char=""/>
            </a:pPr>
            <a:endParaRPr sz="1650" dirty="0">
              <a:latin typeface="Calibri"/>
              <a:cs typeface="Calibri"/>
            </a:endParaRPr>
          </a:p>
          <a:p>
            <a:pPr marL="510540" indent="-346075">
              <a:lnSpc>
                <a:spcPct val="100000"/>
              </a:lnSpc>
              <a:buFont typeface="+mj-lt"/>
              <a:buAutoNum type="arabicPeriod" startAt="6"/>
              <a:tabLst>
                <a:tab pos="510540" algn="l"/>
                <a:tab pos="511175" algn="l"/>
              </a:tabLst>
            </a:pP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Q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'es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450" spc="35" dirty="0">
                <a:solidFill>
                  <a:srgbClr val="555555"/>
                </a:solidFill>
                <a:latin typeface="Calibri"/>
                <a:cs typeface="Calibri"/>
              </a:rPr>
              <a:t>-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qu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'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j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k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50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contient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redondantes.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42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contient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attributs</a:t>
            </a:r>
            <a:r>
              <a:rPr sz="1450" spc="-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inutiles.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500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utilisée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stocker</a:t>
            </a:r>
            <a:r>
              <a:rPr sz="1450" spc="-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nulles.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42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utilisée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représenter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faible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granularité.</a:t>
            </a:r>
            <a:endParaRPr sz="1450" dirty="0">
              <a:latin typeface="Calibri"/>
              <a:cs typeface="Calibri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C0B84360-ED61-2197-DAD7-A0A4CCEFAAB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4F503610-4F84-4E22-15B5-479D69273DA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B7086601-8BA0-160D-B0B1-C2D4974EF2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079" y="407606"/>
            <a:ext cx="1017269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Activité</a:t>
            </a:r>
            <a:r>
              <a:rPr sz="2000" spc="-95" dirty="0"/>
              <a:t> </a:t>
            </a:r>
            <a:r>
              <a:rPr sz="2000" dirty="0"/>
              <a:t>2</a:t>
            </a:r>
            <a:endParaRPr sz="2000"/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600" spc="-15" dirty="0"/>
              <a:t>Exercices</a:t>
            </a:r>
            <a:endParaRPr sz="16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CAF416-1320-D94F-DBFA-0EEF4B738C09}"/>
              </a:ext>
            </a:extLst>
          </p:cNvPr>
          <p:cNvSpPr/>
          <p:nvPr/>
        </p:nvSpPr>
        <p:spPr>
          <a:xfrm>
            <a:off x="828207" y="3875544"/>
            <a:ext cx="106017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5" dirty="0">
                <a:solidFill>
                  <a:srgbClr val="555555"/>
                </a:solidFill>
                <a:cs typeface="Calibri"/>
              </a:rPr>
              <a:t>Argumenter et justifier la réponse depuis  la présentation PPT </a:t>
            </a:r>
            <a:r>
              <a:rPr lang="fr-FR" sz="1400" spc="-15" dirty="0">
                <a:solidFill>
                  <a:srgbClr val="555555"/>
                </a:solidFill>
                <a:cs typeface="Calibri"/>
              </a:rPr>
              <a:t>?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endParaRPr lang="fr-FR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1877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74895A-A9CE-BE8F-CDBC-9BAE77E0B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D1E3EB50-66FF-0714-BE82-569476EF46A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>
            <a:extLst>
              <a:ext uri="{FF2B5EF4-FFF2-40B4-BE49-F238E27FC236}">
                <a16:creationId xmlns:a16="http://schemas.microsoft.com/office/drawing/2014/main" id="{B85679AB-8CCB-312E-6F71-5A63A6FAAD18}"/>
              </a:ext>
            </a:extLst>
          </p:cNvPr>
          <p:cNvGrpSpPr/>
          <p:nvPr/>
        </p:nvGrpSpPr>
        <p:grpSpPr>
          <a:xfrm>
            <a:off x="0" y="1463357"/>
            <a:ext cx="11663680" cy="5150485"/>
            <a:chOff x="0" y="1463357"/>
            <a:chExt cx="11663680" cy="515048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D7EDA4C-7FAC-6FC8-6BD5-7153FD299C12}"/>
                </a:ext>
              </a:extLst>
            </p:cNvPr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11115040" y="0"/>
                  </a:moveTo>
                  <a:lnTo>
                    <a:pt x="0" y="0"/>
                  </a:lnTo>
                  <a:lnTo>
                    <a:pt x="0" y="5140960"/>
                  </a:lnTo>
                  <a:lnTo>
                    <a:pt x="11115040" y="5140960"/>
                  </a:lnTo>
                  <a:lnTo>
                    <a:pt x="1111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3EBC5F7-5589-F34D-8D04-8513AAABB7A9}"/>
                </a:ext>
              </a:extLst>
            </p:cNvPr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0" y="5140960"/>
                  </a:moveTo>
                  <a:lnTo>
                    <a:pt x="11115040" y="5140960"/>
                  </a:lnTo>
                  <a:lnTo>
                    <a:pt x="11115040" y="0"/>
                  </a:lnTo>
                  <a:lnTo>
                    <a:pt x="0" y="0"/>
                  </a:lnTo>
                  <a:lnTo>
                    <a:pt x="0" y="5140960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89922789-DC4F-B66C-7A9E-B379DBF295D8}"/>
                </a:ext>
              </a:extLst>
            </p:cNvPr>
            <p:cNvSpPr/>
            <p:nvPr/>
          </p:nvSpPr>
          <p:spPr>
            <a:xfrm>
              <a:off x="0" y="5059679"/>
              <a:ext cx="538480" cy="1341120"/>
            </a:xfrm>
            <a:custGeom>
              <a:avLst/>
              <a:gdLst/>
              <a:ahLst/>
              <a:cxnLst/>
              <a:rect l="l" t="t" r="r" b="b"/>
              <a:pathLst>
                <a:path w="538480" h="1341120">
                  <a:moveTo>
                    <a:pt x="53848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4330" y="1124445"/>
                  </a:lnTo>
                  <a:lnTo>
                    <a:pt x="16840" y="1169136"/>
                  </a:lnTo>
                  <a:lnTo>
                    <a:pt x="36753" y="1210297"/>
                  </a:lnTo>
                  <a:lnTo>
                    <a:pt x="63309" y="1247165"/>
                  </a:lnTo>
                  <a:lnTo>
                    <a:pt x="95770" y="1279004"/>
                  </a:lnTo>
                  <a:lnTo>
                    <a:pt x="133337" y="1305064"/>
                  </a:lnTo>
                  <a:lnTo>
                    <a:pt x="175285" y="1324597"/>
                  </a:lnTo>
                  <a:lnTo>
                    <a:pt x="220840" y="1336865"/>
                  </a:lnTo>
                  <a:lnTo>
                    <a:pt x="269240" y="1341120"/>
                  </a:lnTo>
                  <a:lnTo>
                    <a:pt x="538480" y="1341120"/>
                  </a:lnTo>
                  <a:lnTo>
                    <a:pt x="538480" y="1076960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>
            <a:extLst>
              <a:ext uri="{FF2B5EF4-FFF2-40B4-BE49-F238E27FC236}">
                <a16:creationId xmlns:a16="http://schemas.microsoft.com/office/drawing/2014/main" id="{CBEDE59C-529D-1EEF-CFC6-2A4783B6D8E3}"/>
              </a:ext>
            </a:extLst>
          </p:cNvPr>
          <p:cNvSpPr txBox="1"/>
          <p:nvPr/>
        </p:nvSpPr>
        <p:spPr>
          <a:xfrm>
            <a:off x="135889" y="5168805"/>
            <a:ext cx="269240" cy="901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>
            <a:extLst>
              <a:ext uri="{FF2B5EF4-FFF2-40B4-BE49-F238E27FC236}">
                <a16:creationId xmlns:a16="http://schemas.microsoft.com/office/drawing/2014/main" id="{D9D1CFB1-7CBD-4F56-BAF4-97D741536CD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8480" y="467359"/>
            <a:ext cx="1290320" cy="416560"/>
          </a:xfrm>
          <a:prstGeom prst="rect">
            <a:avLst/>
          </a:prstGeom>
        </p:spPr>
      </p:pic>
      <p:pic>
        <p:nvPicPr>
          <p:cNvPr id="9" name="object 9">
            <a:extLst>
              <a:ext uri="{FF2B5EF4-FFF2-40B4-BE49-F238E27FC236}">
                <a16:creationId xmlns:a16="http://schemas.microsoft.com/office/drawing/2014/main" id="{F2E4A5F0-B196-3E05-AE4D-AF89B516E6BD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6959" y="345440"/>
            <a:ext cx="660400" cy="650240"/>
          </a:xfrm>
          <a:prstGeom prst="rect">
            <a:avLst/>
          </a:prstGeom>
        </p:spPr>
      </p:pic>
      <p:sp>
        <p:nvSpPr>
          <p:cNvPr id="10" name="object 10">
            <a:extLst>
              <a:ext uri="{FF2B5EF4-FFF2-40B4-BE49-F238E27FC236}">
                <a16:creationId xmlns:a16="http://schemas.microsoft.com/office/drawing/2014/main" id="{852C5F1B-8B10-433A-CC95-7D846EFD9A47}"/>
              </a:ext>
            </a:extLst>
          </p:cNvPr>
          <p:cNvSpPr txBox="1"/>
          <p:nvPr/>
        </p:nvSpPr>
        <p:spPr>
          <a:xfrm>
            <a:off x="799465" y="1601152"/>
            <a:ext cx="10650220" cy="23185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Exercice</a:t>
            </a:r>
            <a:r>
              <a:rPr sz="16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1</a:t>
            </a:r>
            <a:endParaRPr sz="1600" dirty="0">
              <a:latin typeface="Calibri"/>
              <a:cs typeface="Calibri"/>
            </a:endParaRPr>
          </a:p>
          <a:p>
            <a:pPr marL="510540" indent="-346075">
              <a:lnSpc>
                <a:spcPct val="100000"/>
              </a:lnSpc>
              <a:spcBef>
                <a:spcPts val="1240"/>
              </a:spcBef>
              <a:buAutoNum type="arabicPeriod" startAt="7"/>
              <a:tabLst>
                <a:tab pos="510540" algn="l"/>
                <a:tab pos="511175" algn="l"/>
              </a:tabLst>
            </a:pP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Qu'est-ce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qu'une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role-playing</a:t>
            </a:r>
            <a:r>
              <a:rPr sz="1450" spc="-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50" spc="-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50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contient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rôles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d'utilisateurs.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420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utilisée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stocker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numériques.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50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utilisée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modèles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dimensionnels.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42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 qui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est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utilisée</a:t>
            </a: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représenter</a:t>
            </a:r>
            <a:r>
              <a:rPr sz="1450" spc="-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différentes</a:t>
            </a:r>
            <a:r>
              <a:rPr sz="145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perspectives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d'une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même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entité</a:t>
            </a:r>
            <a:endParaRPr sz="145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555555"/>
              </a:buClr>
              <a:buFont typeface="Wingdings"/>
              <a:buChar char=""/>
            </a:pPr>
            <a:endParaRPr sz="2300" dirty="0">
              <a:latin typeface="Calibri"/>
              <a:cs typeface="Calibri"/>
            </a:endParaRPr>
          </a:p>
          <a:p>
            <a:pPr marL="510540" marR="5080" indent="-346075">
              <a:lnSpc>
                <a:spcPts val="1600"/>
              </a:lnSpc>
              <a:buAutoNum type="arabicPeriod" startAt="7"/>
              <a:tabLst>
                <a:tab pos="510540" algn="l"/>
                <a:tab pos="511175" algn="l"/>
              </a:tabLst>
            </a:pPr>
            <a:endParaRPr sz="1450" dirty="0">
              <a:latin typeface="Calibri"/>
              <a:cs typeface="Calibri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BFDEE93C-5951-A4C3-3B9B-206102B305BF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949C9B2F-E19D-229B-1172-0FE51F9F474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ACF5F986-5B42-EA43-2B10-8B980BAAC7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079" y="407606"/>
            <a:ext cx="1017269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Activité</a:t>
            </a:r>
            <a:r>
              <a:rPr sz="2000" spc="-95" dirty="0"/>
              <a:t> </a:t>
            </a:r>
            <a:r>
              <a:rPr sz="2000" dirty="0"/>
              <a:t>2</a:t>
            </a:r>
            <a:endParaRPr sz="2000"/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600" spc="-15" dirty="0"/>
              <a:t>Exercices</a:t>
            </a:r>
            <a:endParaRPr sz="16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0E7847-4E56-9D3B-663F-4D8BAB73795C}"/>
              </a:ext>
            </a:extLst>
          </p:cNvPr>
          <p:cNvSpPr/>
          <p:nvPr/>
        </p:nvSpPr>
        <p:spPr>
          <a:xfrm>
            <a:off x="828207" y="3875544"/>
            <a:ext cx="106017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5" dirty="0">
                <a:solidFill>
                  <a:srgbClr val="555555"/>
                </a:solidFill>
                <a:cs typeface="Calibri"/>
              </a:rPr>
              <a:t>Argumenter et justifier la réponse depuis  la présentation PPT </a:t>
            </a:r>
            <a:r>
              <a:rPr lang="fr-FR" sz="1400" spc="-15" dirty="0">
                <a:solidFill>
                  <a:srgbClr val="555555"/>
                </a:solidFill>
                <a:cs typeface="Calibri"/>
              </a:rPr>
              <a:t>?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endParaRPr lang="fr-FR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3652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63357"/>
            <a:ext cx="11663680" cy="5150485"/>
            <a:chOff x="0" y="1463357"/>
            <a:chExt cx="11663680" cy="5150485"/>
          </a:xfrm>
        </p:grpSpPr>
        <p:sp>
          <p:nvSpPr>
            <p:cNvPr id="4" name="object 4"/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11115040" y="0"/>
                  </a:moveTo>
                  <a:lnTo>
                    <a:pt x="0" y="0"/>
                  </a:lnTo>
                  <a:lnTo>
                    <a:pt x="0" y="5140960"/>
                  </a:lnTo>
                  <a:lnTo>
                    <a:pt x="11115040" y="5140960"/>
                  </a:lnTo>
                  <a:lnTo>
                    <a:pt x="1111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3559" y="1468119"/>
              <a:ext cx="11115040" cy="5140960"/>
            </a:xfrm>
            <a:custGeom>
              <a:avLst/>
              <a:gdLst/>
              <a:ahLst/>
              <a:cxnLst/>
              <a:rect l="l" t="t" r="r" b="b"/>
              <a:pathLst>
                <a:path w="11115040" h="5140959">
                  <a:moveTo>
                    <a:pt x="0" y="5140960"/>
                  </a:moveTo>
                  <a:lnTo>
                    <a:pt x="11115040" y="5140960"/>
                  </a:lnTo>
                  <a:lnTo>
                    <a:pt x="11115040" y="0"/>
                  </a:lnTo>
                  <a:lnTo>
                    <a:pt x="0" y="0"/>
                  </a:lnTo>
                  <a:lnTo>
                    <a:pt x="0" y="5140960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8480" cy="1341120"/>
            </a:xfrm>
            <a:custGeom>
              <a:avLst/>
              <a:gdLst/>
              <a:ahLst/>
              <a:cxnLst/>
              <a:rect l="l" t="t" r="r" b="b"/>
              <a:pathLst>
                <a:path w="538480" h="1341120">
                  <a:moveTo>
                    <a:pt x="53848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4330" y="1124445"/>
                  </a:lnTo>
                  <a:lnTo>
                    <a:pt x="16840" y="1169136"/>
                  </a:lnTo>
                  <a:lnTo>
                    <a:pt x="36753" y="1210297"/>
                  </a:lnTo>
                  <a:lnTo>
                    <a:pt x="63309" y="1247165"/>
                  </a:lnTo>
                  <a:lnTo>
                    <a:pt x="95770" y="1279004"/>
                  </a:lnTo>
                  <a:lnTo>
                    <a:pt x="133337" y="1305064"/>
                  </a:lnTo>
                  <a:lnTo>
                    <a:pt x="175285" y="1324597"/>
                  </a:lnTo>
                  <a:lnTo>
                    <a:pt x="220840" y="1336865"/>
                  </a:lnTo>
                  <a:lnTo>
                    <a:pt x="269240" y="1341120"/>
                  </a:lnTo>
                  <a:lnTo>
                    <a:pt x="538480" y="1341120"/>
                  </a:lnTo>
                  <a:lnTo>
                    <a:pt x="538480" y="1076960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5889" y="5168805"/>
            <a:ext cx="269240" cy="901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900" b="1" spc="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b="1" spc="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9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8480" y="467359"/>
            <a:ext cx="1290320" cy="4165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6959" y="345440"/>
            <a:ext cx="660400" cy="65024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99465" y="1601152"/>
            <a:ext cx="10650220" cy="21467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Exercice</a:t>
            </a:r>
            <a:r>
              <a:rPr sz="16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1</a:t>
            </a:r>
            <a:endParaRPr sz="16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555555"/>
              </a:buClr>
              <a:buFont typeface="Wingdings"/>
              <a:buChar char=""/>
            </a:pPr>
            <a:endParaRPr sz="2300" dirty="0">
              <a:latin typeface="Calibri"/>
              <a:cs typeface="Calibri"/>
            </a:endParaRPr>
          </a:p>
          <a:p>
            <a:pPr marL="507365" marR="5080" indent="-342900">
              <a:lnSpc>
                <a:spcPts val="1600"/>
              </a:lnSpc>
              <a:buFont typeface="+mj-lt"/>
              <a:buAutoNum type="arabicPeriod" startAt="8"/>
              <a:tabLst>
                <a:tab pos="510540" algn="l"/>
                <a:tab pos="51117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5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5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Warehouse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contient</a:t>
            </a:r>
            <a:r>
              <a:rPr sz="145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deux</a:t>
            </a:r>
            <a:r>
              <a:rPr sz="145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tables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faits</a:t>
            </a:r>
            <a:r>
              <a:rPr sz="145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différentes,</a:t>
            </a:r>
            <a:r>
              <a:rPr sz="145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"Ventes"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5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"Commandes".</a:t>
            </a:r>
            <a:r>
              <a:rPr sz="145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Quelle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approche</a:t>
            </a:r>
            <a:r>
              <a:rPr sz="145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modélisation</a:t>
            </a:r>
            <a:r>
              <a:rPr sz="145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dimensionnelle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serait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appropriée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5" dirty="0">
                <a:solidFill>
                  <a:srgbClr val="555555"/>
                </a:solidFill>
                <a:latin typeface="Calibri"/>
                <a:cs typeface="Calibri"/>
              </a:rPr>
              <a:t>partager</a:t>
            </a:r>
            <a:r>
              <a:rPr sz="1450" spc="-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50" spc="-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"Produit"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entre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sz="1450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deux</a:t>
            </a:r>
            <a:r>
              <a:rPr sz="145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tables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faits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47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fo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42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g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ée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505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Junk</a:t>
            </a:r>
            <a:r>
              <a:rPr sz="145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endParaRPr sz="1450" dirty="0">
              <a:latin typeface="Calibri"/>
              <a:cs typeface="Calibri"/>
            </a:endParaRPr>
          </a:p>
          <a:p>
            <a:pPr marL="907415" lvl="1" indent="-285115">
              <a:lnSpc>
                <a:spcPct val="100000"/>
              </a:lnSpc>
              <a:spcBef>
                <a:spcPts val="420"/>
              </a:spcBef>
              <a:buFont typeface="Wingdings"/>
              <a:buChar char=""/>
              <a:tabLst>
                <a:tab pos="907415" algn="l"/>
              </a:tabLst>
            </a:pP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-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yi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g</a:t>
            </a:r>
            <a:r>
              <a:rPr sz="1450" spc="-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50" spc="-25" dirty="0">
                <a:solidFill>
                  <a:srgbClr val="555555"/>
                </a:solidFill>
                <a:latin typeface="Calibri"/>
                <a:cs typeface="Calibri"/>
              </a:rPr>
              <a:t>i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o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n</a:t>
            </a:r>
            <a:endParaRPr sz="145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5" dirty="0"/>
              <a:t>p</a:t>
            </a:r>
            <a:r>
              <a:rPr dirty="0"/>
              <a:t>y</a:t>
            </a:r>
            <a:r>
              <a:rPr spc="30" dirty="0"/>
              <a:t>r</a:t>
            </a:r>
            <a:r>
              <a:rPr spc="70" dirty="0"/>
              <a:t>i</a:t>
            </a:r>
            <a:r>
              <a:rPr spc="-20" dirty="0"/>
              <a:t>g</a:t>
            </a:r>
            <a:r>
              <a:rPr spc="-75" dirty="0"/>
              <a:t>h</a:t>
            </a:r>
            <a:r>
              <a:rPr spc="-5" dirty="0"/>
              <a:t>t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75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5" dirty="0"/>
              <a:t>u</a:t>
            </a:r>
            <a:r>
              <a:rPr spc="-5" dirty="0"/>
              <a:t>t</a:t>
            </a:r>
            <a:r>
              <a:rPr spc="-110" dirty="0"/>
              <a:t> </a:t>
            </a:r>
            <a:r>
              <a:rPr spc="5" dirty="0"/>
              <a:t>d</a:t>
            </a:r>
            <a:r>
              <a:rPr spc="30" dirty="0"/>
              <a:t>r</a:t>
            </a:r>
            <a:r>
              <a:rPr dirty="0"/>
              <a:t>o</a:t>
            </a:r>
            <a:r>
              <a:rPr spc="-5" dirty="0"/>
              <a:t>it</a:t>
            </a:r>
            <a:r>
              <a:rPr spc="-110" dirty="0"/>
              <a:t> </a:t>
            </a:r>
            <a:r>
              <a:rPr spc="30" dirty="0"/>
              <a:t>r</a:t>
            </a:r>
            <a:r>
              <a:rPr spc="-45" dirty="0"/>
              <a:t>é</a:t>
            </a:r>
            <a:r>
              <a:rPr spc="65" dirty="0"/>
              <a:t>s</a:t>
            </a:r>
            <a:r>
              <a:rPr spc="-45" dirty="0"/>
              <a:t>e</a:t>
            </a:r>
            <a:r>
              <a:rPr spc="-50" dirty="0"/>
              <a:t>r</a:t>
            </a:r>
            <a:r>
              <a:rPr dirty="0"/>
              <a:t>v</a:t>
            </a:r>
            <a:r>
              <a:rPr spc="-5" dirty="0"/>
              <a:t>é</a:t>
            </a:r>
            <a:r>
              <a:rPr spc="-100" dirty="0"/>
              <a:t> </a:t>
            </a:r>
            <a:r>
              <a:rPr spc="-5" dirty="0"/>
              <a:t>-</a:t>
            </a:r>
            <a:r>
              <a:rPr spc="-80" dirty="0"/>
              <a:t> </a:t>
            </a:r>
            <a:r>
              <a:rPr spc="25" dirty="0"/>
              <a:t>O</a:t>
            </a:r>
            <a:r>
              <a:rPr spc="-10" dirty="0"/>
              <a:t>F</a:t>
            </a:r>
            <a:r>
              <a:rPr spc="15" dirty="0"/>
              <a:t>PP</a:t>
            </a:r>
            <a:r>
              <a:rPr spc="-5" dirty="0"/>
              <a:t>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9079" y="407606"/>
            <a:ext cx="1017269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Activité</a:t>
            </a:r>
            <a:r>
              <a:rPr sz="2000" spc="-95" dirty="0"/>
              <a:t> </a:t>
            </a:r>
            <a:r>
              <a:rPr sz="2000" dirty="0"/>
              <a:t>2</a:t>
            </a:r>
            <a:endParaRPr sz="2000"/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600" spc="-15" dirty="0"/>
              <a:t>Exercices</a:t>
            </a:r>
            <a:endParaRPr sz="16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EA5218-A111-0F70-7DBD-BC5DA11B1EA0}"/>
              </a:ext>
            </a:extLst>
          </p:cNvPr>
          <p:cNvSpPr/>
          <p:nvPr/>
        </p:nvSpPr>
        <p:spPr>
          <a:xfrm>
            <a:off x="828207" y="3875544"/>
            <a:ext cx="106017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5" dirty="0">
                <a:solidFill>
                  <a:srgbClr val="555555"/>
                </a:solidFill>
                <a:cs typeface="Calibri"/>
              </a:rPr>
              <a:t>Argumenter et justifier la réponse depuis  la présentation PPT </a:t>
            </a:r>
            <a:r>
              <a:rPr lang="fr-FR" sz="1400" spc="-15" dirty="0">
                <a:solidFill>
                  <a:srgbClr val="555555"/>
                </a:solidFill>
                <a:cs typeface="Calibri"/>
              </a:rPr>
              <a:t>?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tabLst>
                <a:tab pos="185420" algn="l"/>
              </a:tabLst>
            </a:pPr>
            <a:r>
              <a:rPr lang="fr-FR" sz="1400" spc="-15" dirty="0">
                <a:solidFill>
                  <a:srgbClr val="555555"/>
                </a:solidFill>
                <a:cs typeface="Calibri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12700">
              <a:lnSpc>
                <a:spcPct val="100000"/>
              </a:lnSpc>
              <a:tabLst>
                <a:tab pos="185420" algn="l"/>
              </a:tabLst>
            </a:pPr>
            <a:endParaRPr lang="fr-FR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5168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2302</TotalTime>
  <Words>1596</Words>
  <Application>Microsoft Office PowerPoint</Application>
  <PresentationFormat>Grand écran</PresentationFormat>
  <Paragraphs>363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 MT</vt:lpstr>
      <vt:lpstr>Calibri</vt:lpstr>
      <vt:lpstr>Wingdings</vt:lpstr>
      <vt:lpstr>Office Theme</vt:lpstr>
      <vt:lpstr>Activité 2</vt:lpstr>
      <vt:lpstr>Activité 2 Exercices</vt:lpstr>
      <vt:lpstr>Activité 2 Exercices</vt:lpstr>
      <vt:lpstr>Activité 2 Exercices</vt:lpstr>
      <vt:lpstr>Activité 2 Exercices</vt:lpstr>
      <vt:lpstr>Activité 2 Exercices</vt:lpstr>
      <vt:lpstr>Activité 2 Exercices</vt:lpstr>
      <vt:lpstr>Activité 2 Exercices</vt:lpstr>
      <vt:lpstr>Activité 2 Exercices</vt:lpstr>
      <vt:lpstr>Activité 2 Exercices</vt:lpstr>
      <vt:lpstr>Activité 2 Exercices</vt:lpstr>
      <vt:lpstr>Activité 2 Exercices</vt:lpstr>
      <vt:lpstr>Activité 2 Exercices</vt:lpstr>
      <vt:lpstr>Activité 2 Exercices</vt:lpstr>
      <vt:lpstr>Activité 2 Exercices</vt:lpstr>
      <vt:lpstr>Activité 2 Exercices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</dc:creator>
  <cp:lastModifiedBy>GM4</cp:lastModifiedBy>
  <cp:revision>13</cp:revision>
  <dcterms:created xsi:type="dcterms:W3CDTF">2024-02-05T21:36:05Z</dcterms:created>
  <dcterms:modified xsi:type="dcterms:W3CDTF">2024-03-20T09:01:11Z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2023-06-28T00:00:00Z</vt:filetime>
  </property>
  <property fmtid="{D5CDD505-2E9C-101B-9397-08002B2CF9AE}" pid="3" name="Creator">
    <vt:lpwstr>Microsoft® PowerPoint® pour Microsoft 365</vt:lpwstr>
  </property>
  <property fmtid="{D5CDD505-2E9C-101B-9397-08002B2CF9AE}" pid="4" name="LastSaved">
    <vt:filetime>2024-02-05T00:00:00Z</vt:filetime>
  </property>
</Properties>
</file>