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74" r:id="rId3"/>
    <p:sldId id="287" r:id="rId4"/>
    <p:sldId id="275" r:id="rId5"/>
    <p:sldId id="276" r:id="rId6"/>
    <p:sldId id="288" r:id="rId7"/>
    <p:sldId id="277" r:id="rId8"/>
    <p:sldId id="289" r:id="rId9"/>
    <p:sldId id="278" r:id="rId10"/>
    <p:sldId id="290" r:id="rId11"/>
    <p:sldId id="279" r:id="rId12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29" autoAdjust="0"/>
    <p:restoredTop sz="94660"/>
  </p:normalViewPr>
  <p:slideViewPr>
    <p:cSldViewPr>
      <p:cViewPr varScale="1">
        <p:scale>
          <a:sx n="63" d="100"/>
          <a:sy n="63" d="100"/>
        </p:scale>
        <p:origin x="352" y="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11115040" y="0"/>
                </a:moveTo>
                <a:lnTo>
                  <a:pt x="0" y="0"/>
                </a:lnTo>
                <a:lnTo>
                  <a:pt x="0" y="5140960"/>
                </a:lnTo>
                <a:lnTo>
                  <a:pt x="11115040" y="5140960"/>
                </a:lnTo>
                <a:lnTo>
                  <a:pt x="1111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0" y="5140960"/>
                </a:moveTo>
                <a:lnTo>
                  <a:pt x="11115040" y="5140960"/>
                </a:lnTo>
                <a:lnTo>
                  <a:pt x="11115040" y="0"/>
                </a:lnTo>
                <a:lnTo>
                  <a:pt x="0" y="0"/>
                </a:lnTo>
                <a:lnTo>
                  <a:pt x="0" y="5140960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8480" cy="1341120"/>
          </a:xfrm>
          <a:custGeom>
            <a:avLst/>
            <a:gdLst/>
            <a:ahLst/>
            <a:cxnLst/>
            <a:rect l="l" t="t" r="r" b="b"/>
            <a:pathLst>
              <a:path w="538480" h="1341120">
                <a:moveTo>
                  <a:pt x="538480" y="0"/>
                </a:moveTo>
                <a:lnTo>
                  <a:pt x="0" y="0"/>
                </a:lnTo>
                <a:lnTo>
                  <a:pt x="0" y="1076960"/>
                </a:lnTo>
                <a:lnTo>
                  <a:pt x="4330" y="1124445"/>
                </a:lnTo>
                <a:lnTo>
                  <a:pt x="16840" y="1169136"/>
                </a:lnTo>
                <a:lnTo>
                  <a:pt x="36753" y="1210297"/>
                </a:lnTo>
                <a:lnTo>
                  <a:pt x="63309" y="1247165"/>
                </a:lnTo>
                <a:lnTo>
                  <a:pt x="95770" y="1279004"/>
                </a:lnTo>
                <a:lnTo>
                  <a:pt x="133337" y="1305064"/>
                </a:lnTo>
                <a:lnTo>
                  <a:pt x="175285" y="1324597"/>
                </a:lnTo>
                <a:lnTo>
                  <a:pt x="220840" y="1336865"/>
                </a:lnTo>
                <a:lnTo>
                  <a:pt x="269240" y="1341120"/>
                </a:lnTo>
                <a:lnTo>
                  <a:pt x="538480" y="1341120"/>
                </a:lnTo>
                <a:lnTo>
                  <a:pt x="538480" y="1076960"/>
                </a:lnTo>
                <a:lnTo>
                  <a:pt x="538480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9465" y="1601152"/>
            <a:ext cx="3313429" cy="426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476323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5557520"/>
            <a:ext cx="863600" cy="863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9040" y="6136640"/>
            <a:ext cx="2153920" cy="721360"/>
          </a:xfrm>
          <a:custGeom>
            <a:avLst/>
            <a:gdLst/>
            <a:ahLst/>
            <a:cxnLst/>
            <a:rect l="l" t="t" r="r" b="b"/>
            <a:pathLst>
              <a:path w="2153920" h="721359">
                <a:moveTo>
                  <a:pt x="2033651" y="0"/>
                </a:moveTo>
                <a:lnTo>
                  <a:pt x="120269" y="0"/>
                </a:lnTo>
                <a:lnTo>
                  <a:pt x="73455" y="9447"/>
                </a:lnTo>
                <a:lnTo>
                  <a:pt x="35226" y="35212"/>
                </a:lnTo>
                <a:lnTo>
                  <a:pt x="9451" y="73428"/>
                </a:lnTo>
                <a:lnTo>
                  <a:pt x="0" y="120230"/>
                </a:lnTo>
                <a:lnTo>
                  <a:pt x="0" y="721360"/>
                </a:lnTo>
                <a:lnTo>
                  <a:pt x="2153919" y="721360"/>
                </a:lnTo>
                <a:lnTo>
                  <a:pt x="2153919" y="120230"/>
                </a:lnTo>
                <a:lnTo>
                  <a:pt x="2144468" y="73428"/>
                </a:lnTo>
                <a:lnTo>
                  <a:pt x="2118693" y="35212"/>
                </a:lnTo>
                <a:lnTo>
                  <a:pt x="2080464" y="9447"/>
                </a:lnTo>
                <a:lnTo>
                  <a:pt x="2033651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1760" y="6268720"/>
            <a:ext cx="406400" cy="3962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5200" y="233679"/>
            <a:ext cx="1178560" cy="115824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78879" y="477519"/>
            <a:ext cx="2001520" cy="640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8149" y="215518"/>
            <a:ext cx="7775701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219" y="1601152"/>
            <a:ext cx="10703560" cy="3853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1429" y="6679327"/>
            <a:ext cx="2021840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2656" y="6675834"/>
            <a:ext cx="219075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1756"/>
            <a:ext cx="1303655" cy="5873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601152"/>
            <a:ext cx="10706735" cy="217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1</a:t>
            </a:r>
            <a:endParaRPr sz="16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85420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W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structurées.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structurées.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pour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structurées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structurées.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résumées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agrégées.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55555"/>
              </a:buClr>
              <a:buFont typeface="Wingdings"/>
              <a:buChar char=""/>
            </a:pPr>
            <a:endParaRPr lang="fr-FR" sz="1600" dirty="0" smtClean="0"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187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7808595" cy="216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355"/>
              </a:spcBef>
              <a:buFont typeface="+mj-lt"/>
              <a:buAutoNum type="arabicPeriod" startAt="10"/>
              <a:tabLst>
                <a:tab pos="276860" algn="l"/>
              </a:tabLst>
            </a:pPr>
            <a:r>
              <a:rPr sz="1450" spc="-20" dirty="0" err="1" smtClean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5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l'avantage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flocon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moins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concevoir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flocon.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rapides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simples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flocon.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flocon.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flexible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flocon.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445" y="402301"/>
            <a:ext cx="1303655" cy="5867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860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4979670" cy="193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276225" indent="-264160">
              <a:lnSpc>
                <a:spcPct val="100000"/>
              </a:lnSpc>
              <a:spcBef>
                <a:spcPts val="1295"/>
              </a:spcBef>
              <a:buAutoNum type="arabicPeriod" startAt="11"/>
              <a:tabLst>
                <a:tab pos="276860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ub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O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opérationnelles.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historiques.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multidimensionnelles.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vi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445" y="402301"/>
            <a:ext cx="1303655" cy="5867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1756"/>
            <a:ext cx="1303655" cy="5873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601152"/>
            <a:ext cx="10630535" cy="2185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1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55555"/>
              </a:buClr>
              <a:buFont typeface="Wingdings"/>
              <a:buChar char=""/>
            </a:pPr>
            <a:endParaRPr sz="16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355"/>
              </a:spcBef>
              <a:buFont typeface="+mj-lt"/>
              <a:buAutoNum type="arabicPeriod" startAt="2"/>
              <a:tabLst>
                <a:tab pos="185420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l'objectif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principal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745"/>
              </a:spcBef>
              <a:buFont typeface="+mj-lt"/>
              <a:buAutoNum type="arabicPeriod" startAt="2"/>
              <a:tabLst>
                <a:tab pos="755015" algn="l"/>
              </a:tabLst>
            </a:pP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825"/>
              </a:spcBef>
              <a:buFont typeface="+mj-lt"/>
              <a:buAutoNum type="arabicPeriod" startAt="2"/>
              <a:tabLst>
                <a:tab pos="755015" algn="l"/>
              </a:tabLst>
            </a:pP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es.</a:t>
            </a:r>
            <a:endParaRPr sz="145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740"/>
              </a:spcBef>
              <a:buFont typeface="+mj-lt"/>
              <a:buAutoNum type="arabicPeriod" startAt="2"/>
              <a:tabLst>
                <a:tab pos="755015" algn="l"/>
              </a:tabLst>
            </a:pP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es.</a:t>
            </a:r>
            <a:endParaRPr sz="145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825"/>
              </a:spcBef>
              <a:buFont typeface="+mj-lt"/>
              <a:buAutoNum type="arabicPeriod" startAt="2"/>
              <a:tabLst>
                <a:tab pos="755015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provenant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multiples.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002520" cy="217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95"/>
              </a:spcBef>
              <a:buAutoNum type="arabicPeriod" startAt="3"/>
              <a:tabLst>
                <a:tab pos="185420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l'avantage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opérationnelle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facile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administrer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opérationnelle.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rapides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simples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opérationnelle.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opérationnelle.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sécurisé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opérationnelle.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55555"/>
              </a:buClr>
              <a:buFont typeface="Wingdings"/>
              <a:buChar char=""/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1756"/>
            <a:ext cx="1303655" cy="5873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619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00252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355"/>
              </a:spcBef>
              <a:buFont typeface="+mj-lt"/>
              <a:buAutoNum type="arabicPeriod" startAt="4"/>
              <a:tabLst>
                <a:tab pos="185420" algn="l"/>
              </a:tabLst>
            </a:pPr>
            <a:r>
              <a:rPr sz="1450" spc="-20" dirty="0" err="1" smtClean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5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principale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opérationnelle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Les données stockées dans un Data Warehouse sont mises à jour en temps réel, tandis que les données d'une base de </a:t>
            </a:r>
            <a:r>
              <a:rPr sz="1450" spc="5" dirty="0" err="1" smtClean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45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 err="1" smtClean="0">
                <a:solidFill>
                  <a:srgbClr val="555555"/>
                </a:solidFill>
                <a:latin typeface="Calibri"/>
                <a:cs typeface="Calibri"/>
              </a:rPr>
              <a:t>opérationnelle</a:t>
            </a:r>
            <a:r>
              <a:rPr sz="145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sont historiques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agrégées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résumées,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5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825"/>
              </a:spcBef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opérationnelle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détaillées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spécifiques.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fichiers,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45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825"/>
              </a:spcBef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opérationnelle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1756"/>
            <a:ext cx="1303655" cy="5873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41803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859134" cy="217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95"/>
              </a:spcBef>
              <a:buAutoNum type="arabicPeriod" startAt="5"/>
              <a:tabLst>
                <a:tab pos="185420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W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L'ETL.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55555"/>
              </a:buClr>
              <a:buFont typeface="Wingdings"/>
              <a:buChar char=""/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1756"/>
            <a:ext cx="1303655" cy="5873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7305040" cy="1938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355"/>
              </a:spcBef>
              <a:buFont typeface="+mj-lt"/>
              <a:buAutoNum type="arabicPeriod" startAt="6"/>
              <a:tabLst>
                <a:tab pos="185420" algn="l"/>
              </a:tabLst>
            </a:pPr>
            <a:r>
              <a:rPr sz="1450" spc="-15" dirty="0" err="1" smtClean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 err="1" smtClean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'est</a:t>
            </a:r>
            <a:r>
              <a:rPr sz="1450" spc="30" dirty="0" err="1" smtClean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0" dirty="0" err="1" smtClean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opérationnelles.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historiques.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extraire,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transformer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charger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visualiser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réel.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1756"/>
            <a:ext cx="1303655" cy="5873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7946390" cy="217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95"/>
              </a:spcBef>
              <a:buAutoNum type="arabicPeriod" startAt="7"/>
              <a:tabLst>
                <a:tab pos="185420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sous-ensemble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Warehouse,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métier.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opérationnelles.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normalise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sous-dimensions.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vi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55555"/>
              </a:buClr>
              <a:buFont typeface="Wingdings"/>
              <a:buChar char=""/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445" y="402301"/>
            <a:ext cx="1303655" cy="5867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7946390" cy="1938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355"/>
              </a:spcBef>
              <a:buFont typeface="+mj-lt"/>
              <a:buAutoNum type="arabicPeriod" startAt="8"/>
              <a:tabLst>
                <a:tab pos="185420" algn="l"/>
              </a:tabLst>
            </a:pPr>
            <a:r>
              <a:rPr sz="1450" spc="-15" dirty="0" err="1" smtClean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 err="1" smtClean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'est</a:t>
            </a:r>
            <a:r>
              <a:rPr sz="1450" spc="30" dirty="0" err="1" smtClean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0" dirty="0" err="1" smtClean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stocke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flocon.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stocke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fichiers.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normalise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sous-dimensions.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dénormalise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super-dimensions.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445" y="402301"/>
            <a:ext cx="1303655" cy="5867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6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7808595" cy="217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95"/>
              </a:spcBef>
              <a:buAutoNum type="arabicPeriod" startAt="9"/>
              <a:tabLst>
                <a:tab pos="185420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stocke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étoile.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stocke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fichiers.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normalise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sous-dimensions.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dénormalise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super-dimensions.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55555"/>
              </a:buClr>
              <a:buFont typeface="Wingdings"/>
              <a:buChar char=""/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445" y="402301"/>
            <a:ext cx="1303655" cy="5867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2394</TotalTime>
  <Words>1041</Words>
  <Application>Microsoft Office PowerPoint</Application>
  <PresentationFormat>Grand écran</PresentationFormat>
  <Paragraphs>244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Calibri</vt:lpstr>
      <vt:lpstr>Wingdings</vt:lpstr>
      <vt:lpstr>Office Theme</vt:lpstr>
      <vt:lpstr>ACTIVITÉ n° 2 Exercices</vt:lpstr>
      <vt:lpstr>ACTIVITÉ n° 2 Exercices</vt:lpstr>
      <vt:lpstr>ACTIVITÉ n° 2 Exercices</vt:lpstr>
      <vt:lpstr>ACTIVITÉ n° 2 Exercices</vt:lpstr>
      <vt:lpstr>ACTIVITÉ n° 2 Exercices</vt:lpstr>
      <vt:lpstr>ACTIVITÉ n° 2 Exercices</vt:lpstr>
      <vt:lpstr>ACTIVITÉ n° 2 Exercices</vt:lpstr>
      <vt:lpstr>ACTIVITÉ n° 2 Exercices</vt:lpstr>
      <vt:lpstr>ACTIVITÉ n° 2 Exercices</vt:lpstr>
      <vt:lpstr>ACTIVITÉ n° 2 Exercices</vt:lpstr>
      <vt:lpstr>ACTIVITÉ n° 2 Exercices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admin</cp:lastModifiedBy>
  <cp:revision>11</cp:revision>
  <dcterms:created xsi:type="dcterms:W3CDTF">2024-02-05T21:36:05Z</dcterms:created>
  <dcterms:modified xsi:type="dcterms:W3CDTF">2024-02-09T21:15:39Z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2023-06-28T00:00:00Z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