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303" r:id="rId4"/>
    <p:sldId id="371" r:id="rId5"/>
    <p:sldId id="281" r:id="rId6"/>
    <p:sldId id="313" r:id="rId7"/>
    <p:sldId id="368" r:id="rId8"/>
    <p:sldId id="372" r:id="rId9"/>
    <p:sldId id="345" r:id="rId10"/>
    <p:sldId id="369" r:id="rId11"/>
    <p:sldId id="370" r:id="rId12"/>
    <p:sldId id="341" r:id="rId13"/>
    <p:sldId id="360" r:id="rId14"/>
    <p:sldId id="342" r:id="rId15"/>
    <p:sldId id="361" r:id="rId16"/>
    <p:sldId id="343" r:id="rId17"/>
    <p:sldId id="362" r:id="rId18"/>
    <p:sldId id="310" r:id="rId19"/>
    <p:sldId id="324" r:id="rId20"/>
    <p:sldId id="325" r:id="rId21"/>
    <p:sldId id="329" r:id="rId22"/>
    <p:sldId id="321" r:id="rId23"/>
    <p:sldId id="373" r:id="rId24"/>
    <p:sldId id="328" r:id="rId25"/>
    <p:sldId id="358" r:id="rId26"/>
    <p:sldId id="357" r:id="rId2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54469-09AD-475E-A5D3-294A2E1508D0}" type="datetimeFigureOut">
              <a:rPr lang="es-EC" smtClean="0"/>
              <a:t>23/11/2022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24179-4A13-46E0-9056-9D7E936FF69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764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7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92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35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3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1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28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6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923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99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891538-C8E5-4C75-AD33-C6CE73CBF08B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65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94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20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97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5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9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65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0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93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85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49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70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23/11/2022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2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12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11" Type="http://schemas.openxmlformats.org/officeDocument/2006/relationships/slide" Target="slide22.xml"/><Relationship Id="rId5" Type="http://schemas.openxmlformats.org/officeDocument/2006/relationships/slide" Target="slide9.xml"/><Relationship Id="rId10" Type="http://schemas.openxmlformats.org/officeDocument/2006/relationships/slide" Target="slide20.xml"/><Relationship Id="rId4" Type="http://schemas.openxmlformats.org/officeDocument/2006/relationships/slide" Target="slide6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CCDFE1-D500-436B-9F87-C06385D7EDFE}"/>
              </a:ext>
            </a:extLst>
          </p:cNvPr>
          <p:cNvSpPr txBox="1"/>
          <p:nvPr/>
        </p:nvSpPr>
        <p:spPr>
          <a:xfrm>
            <a:off x="529738" y="471120"/>
            <a:ext cx="1141842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/>
                <a:ea typeface="+mn-ea"/>
                <a:cs typeface="Aharoni"/>
              </a:rPr>
              <a:t>TEMA: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/>
              <a:ea typeface="+mn-ea"/>
              <a:cs typeface="Aharon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/>
                <a:ea typeface="+mn-ea"/>
                <a:cs typeface="Aharoni"/>
              </a:rPr>
              <a:t>Universo del discurso – </a:t>
            </a:r>
            <a:r>
              <a:rPr lang="es-MX" sz="3200" dirty="0">
                <a:solidFill>
                  <a:prstClr val="black"/>
                </a:solidFill>
                <a:latin typeface="Aharoni"/>
                <a:cs typeface="Aharoni"/>
              </a:rPr>
              <a:t>CEMENTERIO 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A8465E-0F28-4E28-83C0-F769920DE515}"/>
              </a:ext>
            </a:extLst>
          </p:cNvPr>
          <p:cNvSpPr txBox="1"/>
          <p:nvPr/>
        </p:nvSpPr>
        <p:spPr>
          <a:xfrm>
            <a:off x="380496" y="5223836"/>
            <a:ext cx="50355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Universidad Laica Eloy Alfaro de Manabí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Nombre: Andrade Tubay Juan Diego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Materia: Gestión de bases de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Docente: Ing. Robert Moreira Centeno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>
                <a:solidFill>
                  <a:prstClr val="black"/>
                </a:solidFill>
                <a:latin typeface="Book Antiqua"/>
              </a:rPr>
              <a:t>Paralelo: B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EBF03B-056E-443A-A32E-3106EEC5D727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Fuente: </a:t>
            </a: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</a:rPr>
              <a:t>Propia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612C6-2A7F-4A22-BD3F-2DB6AC4B0276}"/>
              </a:ext>
            </a:extLst>
          </p:cNvPr>
          <p:cNvSpPr txBox="1"/>
          <p:nvPr/>
        </p:nvSpPr>
        <p:spPr>
          <a:xfrm>
            <a:off x="1030460" y="2909033"/>
            <a:ext cx="99118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/>
                <a:ea typeface="+mn-ea"/>
                <a:cs typeface="Aharoni"/>
              </a:rPr>
              <a:t>OBJETIVO: 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Realizar un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análisis del universo discurso para poder obtener las diversas tablas, elementos y consultas a implementar en el cementerio Nueva Vida.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30C6220-A275-4E65-AE3F-FBA9DE7FA576}"/>
              </a:ext>
            </a:extLst>
          </p:cNvPr>
          <p:cNvSpPr/>
          <p:nvPr/>
        </p:nvSpPr>
        <p:spPr>
          <a:xfrm>
            <a:off x="0" y="633001"/>
            <a:ext cx="12192000" cy="74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89BF9A3-0BF1-4B35-8B73-DF94AFB98625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FC4DCB9-1E99-46E9-A98C-04C1229D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Inserciones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53F9C3-E660-308A-69B9-242D29BC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2" y="2089756"/>
            <a:ext cx="4615697" cy="36228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68FD73-74B0-E06B-56AD-1CB3BD413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545" y="1800520"/>
            <a:ext cx="6898084" cy="42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2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30C6220-A275-4E65-AE3F-FBA9DE7FA576}"/>
              </a:ext>
            </a:extLst>
          </p:cNvPr>
          <p:cNvSpPr/>
          <p:nvPr/>
        </p:nvSpPr>
        <p:spPr>
          <a:xfrm>
            <a:off x="0" y="633001"/>
            <a:ext cx="12192000" cy="74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89BF9A3-0BF1-4B35-8B73-DF94AFB98625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FC4DCB9-1E99-46E9-A98C-04C1229D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Inserciones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67DF72-0F4C-D33B-96D6-5C5DEBB4A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7489"/>
            <a:ext cx="12192000" cy="26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5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2" y="1621091"/>
            <a:ext cx="1072770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1.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anual de defunciones por causas, columna 1 – causa, columna 2-número hombres, columna 3- número mujeres.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48909C-AE6B-5E35-D618-BE2E963F9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847"/>
          <a:stretch/>
        </p:blipFill>
        <p:spPr>
          <a:xfrm>
            <a:off x="433983" y="2525794"/>
            <a:ext cx="10958128" cy="22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4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2" y="1546103"/>
            <a:ext cx="1072770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1.</a:t>
            </a:r>
            <a:r>
              <a:rPr lang="es-MX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anual de defunciones por causas, columna 1 – causa, columna 2-número hombres, columna 3- número mujeres.</a:t>
            </a:r>
            <a:endParaRPr lang="es-MX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B1DDFF-271D-D224-3518-E0653A56E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4" r="7723"/>
          <a:stretch/>
        </p:blipFill>
        <p:spPr>
          <a:xfrm>
            <a:off x="226594" y="2282458"/>
            <a:ext cx="6843509" cy="15113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407697F-24DD-9F3A-AFD1-29DAEF1649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44" r="3922"/>
          <a:stretch/>
        </p:blipFill>
        <p:spPr>
          <a:xfrm>
            <a:off x="226594" y="3793791"/>
            <a:ext cx="6930628" cy="22959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2837452-8F93-1BFB-1945-98A1BB720E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23"/>
          <a:stretch/>
        </p:blipFill>
        <p:spPr>
          <a:xfrm>
            <a:off x="7543660" y="3208577"/>
            <a:ext cx="4421746" cy="17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1" y="1621091"/>
            <a:ext cx="11490325" cy="109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2.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Histórico de novedades encontradas en el cementerio por nicho. Columna1-Novedad, Columna2-año, columna3- Número de incidentes, columna 4 – Tipo de construcción.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1DFB9F3-0ABC-5C51-4F91-9BD3242E6D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013"/>
          <a:stretch/>
        </p:blipFill>
        <p:spPr>
          <a:xfrm>
            <a:off x="55414" y="2716519"/>
            <a:ext cx="11991442" cy="26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4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2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1" y="1621091"/>
            <a:ext cx="1149032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2.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Histórico de novedades encontradas en el cementerio por nicho. Columna1-Novedad, Columna2-año, columna3- Número de incidentes, columna 4 – Tipo de construcción.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A06E60B-17D4-E67F-346F-666EB3313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98" y="3015988"/>
            <a:ext cx="11336203" cy="20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1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3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1" y="1621091"/>
            <a:ext cx="1149032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3.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Número de trámites por cada servicio del cementerio. Columna 1 – Nombre del servicio, columna 2 número de atenciones, columna 3 funcionario que atendió.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6C350E-779A-010E-13E0-7C062947FC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838"/>
          <a:stretch/>
        </p:blipFill>
        <p:spPr>
          <a:xfrm>
            <a:off x="904953" y="2386178"/>
            <a:ext cx="10199822" cy="40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2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Consulta 3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80FE20-A11F-46EF-BAE8-AE8C4DAECBCB}"/>
              </a:ext>
            </a:extLst>
          </p:cNvPr>
          <p:cNvSpPr txBox="1"/>
          <p:nvPr/>
        </p:nvSpPr>
        <p:spPr>
          <a:xfrm>
            <a:off x="556531" y="1621091"/>
            <a:ext cx="1149032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3.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Número de trámites por cada servicio del cementerio. Columna 1 – Nombre del servicio, columna 2 número de atenciones, columna 3 funcionario que atendió.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4F3A06-B5D2-529A-E18F-5F1ACD2E0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15" y="2427156"/>
            <a:ext cx="10142036" cy="37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id="{31872318-1308-4863-8948-2846BCEC7697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FAE90E-5128-4AE8-ACB0-64116871F85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TRIGGER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EF7088-72D2-4E9C-94CE-871BD81E3F06}"/>
              </a:ext>
            </a:extLst>
          </p:cNvPr>
          <p:cNvSpPr txBox="1"/>
          <p:nvPr/>
        </p:nvSpPr>
        <p:spPr>
          <a:xfrm>
            <a:off x="716648" y="1464503"/>
            <a:ext cx="10758704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impida realizar la asignación para un proceso de exhumación si el trámite no es firmado por quien realizo la solicitud de entierro, y si no han pasado más de año.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D0734A-5838-CB09-5C6B-92F8CDC2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6" y="2212618"/>
            <a:ext cx="10913736" cy="412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9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hlinkClick r:id="rId2" action="ppaction://hlinksldjump"/>
            <a:extLst>
              <a:ext uri="{FF2B5EF4-FFF2-40B4-BE49-F238E27FC236}">
                <a16:creationId xmlns:a16="http://schemas.microsoft.com/office/drawing/2014/main" id="{31872318-1308-4863-8948-2846BCEC7697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FAE90E-5128-4AE8-ACB0-64116871F854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DEMOSTRACIÓN DEL TRIGGER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EF7088-72D2-4E9C-94CE-871BD81E3F06}"/>
              </a:ext>
            </a:extLst>
          </p:cNvPr>
          <p:cNvSpPr txBox="1"/>
          <p:nvPr/>
        </p:nvSpPr>
        <p:spPr>
          <a:xfrm>
            <a:off x="662152" y="1551251"/>
            <a:ext cx="1075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Primero </a:t>
            </a:r>
            <a:r>
              <a:rPr lang="es-E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tratamos de insertar el dato erróneo dentro de nuestra tabla, por lo que el disparados saltar</a:t>
            </a:r>
            <a:r>
              <a:rPr lang="es-MX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 y no dejará que se realice el </a:t>
            </a:r>
            <a:r>
              <a:rPr lang="es-MX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s-MX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la cláusula </a:t>
            </a:r>
            <a:r>
              <a:rPr lang="es-MX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05D762-6748-1B9F-87B7-11FDEA3C9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69" y="2675022"/>
            <a:ext cx="10344150" cy="4667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ADC1EB3-D808-AC03-F60D-46D54D6ACBA7}"/>
              </a:ext>
            </a:extLst>
          </p:cNvPr>
          <p:cNvSpPr txBox="1"/>
          <p:nvPr/>
        </p:nvSpPr>
        <p:spPr>
          <a:xfrm>
            <a:off x="662152" y="2305690"/>
            <a:ext cx="785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1.Insertamos un dato para demostrar el funcionamiento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D513A-B4B7-63EE-E491-0479DE643C82}"/>
              </a:ext>
            </a:extLst>
          </p:cNvPr>
          <p:cNvSpPr txBox="1"/>
          <p:nvPr/>
        </p:nvSpPr>
        <p:spPr>
          <a:xfrm>
            <a:off x="662152" y="3141747"/>
            <a:ext cx="785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2.Intentamos ingresar un registro sin autorización familiar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C42193D-1926-DFB7-CC28-6358ECEC4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3" y="3595361"/>
            <a:ext cx="11901834" cy="42672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F94CB7B-8E28-C510-EEA6-9103D057D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524" y="3999892"/>
            <a:ext cx="9641557" cy="12321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5974D92-32C2-D985-EE0C-5865FC3A27DC}"/>
              </a:ext>
            </a:extLst>
          </p:cNvPr>
          <p:cNvSpPr txBox="1"/>
          <p:nvPr/>
        </p:nvSpPr>
        <p:spPr>
          <a:xfrm>
            <a:off x="531748" y="5257214"/>
            <a:ext cx="999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3.Mostramos el </a:t>
            </a:r>
            <a:r>
              <a:rPr lang="es-MX" dirty="0" err="1"/>
              <a:t>select</a:t>
            </a:r>
            <a:r>
              <a:rPr lang="es-MX" dirty="0"/>
              <a:t> a la tabla y observamos que el </a:t>
            </a:r>
            <a:r>
              <a:rPr lang="es-MX" dirty="0" err="1"/>
              <a:t>trigger</a:t>
            </a:r>
            <a:r>
              <a:rPr lang="es-MX" dirty="0"/>
              <a:t> funciona correctamente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C2C6F10-2EE6-FFEE-1584-9B12C0EFF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79" y="5718768"/>
            <a:ext cx="9073299" cy="10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F46BE-AE68-4871-A0E0-164EAE8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Índice</a:t>
            </a:r>
            <a:endParaRPr lang="es-EC" sz="32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C058BF-F823-4839-9CDC-CF3546D796F3}"/>
              </a:ext>
            </a:extLst>
          </p:cNvPr>
          <p:cNvSpPr txBox="1"/>
          <p:nvPr/>
        </p:nvSpPr>
        <p:spPr>
          <a:xfrm>
            <a:off x="5657678" y="812800"/>
            <a:ext cx="6534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Universo del discurso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Lógico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Creación de tablas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Inserciones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 1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 2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 3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s-MX" sz="2400" u="sng" dirty="0">
                <a:latin typeface="Calibri" panose="020F0502020204030204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Trigger</a:t>
            </a:r>
            <a:endParaRPr lang="es-MX" sz="2400" u="sng" dirty="0"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Cursor</a:t>
            </a:r>
            <a:endParaRPr kumimoji="0" lang="es-MX" sz="24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IReport</a:t>
            </a:r>
            <a:endParaRPr kumimoji="0" lang="es-MX" sz="24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Enlace a GitHub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Conclusiones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9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CURSOR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498200" y="1450188"/>
            <a:ext cx="111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Cursor que muestre por cada funcionario todos los tipos de trámites que ha atendido y un promedio del tiempo de atención que ha demorado en cada uno.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77930BB-A859-17B5-9B6B-4C9FA726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404"/>
            <a:ext cx="12192000" cy="38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DEMOSTRACIÓN DEL CURSOR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779673" y="1551251"/>
            <a:ext cx="1062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Cursor que muestre por cada funcionario todos los tipos de trámites que ha atendido y un promedio del tiempo de atención que ha demorado en cada uno.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879854-0DE0-8559-142B-32CDEDDF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57" y="2935565"/>
            <a:ext cx="12000143" cy="20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3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IREPORT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1446860" y="1499560"/>
            <a:ext cx="929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nforme en </a:t>
            </a:r>
            <a:r>
              <a:rPr lang="es-EC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Ireport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que muestre en un gráfico de torta los diferentes tipos de animales que se han atendido en el centro.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184F72-AD43-4BAC-B45A-1AD70EB2A8F2}"/>
              </a:ext>
            </a:extLst>
          </p:cNvPr>
          <p:cNvSpPr txBox="1"/>
          <p:nvPr/>
        </p:nvSpPr>
        <p:spPr>
          <a:xfrm>
            <a:off x="785931" y="2197582"/>
            <a:ext cx="1062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s-EC" dirty="0">
                <a:solidFill>
                  <a:srgbClr val="000000"/>
                </a:solidFill>
                <a:latin typeface="Times New Roman" panose="02020603050405020304" pitchFamily="18" charset="0"/>
              </a:rPr>
              <a:t>rimero realizamos la consulta para obtener los datos que usaremos en el reporte: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F0018E5-8E1F-D11A-29C3-97075CE2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38" y="2953237"/>
            <a:ext cx="4432505" cy="33509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1B8C17F-5306-E26B-9E89-EB88BB2ED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09" y="2955170"/>
            <a:ext cx="5871671" cy="33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9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IREPORT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AE871F-704F-44E9-90B5-CCDA1F39E2BD}"/>
              </a:ext>
            </a:extLst>
          </p:cNvPr>
          <p:cNvSpPr txBox="1"/>
          <p:nvPr/>
        </p:nvSpPr>
        <p:spPr>
          <a:xfrm>
            <a:off x="1446860" y="1499560"/>
            <a:ext cx="929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nforme en </a:t>
            </a:r>
            <a:r>
              <a:rPr lang="es-EC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Ireport</a:t>
            </a:r>
            <a:r>
              <a:rPr lang="es-EC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que muestre en un gráfico de torta los diferentes tipos de animales que se han atendido en el centro.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184F72-AD43-4BAC-B45A-1AD70EB2A8F2}"/>
              </a:ext>
            </a:extLst>
          </p:cNvPr>
          <p:cNvSpPr txBox="1"/>
          <p:nvPr/>
        </p:nvSpPr>
        <p:spPr>
          <a:xfrm>
            <a:off x="785931" y="2197582"/>
            <a:ext cx="1062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s-EC" dirty="0">
                <a:solidFill>
                  <a:srgbClr val="000000"/>
                </a:solidFill>
                <a:latin typeface="Times New Roman" panose="02020603050405020304" pitchFamily="18" charset="0"/>
              </a:rPr>
              <a:t>rimero realizamos la consulta para obtener los datos que usaremos en el reporte: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C09255-5DD1-3B90-4DAC-53289D8A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810" y="2738353"/>
            <a:ext cx="4479878" cy="39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  <a:extLst>
              <a:ext uri="{FF2B5EF4-FFF2-40B4-BE49-F238E27FC236}">
                <a16:creationId xmlns:a16="http://schemas.microsoft.com/office/drawing/2014/main" id="{06771EEA-608F-4F62-98EA-90894414697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7ADA5E-84A7-48A1-B7AA-5D2BF5E4E8F5}"/>
              </a:ext>
            </a:extLst>
          </p:cNvPr>
          <p:cNvSpPr txBox="1">
            <a:spLocks/>
          </p:cNvSpPr>
          <p:nvPr/>
        </p:nvSpPr>
        <p:spPr>
          <a:xfrm>
            <a:off x="0" y="643467"/>
            <a:ext cx="12192000" cy="7448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REPORTE DE </a:t>
            </a:r>
            <a:r>
              <a:rPr kumimoji="0" lang="es-E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IREPORT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A1C238-8B92-5B48-C92B-0882598DA054}"/>
              </a:ext>
            </a:extLst>
          </p:cNvPr>
          <p:cNvSpPr txBox="1"/>
          <p:nvPr/>
        </p:nvSpPr>
        <p:spPr>
          <a:xfrm>
            <a:off x="560551" y="1566700"/>
            <a:ext cx="318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Resultado del reporte generado.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271DC4A-7A47-449C-D602-F043F52B4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09" y="2114429"/>
            <a:ext cx="7795986" cy="42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3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Enlace a GitHub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678ED6-26B5-45C4-9A99-16264A2549C4}"/>
              </a:ext>
            </a:extLst>
          </p:cNvPr>
          <p:cNvSpPr txBox="1"/>
          <p:nvPr/>
        </p:nvSpPr>
        <p:spPr>
          <a:xfrm>
            <a:off x="1335526" y="2246110"/>
            <a:ext cx="921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Enlace: https://github.com/xELDIEGOx/BDCEMENTERIO.git</a:t>
            </a:r>
            <a:endParaRPr kumimoji="0" lang="es-MX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12987C-BB3A-AB64-818C-CD2B40DC2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752" y="3062876"/>
            <a:ext cx="8670616" cy="28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5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Conclusiones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BC8029-B5FF-4263-A6FF-B75D9E6CDBFE}"/>
              </a:ext>
            </a:extLst>
          </p:cNvPr>
          <p:cNvSpPr txBox="1"/>
          <p:nvPr/>
        </p:nvSpPr>
        <p:spPr>
          <a:xfrm>
            <a:off x="1656522" y="2150239"/>
            <a:ext cx="8878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C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logró</a:t>
            </a:r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 completar un análisis satisfactorio referente a la creación de las tablas, analizando sus tipo de conexiones y metadatos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MX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logró realizar con éxito las consultas propuestas, implementando los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inner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las tablas para así obtener los diversos datos.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Se logró ver la funcionalidad de los </a:t>
            </a:r>
            <a:r>
              <a:rPr lang="es-MX" dirty="0" err="1">
                <a:solidFill>
                  <a:prstClr val="black"/>
                </a:solidFill>
                <a:latin typeface="Calibri" panose="020F0502020204030204"/>
              </a:rPr>
              <a:t>triggers</a:t>
            </a:r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 y cursores, implementándola en el presente proyecto.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3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62321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Universo del discurso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303BDE-4FEA-DB4A-62C0-44F069C33E83}"/>
              </a:ext>
            </a:extLst>
          </p:cNvPr>
          <p:cNvSpPr txBox="1"/>
          <p:nvPr/>
        </p:nvSpPr>
        <p:spPr>
          <a:xfrm>
            <a:off x="273377" y="1498862"/>
            <a:ext cx="11660957" cy="584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CEMENTERIO VIDA NUEVA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el transcurso de los años la tecnología ha avanzado, por ello en el Cementerio Vida Nueva desea implementar una base de datos que permita la gestión y la administración de nuestro establecimiento. Donde deberá de abordar diversos campos laborales, tipos de entierros, facturaciones de servicios y cantidad de panteones designados a familiares.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información requerida del personal debe constar de lo siguiente: Nombres, Apellidos, Dirección, Teléfonos, Antigüedad, Salario y Área laboral. Si se desea agregar algún campo adicional debe recurrir al gerente del establecimiento.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categorías de empleadores son: 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Jardineros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Enterradores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Administrativos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área de Jardinería se encargará del cuidado de los sectores, manteniendo el orden y apariencia del establecimiento, siendo resguardado por un jardinero por sector, pero a su vez este puede contener varios jardineros.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tumbas se distribuirán por los sectores, siendo un número determinado en cada sector. Estas pueden variar de la siguiente manera: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Nichos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775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318786-8F22-EB77-4D75-E962AA591BDB}"/>
              </a:ext>
            </a:extLst>
          </p:cNvPr>
          <p:cNvSpPr txBox="1"/>
          <p:nvPr/>
        </p:nvSpPr>
        <p:spPr>
          <a:xfrm>
            <a:off x="276520" y="1482452"/>
            <a:ext cx="11698664" cy="4951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Panteones 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Mausoleos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Fosas comunes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datos del difunto deben ser almacenados junto con la información del familiar responsable del coste por el servicio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fallecido/os debe ser enterrado por un único enterrado y este al terminar puede enterrar a más fallecidos durante su jornada laboral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nichos pueden albergar a una sola persona y su altura no debe de superar los 5 metros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panteones tienen la capacidad de albergar a máximo 4 personas de una misma familia o de intereses comunes. Recalcando que un familiar puede poseer un panteón o varios panteones respectivamente.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mausoleos solo pueden edificarse cuando una figura representativa ha de enterrarse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fosas comunes poseen una capacidad de hasta 300 personas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otro lado, el área administrativa emitirá facturas para los familiares responsables, siendo esta una a muchas por familiar.</a:t>
            </a:r>
            <a:endParaRPr lang="es-MX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5271CB-A488-6D75-4474-97B91A661479}"/>
              </a:ext>
            </a:extLst>
          </p:cNvPr>
          <p:cNvSpPr/>
          <p:nvPr/>
        </p:nvSpPr>
        <p:spPr>
          <a:xfrm>
            <a:off x="0" y="662321"/>
            <a:ext cx="12192000" cy="7729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BE2C265-BAD1-FFF0-640E-D8D6EE5D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62321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Universo del discurso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1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Lógico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B9925E-38B8-FFFA-4B6A-3649AB57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04" y="1470029"/>
            <a:ext cx="7056179" cy="52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CREACION DE LAS ENTIDADES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B8B378-E400-A5C8-D94B-50CF6FCA5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20" y="1396588"/>
            <a:ext cx="4994635" cy="52027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F468EE-D82D-6D23-109B-6A1E77075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994" y="1396588"/>
            <a:ext cx="5341391" cy="52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2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30C6220-A275-4E65-AE3F-FBA9DE7FA576}"/>
              </a:ext>
            </a:extLst>
          </p:cNvPr>
          <p:cNvSpPr/>
          <p:nvPr/>
        </p:nvSpPr>
        <p:spPr>
          <a:xfrm>
            <a:off x="0" y="633001"/>
            <a:ext cx="12192000" cy="74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89BF9A3-0BF1-4B35-8B73-DF94AFB98625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FC4DCB9-1E99-46E9-A98C-04C1229D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CREACION DE LAS ENTIDADES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8F9AAA-970C-AB0A-F09B-48CB1CA9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2" y="1563715"/>
            <a:ext cx="4481708" cy="50768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7AA541-3B06-3A8E-270B-0D0D17743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64" y="1563715"/>
            <a:ext cx="5151637" cy="4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4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30C6220-A275-4E65-AE3F-FBA9DE7FA576}"/>
              </a:ext>
            </a:extLst>
          </p:cNvPr>
          <p:cNvSpPr/>
          <p:nvPr/>
        </p:nvSpPr>
        <p:spPr>
          <a:xfrm>
            <a:off x="0" y="633001"/>
            <a:ext cx="12192000" cy="7435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89BF9A3-0BF1-4B35-8B73-DF94AFB98625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FC4DCB9-1E99-46E9-A98C-04C1229D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CREACION DE LAS ENTIDADES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73886-2247-120D-1909-AD5CE09FE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55" y="2293314"/>
            <a:ext cx="6043749" cy="24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0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Inserciones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138127-950E-8C86-6AB4-336371C4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46" y="1480008"/>
            <a:ext cx="5515450" cy="48399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9E7E6A7-7970-CF50-2677-690D86E92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809" y="1480008"/>
            <a:ext cx="5446042" cy="50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787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969</Words>
  <Application>Microsoft Office PowerPoint</Application>
  <PresentationFormat>Panorámica</PresentationFormat>
  <Paragraphs>128</Paragraphs>
  <Slides>26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Aharoni</vt:lpstr>
      <vt:lpstr>Arial</vt:lpstr>
      <vt:lpstr>Book Antiqua</vt:lpstr>
      <vt:lpstr>Calibri</vt:lpstr>
      <vt:lpstr>Calibri Light</vt:lpstr>
      <vt:lpstr>Cooper Black</vt:lpstr>
      <vt:lpstr>Times New Roman</vt:lpstr>
      <vt:lpstr>Wingdings</vt:lpstr>
      <vt:lpstr>1_Tema de Office</vt:lpstr>
      <vt:lpstr>Presentación de PowerPoint</vt:lpstr>
      <vt:lpstr>Índice</vt:lpstr>
      <vt:lpstr>Universo del discurso</vt:lpstr>
      <vt:lpstr>Universo del discurso</vt:lpstr>
      <vt:lpstr>Modelo Lógico</vt:lpstr>
      <vt:lpstr>CREACION DE LAS ENTIDADES</vt:lpstr>
      <vt:lpstr>CREACION DE LAS ENTIDADES</vt:lpstr>
      <vt:lpstr>CREACION DE LAS ENTIDADES</vt:lpstr>
      <vt:lpstr>Inserciones</vt:lpstr>
      <vt:lpstr>Inserciones</vt:lpstr>
      <vt:lpstr>Inserciones</vt:lpstr>
      <vt:lpstr>Consulta 1</vt:lpstr>
      <vt:lpstr>Consulta 1</vt:lpstr>
      <vt:lpstr>Consulta 2</vt:lpstr>
      <vt:lpstr>Consulta 2</vt:lpstr>
      <vt:lpstr>Consulta 3</vt:lpstr>
      <vt:lpstr>Consulta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Enlace a GitHub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LOPEZ BAILON LUIS DAVID</dc:creator>
  <cp:lastModifiedBy>ANDRADE TUBAY JUAN DIEGO</cp:lastModifiedBy>
  <cp:revision>19</cp:revision>
  <dcterms:created xsi:type="dcterms:W3CDTF">2022-11-15T03:18:02Z</dcterms:created>
  <dcterms:modified xsi:type="dcterms:W3CDTF">2022-11-23T15:52:35Z</dcterms:modified>
</cp:coreProperties>
</file>