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am10.safelinks.protection.outlook.com/?url=https%3A%2F%2Fyoutu.be%2Fff_M_RQtD5E&amp;data=04%7C01%7Crappleg%40calstatela.edu%7Cd1f9f4a57b4a456d387e08d89a3fbd06%7Cce8a2002448f4f5882b1d86f73e3afdd%7C0%7C0%7C637428945848859210%7CUnknown%7CTWFpbGZsb3d8eyJWIjoiMC4wLjAwMDAiLCJQIjoiV2luMzIiLCJBTiI6Ik1haWwiLCJXVCI6Mn0%3D%7C1000&amp;sdata=U9i%2BysubnWKwg%2Fzi%2Bc%2FgdQyUG88lqLNM98UqoIISHHY%3D&amp;reserved=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16a78402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16a78402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Youtube link: </a:t>
            </a:r>
            <a:r>
              <a:rPr lang="zh-CN" sz="1200" u="sng">
                <a:solidFill>
                  <a:schemeClr val="hlink"/>
                </a:solidFill>
                <a:highlight>
                  <a:srgbClr val="FFFFFF"/>
                </a:highlight>
                <a:latin typeface="Calibri"/>
                <a:ea typeface="Calibri"/>
                <a:cs typeface="Calibri"/>
                <a:sym typeface="Calibri"/>
                <a:hlinkClick r:id="rId2"/>
              </a:rPr>
              <a:t>https://youtu.be/ff_M_RQtD5E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5c85c22b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5c85c22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we have 3 graphs outlined which which we will go over in more detail in the following slides, but </a:t>
            </a:r>
            <a:r>
              <a:rPr lang="zh-CN"/>
              <a:t>basically</a:t>
            </a:r>
            <a:r>
              <a:rPr lang="zh-CN"/>
              <a:t>, each graph visualizes the profits and sales by region or state from previous dates using a timestamp. By using these graphs we can analyze data quick and then</a:t>
            </a:r>
            <a:r>
              <a:rPr lang="zh-CN"/>
              <a:t> utilize our resources to concentrate in areas that need more improvement and try to</a:t>
            </a:r>
            <a:r>
              <a:rPr lang="zh-CN"/>
              <a:t> increase our results in the future.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f16a7840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f16a7840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first, we have the vertical graph which visualizes the amount of sold </a:t>
            </a:r>
            <a:r>
              <a:rPr lang="zh-CN"/>
              <a:t>quantities</a:t>
            </a:r>
            <a:r>
              <a:rPr lang="zh-CN"/>
              <a:t> in different states categorized in </a:t>
            </a:r>
            <a:r>
              <a:rPr lang="zh-CN"/>
              <a:t>descending</a:t>
            </a:r>
            <a:r>
              <a:rPr lang="zh-CN"/>
              <a:t> order. with california being the highest in sold quantities </a:t>
            </a:r>
            <a:r>
              <a:rPr lang="zh-CN">
                <a:solidFill>
                  <a:schemeClr val="dk1"/>
                </a:solidFill>
              </a:rPr>
              <a:t>with a count of 2000 a</a:t>
            </a:r>
            <a:r>
              <a:rPr lang="zh-CN"/>
              <a:t>nd oregon being the lowest in sold quantities with a count less than 500. using this graph we can see that from washington to </a:t>
            </a:r>
            <a:r>
              <a:rPr lang="zh-CN"/>
              <a:t>oregon</a:t>
            </a:r>
            <a:r>
              <a:rPr lang="zh-CN"/>
              <a:t> there is a count less than 500, therefore we </a:t>
            </a:r>
            <a:r>
              <a:rPr lang="zh-CN"/>
              <a:t>concentrate</a:t>
            </a:r>
            <a:r>
              <a:rPr lang="zh-CN"/>
              <a:t> our resources or tools in those areas to further increase our sold quantities.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16a784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f16a784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Next, we have a linear graph which visualizes the average profits earned in various states categorized in descending order. As you can see, Vermont stands as the highest average profit earner reaching about 200 and Michigan standing as the lowest  average profit earner with about 100 . Using this graph we can estimate our profits in many different areas and concentrate in locations that are in need of improvement.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c85c2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c85c2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Finally, we have the pie chart graph which visualizes the amount of sold office supplies, furniture, and technology in different regions. As you can see, the west region fills up a good </a:t>
            </a:r>
            <a:r>
              <a:rPr lang="zh-CN"/>
              <a:t>percentage</a:t>
            </a:r>
            <a:r>
              <a:rPr lang="zh-CN"/>
              <a:t> of the pie chart while the south region fills up a small percentage of the pie chart, therefore we can say that the west region is </a:t>
            </a:r>
            <a:r>
              <a:rPr lang="zh-CN"/>
              <a:t>succeeding</a:t>
            </a:r>
            <a:r>
              <a:rPr lang="zh-CN"/>
              <a:t> more than any other region when it comes to selling office supplies, furniture, and technology. Not only that, we can also use this pie chart to </a:t>
            </a:r>
            <a:r>
              <a:rPr lang="zh-CN"/>
              <a:t>evaluate</a:t>
            </a:r>
            <a:r>
              <a:rPr lang="zh-CN"/>
              <a:t> the success of a product in different regions. which in the end, can help us improve our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f16a7840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f16a7840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&lt;Notes for whomever covers this slide&gt;</a:t>
            </a:r>
            <a:endParaRPr/>
          </a:p>
          <a:p>
            <a:pPr indent="-298450" lvl="0" marL="457200" rtl="0" algn="l">
              <a:spcBef>
                <a:spcPts val="0"/>
              </a:spcBef>
              <a:spcAft>
                <a:spcPts val="0"/>
              </a:spcAft>
              <a:buSzPts val="1100"/>
              <a:buChar char="-"/>
            </a:pPr>
            <a:r>
              <a:rPr lang="zh-CN"/>
              <a:t>Full view of all sale counts for the past 4 years of operation </a:t>
            </a:r>
            <a:endParaRPr/>
          </a:p>
          <a:p>
            <a:pPr indent="-298450" lvl="0" marL="457200" rtl="0" algn="l">
              <a:spcBef>
                <a:spcPts val="0"/>
              </a:spcBef>
              <a:spcAft>
                <a:spcPts val="0"/>
              </a:spcAft>
              <a:buSzPts val="1100"/>
              <a:buChar char="-"/>
            </a:pPr>
            <a:r>
              <a:rPr lang="zh-CN"/>
              <a:t>Can see where marketing campaigns should be focused</a:t>
            </a:r>
            <a:endParaRPr/>
          </a:p>
          <a:p>
            <a:pPr indent="-298450" lvl="0" marL="457200" rtl="0" algn="l">
              <a:spcBef>
                <a:spcPts val="0"/>
              </a:spcBef>
              <a:spcAft>
                <a:spcPts val="0"/>
              </a:spcAft>
              <a:buSzPts val="1100"/>
              <a:buChar char="-"/>
            </a:pPr>
            <a:r>
              <a:rPr lang="zh-CN"/>
              <a:t>Helps narrow down where we want drill downs for further analysis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5c85c22b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5c85c22b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c85c22b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c85c22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800">
                <a:solidFill>
                  <a:srgbClr val="202124"/>
                </a:solidFill>
                <a:highlight>
                  <a:srgbClr val="F8F9FA"/>
                </a:highlight>
              </a:rPr>
              <a:t>It is easier to absorb and grasp information through vision and images than text and numbers. Nonetheless, most business intelligence reports prepared for senior managers are usually filled with static tables and graphs that cannot provide vivid information to those viewing it. In contrast, data visualization enables users to receive large amounts of information about operating and business conditions. Data visualization allows decision makers to view the connections between cubes and provide new ways of interpreting data through the use of heat maps, geographic maps, and other rich graphical representations.</a:t>
            </a:r>
            <a:endParaRPr sz="800">
              <a:solidFill>
                <a:srgbClr val="202124"/>
              </a:solidFill>
              <a:highlight>
                <a:srgbClr val="F8F9FA"/>
              </a:highlight>
            </a:endParaRPr>
          </a:p>
          <a:p>
            <a:pPr indent="0" lvl="0" marL="0" rtl="0" algn="l">
              <a:lnSpc>
                <a:spcPct val="115000"/>
              </a:lnSpc>
              <a:spcBef>
                <a:spcPts val="0"/>
              </a:spcBef>
              <a:spcAft>
                <a:spcPts val="0"/>
              </a:spcAft>
              <a:buClr>
                <a:schemeClr val="dk1"/>
              </a:buClr>
              <a:buSzPts val="1100"/>
              <a:buFont typeface="Arial"/>
              <a:buNone/>
            </a:pPr>
            <a:r>
              <a:t/>
            </a:r>
            <a:endParaRPr sz="400">
              <a:solidFill>
                <a:schemeClr val="dk1"/>
              </a:solidFill>
            </a:endParaRPr>
          </a:p>
          <a:p>
            <a:pPr indent="0" lvl="0" marL="0" rtl="0" algn="l">
              <a:lnSpc>
                <a:spcPct val="128571"/>
              </a:lnSpc>
              <a:spcBef>
                <a:spcPts val="0"/>
              </a:spcBef>
              <a:spcAft>
                <a:spcPts val="0"/>
              </a:spcAft>
              <a:buClr>
                <a:schemeClr val="dk1"/>
              </a:buClr>
              <a:buSzPts val="1100"/>
              <a:buFont typeface="Arial"/>
              <a:buNone/>
            </a:pPr>
            <a:r>
              <a:rPr lang="zh-CN" sz="900">
                <a:solidFill>
                  <a:srgbClr val="202124"/>
                </a:solidFill>
                <a:highlight>
                  <a:srgbClr val="F8F9FA"/>
                </a:highlight>
              </a:rPr>
              <a:t>today, the data that companies can collect about customers and market conditions can provide business leaders with insights into new revenue and business opportunities-they can discover opportunities from a large amount of data. Using data visualization, decision makers can more quickly grasp changes in customer behavior and market conditions across multiple data sets.</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5c85c22b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5c85c22b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16a7840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f16a7840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-Explain original data source &amp; where to find Github repository </a:t>
            </a:r>
            <a:endParaRPr/>
          </a:p>
          <a:p>
            <a:pPr indent="0" lvl="0" marL="0" rtl="0" algn="l">
              <a:spcBef>
                <a:spcPts val="0"/>
              </a:spcBef>
              <a:spcAft>
                <a:spcPts val="0"/>
              </a:spcAft>
              <a:buNone/>
            </a:pPr>
            <a:r>
              <a:rPr lang="zh-CN"/>
              <a:t>- How we plan to utilize the data and what our expectations are (potential insights, visualizations...etc)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16a7840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16a7840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16a7840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16a7840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861729e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861729e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c85c22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c85c22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Where Do we find the data set, and what else is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what are we going to do with the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5c85c22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5c85c22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 will continue to present about importing our dataset into ES by using the Import function from Kibana’s home page as you can see on the slide.</a:t>
            </a:r>
            <a:endParaRPr/>
          </a:p>
          <a:p>
            <a:pPr indent="0" lvl="0" marL="0" rtl="0" algn="l">
              <a:spcBef>
                <a:spcPts val="0"/>
              </a:spcBef>
              <a:spcAft>
                <a:spcPts val="0"/>
              </a:spcAft>
              <a:buNone/>
            </a:pPr>
            <a:r>
              <a:rPr lang="zh-CN"/>
              <a:t>However, first we need to transfer the excel file into CSV file, and also use Excel function to add </a:t>
            </a:r>
            <a:r>
              <a:rPr lang="zh-CN"/>
              <a:t>Longitude</a:t>
            </a:r>
            <a:r>
              <a:rPr lang="zh-CN"/>
              <a:t> and Latitude </a:t>
            </a:r>
            <a:endParaRPr/>
          </a:p>
          <a:p>
            <a:pPr indent="0" lvl="0" marL="0" rtl="0" algn="l">
              <a:spcBef>
                <a:spcPts val="0"/>
              </a:spcBef>
              <a:spcAft>
                <a:spcPts val="0"/>
              </a:spcAft>
              <a:buNone/>
            </a:pPr>
            <a:r>
              <a:rPr lang="zh-CN"/>
              <a:t>Then, @ Kibana’s home page, to upload the data, right click on “Import a CSV, NDJSON, or log file”</a:t>
            </a:r>
            <a:endParaRPr/>
          </a:p>
          <a:p>
            <a:pPr indent="0" lvl="0" marL="0" rtl="0" algn="l">
              <a:spcBef>
                <a:spcPts val="0"/>
              </a:spcBef>
              <a:spcAft>
                <a:spcPts val="0"/>
              </a:spcAft>
              <a:buNone/>
            </a:pPr>
            <a:r>
              <a:rPr lang="zh-CN"/>
              <a:t>Then, it will take you to another step where it says “Select or drag and drop a file” -&gt; Click on that</a:t>
            </a:r>
            <a:endParaRPr/>
          </a:p>
          <a:p>
            <a:pPr indent="0" lvl="0" marL="0" rtl="0" algn="l">
              <a:spcBef>
                <a:spcPts val="0"/>
              </a:spcBef>
              <a:spcAft>
                <a:spcPts val="0"/>
              </a:spcAft>
              <a:buNone/>
            </a:pPr>
            <a:r>
              <a:rPr b="1" lang="zh-CN"/>
              <a:t>-&gt; NEXT SLIDE</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61729e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61729e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for our group, after we drag our sample dataset into the Importer, called “Superstore”, which will show the data as appeared on the slide.</a:t>
            </a:r>
            <a:endParaRPr/>
          </a:p>
          <a:p>
            <a:pPr indent="0" lvl="0" marL="0" rtl="0" algn="l">
              <a:spcBef>
                <a:spcPts val="0"/>
              </a:spcBef>
              <a:spcAft>
                <a:spcPts val="0"/>
              </a:spcAft>
              <a:buNone/>
            </a:pPr>
            <a:r>
              <a:rPr lang="zh-CN"/>
              <a:t>You can see the file contents of 1,000 lines with Row ID, Order ID, Order Date, Ship Date, Customer ID, and so on.</a:t>
            </a:r>
            <a:endParaRPr/>
          </a:p>
          <a:p>
            <a:pPr indent="0" lvl="0" marL="0" rtl="0" algn="l">
              <a:spcBef>
                <a:spcPts val="0"/>
              </a:spcBef>
              <a:spcAft>
                <a:spcPts val="0"/>
              </a:spcAft>
              <a:buNone/>
            </a:pPr>
            <a:r>
              <a:rPr lang="zh-CN"/>
              <a:t>Next, select “Advanced” to: Add a name for Index name and Unchecked “Create index pattern”</a:t>
            </a:r>
            <a:endParaRPr/>
          </a:p>
          <a:p>
            <a:pPr indent="0" lvl="0" marL="0" rtl="0" algn="l">
              <a:spcBef>
                <a:spcPts val="0"/>
              </a:spcBef>
              <a:spcAft>
                <a:spcPts val="0"/>
              </a:spcAft>
              <a:buNone/>
            </a:pPr>
            <a:r>
              <a:rPr b="1" lang="zh-CN"/>
              <a:t>-&gt; NEXT SLIDE</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861729e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861729e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In the Mapping frame, add the coordinates elements for geo-point for Longitude and Latitude as you can see on the slide.</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Then, select Import Data, if there is no error -&gt; so that means the import complete</a:t>
            </a:r>
            <a:endParaRPr>
              <a:solidFill>
                <a:schemeClr val="dk1"/>
              </a:solidFill>
            </a:endParaRPr>
          </a:p>
          <a:p>
            <a:pPr indent="0" lvl="0" marL="0" rtl="0" algn="l">
              <a:spcBef>
                <a:spcPts val="0"/>
              </a:spcBef>
              <a:spcAft>
                <a:spcPts val="0"/>
              </a:spcAft>
              <a:buNone/>
            </a:pPr>
            <a:r>
              <a:rPr lang="zh-CN"/>
              <a:t>Last step is to create an Index Pattern by clicking on “Index Pattern Management” and select “Create Index Pattern”</a:t>
            </a:r>
            <a:endParaRPr/>
          </a:p>
          <a:p>
            <a:pPr indent="0" lvl="0" marL="0" rtl="0" algn="l">
              <a:spcBef>
                <a:spcPts val="0"/>
              </a:spcBef>
              <a:spcAft>
                <a:spcPts val="0"/>
              </a:spcAft>
              <a:buNone/>
            </a:pPr>
            <a:r>
              <a:rPr lang="zh-CN"/>
              <a:t>and for “Time Filter field name”, we picked - Order Date</a:t>
            </a:r>
            <a:endParaRPr/>
          </a:p>
          <a:p>
            <a:pPr indent="0" lvl="0" marL="0" rtl="0" algn="l">
              <a:spcBef>
                <a:spcPts val="0"/>
              </a:spcBef>
              <a:spcAft>
                <a:spcPts val="0"/>
              </a:spcAft>
              <a:buNone/>
            </a:pPr>
            <a:r>
              <a:rPr lang="zh-CN"/>
              <a:t>After finished creating the Index Pattern -&gt; We continue to the next step for creating Visualization.</a:t>
            </a:r>
            <a:endParaRPr/>
          </a:p>
          <a:p>
            <a:pPr indent="0" lvl="0" marL="0" rtl="0" algn="l">
              <a:spcBef>
                <a:spcPts val="0"/>
              </a:spcBef>
              <a:spcAft>
                <a:spcPts val="0"/>
              </a:spcAft>
              <a:buNone/>
            </a:pPr>
            <a:r>
              <a:rPr lang="zh-CN"/>
              <a:t>And, Chris will handle this part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1875" y="9504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CIS 3200 Term Presentation</a:t>
            </a:r>
            <a:endParaRPr/>
          </a:p>
        </p:txBody>
      </p:sp>
      <p:sp>
        <p:nvSpPr>
          <p:cNvPr id="135" name="Google Shape;135;p13"/>
          <p:cNvSpPr txBox="1"/>
          <p:nvPr>
            <p:ph idx="1" type="subTitle"/>
          </p:nvPr>
        </p:nvSpPr>
        <p:spPr>
          <a:xfrm>
            <a:off x="4964000" y="2979475"/>
            <a:ext cx="34707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Christopher Valdepena</a:t>
            </a:r>
            <a:endParaRPr sz="2400"/>
          </a:p>
          <a:p>
            <a:pPr indent="0" lvl="0" marL="0" rtl="0" algn="l">
              <a:spcBef>
                <a:spcPts val="0"/>
              </a:spcBef>
              <a:spcAft>
                <a:spcPts val="0"/>
              </a:spcAft>
              <a:buNone/>
            </a:pPr>
            <a:r>
              <a:rPr lang="zh-CN" sz="2400"/>
              <a:t>Jiancong Zhang</a:t>
            </a:r>
            <a:endParaRPr sz="2400"/>
          </a:p>
          <a:p>
            <a:pPr indent="0" lvl="0" marL="0" rtl="0" algn="l">
              <a:spcBef>
                <a:spcPts val="0"/>
              </a:spcBef>
              <a:spcAft>
                <a:spcPts val="0"/>
              </a:spcAft>
              <a:buNone/>
            </a:pPr>
            <a:r>
              <a:rPr lang="zh-CN" sz="2400"/>
              <a:t>My Truong</a:t>
            </a:r>
            <a:endParaRPr sz="2400"/>
          </a:p>
          <a:p>
            <a:pPr indent="0" lvl="0" marL="0" rtl="0" algn="l">
              <a:spcBef>
                <a:spcPts val="0"/>
              </a:spcBef>
              <a:spcAft>
                <a:spcPts val="0"/>
              </a:spcAft>
              <a:buNone/>
            </a:pPr>
            <a:r>
              <a:rPr lang="zh-CN" sz="2400"/>
              <a:t>Ryan Applegate </a:t>
            </a:r>
            <a:endParaRPr sz="2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3418375" y="472463"/>
            <a:ext cx="5605801" cy="4198576"/>
          </a:xfrm>
          <a:prstGeom prst="rect">
            <a:avLst/>
          </a:prstGeom>
          <a:noFill/>
          <a:ln>
            <a:noFill/>
          </a:ln>
        </p:spPr>
      </p:pic>
      <p:sp>
        <p:nvSpPr>
          <p:cNvPr id="199" name="Google Shape;199;p22"/>
          <p:cNvSpPr txBox="1"/>
          <p:nvPr/>
        </p:nvSpPr>
        <p:spPr>
          <a:xfrm>
            <a:off x="867000" y="243550"/>
            <a:ext cx="13833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Elasticsearch</a:t>
            </a:r>
            <a:endParaRPr>
              <a:solidFill>
                <a:srgbClr val="FFFFFF"/>
              </a:solidFill>
              <a:latin typeface="Lato"/>
              <a:ea typeface="Lato"/>
              <a:cs typeface="Lato"/>
              <a:sym typeface="Lato"/>
            </a:endParaRPr>
          </a:p>
        </p:txBody>
      </p:sp>
      <p:sp>
        <p:nvSpPr>
          <p:cNvPr id="200" name="Google Shape;200;p22"/>
          <p:cNvSpPr txBox="1"/>
          <p:nvPr/>
        </p:nvSpPr>
        <p:spPr>
          <a:xfrm>
            <a:off x="0" y="1347525"/>
            <a:ext cx="3418500" cy="29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Profits and sales vizualized in various graphs.</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l">
              <a:spcBef>
                <a:spcPts val="0"/>
              </a:spcBef>
              <a:spcAft>
                <a:spcPts val="0"/>
              </a:spcAft>
              <a:buNone/>
            </a:pPr>
            <a:r>
              <a:rPr lang="zh-CN" sz="2400">
                <a:solidFill>
                  <a:srgbClr val="FFFFFF"/>
                </a:solidFill>
                <a:latin typeface="Lato"/>
                <a:ea typeface="Lato"/>
                <a:cs typeface="Lato"/>
                <a:sym typeface="Lato"/>
              </a:rPr>
              <a:t>Each graph has its own properties and categorization.</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24350" y="195700"/>
            <a:ext cx="24000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06" name="Google Shape;206;p23"/>
          <p:cNvSpPr txBox="1"/>
          <p:nvPr>
            <p:ph idx="1" type="body"/>
          </p:nvPr>
        </p:nvSpPr>
        <p:spPr>
          <a:xfrm>
            <a:off x="54375" y="1545525"/>
            <a:ext cx="3477900" cy="25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What’s your 1st </a:t>
            </a:r>
            <a:r>
              <a:rPr lang="zh-CN" sz="2400">
                <a:latin typeface="Times New Roman"/>
                <a:ea typeface="Times New Roman"/>
                <a:cs typeface="Times New Roman"/>
                <a:sym typeface="Times New Roman"/>
              </a:rPr>
              <a:t>opinion?</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amount of sold products in various states in descending order. </a:t>
            </a:r>
            <a:endParaRPr sz="2400">
              <a:latin typeface="Times New Roman"/>
              <a:ea typeface="Times New Roman"/>
              <a:cs typeface="Times New Roman"/>
              <a:sym typeface="Times New Roman"/>
            </a:endParaRPr>
          </a:p>
        </p:txBody>
      </p:sp>
      <p:pic>
        <p:nvPicPr>
          <p:cNvPr id="207" name="Google Shape;207;p23"/>
          <p:cNvPicPr preferRelativeResize="0"/>
          <p:nvPr/>
        </p:nvPicPr>
        <p:blipFill>
          <a:blip r:embed="rId3">
            <a:alphaModFix/>
          </a:blip>
          <a:stretch>
            <a:fillRect/>
          </a:stretch>
        </p:blipFill>
        <p:spPr>
          <a:xfrm>
            <a:off x="3532325" y="660225"/>
            <a:ext cx="5545649" cy="404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24350" y="280500"/>
            <a:ext cx="22128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13" name="Google Shape;213;p24"/>
          <p:cNvSpPr txBox="1"/>
          <p:nvPr>
            <p:ph idx="1" type="body"/>
          </p:nvPr>
        </p:nvSpPr>
        <p:spPr>
          <a:xfrm>
            <a:off x="77175" y="1578550"/>
            <a:ext cx="3321300" cy="32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something may unexpect</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average profits earned at various states in descending order.</a:t>
            </a:r>
            <a:endParaRPr sz="2400">
              <a:latin typeface="Times New Roman"/>
              <a:ea typeface="Times New Roman"/>
              <a:cs typeface="Times New Roman"/>
              <a:sym typeface="Times New Roman"/>
            </a:endParaRPr>
          </a:p>
        </p:txBody>
      </p:sp>
      <p:pic>
        <p:nvPicPr>
          <p:cNvPr id="214" name="Google Shape;214;p24"/>
          <p:cNvPicPr preferRelativeResize="0"/>
          <p:nvPr/>
        </p:nvPicPr>
        <p:blipFill>
          <a:blip r:embed="rId3">
            <a:alphaModFix/>
          </a:blip>
          <a:stretch>
            <a:fillRect/>
          </a:stretch>
        </p:blipFill>
        <p:spPr>
          <a:xfrm>
            <a:off x="3398475" y="16417"/>
            <a:ext cx="5745524" cy="51270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516250" y="118650"/>
            <a:ext cx="2697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220" name="Google Shape;220;p25"/>
          <p:cNvSpPr txBox="1"/>
          <p:nvPr>
            <p:ph idx="1" type="body"/>
          </p:nvPr>
        </p:nvSpPr>
        <p:spPr>
          <a:xfrm>
            <a:off x="0" y="1457525"/>
            <a:ext cx="3036000" cy="3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Times New Roman"/>
                <a:ea typeface="Times New Roman"/>
                <a:cs typeface="Times New Roman"/>
                <a:sym typeface="Times New Roman"/>
              </a:rPr>
              <a:t>Deeper insights</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zh-CN" sz="2400">
                <a:latin typeface="Times New Roman"/>
                <a:ea typeface="Times New Roman"/>
                <a:cs typeface="Times New Roman"/>
                <a:sym typeface="Times New Roman"/>
              </a:rPr>
              <a:t>This graph visualizes the amount of sold office supplies, furniture, and technology in </a:t>
            </a:r>
            <a:r>
              <a:rPr lang="zh-CN" sz="2400">
                <a:latin typeface="Times New Roman"/>
                <a:ea typeface="Times New Roman"/>
                <a:cs typeface="Times New Roman"/>
                <a:sym typeface="Times New Roman"/>
              </a:rPr>
              <a:t>different regions.</a:t>
            </a:r>
            <a:r>
              <a:rPr lang="zh-C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221" name="Google Shape;221;p25"/>
          <p:cNvPicPr preferRelativeResize="0"/>
          <p:nvPr/>
        </p:nvPicPr>
        <p:blipFill>
          <a:blip r:embed="rId3">
            <a:alphaModFix/>
          </a:blip>
          <a:stretch>
            <a:fillRect/>
          </a:stretch>
        </p:blipFill>
        <p:spPr>
          <a:xfrm>
            <a:off x="3213250" y="1105425"/>
            <a:ext cx="5930750" cy="4038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50125" y="350100"/>
            <a:ext cx="2794500" cy="5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a:p>
            <a:pPr indent="0" lvl="0" marL="0" rtl="0" algn="l">
              <a:spcBef>
                <a:spcPts val="0"/>
              </a:spcBef>
              <a:spcAft>
                <a:spcPts val="0"/>
              </a:spcAft>
              <a:buNone/>
            </a:pPr>
            <a:r>
              <a:rPr b="1" lang="zh-CN">
                <a:latin typeface="Arial"/>
                <a:ea typeface="Arial"/>
                <a:cs typeface="Arial"/>
                <a:sym typeface="Arial"/>
              </a:rPr>
              <a:t>  Kibana</a:t>
            </a:r>
            <a:endParaRPr b="1">
              <a:latin typeface="Arial"/>
              <a:ea typeface="Arial"/>
              <a:cs typeface="Arial"/>
              <a:sym typeface="Arial"/>
            </a:endParaRPr>
          </a:p>
        </p:txBody>
      </p:sp>
      <p:sp>
        <p:nvSpPr>
          <p:cNvPr id="227" name="Google Shape;227;p26"/>
          <p:cNvSpPr txBox="1"/>
          <p:nvPr>
            <p:ph idx="1" type="body"/>
          </p:nvPr>
        </p:nvSpPr>
        <p:spPr>
          <a:xfrm>
            <a:off x="419075" y="1324250"/>
            <a:ext cx="3403200" cy="31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latin typeface="Arial"/>
                <a:ea typeface="Arial"/>
                <a:cs typeface="Arial"/>
                <a:sym typeface="Arial"/>
              </a:rPr>
              <a:t>Tempo-Spatial Map</a:t>
            </a:r>
            <a:endParaRPr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Broad overview of total sales subsets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Location of major markets </a:t>
            </a:r>
            <a:endParaRPr sz="2400">
              <a:latin typeface="Arial"/>
              <a:ea typeface="Arial"/>
              <a:cs typeface="Arial"/>
              <a:sym typeface="Arial"/>
            </a:endParaRPr>
          </a:p>
        </p:txBody>
      </p:sp>
      <p:pic>
        <p:nvPicPr>
          <p:cNvPr id="228" name="Google Shape;228;p26"/>
          <p:cNvPicPr preferRelativeResize="0"/>
          <p:nvPr/>
        </p:nvPicPr>
        <p:blipFill>
          <a:blip r:embed="rId3">
            <a:alphaModFix/>
          </a:blip>
          <a:stretch>
            <a:fillRect/>
          </a:stretch>
        </p:blipFill>
        <p:spPr>
          <a:xfrm>
            <a:off x="3644625" y="1233082"/>
            <a:ext cx="5471649" cy="31544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3062350" y="381375"/>
            <a:ext cx="6081650" cy="4685351"/>
          </a:xfrm>
          <a:prstGeom prst="rect">
            <a:avLst/>
          </a:prstGeom>
          <a:noFill/>
          <a:ln>
            <a:noFill/>
          </a:ln>
        </p:spPr>
      </p:pic>
      <p:sp>
        <p:nvSpPr>
          <p:cNvPr id="234" name="Google Shape;234;p27"/>
          <p:cNvSpPr txBox="1"/>
          <p:nvPr>
            <p:ph type="title"/>
          </p:nvPr>
        </p:nvSpPr>
        <p:spPr>
          <a:xfrm>
            <a:off x="614225" y="171275"/>
            <a:ext cx="22128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11 Key Principles of Effective Data Visualization - ClicData" id="239" name="Google Shape;239;p28"/>
          <p:cNvPicPr preferRelativeResize="0"/>
          <p:nvPr/>
        </p:nvPicPr>
        <p:blipFill>
          <a:blip r:embed="rId3">
            <a:alphaModFix/>
          </a:blip>
          <a:stretch>
            <a:fillRect/>
          </a:stretch>
        </p:blipFill>
        <p:spPr>
          <a:xfrm>
            <a:off x="0" y="0"/>
            <a:ext cx="9144001" cy="5143500"/>
          </a:xfrm>
          <a:prstGeom prst="rect">
            <a:avLst/>
          </a:prstGeom>
          <a:noFill/>
          <a:ln>
            <a:noFill/>
          </a:ln>
        </p:spPr>
      </p:pic>
      <p:sp>
        <p:nvSpPr>
          <p:cNvPr id="240" name="Google Shape;240;p28"/>
          <p:cNvSpPr txBox="1"/>
          <p:nvPr/>
        </p:nvSpPr>
        <p:spPr>
          <a:xfrm>
            <a:off x="285025" y="1011450"/>
            <a:ext cx="3295200" cy="31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2400">
                <a:solidFill>
                  <a:srgbClr val="FFFFFF"/>
                </a:solidFill>
              </a:rPr>
              <a:t>Data visualization tools provide us with new methods that can significantly improve our ability to grasp the information hidden in the data</a:t>
            </a:r>
            <a:endParaRPr sz="2400">
              <a:solidFill>
                <a:srgbClr val="FFFFFF"/>
              </a:solidFill>
            </a:endParaRPr>
          </a:p>
          <a:p>
            <a:pPr indent="0" lvl="0" marL="0" rtl="0" algn="l">
              <a:spcBef>
                <a:spcPts val="0"/>
              </a:spcBef>
              <a:spcAft>
                <a:spcPts val="0"/>
              </a:spcAft>
              <a:buNone/>
            </a:pPr>
            <a:r>
              <a:t/>
            </a:r>
            <a:endParaRPr>
              <a:latin typeface="Lato"/>
              <a:ea typeface="Lato"/>
              <a:cs typeface="Lato"/>
              <a:sym typeface="Lato"/>
            </a:endParaRPr>
          </a:p>
        </p:txBody>
      </p:sp>
      <p:sp>
        <p:nvSpPr>
          <p:cNvPr id="241" name="Google Shape;241;p28"/>
          <p:cNvSpPr txBox="1"/>
          <p:nvPr/>
        </p:nvSpPr>
        <p:spPr>
          <a:xfrm>
            <a:off x="109275" y="153450"/>
            <a:ext cx="38409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rgbClr val="FFFFFF"/>
                </a:solidFill>
                <a:latin typeface="Lato"/>
                <a:ea typeface="Lato"/>
                <a:cs typeface="Lato"/>
                <a:sym typeface="Lato"/>
              </a:rPr>
              <a:t>Conclusion&amp;Future</a:t>
            </a:r>
            <a:endParaRPr sz="28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nvSpPr>
        <p:spPr>
          <a:xfrm>
            <a:off x="824975" y="1631550"/>
            <a:ext cx="46473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Thank you!</a:t>
            </a:r>
            <a:endParaRPr sz="2400">
              <a:solidFill>
                <a:srgbClr val="FFFFFF"/>
              </a:solidFill>
              <a:latin typeface="Lato"/>
              <a:ea typeface="Lato"/>
              <a:cs typeface="Lato"/>
              <a:sym typeface="Lato"/>
            </a:endParaRPr>
          </a:p>
          <a:p>
            <a:pPr indent="0" lvl="0" marL="0" rtl="0" algn="l">
              <a:spcBef>
                <a:spcPts val="0"/>
              </a:spcBef>
              <a:spcAft>
                <a:spcPts val="0"/>
              </a:spcAft>
              <a:buNone/>
            </a:pPr>
            <a:r>
              <a:rPr lang="zh-CN" sz="2400">
                <a:solidFill>
                  <a:srgbClr val="FFFFFF"/>
                </a:solidFill>
                <a:latin typeface="Lato"/>
                <a:ea typeface="Lato"/>
                <a:cs typeface="Lato"/>
                <a:sym typeface="Lato"/>
              </a:rPr>
              <a:t>	Q&amp;A Time.</a:t>
            </a:r>
            <a:endParaRPr sz="2400">
              <a:solidFill>
                <a:srgbClr val="FFFFFF"/>
              </a:solidFill>
              <a:latin typeface="Lato"/>
              <a:ea typeface="Lato"/>
              <a:cs typeface="Lato"/>
              <a:sym typeface="Lato"/>
            </a:endParaRPr>
          </a:p>
        </p:txBody>
      </p:sp>
      <p:pic>
        <p:nvPicPr>
          <p:cNvPr descr="Guidance information | Altrincham Grammar School for Girls" id="247" name="Google Shape;247;p29"/>
          <p:cNvPicPr preferRelativeResize="0"/>
          <p:nvPr/>
        </p:nvPicPr>
        <p:blipFill>
          <a:blip r:embed="rId3">
            <a:alphaModFix/>
          </a:blip>
          <a:stretch>
            <a:fillRect/>
          </a:stretch>
        </p:blipFill>
        <p:spPr>
          <a:xfrm>
            <a:off x="4478975" y="1721300"/>
            <a:ext cx="4124125" cy="3093100"/>
          </a:xfrm>
          <a:prstGeom prst="rect">
            <a:avLst/>
          </a:prstGeom>
          <a:noFill/>
          <a:ln>
            <a:noFill/>
          </a:ln>
        </p:spPr>
      </p:pic>
      <p:sp>
        <p:nvSpPr>
          <p:cNvPr id="248" name="Google Shape;248;p29"/>
          <p:cNvSpPr txBox="1"/>
          <p:nvPr/>
        </p:nvSpPr>
        <p:spPr>
          <a:xfrm>
            <a:off x="1392575" y="550475"/>
            <a:ext cx="40797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Group 2.</a:t>
            </a:r>
            <a:endParaRPr sz="24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Brief Summary of Our Dataset</a:t>
            </a:r>
            <a:endParaRPr b="1">
              <a:latin typeface="Arial"/>
              <a:ea typeface="Arial"/>
              <a:cs typeface="Arial"/>
              <a:sym typeface="Arial"/>
            </a:endParaRPr>
          </a:p>
        </p:txBody>
      </p:sp>
      <p:sp>
        <p:nvSpPr>
          <p:cNvPr id="141" name="Google Shape;141;p14"/>
          <p:cNvSpPr txBox="1"/>
          <p:nvPr>
            <p:ph idx="1" type="body"/>
          </p:nvPr>
        </p:nvSpPr>
        <p:spPr>
          <a:xfrm>
            <a:off x="342000" y="1752500"/>
            <a:ext cx="4700700" cy="324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24 columns/dimensions</a:t>
            </a:r>
            <a:endParaRPr sz="2400"/>
          </a:p>
          <a:p>
            <a:pPr indent="-381000" lvl="0" marL="457200" rtl="0" algn="l">
              <a:spcBef>
                <a:spcPts val="0"/>
              </a:spcBef>
              <a:spcAft>
                <a:spcPts val="0"/>
              </a:spcAft>
              <a:buSzPts val="2400"/>
              <a:buChar char="●"/>
            </a:pPr>
            <a:r>
              <a:rPr lang="zh-CN" sz="2400"/>
              <a:t>9,995 records</a:t>
            </a:r>
            <a:endParaRPr sz="2400"/>
          </a:p>
          <a:p>
            <a:pPr indent="-381000" lvl="0" marL="457200" rtl="0" algn="l">
              <a:spcBef>
                <a:spcPts val="0"/>
              </a:spcBef>
              <a:spcAft>
                <a:spcPts val="0"/>
              </a:spcAft>
              <a:buSzPts val="2400"/>
              <a:buChar char="●"/>
            </a:pPr>
            <a:r>
              <a:rPr lang="zh-CN" sz="2400"/>
              <a:t>~ 3MB</a:t>
            </a:r>
            <a:endParaRPr sz="2400"/>
          </a:p>
          <a:p>
            <a:pPr indent="-381000" lvl="0" marL="457200" rtl="0" algn="l">
              <a:spcBef>
                <a:spcPts val="0"/>
              </a:spcBef>
              <a:spcAft>
                <a:spcPts val="0"/>
              </a:spcAft>
              <a:buSzPts val="2400"/>
              <a:buChar char="●"/>
            </a:pPr>
            <a:r>
              <a:rPr lang="zh-CN" sz="2400"/>
              <a:t>&lt;</a:t>
            </a:r>
            <a:r>
              <a:rPr lang="zh-CN" sz="2400"/>
              <a:t>shorturl.at/dnHIW</a:t>
            </a:r>
            <a:r>
              <a:rPr lang="zh-CN" sz="2400"/>
              <a:t>&gt;(Data)</a:t>
            </a:r>
            <a:endParaRPr sz="2400"/>
          </a:p>
          <a:p>
            <a:pPr indent="0" lvl="0" marL="457200" rtl="0" algn="l">
              <a:spcBef>
                <a:spcPts val="1600"/>
              </a:spcBef>
              <a:spcAft>
                <a:spcPts val="0"/>
              </a:spcAft>
              <a:buNone/>
            </a:pPr>
            <a:r>
              <a:t/>
            </a:r>
            <a:endParaRPr sz="2400"/>
          </a:p>
          <a:p>
            <a:pPr indent="0" lvl="0" marL="457200" rtl="0" algn="l">
              <a:spcBef>
                <a:spcPts val="1600"/>
              </a:spcBef>
              <a:spcAft>
                <a:spcPts val="1600"/>
              </a:spcAft>
              <a:buNone/>
            </a:pPr>
            <a:r>
              <a:t/>
            </a:r>
            <a:endParaRPr/>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&lt;Maybe a snapshot of the data in excel?&gt;</a:t>
            </a:r>
            <a:endParaRPr/>
          </a:p>
          <a:p>
            <a:pPr indent="0" lvl="0" marL="0" rtl="0" algn="l">
              <a:spcBef>
                <a:spcPts val="1600"/>
              </a:spcBef>
              <a:spcAft>
                <a:spcPts val="1600"/>
              </a:spcAft>
              <a:buNone/>
            </a:pPr>
            <a:r>
              <a:t/>
            </a:r>
            <a:endParaRPr/>
          </a:p>
        </p:txBody>
      </p:sp>
      <p:pic>
        <p:nvPicPr>
          <p:cNvPr id="143" name="Google Shape;143;p14"/>
          <p:cNvPicPr preferRelativeResize="0"/>
          <p:nvPr/>
        </p:nvPicPr>
        <p:blipFill>
          <a:blip r:embed="rId3">
            <a:alphaModFix/>
          </a:blip>
          <a:stretch>
            <a:fillRect/>
          </a:stretch>
        </p:blipFill>
        <p:spPr>
          <a:xfrm>
            <a:off x="4741599" y="1307850"/>
            <a:ext cx="3933101" cy="2911199"/>
          </a:xfrm>
          <a:prstGeom prst="rect">
            <a:avLst/>
          </a:prstGeom>
          <a:noFill/>
          <a:ln>
            <a:noFill/>
          </a:ln>
          <a:effectLst>
            <a:outerShdw blurRad="57150" rotWithShape="0" algn="bl" dir="5400000" dist="19050">
              <a:srgbClr val="000000">
                <a:alpha val="50000"/>
              </a:srgbClr>
            </a:outerShdw>
          </a:effectLst>
        </p:spPr>
      </p:pic>
      <p:sp>
        <p:nvSpPr>
          <p:cNvPr id="144" name="Google Shape;144;p14"/>
          <p:cNvSpPr txBox="1"/>
          <p:nvPr/>
        </p:nvSpPr>
        <p:spPr>
          <a:xfrm>
            <a:off x="4700850" y="4289800"/>
            <a:ext cx="4014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*Snapshot of dataset</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b="1"/>
          </a:p>
        </p:txBody>
      </p:sp>
      <p:sp>
        <p:nvSpPr>
          <p:cNvPr id="150" name="Google Shape;150;p15"/>
          <p:cNvSpPr txBox="1"/>
          <p:nvPr>
            <p:ph idx="1" type="body"/>
          </p:nvPr>
        </p:nvSpPr>
        <p:spPr>
          <a:xfrm>
            <a:off x="1297500" y="1186725"/>
            <a:ext cx="7038900" cy="3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latin typeface="Arial"/>
                <a:ea typeface="Arial"/>
                <a:cs typeface="Arial"/>
                <a:sym typeface="Arial"/>
              </a:rPr>
              <a:t>Summary:</a:t>
            </a:r>
            <a:endParaRPr b="1"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A retail super store has been in operation for the past 4 years while collecting consumer and sales data  </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Data is managed on-site with no data analytic tool implementation</a:t>
            </a:r>
            <a:endParaRPr sz="2400">
              <a:latin typeface="Arial"/>
              <a:ea typeface="Arial"/>
              <a:cs typeface="Arial"/>
              <a:sym typeface="Arial"/>
            </a:endParaRPr>
          </a:p>
          <a:p>
            <a:pPr indent="0" lvl="0" marL="0" rtl="0" algn="l">
              <a:spcBef>
                <a:spcPts val="1600"/>
              </a:spcBef>
              <a:spcAft>
                <a:spcPts val="1600"/>
              </a:spcAft>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114775" y="445025"/>
            <a:ext cx="75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a:p>
        </p:txBody>
      </p:sp>
      <p:sp>
        <p:nvSpPr>
          <p:cNvPr id="156" name="Google Shape;156;p16"/>
          <p:cNvSpPr txBox="1"/>
          <p:nvPr>
            <p:ph idx="1" type="body"/>
          </p:nvPr>
        </p:nvSpPr>
        <p:spPr>
          <a:xfrm>
            <a:off x="1277375" y="1292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latin typeface="Arial"/>
                <a:ea typeface="Arial"/>
                <a:cs typeface="Arial"/>
                <a:sym typeface="Arial"/>
              </a:rPr>
              <a:t>Significance</a:t>
            </a:r>
            <a:endParaRPr b="1" sz="2400">
              <a:latin typeface="Arial"/>
              <a:ea typeface="Arial"/>
              <a:cs typeface="Arial"/>
              <a:sym typeface="Arial"/>
            </a:endParaRPr>
          </a:p>
          <a:p>
            <a:pPr indent="-381000" lvl="0" marL="457200" rtl="0" algn="l">
              <a:spcBef>
                <a:spcPts val="1600"/>
              </a:spcBef>
              <a:spcAft>
                <a:spcPts val="0"/>
              </a:spcAft>
              <a:buSzPts val="2400"/>
              <a:buFont typeface="Arial"/>
              <a:buChar char="●"/>
            </a:pPr>
            <a:r>
              <a:rPr lang="zh-CN" sz="2400">
                <a:latin typeface="Arial"/>
                <a:ea typeface="Arial"/>
                <a:cs typeface="Arial"/>
                <a:sym typeface="Arial"/>
              </a:rPr>
              <a:t>Larger companies and organizations are leveraging their data, staying leaps ahead of private business owners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We want our analysis to apply to a real-world issue.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114775" y="445025"/>
            <a:ext cx="75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t>Retail Superstore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zh-CN" sz="2400">
                <a:latin typeface="Arial"/>
                <a:ea typeface="Arial"/>
                <a:cs typeface="Arial"/>
                <a:sym typeface="Arial"/>
              </a:rPr>
              <a:t>Our group has been contracted by the company to produce an analytical dashboard</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zh-CN" sz="2400">
                <a:latin typeface="Arial"/>
                <a:ea typeface="Arial"/>
                <a:cs typeface="Arial"/>
                <a:sym typeface="Arial"/>
              </a:rPr>
              <a:t>The overall business objective focuses on developing and producing a business process for the retail superstore to maintain future analytics</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Where is </a:t>
            </a:r>
            <a:r>
              <a:rPr b="1" lang="zh-CN">
                <a:latin typeface="Arial"/>
                <a:ea typeface="Arial"/>
                <a:cs typeface="Arial"/>
                <a:sym typeface="Arial"/>
              </a:rPr>
              <a:t>Our Dataset &amp; what is in our Github</a:t>
            </a:r>
            <a:endParaRPr b="1">
              <a:latin typeface="Arial"/>
              <a:ea typeface="Arial"/>
              <a:cs typeface="Arial"/>
              <a:sym typeface="Arial"/>
            </a:endParaRPr>
          </a:p>
        </p:txBody>
      </p:sp>
      <p:sp>
        <p:nvSpPr>
          <p:cNvPr id="168" name="Google Shape;168;p18"/>
          <p:cNvSpPr txBox="1"/>
          <p:nvPr>
            <p:ph idx="1" type="body"/>
          </p:nvPr>
        </p:nvSpPr>
        <p:spPr>
          <a:xfrm>
            <a:off x="0" y="1517800"/>
            <a:ext cx="4700700" cy="324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24 columns/dimensions</a:t>
            </a:r>
            <a:endParaRPr sz="2400"/>
          </a:p>
          <a:p>
            <a:pPr indent="-381000" lvl="0" marL="457200" rtl="0" algn="l">
              <a:spcBef>
                <a:spcPts val="0"/>
              </a:spcBef>
              <a:spcAft>
                <a:spcPts val="0"/>
              </a:spcAft>
              <a:buSzPts val="2400"/>
              <a:buChar char="●"/>
            </a:pPr>
            <a:r>
              <a:rPr lang="zh-CN" sz="2400"/>
              <a:t>9,995 records</a:t>
            </a:r>
            <a:endParaRPr sz="2400"/>
          </a:p>
          <a:p>
            <a:pPr indent="-381000" lvl="0" marL="457200" rtl="0" algn="l">
              <a:spcBef>
                <a:spcPts val="0"/>
              </a:spcBef>
              <a:spcAft>
                <a:spcPts val="0"/>
              </a:spcAft>
              <a:buSzPts val="2400"/>
              <a:buChar char="●"/>
            </a:pPr>
            <a:r>
              <a:rPr lang="zh-CN" sz="2400"/>
              <a:t>~ 3MB</a:t>
            </a:r>
            <a:endParaRPr sz="2400"/>
          </a:p>
          <a:p>
            <a:pPr indent="-381000" lvl="0" marL="457200" rtl="0" algn="l">
              <a:spcBef>
                <a:spcPts val="0"/>
              </a:spcBef>
              <a:spcAft>
                <a:spcPts val="0"/>
              </a:spcAft>
              <a:buSzPts val="2400"/>
              <a:buChar char="●"/>
            </a:pPr>
            <a:r>
              <a:rPr lang="zh-CN" sz="2400">
                <a:latin typeface="Arial"/>
                <a:ea typeface="Arial"/>
                <a:cs typeface="Arial"/>
                <a:sym typeface="Arial"/>
              </a:rPr>
              <a:t>&lt;</a:t>
            </a:r>
            <a:r>
              <a:rPr lang="zh-CN" sz="2400">
                <a:solidFill>
                  <a:srgbClr val="FFFFFF"/>
                </a:solidFill>
                <a:latin typeface="Arial"/>
                <a:ea typeface="Arial"/>
                <a:cs typeface="Arial"/>
                <a:sym typeface="Arial"/>
              </a:rPr>
              <a:t>shorturl.at/ilpAO&gt;(GitHub)</a:t>
            </a:r>
            <a:endParaRPr sz="2400"/>
          </a:p>
          <a:p>
            <a:pPr indent="0" lvl="0" marL="457200" rtl="0" algn="l">
              <a:spcBef>
                <a:spcPts val="1600"/>
              </a:spcBef>
              <a:spcAft>
                <a:spcPts val="1600"/>
              </a:spcAft>
              <a:buNone/>
            </a:pPr>
            <a:r>
              <a:t/>
            </a:r>
            <a:endParaRPr/>
          </a:p>
        </p:txBody>
      </p:sp>
      <p:sp>
        <p:nvSpPr>
          <p:cNvPr id="169" name="Google Shape;169;p18"/>
          <p:cNvSpPr txBox="1"/>
          <p:nvPr/>
        </p:nvSpPr>
        <p:spPr>
          <a:xfrm>
            <a:off x="4700850" y="4289800"/>
            <a:ext cx="4014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Lato"/>
                <a:ea typeface="Lato"/>
                <a:cs typeface="Lato"/>
                <a:sym typeface="Lato"/>
              </a:rPr>
              <a:t>*Snapshot of Github Repository</a:t>
            </a:r>
            <a:endParaRPr>
              <a:solidFill>
                <a:srgbClr val="FFFFFF"/>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4427463" y="998475"/>
            <a:ext cx="4561376" cy="32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nvSpPr>
        <p:spPr>
          <a:xfrm>
            <a:off x="745700" y="209075"/>
            <a:ext cx="27519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Data Set </a:t>
            </a:r>
            <a:endParaRPr sz="2400">
              <a:solidFill>
                <a:srgbClr val="FFFFFF"/>
              </a:solidFill>
              <a:latin typeface="Lato"/>
              <a:ea typeface="Lato"/>
              <a:cs typeface="Lato"/>
              <a:sym typeface="Lato"/>
            </a:endParaRPr>
          </a:p>
        </p:txBody>
      </p:sp>
      <p:sp>
        <p:nvSpPr>
          <p:cNvPr id="176" name="Google Shape;176;p19"/>
          <p:cNvSpPr txBox="1"/>
          <p:nvPr/>
        </p:nvSpPr>
        <p:spPr>
          <a:xfrm>
            <a:off x="471600" y="1733075"/>
            <a:ext cx="2883600" cy="25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77" name="Google Shape;177;p19"/>
          <p:cNvSpPr txBox="1"/>
          <p:nvPr/>
        </p:nvSpPr>
        <p:spPr>
          <a:xfrm>
            <a:off x="98825" y="1535750"/>
            <a:ext cx="3716700" cy="30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FFFFFF"/>
                </a:solidFill>
                <a:latin typeface="Lato"/>
                <a:ea typeface="Lato"/>
                <a:cs typeface="Lato"/>
                <a:sym typeface="Lato"/>
              </a:rPr>
              <a:t>Upload the data  by using the Import function from kibana’s home page</a:t>
            </a:r>
            <a:endParaRPr sz="2400">
              <a:solidFill>
                <a:srgbClr val="FFFFFF"/>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3758675" y="1193350"/>
            <a:ext cx="5253774" cy="2976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pic>
        <p:nvPicPr>
          <p:cNvPr id="184" name="Google Shape;184;p20"/>
          <p:cNvPicPr preferRelativeResize="0"/>
          <p:nvPr/>
        </p:nvPicPr>
        <p:blipFill>
          <a:blip r:embed="rId3">
            <a:alphaModFix/>
          </a:blip>
          <a:stretch>
            <a:fillRect/>
          </a:stretch>
        </p:blipFill>
        <p:spPr>
          <a:xfrm>
            <a:off x="1297500" y="1091450"/>
            <a:ext cx="6757299" cy="3414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latin typeface="Arial"/>
                <a:ea typeface="Arial"/>
                <a:cs typeface="Arial"/>
                <a:sym typeface="Arial"/>
              </a:rPr>
              <a:t>Elasticsearch </a:t>
            </a:r>
            <a:endParaRPr b="1">
              <a:latin typeface="Arial"/>
              <a:ea typeface="Arial"/>
              <a:cs typeface="Arial"/>
              <a:sym typeface="Arial"/>
            </a:endParaRPr>
          </a:p>
        </p:txBody>
      </p:sp>
      <p:sp>
        <p:nvSpPr>
          <p:cNvPr id="190" name="Google Shape;190;p21"/>
          <p:cNvSpPr txBox="1"/>
          <p:nvPr>
            <p:ph idx="1" type="body"/>
          </p:nvPr>
        </p:nvSpPr>
        <p:spPr>
          <a:xfrm>
            <a:off x="564500" y="1339525"/>
            <a:ext cx="3403200" cy="3629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zh-CN" sz="2400">
                <a:latin typeface="Arial"/>
                <a:ea typeface="Arial"/>
                <a:cs typeface="Arial"/>
                <a:sym typeface="Arial"/>
              </a:rPr>
              <a:t>Longitude &amp; Latitude dimensions were added prior to import</a:t>
            </a:r>
            <a:endParaRPr sz="24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"coordinates": {</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"type": "geo_point"</a:t>
            </a:r>
            <a:endParaRPr sz="1600">
              <a:latin typeface="Arial"/>
              <a:ea typeface="Arial"/>
              <a:cs typeface="Arial"/>
              <a:sym typeface="Arial"/>
            </a:endParaRPr>
          </a:p>
          <a:p>
            <a:pPr indent="0" lvl="0" marL="457200" rtl="0" algn="l">
              <a:spcBef>
                <a:spcPts val="1600"/>
              </a:spcBef>
              <a:spcAft>
                <a:spcPts val="0"/>
              </a:spcAft>
              <a:buNone/>
            </a:pPr>
            <a:r>
              <a:rPr lang="zh-CN" sz="1600">
                <a:latin typeface="Arial"/>
                <a:ea typeface="Arial"/>
                <a:cs typeface="Arial"/>
                <a:sym typeface="Arial"/>
              </a:rPr>
              <a:t>}</a:t>
            </a:r>
            <a:endParaRPr sz="1600">
              <a:latin typeface="Arial"/>
              <a:ea typeface="Arial"/>
              <a:cs typeface="Arial"/>
              <a:sym typeface="Arial"/>
            </a:endParaRPr>
          </a:p>
          <a:p>
            <a:pPr indent="0" lvl="0" marL="457200" rtl="0" algn="l">
              <a:spcBef>
                <a:spcPts val="1600"/>
              </a:spcBef>
              <a:spcAft>
                <a:spcPts val="1600"/>
              </a:spcAft>
              <a:buNone/>
            </a:pPr>
            <a:r>
              <a:t/>
            </a:r>
            <a:endParaRPr sz="1600">
              <a:latin typeface="Arial"/>
              <a:ea typeface="Arial"/>
              <a:cs typeface="Arial"/>
              <a:sym typeface="Arial"/>
            </a:endParaRPr>
          </a:p>
        </p:txBody>
      </p:sp>
      <p:sp>
        <p:nvSpPr>
          <p:cNvPr id="191" name="Google Shape;191;p2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1"/>
          <p:cNvPicPr preferRelativeResize="0"/>
          <p:nvPr/>
        </p:nvPicPr>
        <p:blipFill>
          <a:blip r:embed="rId3">
            <a:alphaModFix/>
          </a:blip>
          <a:stretch>
            <a:fillRect/>
          </a:stretch>
        </p:blipFill>
        <p:spPr>
          <a:xfrm>
            <a:off x="4188678" y="726508"/>
            <a:ext cx="1759525" cy="3875355"/>
          </a:xfrm>
          <a:prstGeom prst="rect">
            <a:avLst/>
          </a:prstGeom>
          <a:noFill/>
          <a:ln>
            <a:noFill/>
          </a:ln>
        </p:spPr>
      </p:pic>
      <p:pic>
        <p:nvPicPr>
          <p:cNvPr id="193" name="Google Shape;193;p21"/>
          <p:cNvPicPr preferRelativeResize="0"/>
          <p:nvPr/>
        </p:nvPicPr>
        <p:blipFill>
          <a:blip r:embed="rId4">
            <a:alphaModFix/>
          </a:blip>
          <a:stretch>
            <a:fillRect/>
          </a:stretch>
        </p:blipFill>
        <p:spPr>
          <a:xfrm>
            <a:off x="5999578" y="849625"/>
            <a:ext cx="2883900" cy="362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