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16a78402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f16a78402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5c85c22b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5c85c22b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we have 3 graphs outlined which which we will go over in more detail in the following slides, but </a:t>
            </a:r>
            <a:r>
              <a:rPr lang="zh-CN"/>
              <a:t>basically</a:t>
            </a:r>
            <a:r>
              <a:rPr lang="zh-CN"/>
              <a:t>, each graph visualizes the profits and sales by region or state from previous dates. Using theses graphs we can </a:t>
            </a:r>
            <a:r>
              <a:rPr lang="zh-CN"/>
              <a:t>utilize</a:t>
            </a:r>
            <a:r>
              <a:rPr lang="zh-CN"/>
              <a:t> our </a:t>
            </a:r>
            <a:r>
              <a:rPr lang="zh-CN"/>
              <a:t>resources</a:t>
            </a:r>
            <a:r>
              <a:rPr lang="zh-CN"/>
              <a:t> to improve our results in the future.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f16a7840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f16a7840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 first, we have the vertical graph which visualizes the amount of sold </a:t>
            </a:r>
            <a:r>
              <a:rPr lang="zh-CN"/>
              <a:t>quantities</a:t>
            </a:r>
            <a:r>
              <a:rPr lang="zh-CN"/>
              <a:t> in different states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f16a784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f16a784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c85c2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c85c2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f16a7840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f16a7840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&lt;Notes for whomever covers this slide&gt;</a:t>
            </a:r>
            <a:endParaRPr/>
          </a:p>
          <a:p>
            <a:pPr indent="-298450" lvl="0" marL="457200" rtl="0" algn="l">
              <a:spcBef>
                <a:spcPts val="0"/>
              </a:spcBef>
              <a:spcAft>
                <a:spcPts val="0"/>
              </a:spcAft>
              <a:buSzPts val="1100"/>
              <a:buChar char="-"/>
            </a:pPr>
            <a:r>
              <a:rPr lang="zh-CN"/>
              <a:t>Full view of all sale counts for the past 4 years of operation </a:t>
            </a:r>
            <a:endParaRPr/>
          </a:p>
          <a:p>
            <a:pPr indent="-298450" lvl="0" marL="457200" rtl="0" algn="l">
              <a:spcBef>
                <a:spcPts val="0"/>
              </a:spcBef>
              <a:spcAft>
                <a:spcPts val="0"/>
              </a:spcAft>
              <a:buSzPts val="1100"/>
              <a:buChar char="-"/>
            </a:pPr>
            <a:r>
              <a:rPr lang="zh-CN"/>
              <a:t>Can see where marketing campaigns should be focused</a:t>
            </a:r>
            <a:endParaRPr/>
          </a:p>
          <a:p>
            <a:pPr indent="-298450" lvl="0" marL="457200" rtl="0" algn="l">
              <a:spcBef>
                <a:spcPts val="0"/>
              </a:spcBef>
              <a:spcAft>
                <a:spcPts val="0"/>
              </a:spcAft>
              <a:buSzPts val="1100"/>
              <a:buChar char="-"/>
            </a:pPr>
            <a:r>
              <a:rPr lang="zh-CN"/>
              <a:t>Helps narrow down where we want drill downs for further analysis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5c85c22b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5c85c22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800">
                <a:solidFill>
                  <a:srgbClr val="202124"/>
                </a:solidFill>
                <a:highlight>
                  <a:srgbClr val="F8F9FA"/>
                </a:highlight>
              </a:rPr>
              <a:t>It is easier to absorb and grasp information through vision and images than text and numbers. Nonetheless, most business intelligence reports prepared for senior managers are usually filled with static tables and graphs that cannot provide vivid information to those viewing it. In contrast, data visualization enables users to receive large amounts of information about operating and business conditions. Data visualization allows decision makers to view the connections between cubes and provide new ways of interpreting data through the use of heat maps, geographic maps, and other rich graphical representations.</a:t>
            </a:r>
            <a:endParaRPr sz="800">
              <a:solidFill>
                <a:srgbClr val="202124"/>
              </a:solidFill>
              <a:highlight>
                <a:srgbClr val="F8F9FA"/>
              </a:highlight>
            </a:endParaRPr>
          </a:p>
          <a:p>
            <a:pPr indent="0" lvl="0" marL="0" rtl="0" algn="l">
              <a:lnSpc>
                <a:spcPct val="115000"/>
              </a:lnSpc>
              <a:spcBef>
                <a:spcPts val="0"/>
              </a:spcBef>
              <a:spcAft>
                <a:spcPts val="0"/>
              </a:spcAft>
              <a:buClr>
                <a:schemeClr val="dk1"/>
              </a:buClr>
              <a:buSzPts val="1100"/>
              <a:buFont typeface="Arial"/>
              <a:buNone/>
            </a:pPr>
            <a:r>
              <a:t/>
            </a:r>
            <a:endParaRPr sz="400">
              <a:solidFill>
                <a:schemeClr val="dk1"/>
              </a:solidFill>
            </a:endParaRPr>
          </a:p>
          <a:p>
            <a:pPr indent="0" lvl="0" marL="0" rtl="0" algn="l">
              <a:lnSpc>
                <a:spcPct val="128571"/>
              </a:lnSpc>
              <a:spcBef>
                <a:spcPts val="0"/>
              </a:spcBef>
              <a:spcAft>
                <a:spcPts val="0"/>
              </a:spcAft>
              <a:buClr>
                <a:schemeClr val="dk1"/>
              </a:buClr>
              <a:buSzPts val="1100"/>
              <a:buFont typeface="Arial"/>
              <a:buNone/>
            </a:pPr>
            <a:r>
              <a:rPr lang="zh-CN" sz="900">
                <a:solidFill>
                  <a:srgbClr val="202124"/>
                </a:solidFill>
                <a:highlight>
                  <a:srgbClr val="F8F9FA"/>
                </a:highlight>
              </a:rPr>
              <a:t>today, the data that companies can collect about customers and market conditions can provide business leaders with insights into new revenue and business opportunities-they can discover opportunities from a large amount of data. Using data visualization, decision makers can more quickly grasp changes in customer behavior and market conditions across multiple data sets.</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5c85c22b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5c85c22b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f16a7840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f16a7840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-Explain original data source &amp; where to find Github repository </a:t>
            </a:r>
            <a:endParaRPr/>
          </a:p>
          <a:p>
            <a:pPr indent="0" lvl="0" marL="0" rtl="0" algn="l">
              <a:spcBef>
                <a:spcPts val="0"/>
              </a:spcBef>
              <a:spcAft>
                <a:spcPts val="0"/>
              </a:spcAft>
              <a:buNone/>
            </a:pPr>
            <a:r>
              <a:rPr lang="zh-CN"/>
              <a:t>- How we plan to utilize the data and what our expectations are (potential insights, visualizations...etc)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16a78402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16a78402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16a7840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16a7840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861729e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61729e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5c85c22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5c85c22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Where Do we find the data set, and what else is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what are we going to do with the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5c85c22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5c85c22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861729e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61729e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861729e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861729e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1875" y="9504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CIS 3200 Term Presentation</a:t>
            </a:r>
            <a:endParaRPr/>
          </a:p>
        </p:txBody>
      </p:sp>
      <p:sp>
        <p:nvSpPr>
          <p:cNvPr id="135" name="Google Shape;135;p13"/>
          <p:cNvSpPr txBox="1"/>
          <p:nvPr>
            <p:ph idx="1" type="subTitle"/>
          </p:nvPr>
        </p:nvSpPr>
        <p:spPr>
          <a:xfrm>
            <a:off x="4964000" y="2979475"/>
            <a:ext cx="34707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Christopher Valdepena</a:t>
            </a:r>
            <a:endParaRPr sz="2400"/>
          </a:p>
          <a:p>
            <a:pPr indent="0" lvl="0" marL="0" rtl="0" algn="l">
              <a:spcBef>
                <a:spcPts val="0"/>
              </a:spcBef>
              <a:spcAft>
                <a:spcPts val="0"/>
              </a:spcAft>
              <a:buNone/>
            </a:pPr>
            <a:r>
              <a:rPr lang="zh-CN" sz="2400"/>
              <a:t>Jiancong Zhang</a:t>
            </a:r>
            <a:endParaRPr sz="2400"/>
          </a:p>
          <a:p>
            <a:pPr indent="0" lvl="0" marL="0" rtl="0" algn="l">
              <a:spcBef>
                <a:spcPts val="0"/>
              </a:spcBef>
              <a:spcAft>
                <a:spcPts val="0"/>
              </a:spcAft>
              <a:buNone/>
            </a:pPr>
            <a:r>
              <a:rPr lang="zh-CN" sz="2400"/>
              <a:t>My Truong</a:t>
            </a:r>
            <a:endParaRPr sz="2400"/>
          </a:p>
          <a:p>
            <a:pPr indent="0" lvl="0" marL="0" rtl="0" algn="l">
              <a:spcBef>
                <a:spcPts val="0"/>
              </a:spcBef>
              <a:spcAft>
                <a:spcPts val="0"/>
              </a:spcAft>
              <a:buNone/>
            </a:pPr>
            <a:r>
              <a:rPr lang="zh-CN" sz="2400"/>
              <a:t>Ryan Applegate </a:t>
            </a:r>
            <a:endParaRPr sz="24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2"/>
          <p:cNvPicPr preferRelativeResize="0"/>
          <p:nvPr/>
        </p:nvPicPr>
        <p:blipFill>
          <a:blip r:embed="rId3">
            <a:alphaModFix/>
          </a:blip>
          <a:stretch>
            <a:fillRect/>
          </a:stretch>
        </p:blipFill>
        <p:spPr>
          <a:xfrm>
            <a:off x="3418375" y="472463"/>
            <a:ext cx="5605801" cy="4198576"/>
          </a:xfrm>
          <a:prstGeom prst="rect">
            <a:avLst/>
          </a:prstGeom>
          <a:noFill/>
          <a:ln>
            <a:noFill/>
          </a:ln>
        </p:spPr>
      </p:pic>
      <p:sp>
        <p:nvSpPr>
          <p:cNvPr id="199" name="Google Shape;199;p22"/>
          <p:cNvSpPr txBox="1"/>
          <p:nvPr/>
        </p:nvSpPr>
        <p:spPr>
          <a:xfrm>
            <a:off x="867000" y="243550"/>
            <a:ext cx="13833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Lato"/>
                <a:ea typeface="Lato"/>
                <a:cs typeface="Lato"/>
                <a:sym typeface="Lato"/>
              </a:rPr>
              <a:t>Elasticsearch</a:t>
            </a:r>
            <a:endParaRPr>
              <a:solidFill>
                <a:srgbClr val="FFFFFF"/>
              </a:solidFill>
              <a:latin typeface="Lato"/>
              <a:ea typeface="Lato"/>
              <a:cs typeface="Lato"/>
              <a:sym typeface="Lato"/>
            </a:endParaRPr>
          </a:p>
        </p:txBody>
      </p:sp>
      <p:sp>
        <p:nvSpPr>
          <p:cNvPr id="200" name="Google Shape;200;p22"/>
          <p:cNvSpPr txBox="1"/>
          <p:nvPr/>
        </p:nvSpPr>
        <p:spPr>
          <a:xfrm>
            <a:off x="0" y="1347525"/>
            <a:ext cx="3418500" cy="29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Profits and sales vizualized in various graphs.</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l">
              <a:spcBef>
                <a:spcPts val="0"/>
              </a:spcBef>
              <a:spcAft>
                <a:spcPts val="0"/>
              </a:spcAft>
              <a:buNone/>
            </a:pPr>
            <a:r>
              <a:rPr lang="zh-CN" sz="2400">
                <a:solidFill>
                  <a:srgbClr val="FFFFFF"/>
                </a:solidFill>
                <a:latin typeface="Lato"/>
                <a:ea typeface="Lato"/>
                <a:cs typeface="Lato"/>
                <a:sym typeface="Lato"/>
              </a:rPr>
              <a:t>Each graph has its own properties and categorization.</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24350" y="195700"/>
            <a:ext cx="2400000" cy="7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206" name="Google Shape;206;p23"/>
          <p:cNvSpPr txBox="1"/>
          <p:nvPr>
            <p:ph idx="1" type="body"/>
          </p:nvPr>
        </p:nvSpPr>
        <p:spPr>
          <a:xfrm>
            <a:off x="54375" y="1545525"/>
            <a:ext cx="3477900" cy="25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Times New Roman"/>
                <a:ea typeface="Times New Roman"/>
                <a:cs typeface="Times New Roman"/>
                <a:sym typeface="Times New Roman"/>
              </a:rPr>
              <a:t>What’s your 1st </a:t>
            </a:r>
            <a:r>
              <a:rPr lang="zh-CN" sz="2400">
                <a:latin typeface="Times New Roman"/>
                <a:ea typeface="Times New Roman"/>
                <a:cs typeface="Times New Roman"/>
                <a:sym typeface="Times New Roman"/>
              </a:rPr>
              <a:t>opinion?</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zh-CN" sz="2400">
                <a:latin typeface="Times New Roman"/>
                <a:ea typeface="Times New Roman"/>
                <a:cs typeface="Times New Roman"/>
                <a:sym typeface="Times New Roman"/>
              </a:rPr>
              <a:t>This graph visualizes the amount of sold products in various states in descending order. </a:t>
            </a:r>
            <a:endParaRPr sz="2400">
              <a:latin typeface="Times New Roman"/>
              <a:ea typeface="Times New Roman"/>
              <a:cs typeface="Times New Roman"/>
              <a:sym typeface="Times New Roman"/>
            </a:endParaRPr>
          </a:p>
        </p:txBody>
      </p:sp>
      <p:pic>
        <p:nvPicPr>
          <p:cNvPr id="207" name="Google Shape;207;p23"/>
          <p:cNvPicPr preferRelativeResize="0"/>
          <p:nvPr/>
        </p:nvPicPr>
        <p:blipFill>
          <a:blip r:embed="rId3">
            <a:alphaModFix/>
          </a:blip>
          <a:stretch>
            <a:fillRect/>
          </a:stretch>
        </p:blipFill>
        <p:spPr>
          <a:xfrm>
            <a:off x="3532325" y="660225"/>
            <a:ext cx="5545649" cy="404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24350" y="280500"/>
            <a:ext cx="2212800" cy="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213" name="Google Shape;213;p24"/>
          <p:cNvSpPr txBox="1"/>
          <p:nvPr>
            <p:ph idx="1" type="body"/>
          </p:nvPr>
        </p:nvSpPr>
        <p:spPr>
          <a:xfrm>
            <a:off x="77175" y="1578550"/>
            <a:ext cx="3321300" cy="32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Times New Roman"/>
                <a:ea typeface="Times New Roman"/>
                <a:cs typeface="Times New Roman"/>
                <a:sym typeface="Times New Roman"/>
              </a:rPr>
              <a:t>something may unexpect</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zh-CN" sz="2400">
                <a:latin typeface="Times New Roman"/>
                <a:ea typeface="Times New Roman"/>
                <a:cs typeface="Times New Roman"/>
                <a:sym typeface="Times New Roman"/>
              </a:rPr>
              <a:t>This graph visualizes the average profits earned at various states in descending order.</a:t>
            </a:r>
            <a:endParaRPr sz="2400">
              <a:latin typeface="Times New Roman"/>
              <a:ea typeface="Times New Roman"/>
              <a:cs typeface="Times New Roman"/>
              <a:sym typeface="Times New Roman"/>
            </a:endParaRPr>
          </a:p>
        </p:txBody>
      </p:sp>
      <p:pic>
        <p:nvPicPr>
          <p:cNvPr id="214" name="Google Shape;214;p24"/>
          <p:cNvPicPr preferRelativeResize="0"/>
          <p:nvPr/>
        </p:nvPicPr>
        <p:blipFill>
          <a:blip r:embed="rId3">
            <a:alphaModFix/>
          </a:blip>
          <a:stretch>
            <a:fillRect/>
          </a:stretch>
        </p:blipFill>
        <p:spPr>
          <a:xfrm>
            <a:off x="3398475" y="16417"/>
            <a:ext cx="5745524" cy="51270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516250" y="118650"/>
            <a:ext cx="2697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220" name="Google Shape;220;p25"/>
          <p:cNvSpPr txBox="1"/>
          <p:nvPr>
            <p:ph idx="1" type="body"/>
          </p:nvPr>
        </p:nvSpPr>
        <p:spPr>
          <a:xfrm>
            <a:off x="0" y="1457525"/>
            <a:ext cx="3036000" cy="34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Times New Roman"/>
                <a:ea typeface="Times New Roman"/>
                <a:cs typeface="Times New Roman"/>
                <a:sym typeface="Times New Roman"/>
              </a:rPr>
              <a:t>Deeper insights</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zh-CN" sz="2400">
                <a:latin typeface="Times New Roman"/>
                <a:ea typeface="Times New Roman"/>
                <a:cs typeface="Times New Roman"/>
                <a:sym typeface="Times New Roman"/>
              </a:rPr>
              <a:t>This graph visualizes the amount of sold office supplies, furniture, and technology in </a:t>
            </a:r>
            <a:r>
              <a:rPr lang="zh-CN" sz="2400">
                <a:latin typeface="Times New Roman"/>
                <a:ea typeface="Times New Roman"/>
                <a:cs typeface="Times New Roman"/>
                <a:sym typeface="Times New Roman"/>
              </a:rPr>
              <a:t>different regions.</a:t>
            </a:r>
            <a:r>
              <a:rPr lang="zh-C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id="221" name="Google Shape;221;p25"/>
          <p:cNvPicPr preferRelativeResize="0"/>
          <p:nvPr/>
        </p:nvPicPr>
        <p:blipFill>
          <a:blip r:embed="rId3">
            <a:alphaModFix/>
          </a:blip>
          <a:stretch>
            <a:fillRect/>
          </a:stretch>
        </p:blipFill>
        <p:spPr>
          <a:xfrm>
            <a:off x="3213250" y="1105425"/>
            <a:ext cx="5930750" cy="4038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850125" y="350100"/>
            <a:ext cx="2794500" cy="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a:p>
            <a:pPr indent="0" lvl="0" marL="0" rtl="0" algn="l">
              <a:spcBef>
                <a:spcPts val="0"/>
              </a:spcBef>
              <a:spcAft>
                <a:spcPts val="0"/>
              </a:spcAft>
              <a:buNone/>
            </a:pPr>
            <a:r>
              <a:rPr b="1" lang="zh-CN">
                <a:latin typeface="Arial"/>
                <a:ea typeface="Arial"/>
                <a:cs typeface="Arial"/>
                <a:sym typeface="Arial"/>
              </a:rPr>
              <a:t>  Kibana</a:t>
            </a:r>
            <a:endParaRPr b="1">
              <a:latin typeface="Arial"/>
              <a:ea typeface="Arial"/>
              <a:cs typeface="Arial"/>
              <a:sym typeface="Arial"/>
            </a:endParaRPr>
          </a:p>
        </p:txBody>
      </p:sp>
      <p:sp>
        <p:nvSpPr>
          <p:cNvPr id="227" name="Google Shape;227;p26"/>
          <p:cNvSpPr txBox="1"/>
          <p:nvPr>
            <p:ph idx="1" type="body"/>
          </p:nvPr>
        </p:nvSpPr>
        <p:spPr>
          <a:xfrm>
            <a:off x="419075" y="1324250"/>
            <a:ext cx="3403200" cy="31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Arial"/>
                <a:ea typeface="Arial"/>
                <a:cs typeface="Arial"/>
                <a:sym typeface="Arial"/>
              </a:rPr>
              <a:t>Tempo-Spatial Map</a:t>
            </a:r>
            <a:endParaRPr sz="2400">
              <a:latin typeface="Arial"/>
              <a:ea typeface="Arial"/>
              <a:cs typeface="Arial"/>
              <a:sym typeface="Arial"/>
            </a:endParaRPr>
          </a:p>
          <a:p>
            <a:pPr indent="-381000" lvl="0" marL="457200" rtl="0" algn="l">
              <a:spcBef>
                <a:spcPts val="1600"/>
              </a:spcBef>
              <a:spcAft>
                <a:spcPts val="0"/>
              </a:spcAft>
              <a:buSzPts val="2400"/>
              <a:buFont typeface="Arial"/>
              <a:buChar char="●"/>
            </a:pPr>
            <a:r>
              <a:rPr lang="zh-CN" sz="2400">
                <a:latin typeface="Arial"/>
                <a:ea typeface="Arial"/>
                <a:cs typeface="Arial"/>
                <a:sym typeface="Arial"/>
              </a:rPr>
              <a:t>Broad overview of total sales subsets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Location of major markets </a:t>
            </a:r>
            <a:endParaRPr sz="2400">
              <a:latin typeface="Arial"/>
              <a:ea typeface="Arial"/>
              <a:cs typeface="Arial"/>
              <a:sym typeface="Arial"/>
            </a:endParaRPr>
          </a:p>
        </p:txBody>
      </p:sp>
      <p:pic>
        <p:nvPicPr>
          <p:cNvPr id="228" name="Google Shape;228;p26"/>
          <p:cNvPicPr preferRelativeResize="0"/>
          <p:nvPr/>
        </p:nvPicPr>
        <p:blipFill>
          <a:blip r:embed="rId3">
            <a:alphaModFix/>
          </a:blip>
          <a:stretch>
            <a:fillRect/>
          </a:stretch>
        </p:blipFill>
        <p:spPr>
          <a:xfrm>
            <a:off x="3644625" y="1233082"/>
            <a:ext cx="5471649" cy="31544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11 Key Principles of Effective Data Visualization - ClicData" id="233" name="Google Shape;233;p27"/>
          <p:cNvPicPr preferRelativeResize="0"/>
          <p:nvPr/>
        </p:nvPicPr>
        <p:blipFill>
          <a:blip r:embed="rId3">
            <a:alphaModFix/>
          </a:blip>
          <a:stretch>
            <a:fillRect/>
          </a:stretch>
        </p:blipFill>
        <p:spPr>
          <a:xfrm>
            <a:off x="0" y="0"/>
            <a:ext cx="9144001" cy="5143500"/>
          </a:xfrm>
          <a:prstGeom prst="rect">
            <a:avLst/>
          </a:prstGeom>
          <a:noFill/>
          <a:ln>
            <a:noFill/>
          </a:ln>
        </p:spPr>
      </p:pic>
      <p:sp>
        <p:nvSpPr>
          <p:cNvPr id="234" name="Google Shape;234;p27"/>
          <p:cNvSpPr txBox="1"/>
          <p:nvPr/>
        </p:nvSpPr>
        <p:spPr>
          <a:xfrm>
            <a:off x="196575" y="1011450"/>
            <a:ext cx="3295200" cy="31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CN" sz="2400">
                <a:solidFill>
                  <a:srgbClr val="FFFFFF"/>
                </a:solidFill>
              </a:rPr>
              <a:t>Data visualization tools provide us with new methods that can significantly improve our ability to grasp the information hidden in the data</a:t>
            </a:r>
            <a:endParaRPr sz="2400">
              <a:solidFill>
                <a:srgbClr val="FFFFFF"/>
              </a:solidFill>
            </a:endParaRPr>
          </a:p>
          <a:p>
            <a:pPr indent="0" lvl="0" marL="0" rtl="0" algn="l">
              <a:spcBef>
                <a:spcPts val="0"/>
              </a:spcBef>
              <a:spcAft>
                <a:spcPts val="0"/>
              </a:spcAft>
              <a:buNone/>
            </a:pPr>
            <a:r>
              <a:t/>
            </a:r>
            <a:endParaRPr>
              <a:latin typeface="Lato"/>
              <a:ea typeface="Lato"/>
              <a:cs typeface="Lato"/>
              <a:sym typeface="Lato"/>
            </a:endParaRPr>
          </a:p>
        </p:txBody>
      </p:sp>
      <p:sp>
        <p:nvSpPr>
          <p:cNvPr id="235" name="Google Shape;235;p27"/>
          <p:cNvSpPr txBox="1"/>
          <p:nvPr/>
        </p:nvSpPr>
        <p:spPr>
          <a:xfrm>
            <a:off x="109275" y="153450"/>
            <a:ext cx="38409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rgbClr val="FFFFFF"/>
                </a:solidFill>
                <a:latin typeface="Lato"/>
                <a:ea typeface="Lato"/>
                <a:cs typeface="Lato"/>
                <a:sym typeface="Lato"/>
              </a:rPr>
              <a:t>Conclusion&amp;Future</a:t>
            </a:r>
            <a:endParaRPr sz="28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nvSpPr>
        <p:spPr>
          <a:xfrm>
            <a:off x="824975" y="1631550"/>
            <a:ext cx="4647300" cy="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Thank you!</a:t>
            </a:r>
            <a:endParaRPr sz="2400">
              <a:solidFill>
                <a:srgbClr val="FFFFFF"/>
              </a:solidFill>
              <a:latin typeface="Lato"/>
              <a:ea typeface="Lato"/>
              <a:cs typeface="Lato"/>
              <a:sym typeface="Lato"/>
            </a:endParaRPr>
          </a:p>
          <a:p>
            <a:pPr indent="0" lvl="0" marL="0" rtl="0" algn="l">
              <a:spcBef>
                <a:spcPts val="0"/>
              </a:spcBef>
              <a:spcAft>
                <a:spcPts val="0"/>
              </a:spcAft>
              <a:buNone/>
            </a:pPr>
            <a:r>
              <a:rPr lang="zh-CN" sz="2400">
                <a:solidFill>
                  <a:srgbClr val="FFFFFF"/>
                </a:solidFill>
                <a:latin typeface="Lato"/>
                <a:ea typeface="Lato"/>
                <a:cs typeface="Lato"/>
                <a:sym typeface="Lato"/>
              </a:rPr>
              <a:t>	Q&amp;A Time.</a:t>
            </a:r>
            <a:endParaRPr sz="2400">
              <a:solidFill>
                <a:srgbClr val="FFFFFF"/>
              </a:solidFill>
              <a:latin typeface="Lato"/>
              <a:ea typeface="Lato"/>
              <a:cs typeface="Lato"/>
              <a:sym typeface="Lato"/>
            </a:endParaRPr>
          </a:p>
        </p:txBody>
      </p:sp>
      <p:pic>
        <p:nvPicPr>
          <p:cNvPr descr="Guidance information | Altrincham Grammar School for Girls" id="241" name="Google Shape;241;p28"/>
          <p:cNvPicPr preferRelativeResize="0"/>
          <p:nvPr/>
        </p:nvPicPr>
        <p:blipFill>
          <a:blip r:embed="rId3">
            <a:alphaModFix/>
          </a:blip>
          <a:stretch>
            <a:fillRect/>
          </a:stretch>
        </p:blipFill>
        <p:spPr>
          <a:xfrm>
            <a:off x="4478975" y="1721300"/>
            <a:ext cx="4124125" cy="3093100"/>
          </a:xfrm>
          <a:prstGeom prst="rect">
            <a:avLst/>
          </a:prstGeom>
          <a:noFill/>
          <a:ln>
            <a:noFill/>
          </a:ln>
        </p:spPr>
      </p:pic>
      <p:sp>
        <p:nvSpPr>
          <p:cNvPr id="242" name="Google Shape;242;p28"/>
          <p:cNvSpPr txBox="1"/>
          <p:nvPr/>
        </p:nvSpPr>
        <p:spPr>
          <a:xfrm>
            <a:off x="1392575" y="550475"/>
            <a:ext cx="40797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Group 2.</a:t>
            </a:r>
            <a:endParaRPr sz="24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Brief Summary of Our Dataset</a:t>
            </a:r>
            <a:endParaRPr b="1">
              <a:latin typeface="Arial"/>
              <a:ea typeface="Arial"/>
              <a:cs typeface="Arial"/>
              <a:sym typeface="Arial"/>
            </a:endParaRPr>
          </a:p>
        </p:txBody>
      </p:sp>
      <p:sp>
        <p:nvSpPr>
          <p:cNvPr id="141" name="Google Shape;141;p14"/>
          <p:cNvSpPr txBox="1"/>
          <p:nvPr>
            <p:ph idx="1" type="body"/>
          </p:nvPr>
        </p:nvSpPr>
        <p:spPr>
          <a:xfrm>
            <a:off x="342000" y="1752500"/>
            <a:ext cx="4700700" cy="324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zh-CN" sz="2400"/>
              <a:t>24 columns/dimensions</a:t>
            </a:r>
            <a:endParaRPr sz="2400"/>
          </a:p>
          <a:p>
            <a:pPr indent="-381000" lvl="0" marL="457200" rtl="0" algn="l">
              <a:spcBef>
                <a:spcPts val="0"/>
              </a:spcBef>
              <a:spcAft>
                <a:spcPts val="0"/>
              </a:spcAft>
              <a:buSzPts val="2400"/>
              <a:buChar char="●"/>
            </a:pPr>
            <a:r>
              <a:rPr lang="zh-CN" sz="2400"/>
              <a:t>9,995 records</a:t>
            </a:r>
            <a:endParaRPr sz="2400"/>
          </a:p>
          <a:p>
            <a:pPr indent="-381000" lvl="0" marL="457200" rtl="0" algn="l">
              <a:spcBef>
                <a:spcPts val="0"/>
              </a:spcBef>
              <a:spcAft>
                <a:spcPts val="0"/>
              </a:spcAft>
              <a:buSzPts val="2400"/>
              <a:buChar char="●"/>
            </a:pPr>
            <a:r>
              <a:rPr lang="zh-CN" sz="2400"/>
              <a:t>~ 3MB</a:t>
            </a:r>
            <a:endParaRPr sz="2400"/>
          </a:p>
          <a:p>
            <a:pPr indent="-381000" lvl="0" marL="457200" rtl="0" algn="l">
              <a:spcBef>
                <a:spcPts val="0"/>
              </a:spcBef>
              <a:spcAft>
                <a:spcPts val="0"/>
              </a:spcAft>
              <a:buSzPts val="2400"/>
              <a:buChar char="●"/>
            </a:pPr>
            <a:r>
              <a:rPr lang="zh-CN" sz="2400"/>
              <a:t>&lt;</a:t>
            </a:r>
            <a:r>
              <a:rPr lang="zh-CN" sz="2400"/>
              <a:t>shorturl.at/dnHIW</a:t>
            </a:r>
            <a:r>
              <a:rPr lang="zh-CN" sz="2400"/>
              <a:t>&gt;(Data)</a:t>
            </a:r>
            <a:endParaRPr sz="2400"/>
          </a:p>
          <a:p>
            <a:pPr indent="0" lvl="0" marL="457200" rtl="0" algn="l">
              <a:spcBef>
                <a:spcPts val="1600"/>
              </a:spcBef>
              <a:spcAft>
                <a:spcPts val="0"/>
              </a:spcAft>
              <a:buNone/>
            </a:pPr>
            <a:r>
              <a:t/>
            </a:r>
            <a:endParaRPr sz="2400"/>
          </a:p>
          <a:p>
            <a:pPr indent="0" lvl="0" marL="457200" rtl="0" algn="l">
              <a:spcBef>
                <a:spcPts val="1600"/>
              </a:spcBef>
              <a:spcAft>
                <a:spcPts val="1600"/>
              </a:spcAft>
              <a:buNone/>
            </a:pPr>
            <a:r>
              <a:t/>
            </a:r>
            <a:endParaRPr/>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&lt;Maybe a snapshot of the data in excel?&gt;</a:t>
            </a:r>
            <a:endParaRPr/>
          </a:p>
          <a:p>
            <a:pPr indent="0" lvl="0" marL="0" rtl="0" algn="l">
              <a:spcBef>
                <a:spcPts val="1600"/>
              </a:spcBef>
              <a:spcAft>
                <a:spcPts val="1600"/>
              </a:spcAft>
              <a:buNone/>
            </a:pPr>
            <a:r>
              <a:t/>
            </a:r>
            <a:endParaRPr/>
          </a:p>
        </p:txBody>
      </p:sp>
      <p:pic>
        <p:nvPicPr>
          <p:cNvPr id="143" name="Google Shape;143;p14"/>
          <p:cNvPicPr preferRelativeResize="0"/>
          <p:nvPr/>
        </p:nvPicPr>
        <p:blipFill>
          <a:blip r:embed="rId3">
            <a:alphaModFix/>
          </a:blip>
          <a:stretch>
            <a:fillRect/>
          </a:stretch>
        </p:blipFill>
        <p:spPr>
          <a:xfrm>
            <a:off x="4741599" y="1307850"/>
            <a:ext cx="3933101" cy="2911199"/>
          </a:xfrm>
          <a:prstGeom prst="rect">
            <a:avLst/>
          </a:prstGeom>
          <a:noFill/>
          <a:ln>
            <a:noFill/>
          </a:ln>
          <a:effectLst>
            <a:outerShdw blurRad="57150" rotWithShape="0" algn="bl" dir="5400000" dist="19050">
              <a:srgbClr val="000000">
                <a:alpha val="50000"/>
              </a:srgbClr>
            </a:outerShdw>
          </a:effectLst>
        </p:spPr>
      </p:pic>
      <p:sp>
        <p:nvSpPr>
          <p:cNvPr id="144" name="Google Shape;144;p14"/>
          <p:cNvSpPr txBox="1"/>
          <p:nvPr/>
        </p:nvSpPr>
        <p:spPr>
          <a:xfrm>
            <a:off x="4700850" y="4289800"/>
            <a:ext cx="4014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Lato"/>
                <a:ea typeface="Lato"/>
                <a:cs typeface="Lato"/>
                <a:sym typeface="Lato"/>
              </a:rPr>
              <a:t>*Snapshot of dataset</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Retail Superstore </a:t>
            </a:r>
            <a:endParaRPr b="1"/>
          </a:p>
        </p:txBody>
      </p:sp>
      <p:sp>
        <p:nvSpPr>
          <p:cNvPr id="150" name="Google Shape;150;p15"/>
          <p:cNvSpPr txBox="1"/>
          <p:nvPr>
            <p:ph idx="1" type="body"/>
          </p:nvPr>
        </p:nvSpPr>
        <p:spPr>
          <a:xfrm>
            <a:off x="1297500" y="1186725"/>
            <a:ext cx="7038900" cy="3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latin typeface="Arial"/>
                <a:ea typeface="Arial"/>
                <a:cs typeface="Arial"/>
                <a:sym typeface="Arial"/>
              </a:rPr>
              <a:t>Summary:</a:t>
            </a:r>
            <a:endParaRPr b="1" sz="2400">
              <a:latin typeface="Arial"/>
              <a:ea typeface="Arial"/>
              <a:cs typeface="Arial"/>
              <a:sym typeface="Arial"/>
            </a:endParaRPr>
          </a:p>
          <a:p>
            <a:pPr indent="-381000" lvl="0" marL="457200" rtl="0" algn="l">
              <a:spcBef>
                <a:spcPts val="1600"/>
              </a:spcBef>
              <a:spcAft>
                <a:spcPts val="0"/>
              </a:spcAft>
              <a:buSzPts val="2400"/>
              <a:buFont typeface="Arial"/>
              <a:buChar char="●"/>
            </a:pPr>
            <a:r>
              <a:rPr lang="zh-CN" sz="2400">
                <a:latin typeface="Arial"/>
                <a:ea typeface="Arial"/>
                <a:cs typeface="Arial"/>
                <a:sym typeface="Arial"/>
              </a:rPr>
              <a:t>A retail super store has been in operation for the past 4 years while collecting consumer and sales data  </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Data is managed on-site with no data analytic tool implementation</a:t>
            </a:r>
            <a:endParaRPr sz="2400">
              <a:latin typeface="Arial"/>
              <a:ea typeface="Arial"/>
              <a:cs typeface="Arial"/>
              <a:sym typeface="Arial"/>
            </a:endParaRPr>
          </a:p>
          <a:p>
            <a:pPr indent="0" lvl="0" marL="0" rtl="0" algn="l">
              <a:spcBef>
                <a:spcPts val="1600"/>
              </a:spcBef>
              <a:spcAft>
                <a:spcPts val="1600"/>
              </a:spcAft>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114775" y="445025"/>
            <a:ext cx="755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Retail Superstore </a:t>
            </a:r>
            <a:endParaRPr/>
          </a:p>
        </p:txBody>
      </p:sp>
      <p:sp>
        <p:nvSpPr>
          <p:cNvPr id="156" name="Google Shape;156;p16"/>
          <p:cNvSpPr txBox="1"/>
          <p:nvPr>
            <p:ph idx="1" type="body"/>
          </p:nvPr>
        </p:nvSpPr>
        <p:spPr>
          <a:xfrm>
            <a:off x="1277375" y="12926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latin typeface="Arial"/>
                <a:ea typeface="Arial"/>
                <a:cs typeface="Arial"/>
                <a:sym typeface="Arial"/>
              </a:rPr>
              <a:t>Significance</a:t>
            </a:r>
            <a:endParaRPr b="1" sz="2400">
              <a:latin typeface="Arial"/>
              <a:ea typeface="Arial"/>
              <a:cs typeface="Arial"/>
              <a:sym typeface="Arial"/>
            </a:endParaRPr>
          </a:p>
          <a:p>
            <a:pPr indent="-381000" lvl="0" marL="457200" rtl="0" algn="l">
              <a:spcBef>
                <a:spcPts val="1600"/>
              </a:spcBef>
              <a:spcAft>
                <a:spcPts val="0"/>
              </a:spcAft>
              <a:buSzPts val="2400"/>
              <a:buFont typeface="Arial"/>
              <a:buChar char="●"/>
            </a:pPr>
            <a:r>
              <a:rPr lang="zh-CN" sz="2400">
                <a:latin typeface="Arial"/>
                <a:ea typeface="Arial"/>
                <a:cs typeface="Arial"/>
                <a:sym typeface="Arial"/>
              </a:rPr>
              <a:t>Larger companies and organizations are leveraging their data, staying leaps ahead of private business owners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We want our analysis to apply to a real-world issue. </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114775" y="445025"/>
            <a:ext cx="755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Retail Superstore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zh-CN" sz="2400">
                <a:latin typeface="Arial"/>
                <a:ea typeface="Arial"/>
                <a:cs typeface="Arial"/>
                <a:sym typeface="Arial"/>
              </a:rPr>
              <a:t>Our group has been contracted by the company to produce an analytical dashboard</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The overall business objective focuses on developing and producing a business process for the retail superstore to maintain future analytics</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Where is </a:t>
            </a:r>
            <a:r>
              <a:rPr b="1" lang="zh-CN">
                <a:latin typeface="Arial"/>
                <a:ea typeface="Arial"/>
                <a:cs typeface="Arial"/>
                <a:sym typeface="Arial"/>
              </a:rPr>
              <a:t>Our Dataset &amp; what is in our Github</a:t>
            </a:r>
            <a:endParaRPr b="1">
              <a:latin typeface="Arial"/>
              <a:ea typeface="Arial"/>
              <a:cs typeface="Arial"/>
              <a:sym typeface="Arial"/>
            </a:endParaRPr>
          </a:p>
        </p:txBody>
      </p:sp>
      <p:sp>
        <p:nvSpPr>
          <p:cNvPr id="168" name="Google Shape;168;p18"/>
          <p:cNvSpPr txBox="1"/>
          <p:nvPr>
            <p:ph idx="1" type="body"/>
          </p:nvPr>
        </p:nvSpPr>
        <p:spPr>
          <a:xfrm>
            <a:off x="0" y="1517800"/>
            <a:ext cx="4700700" cy="324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zh-CN" sz="2400"/>
              <a:t>24 columns/dimensions</a:t>
            </a:r>
            <a:endParaRPr sz="2400"/>
          </a:p>
          <a:p>
            <a:pPr indent="-381000" lvl="0" marL="457200" rtl="0" algn="l">
              <a:spcBef>
                <a:spcPts val="0"/>
              </a:spcBef>
              <a:spcAft>
                <a:spcPts val="0"/>
              </a:spcAft>
              <a:buSzPts val="2400"/>
              <a:buChar char="●"/>
            </a:pPr>
            <a:r>
              <a:rPr lang="zh-CN" sz="2400"/>
              <a:t>9,995 records</a:t>
            </a:r>
            <a:endParaRPr sz="2400"/>
          </a:p>
          <a:p>
            <a:pPr indent="-381000" lvl="0" marL="457200" rtl="0" algn="l">
              <a:spcBef>
                <a:spcPts val="0"/>
              </a:spcBef>
              <a:spcAft>
                <a:spcPts val="0"/>
              </a:spcAft>
              <a:buSzPts val="2400"/>
              <a:buChar char="●"/>
            </a:pPr>
            <a:r>
              <a:rPr lang="zh-CN" sz="2400"/>
              <a:t>~ 3MB</a:t>
            </a:r>
            <a:endParaRPr sz="2400"/>
          </a:p>
          <a:p>
            <a:pPr indent="-381000" lvl="0" marL="457200" rtl="0" algn="l">
              <a:spcBef>
                <a:spcPts val="0"/>
              </a:spcBef>
              <a:spcAft>
                <a:spcPts val="0"/>
              </a:spcAft>
              <a:buSzPts val="2400"/>
              <a:buChar char="●"/>
            </a:pPr>
            <a:r>
              <a:rPr lang="zh-CN" sz="2400">
                <a:latin typeface="Arial"/>
                <a:ea typeface="Arial"/>
                <a:cs typeface="Arial"/>
                <a:sym typeface="Arial"/>
              </a:rPr>
              <a:t>&lt;</a:t>
            </a:r>
            <a:r>
              <a:rPr lang="zh-CN" sz="2400">
                <a:solidFill>
                  <a:srgbClr val="FFFFFF"/>
                </a:solidFill>
                <a:latin typeface="Arial"/>
                <a:ea typeface="Arial"/>
                <a:cs typeface="Arial"/>
                <a:sym typeface="Arial"/>
              </a:rPr>
              <a:t>shorturl.at/ilpAO&gt;(GitHub)</a:t>
            </a:r>
            <a:endParaRPr sz="2400"/>
          </a:p>
          <a:p>
            <a:pPr indent="0" lvl="0" marL="457200" rtl="0" algn="l">
              <a:spcBef>
                <a:spcPts val="1600"/>
              </a:spcBef>
              <a:spcAft>
                <a:spcPts val="1600"/>
              </a:spcAft>
              <a:buNone/>
            </a:pPr>
            <a:r>
              <a:t/>
            </a:r>
            <a:endParaRPr/>
          </a:p>
        </p:txBody>
      </p:sp>
      <p:sp>
        <p:nvSpPr>
          <p:cNvPr id="169" name="Google Shape;169;p18"/>
          <p:cNvSpPr txBox="1"/>
          <p:nvPr/>
        </p:nvSpPr>
        <p:spPr>
          <a:xfrm>
            <a:off x="4700850" y="4289800"/>
            <a:ext cx="4014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Lato"/>
                <a:ea typeface="Lato"/>
                <a:cs typeface="Lato"/>
                <a:sym typeface="Lato"/>
              </a:rPr>
              <a:t>*Snapshot of Github Repository</a:t>
            </a:r>
            <a:endParaRPr>
              <a:solidFill>
                <a:srgbClr val="FFFFFF"/>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4427463" y="998475"/>
            <a:ext cx="4561376" cy="324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nvSpPr>
        <p:spPr>
          <a:xfrm>
            <a:off x="745700" y="209075"/>
            <a:ext cx="27519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Data Set </a:t>
            </a:r>
            <a:endParaRPr sz="2400">
              <a:solidFill>
                <a:srgbClr val="FFFFFF"/>
              </a:solidFill>
              <a:latin typeface="Lato"/>
              <a:ea typeface="Lato"/>
              <a:cs typeface="Lato"/>
              <a:sym typeface="Lato"/>
            </a:endParaRPr>
          </a:p>
        </p:txBody>
      </p:sp>
      <p:sp>
        <p:nvSpPr>
          <p:cNvPr id="176" name="Google Shape;176;p19"/>
          <p:cNvSpPr txBox="1"/>
          <p:nvPr/>
        </p:nvSpPr>
        <p:spPr>
          <a:xfrm>
            <a:off x="471600" y="1733075"/>
            <a:ext cx="2883600" cy="25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177" name="Google Shape;177;p19"/>
          <p:cNvSpPr txBox="1"/>
          <p:nvPr/>
        </p:nvSpPr>
        <p:spPr>
          <a:xfrm>
            <a:off x="98825" y="1535750"/>
            <a:ext cx="3716700" cy="30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Upload the data  by using the Import function from kibana’s home page</a:t>
            </a:r>
            <a:endParaRPr sz="2400">
              <a:solidFill>
                <a:srgbClr val="FFFFFF"/>
              </a:solidFill>
              <a:latin typeface="Lato"/>
              <a:ea typeface="Lato"/>
              <a:cs typeface="Lato"/>
              <a:sym typeface="Lato"/>
            </a:endParaRPr>
          </a:p>
        </p:txBody>
      </p:sp>
      <p:pic>
        <p:nvPicPr>
          <p:cNvPr id="178" name="Google Shape;178;p19"/>
          <p:cNvPicPr preferRelativeResize="0"/>
          <p:nvPr/>
        </p:nvPicPr>
        <p:blipFill>
          <a:blip r:embed="rId3">
            <a:alphaModFix/>
          </a:blip>
          <a:stretch>
            <a:fillRect/>
          </a:stretch>
        </p:blipFill>
        <p:spPr>
          <a:xfrm>
            <a:off x="3758675" y="1193350"/>
            <a:ext cx="5253774" cy="29760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pic>
        <p:nvPicPr>
          <p:cNvPr id="184" name="Google Shape;184;p20"/>
          <p:cNvPicPr preferRelativeResize="0"/>
          <p:nvPr/>
        </p:nvPicPr>
        <p:blipFill>
          <a:blip r:embed="rId3">
            <a:alphaModFix/>
          </a:blip>
          <a:stretch>
            <a:fillRect/>
          </a:stretch>
        </p:blipFill>
        <p:spPr>
          <a:xfrm>
            <a:off x="1297500" y="1091450"/>
            <a:ext cx="6757299" cy="3414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190" name="Google Shape;190;p21"/>
          <p:cNvSpPr txBox="1"/>
          <p:nvPr>
            <p:ph idx="1" type="body"/>
          </p:nvPr>
        </p:nvSpPr>
        <p:spPr>
          <a:xfrm>
            <a:off x="564500" y="1339525"/>
            <a:ext cx="3403200" cy="3629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zh-CN" sz="2400">
                <a:latin typeface="Arial"/>
                <a:ea typeface="Arial"/>
                <a:cs typeface="Arial"/>
                <a:sym typeface="Arial"/>
              </a:rPr>
              <a:t>Longitude &amp; Latitude dimensions were added prior to import</a:t>
            </a:r>
            <a:endParaRPr sz="24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a:t>
            </a:r>
            <a:endParaRPr sz="16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"coordinates": {</a:t>
            </a:r>
            <a:endParaRPr sz="16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"type": "geo_point"</a:t>
            </a:r>
            <a:endParaRPr sz="16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a:t>
            </a:r>
            <a:endParaRPr sz="1600">
              <a:latin typeface="Arial"/>
              <a:ea typeface="Arial"/>
              <a:cs typeface="Arial"/>
              <a:sym typeface="Arial"/>
            </a:endParaRPr>
          </a:p>
          <a:p>
            <a:pPr indent="0" lvl="0" marL="457200" rtl="0" algn="l">
              <a:spcBef>
                <a:spcPts val="1600"/>
              </a:spcBef>
              <a:spcAft>
                <a:spcPts val="1600"/>
              </a:spcAft>
              <a:buNone/>
            </a:pPr>
            <a:r>
              <a:t/>
            </a:r>
            <a:endParaRPr sz="1600">
              <a:latin typeface="Arial"/>
              <a:ea typeface="Arial"/>
              <a:cs typeface="Arial"/>
              <a:sym typeface="Arial"/>
            </a:endParaRPr>
          </a:p>
        </p:txBody>
      </p:sp>
      <p:sp>
        <p:nvSpPr>
          <p:cNvPr id="191" name="Google Shape;191;p21"/>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1"/>
          <p:cNvPicPr preferRelativeResize="0"/>
          <p:nvPr/>
        </p:nvPicPr>
        <p:blipFill>
          <a:blip r:embed="rId3">
            <a:alphaModFix/>
          </a:blip>
          <a:stretch>
            <a:fillRect/>
          </a:stretch>
        </p:blipFill>
        <p:spPr>
          <a:xfrm>
            <a:off x="4177653" y="726508"/>
            <a:ext cx="1759525" cy="3875355"/>
          </a:xfrm>
          <a:prstGeom prst="rect">
            <a:avLst/>
          </a:prstGeom>
          <a:noFill/>
          <a:ln>
            <a:noFill/>
          </a:ln>
        </p:spPr>
      </p:pic>
      <p:pic>
        <p:nvPicPr>
          <p:cNvPr id="193" name="Google Shape;193;p21"/>
          <p:cNvPicPr preferRelativeResize="0"/>
          <p:nvPr/>
        </p:nvPicPr>
        <p:blipFill>
          <a:blip r:embed="rId4">
            <a:alphaModFix/>
          </a:blip>
          <a:stretch>
            <a:fillRect/>
          </a:stretch>
        </p:blipFill>
        <p:spPr>
          <a:xfrm>
            <a:off x="5999578" y="849625"/>
            <a:ext cx="2883900" cy="362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