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0"/>
  </p:handoutMasterIdLst>
  <p:sldIdLst>
    <p:sldId id="256" r:id="rId2"/>
    <p:sldId id="261" r:id="rId3"/>
    <p:sldId id="262" r:id="rId4"/>
    <p:sldId id="260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000B"/>
    <a:srgbClr val="29364B"/>
    <a:srgbClr val="481419"/>
    <a:srgbClr val="006CFF"/>
    <a:srgbClr val="0041B6"/>
    <a:srgbClr val="F9D600"/>
    <a:srgbClr val="324057"/>
    <a:srgbClr val="007CCE"/>
    <a:srgbClr val="2A1255"/>
    <a:srgbClr val="A58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92875" y="2842847"/>
            <a:ext cx="7063001" cy="9561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6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Информационный центр</a:t>
            </a:r>
            <a:endParaRPr lang="en-US" sz="6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77815" y="3461223"/>
            <a:ext cx="8053754" cy="9561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Удобное решение для увеличения числа продаж</a:t>
            </a:r>
            <a:endParaRPr 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76424" y="5901842"/>
            <a:ext cx="1367576" cy="9561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ITEra</a:t>
            </a:r>
            <a:r>
              <a:rPr lang="ru-RU" sz="2000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 </a:t>
            </a:r>
            <a:r>
              <a:rPr lang="en-US" sz="2000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2017</a:t>
            </a:r>
            <a:endParaRPr lang="en-US" sz="2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047" y="2192498"/>
            <a:ext cx="6515788" cy="4665502"/>
          </a:xfr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28650" y="62466"/>
            <a:ext cx="7886700" cy="1337732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Ответственно исследовано и доказано, что целевая аудитория супермаркетов безгранична…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797789" y="1248596"/>
            <a:ext cx="7671463" cy="109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…и среди всех есть любители скидок</a:t>
            </a:r>
          </a:p>
        </p:txBody>
      </p:sp>
    </p:spTree>
    <p:extLst>
      <p:ext uri="{BB962C8B-B14F-4D97-AF65-F5344CB8AC3E}">
        <p14:creationId xmlns:p14="http://schemas.microsoft.com/office/powerpoint/2010/main" val="132495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Рисунок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0288"/>
            <a:ext cx="3811317" cy="244771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893" y="0"/>
            <a:ext cx="8411038" cy="1337732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Проинформируйте Вашего покупателя с помощью информационного центра</a:t>
            </a:r>
          </a:p>
        </p:txBody>
      </p:sp>
      <p:pic>
        <p:nvPicPr>
          <p:cNvPr id="4" name="Picture 5" descr="C:\Documents and Settings\Admin\Рабочий стол\IC\aktsi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1767" y="1556426"/>
            <a:ext cx="2340000" cy="2233475"/>
          </a:xfrm>
          <a:prstGeom prst="rect">
            <a:avLst/>
          </a:prstGeom>
          <a:noFill/>
        </p:spPr>
      </p:pic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3091978" y="1556426"/>
            <a:ext cx="5929812" cy="781050"/>
            <a:chOff x="1269" y="1296"/>
            <a:chExt cx="3740" cy="492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gray">
            <a:xfrm>
              <a:off x="1422" y="1296"/>
              <a:ext cx="3587" cy="480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gray">
            <a:xfrm>
              <a:off x="1525" y="1342"/>
              <a:ext cx="348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ru-RU" sz="2000" b="1" dirty="0">
                  <a:solidFill>
                    <a:schemeClr val="tx2">
                      <a:lumMod val="75000"/>
                    </a:schemeClr>
                  </a:solidFill>
                </a:rPr>
                <a:t>Современный формат донесения информации посетителям</a:t>
              </a:r>
              <a:endParaRPr 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8" name="Group 55"/>
            <p:cNvGrpSpPr>
              <a:grpSpLocks/>
            </p:cNvGrpSpPr>
            <p:nvPr/>
          </p:nvGrpSpPr>
          <p:grpSpPr bwMode="auto">
            <a:xfrm>
              <a:off x="1269" y="1324"/>
              <a:ext cx="266" cy="298"/>
              <a:chOff x="1415" y="1276"/>
              <a:chExt cx="266" cy="298"/>
            </a:xfrm>
          </p:grpSpPr>
          <p:grpSp>
            <p:nvGrpSpPr>
              <p:cNvPr id="9" name="Group 56"/>
              <p:cNvGrpSpPr>
                <a:grpSpLocks/>
              </p:cNvGrpSpPr>
              <p:nvPr/>
            </p:nvGrpSpPr>
            <p:grpSpPr bwMode="auto">
              <a:xfrm>
                <a:off x="1415" y="1276"/>
                <a:ext cx="266" cy="298"/>
                <a:chOff x="1415" y="1276"/>
                <a:chExt cx="266" cy="298"/>
              </a:xfrm>
            </p:grpSpPr>
            <p:pic>
              <p:nvPicPr>
                <p:cNvPr id="11" name="Picture 57" descr="Picture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" name="Oval 58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/>
                    </a:gs>
                    <a:gs pos="100000">
                      <a:srgbClr val="FF990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" name="Oval 59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>
                        <a:gamma/>
                        <a:shade val="63529"/>
                        <a:invGamma/>
                      </a:srgbClr>
                    </a:gs>
                    <a:gs pos="100000">
                      <a:srgbClr val="FF990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14" name="Picture 60" descr="Picture1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0" name="Text Box 61"/>
              <p:cNvSpPr txBox="1">
                <a:spLocks noChangeArrowheads="1"/>
              </p:cNvSpPr>
              <p:nvPr/>
            </p:nvSpPr>
            <p:spPr bwMode="gray">
              <a:xfrm>
                <a:off x="1441" y="129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5" name="Group 93"/>
          <p:cNvGrpSpPr>
            <a:grpSpLocks/>
          </p:cNvGrpSpPr>
          <p:nvPr/>
        </p:nvGrpSpPr>
        <p:grpSpPr bwMode="auto">
          <a:xfrm>
            <a:off x="3122103" y="2526387"/>
            <a:ext cx="5899150" cy="784225"/>
            <a:chOff x="1268" y="1776"/>
            <a:chExt cx="3716" cy="494"/>
          </a:xfrm>
        </p:grpSpPr>
        <p:sp>
          <p:nvSpPr>
            <p:cNvPr id="16" name="AutoShape 13"/>
            <p:cNvSpPr>
              <a:spLocks noChangeArrowheads="1"/>
            </p:cNvSpPr>
            <p:nvPr/>
          </p:nvSpPr>
          <p:spPr bwMode="gray">
            <a:xfrm>
              <a:off x="1422" y="1776"/>
              <a:ext cx="3562" cy="49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gray">
            <a:xfrm>
              <a:off x="1525" y="1824"/>
              <a:ext cx="3330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ru-RU" sz="2000" b="1" dirty="0">
                  <a:solidFill>
                    <a:schemeClr val="tx2">
                      <a:lumMod val="75000"/>
                    </a:schemeClr>
                  </a:solidFill>
                </a:rPr>
                <a:t>Дополнительный источник размещения рекламы</a:t>
              </a:r>
              <a:endParaRPr 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18" name="Group 62"/>
            <p:cNvGrpSpPr>
              <a:grpSpLocks/>
            </p:cNvGrpSpPr>
            <p:nvPr/>
          </p:nvGrpSpPr>
          <p:grpSpPr bwMode="auto">
            <a:xfrm>
              <a:off x="1268" y="1824"/>
              <a:ext cx="266" cy="298"/>
              <a:chOff x="1414" y="1776"/>
              <a:chExt cx="266" cy="298"/>
            </a:xfrm>
          </p:grpSpPr>
          <p:grpSp>
            <p:nvGrpSpPr>
              <p:cNvPr id="19" name="Group 63"/>
              <p:cNvGrpSpPr>
                <a:grpSpLocks/>
              </p:cNvGrpSpPr>
              <p:nvPr/>
            </p:nvGrpSpPr>
            <p:grpSpPr bwMode="auto">
              <a:xfrm>
                <a:off x="1414" y="1776"/>
                <a:ext cx="266" cy="298"/>
                <a:chOff x="1415" y="1276"/>
                <a:chExt cx="266" cy="298"/>
              </a:xfrm>
            </p:grpSpPr>
            <p:pic>
              <p:nvPicPr>
                <p:cNvPr id="21" name="Picture 64" descr="Picture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2" name="Oval 65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/>
                    </a:gs>
                    <a:gs pos="100000">
                      <a:srgbClr val="FCF71A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3" name="Oval 66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>
                        <a:gamma/>
                        <a:shade val="63529"/>
                        <a:invGamma/>
                      </a:srgbClr>
                    </a:gs>
                    <a:gs pos="100000">
                      <a:srgbClr val="FCF71A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24" name="Picture 67" descr="Picture1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0" name="Text Box 68"/>
              <p:cNvSpPr txBox="1">
                <a:spLocks noChangeArrowheads="1"/>
              </p:cNvSpPr>
              <p:nvPr/>
            </p:nvSpPr>
            <p:spPr bwMode="gray">
              <a:xfrm>
                <a:off x="1440" y="179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FFFFFF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25" name="Group 94"/>
          <p:cNvGrpSpPr>
            <a:grpSpLocks/>
          </p:cNvGrpSpPr>
          <p:nvPr/>
        </p:nvGrpSpPr>
        <p:grpSpPr bwMode="auto">
          <a:xfrm>
            <a:off x="3153612" y="3516835"/>
            <a:ext cx="5867400" cy="784224"/>
            <a:chOff x="1270" y="2247"/>
            <a:chExt cx="3696" cy="494"/>
          </a:xfrm>
        </p:grpSpPr>
        <p:sp>
          <p:nvSpPr>
            <p:cNvPr id="26" name="AutoShape 23"/>
            <p:cNvSpPr>
              <a:spLocks noChangeArrowheads="1"/>
            </p:cNvSpPr>
            <p:nvPr/>
          </p:nvSpPr>
          <p:spPr bwMode="gray">
            <a:xfrm>
              <a:off x="1422" y="2247"/>
              <a:ext cx="3544" cy="49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27" name="Text Box 31"/>
            <p:cNvSpPr txBox="1">
              <a:spLocks noChangeArrowheads="1"/>
            </p:cNvSpPr>
            <p:nvPr/>
          </p:nvSpPr>
          <p:spPr bwMode="gray">
            <a:xfrm>
              <a:off x="1525" y="2295"/>
              <a:ext cx="31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ru-RU" sz="2000" b="1" dirty="0">
                  <a:solidFill>
                    <a:schemeClr val="tx2">
                      <a:lumMod val="75000"/>
                    </a:schemeClr>
                  </a:solidFill>
                </a:rPr>
                <a:t>Незаменимый помощник в торговом зале</a:t>
              </a:r>
              <a:endParaRPr 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28" name="Group 69"/>
            <p:cNvGrpSpPr>
              <a:grpSpLocks/>
            </p:cNvGrpSpPr>
            <p:nvPr/>
          </p:nvGrpSpPr>
          <p:grpSpPr bwMode="auto">
            <a:xfrm>
              <a:off x="1270" y="2294"/>
              <a:ext cx="266" cy="298"/>
              <a:chOff x="1416" y="2246"/>
              <a:chExt cx="266" cy="298"/>
            </a:xfrm>
          </p:grpSpPr>
          <p:sp>
            <p:nvSpPr>
              <p:cNvPr id="29" name="Text Box 70"/>
              <p:cNvSpPr txBox="1">
                <a:spLocks noChangeArrowheads="1"/>
              </p:cNvSpPr>
              <p:nvPr/>
            </p:nvSpPr>
            <p:spPr bwMode="gray">
              <a:xfrm>
                <a:off x="1435" y="226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3</a:t>
                </a:r>
              </a:p>
            </p:txBody>
          </p:sp>
          <p:grpSp>
            <p:nvGrpSpPr>
              <p:cNvPr id="30" name="Group 71"/>
              <p:cNvGrpSpPr>
                <a:grpSpLocks/>
              </p:cNvGrpSpPr>
              <p:nvPr/>
            </p:nvGrpSpPr>
            <p:grpSpPr bwMode="auto">
              <a:xfrm>
                <a:off x="1416" y="2246"/>
                <a:ext cx="266" cy="298"/>
                <a:chOff x="1415" y="1276"/>
                <a:chExt cx="266" cy="298"/>
              </a:xfrm>
            </p:grpSpPr>
            <p:pic>
              <p:nvPicPr>
                <p:cNvPr id="32" name="Picture 72" descr="Picture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3" name="Oval 73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/>
                    </a:gs>
                    <a:gs pos="100000">
                      <a:srgbClr val="10E47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4" name="Oval 74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>
                        <a:gamma/>
                        <a:shade val="63529"/>
                        <a:invGamma/>
                      </a:srgbClr>
                    </a:gs>
                    <a:gs pos="100000">
                      <a:srgbClr val="10E47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35" name="Picture 75" descr="Picture1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1" name="Text Box 76"/>
              <p:cNvSpPr txBox="1">
                <a:spLocks noChangeArrowheads="1"/>
              </p:cNvSpPr>
              <p:nvPr/>
            </p:nvSpPr>
            <p:spPr bwMode="gray">
              <a:xfrm>
                <a:off x="1442" y="226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58" name="Group 95"/>
          <p:cNvGrpSpPr>
            <a:grpSpLocks/>
          </p:cNvGrpSpPr>
          <p:nvPr/>
        </p:nvGrpSpPr>
        <p:grpSpPr bwMode="auto">
          <a:xfrm>
            <a:off x="3091978" y="4534593"/>
            <a:ext cx="5929313" cy="784224"/>
            <a:chOff x="1268" y="2727"/>
            <a:chExt cx="3735" cy="494"/>
          </a:xfrm>
        </p:grpSpPr>
        <p:sp>
          <p:nvSpPr>
            <p:cNvPr id="59" name="AutoShape 33"/>
            <p:cNvSpPr>
              <a:spLocks noChangeArrowheads="1"/>
            </p:cNvSpPr>
            <p:nvPr/>
          </p:nvSpPr>
          <p:spPr bwMode="gray">
            <a:xfrm>
              <a:off x="1422" y="2727"/>
              <a:ext cx="3581" cy="49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60" name="Text Box 41"/>
            <p:cNvSpPr txBox="1">
              <a:spLocks noChangeArrowheads="1"/>
            </p:cNvSpPr>
            <p:nvPr/>
          </p:nvSpPr>
          <p:spPr bwMode="gray">
            <a:xfrm>
              <a:off x="1525" y="2775"/>
              <a:ext cx="3349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ru-RU" sz="2000" b="1" dirty="0">
                  <a:solidFill>
                    <a:schemeClr val="tx2">
                      <a:lumMod val="75000"/>
                    </a:schemeClr>
                  </a:solidFill>
                </a:rPr>
                <a:t>И просто приятное украшение торговых центров</a:t>
              </a:r>
              <a:endParaRPr 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61" name="Group 77"/>
            <p:cNvGrpSpPr>
              <a:grpSpLocks/>
            </p:cNvGrpSpPr>
            <p:nvPr/>
          </p:nvGrpSpPr>
          <p:grpSpPr bwMode="auto">
            <a:xfrm>
              <a:off x="1268" y="2774"/>
              <a:ext cx="266" cy="298"/>
              <a:chOff x="1414" y="2726"/>
              <a:chExt cx="266" cy="298"/>
            </a:xfrm>
          </p:grpSpPr>
          <p:sp>
            <p:nvSpPr>
              <p:cNvPr id="62" name="Text Box 78"/>
              <p:cNvSpPr txBox="1">
                <a:spLocks noChangeArrowheads="1"/>
              </p:cNvSpPr>
              <p:nvPr/>
            </p:nvSpPr>
            <p:spPr bwMode="gray">
              <a:xfrm>
                <a:off x="1435" y="274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4</a:t>
                </a:r>
              </a:p>
            </p:txBody>
          </p:sp>
          <p:grpSp>
            <p:nvGrpSpPr>
              <p:cNvPr id="63" name="Group 79"/>
              <p:cNvGrpSpPr>
                <a:grpSpLocks/>
              </p:cNvGrpSpPr>
              <p:nvPr/>
            </p:nvGrpSpPr>
            <p:grpSpPr bwMode="auto">
              <a:xfrm>
                <a:off x="1414" y="2726"/>
                <a:ext cx="266" cy="298"/>
                <a:chOff x="1415" y="1276"/>
                <a:chExt cx="266" cy="298"/>
              </a:xfrm>
            </p:grpSpPr>
            <p:pic>
              <p:nvPicPr>
                <p:cNvPr id="65" name="Picture 80" descr="Picture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6" name="Oval 81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/>
                    </a:gs>
                    <a:gs pos="100000">
                      <a:srgbClr val="CA55F9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67" name="Oval 82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>
                        <a:gamma/>
                        <a:shade val="63529"/>
                        <a:invGamma/>
                      </a:srgbClr>
                    </a:gs>
                    <a:gs pos="100000">
                      <a:srgbClr val="CA55F9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68" name="Picture 83" descr="Picture1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4" name="Text Box 84"/>
              <p:cNvSpPr txBox="1">
                <a:spLocks noChangeArrowheads="1"/>
              </p:cNvSpPr>
              <p:nvPr/>
            </p:nvSpPr>
            <p:spPr bwMode="gray">
              <a:xfrm>
                <a:off x="1440" y="274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49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907" y="0"/>
            <a:ext cx="7845838" cy="133748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Техническое решение</a:t>
            </a:r>
          </a:p>
        </p:txBody>
      </p:sp>
      <p:pic>
        <p:nvPicPr>
          <p:cNvPr id="78" name="Picture 3" descr="C:\Users\PIM\Desktop\IC\Фон\skhe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878" y="1237902"/>
            <a:ext cx="7234390" cy="353038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723332" y="4768283"/>
            <a:ext cx="7724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b="1" dirty="0">
                <a:solidFill>
                  <a:schemeClr val="tx2">
                    <a:lumMod val="75000"/>
                  </a:schemeClr>
                </a:solidFill>
              </a:rPr>
              <a:t>Информационный центр представляет собой законченную систему на основе клиент-серверного приложения и состоит из: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ru-RU" b="1" dirty="0">
                <a:solidFill>
                  <a:schemeClr val="tx2">
                    <a:lumMod val="75000"/>
                  </a:schemeClr>
                </a:solidFill>
              </a:rPr>
              <a:t> расположенных на терминалах клиентах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b="1" dirty="0">
                <a:solidFill>
                  <a:schemeClr val="tx2">
                    <a:lumMod val="75000"/>
                  </a:schemeClr>
                </a:solidFill>
              </a:rPr>
              <a:t> сервиса обработки запросов клиентов на сервере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b="1" dirty="0">
                <a:solidFill>
                  <a:schemeClr val="tx2">
                    <a:lumMod val="75000"/>
                  </a:schemeClr>
                </a:solidFill>
              </a:rPr>
              <a:t> базы данных (БД)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354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49" y="1"/>
            <a:ext cx="8201451" cy="1337732"/>
          </a:xfrm>
        </p:spPr>
        <p:txBody>
          <a:bodyPr/>
          <a:lstStyle/>
          <a:p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Уже применили подобные решения</a:t>
            </a:r>
          </a:p>
        </p:txBody>
      </p:sp>
      <p:pic>
        <p:nvPicPr>
          <p:cNvPr id="2050" name="Picture 2" descr="Картинки по запросу пятерочк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87" y="1591693"/>
            <a:ext cx="40005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Картинки по запросу лент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087" y="2038166"/>
            <a:ext cx="4408226" cy="110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Картинки по запросу магнит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257" y="3837604"/>
            <a:ext cx="3897098" cy="9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42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Преимущества нашего центра</a:t>
            </a:r>
          </a:p>
        </p:txBody>
      </p:sp>
      <p:pic>
        <p:nvPicPr>
          <p:cNvPr id="4" name="Picture 5" descr="C:\Documents and Settings\Admin\Рабочий стол\IC\zaglavnoe-meny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484" y="1079441"/>
            <a:ext cx="3058627" cy="1832671"/>
          </a:xfrm>
          <a:prstGeom prst="rect">
            <a:avLst/>
          </a:prstGeom>
          <a:noFill/>
        </p:spPr>
      </p:pic>
      <p:pic>
        <p:nvPicPr>
          <p:cNvPr id="5" name="Picture 2" descr="C:\Documents and Settings\Admin\Рабочий стол\IC\zaglavnoe-menyu-3-varia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25" y="2489310"/>
            <a:ext cx="3006012" cy="1801145"/>
          </a:xfrm>
          <a:prstGeom prst="rect">
            <a:avLst/>
          </a:prstGeom>
          <a:noFill/>
        </p:spPr>
      </p:pic>
      <p:pic>
        <p:nvPicPr>
          <p:cNvPr id="6" name="Picture 4" descr="C:\Documents and Settings\Admin\Рабочий стол\IC\zaglavnoe-menyu--pri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7484" y="4174210"/>
            <a:ext cx="3016092" cy="1807184"/>
          </a:xfrm>
          <a:prstGeom prst="rect">
            <a:avLst/>
          </a:prstGeom>
          <a:noFill/>
        </p:spPr>
      </p:pic>
      <p:grpSp>
        <p:nvGrpSpPr>
          <p:cNvPr id="7" name="Group 92"/>
          <p:cNvGrpSpPr>
            <a:grpSpLocks/>
          </p:cNvGrpSpPr>
          <p:nvPr/>
        </p:nvGrpSpPr>
        <p:grpSpPr bwMode="auto">
          <a:xfrm>
            <a:off x="3788100" y="5967898"/>
            <a:ext cx="5068887" cy="517525"/>
            <a:chOff x="1269" y="1296"/>
            <a:chExt cx="3193" cy="326"/>
          </a:xfrm>
        </p:grpSpPr>
        <p:sp>
          <p:nvSpPr>
            <p:cNvPr id="8" name="AutoShape 3"/>
            <p:cNvSpPr>
              <a:spLocks noChangeArrowheads="1"/>
            </p:cNvSpPr>
            <p:nvPr/>
          </p:nvSpPr>
          <p:spPr bwMode="gray">
            <a:xfrm>
              <a:off x="1422" y="1296"/>
              <a:ext cx="3040" cy="298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gray">
            <a:xfrm>
              <a:off x="1525" y="1342"/>
              <a:ext cx="26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sz="2000" b="1" dirty="0">
                  <a:solidFill>
                    <a:schemeClr val="tx2">
                      <a:lumMod val="75000"/>
                    </a:schemeClr>
                  </a:solidFill>
                </a:rPr>
                <a:t>БЕСПРОВОДНАЯ СВЯЗЬ</a:t>
              </a:r>
              <a:endParaRPr 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10" name="Group 55"/>
            <p:cNvGrpSpPr>
              <a:grpSpLocks/>
            </p:cNvGrpSpPr>
            <p:nvPr/>
          </p:nvGrpSpPr>
          <p:grpSpPr bwMode="auto">
            <a:xfrm>
              <a:off x="1269" y="1324"/>
              <a:ext cx="266" cy="298"/>
              <a:chOff x="1415" y="1276"/>
              <a:chExt cx="266" cy="298"/>
            </a:xfrm>
          </p:grpSpPr>
          <p:grpSp>
            <p:nvGrpSpPr>
              <p:cNvPr id="11" name="Group 56"/>
              <p:cNvGrpSpPr>
                <a:grpSpLocks/>
              </p:cNvGrpSpPr>
              <p:nvPr/>
            </p:nvGrpSpPr>
            <p:grpSpPr bwMode="auto">
              <a:xfrm>
                <a:off x="1415" y="1276"/>
                <a:ext cx="266" cy="298"/>
                <a:chOff x="1415" y="1276"/>
                <a:chExt cx="266" cy="298"/>
              </a:xfrm>
            </p:grpSpPr>
            <p:pic>
              <p:nvPicPr>
                <p:cNvPr id="13" name="Picture 57" descr="Picture2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" name="Oval 58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/>
                    </a:gs>
                    <a:gs pos="100000">
                      <a:srgbClr val="FF990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5" name="Oval 59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>
                        <a:gamma/>
                        <a:shade val="63529"/>
                        <a:invGamma/>
                      </a:srgbClr>
                    </a:gs>
                    <a:gs pos="100000">
                      <a:srgbClr val="FF990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16" name="Picture 60" descr="Picture1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2" name="Text Box 61"/>
              <p:cNvSpPr txBox="1">
                <a:spLocks noChangeArrowheads="1"/>
              </p:cNvSpPr>
              <p:nvPr/>
            </p:nvSpPr>
            <p:spPr bwMode="gray">
              <a:xfrm>
                <a:off x="1441" y="1292"/>
                <a:ext cx="11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b="1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7" name="Group 93"/>
          <p:cNvGrpSpPr>
            <a:grpSpLocks/>
          </p:cNvGrpSpPr>
          <p:nvPr/>
        </p:nvGrpSpPr>
        <p:grpSpPr bwMode="auto">
          <a:xfrm>
            <a:off x="3787769" y="2155045"/>
            <a:ext cx="5070475" cy="784225"/>
            <a:chOff x="1268" y="1776"/>
            <a:chExt cx="3194" cy="494"/>
          </a:xfrm>
        </p:grpSpPr>
        <p:sp>
          <p:nvSpPr>
            <p:cNvPr id="18" name="AutoShape 13"/>
            <p:cNvSpPr>
              <a:spLocks noChangeArrowheads="1"/>
            </p:cNvSpPr>
            <p:nvPr/>
          </p:nvSpPr>
          <p:spPr bwMode="gray">
            <a:xfrm>
              <a:off x="1422" y="1776"/>
              <a:ext cx="3040" cy="49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gray">
            <a:xfrm>
              <a:off x="1525" y="1824"/>
              <a:ext cx="2633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sz="2000" b="1" dirty="0">
                  <a:solidFill>
                    <a:schemeClr val="tx2">
                      <a:lumMod val="75000"/>
                    </a:schemeClr>
                  </a:solidFill>
                </a:rPr>
                <a:t>АДАПТИВНО – работает на любой платформе </a:t>
              </a:r>
              <a:endParaRPr 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20" name="Group 62"/>
            <p:cNvGrpSpPr>
              <a:grpSpLocks/>
            </p:cNvGrpSpPr>
            <p:nvPr/>
          </p:nvGrpSpPr>
          <p:grpSpPr bwMode="auto">
            <a:xfrm>
              <a:off x="1268" y="1824"/>
              <a:ext cx="266" cy="298"/>
              <a:chOff x="1414" y="1776"/>
              <a:chExt cx="266" cy="298"/>
            </a:xfrm>
          </p:grpSpPr>
          <p:grpSp>
            <p:nvGrpSpPr>
              <p:cNvPr id="21" name="Group 63"/>
              <p:cNvGrpSpPr>
                <a:grpSpLocks/>
              </p:cNvGrpSpPr>
              <p:nvPr/>
            </p:nvGrpSpPr>
            <p:grpSpPr bwMode="auto">
              <a:xfrm>
                <a:off x="1414" y="1776"/>
                <a:ext cx="266" cy="298"/>
                <a:chOff x="1415" y="1276"/>
                <a:chExt cx="266" cy="298"/>
              </a:xfrm>
            </p:grpSpPr>
            <p:pic>
              <p:nvPicPr>
                <p:cNvPr id="23" name="Picture 64" descr="Picture2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" name="Oval 65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/>
                    </a:gs>
                    <a:gs pos="100000">
                      <a:srgbClr val="FCF71A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5" name="Oval 66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>
                        <a:gamma/>
                        <a:shade val="63529"/>
                        <a:invGamma/>
                      </a:srgbClr>
                    </a:gs>
                    <a:gs pos="100000">
                      <a:srgbClr val="FCF71A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26" name="Picture 67" descr="Picture1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2" name="Text Box 68"/>
              <p:cNvSpPr txBox="1">
                <a:spLocks noChangeArrowheads="1"/>
              </p:cNvSpPr>
              <p:nvPr/>
            </p:nvSpPr>
            <p:spPr bwMode="gray">
              <a:xfrm>
                <a:off x="1440" y="1792"/>
                <a:ext cx="11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b="1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27" name="Group 94"/>
          <p:cNvGrpSpPr>
            <a:grpSpLocks/>
          </p:cNvGrpSpPr>
          <p:nvPr/>
        </p:nvGrpSpPr>
        <p:grpSpPr bwMode="auto">
          <a:xfrm>
            <a:off x="3797249" y="3720693"/>
            <a:ext cx="5067300" cy="547687"/>
            <a:chOff x="1270" y="2247"/>
            <a:chExt cx="3192" cy="345"/>
          </a:xfrm>
        </p:grpSpPr>
        <p:sp>
          <p:nvSpPr>
            <p:cNvPr id="28" name="AutoShape 23"/>
            <p:cNvSpPr>
              <a:spLocks noChangeArrowheads="1"/>
            </p:cNvSpPr>
            <p:nvPr/>
          </p:nvSpPr>
          <p:spPr bwMode="gray">
            <a:xfrm>
              <a:off x="1422" y="224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gray">
            <a:xfrm>
              <a:off x="1525" y="2295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sz="2000" b="1" dirty="0">
                  <a:solidFill>
                    <a:schemeClr val="tx2">
                      <a:lumMod val="75000"/>
                    </a:schemeClr>
                  </a:solidFill>
                </a:rPr>
                <a:t>МУЛЬТИЯЗЫЧНОСТЬ</a:t>
              </a:r>
              <a:endParaRPr 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30" name="Group 69"/>
            <p:cNvGrpSpPr>
              <a:grpSpLocks/>
            </p:cNvGrpSpPr>
            <p:nvPr/>
          </p:nvGrpSpPr>
          <p:grpSpPr bwMode="auto">
            <a:xfrm>
              <a:off x="1270" y="2294"/>
              <a:ext cx="266" cy="298"/>
              <a:chOff x="1416" y="2246"/>
              <a:chExt cx="266" cy="298"/>
            </a:xfrm>
          </p:grpSpPr>
          <p:sp>
            <p:nvSpPr>
              <p:cNvPr id="31" name="Text Box 70"/>
              <p:cNvSpPr txBox="1">
                <a:spLocks noChangeArrowheads="1"/>
              </p:cNvSpPr>
              <p:nvPr/>
            </p:nvSpPr>
            <p:spPr bwMode="gray">
              <a:xfrm>
                <a:off x="1435" y="226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3</a:t>
                </a:r>
              </a:p>
            </p:txBody>
          </p:sp>
          <p:grpSp>
            <p:nvGrpSpPr>
              <p:cNvPr id="32" name="Group 71"/>
              <p:cNvGrpSpPr>
                <a:grpSpLocks/>
              </p:cNvGrpSpPr>
              <p:nvPr/>
            </p:nvGrpSpPr>
            <p:grpSpPr bwMode="auto">
              <a:xfrm>
                <a:off x="1416" y="2246"/>
                <a:ext cx="266" cy="298"/>
                <a:chOff x="1415" y="1276"/>
                <a:chExt cx="266" cy="298"/>
              </a:xfrm>
            </p:grpSpPr>
            <p:pic>
              <p:nvPicPr>
                <p:cNvPr id="34" name="Picture 72" descr="Picture2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5" name="Oval 73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/>
                    </a:gs>
                    <a:gs pos="100000">
                      <a:srgbClr val="10E47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6" name="Oval 74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>
                        <a:gamma/>
                        <a:shade val="63529"/>
                        <a:invGamma/>
                      </a:srgbClr>
                    </a:gs>
                    <a:gs pos="100000">
                      <a:srgbClr val="10E47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37" name="Picture 75" descr="Picture1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3" name="Text Box 76"/>
              <p:cNvSpPr txBox="1">
                <a:spLocks noChangeArrowheads="1"/>
              </p:cNvSpPr>
              <p:nvPr/>
            </p:nvSpPr>
            <p:spPr bwMode="gray">
              <a:xfrm>
                <a:off x="1442" y="2262"/>
                <a:ext cx="11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b="1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38" name="Group 95"/>
          <p:cNvGrpSpPr>
            <a:grpSpLocks/>
          </p:cNvGrpSpPr>
          <p:nvPr/>
        </p:nvGrpSpPr>
        <p:grpSpPr bwMode="auto">
          <a:xfrm>
            <a:off x="3797249" y="3052693"/>
            <a:ext cx="5070475" cy="547687"/>
            <a:chOff x="1268" y="2727"/>
            <a:chExt cx="3194" cy="345"/>
          </a:xfrm>
        </p:grpSpPr>
        <p:sp>
          <p:nvSpPr>
            <p:cNvPr id="39" name="AutoShape 33"/>
            <p:cNvSpPr>
              <a:spLocks noChangeArrowheads="1"/>
            </p:cNvSpPr>
            <p:nvPr/>
          </p:nvSpPr>
          <p:spPr bwMode="gray">
            <a:xfrm>
              <a:off x="1422" y="272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40" name="Text Box 41"/>
            <p:cNvSpPr txBox="1">
              <a:spLocks noChangeArrowheads="1"/>
            </p:cNvSpPr>
            <p:nvPr/>
          </p:nvSpPr>
          <p:spPr bwMode="gray">
            <a:xfrm>
              <a:off x="1525" y="2775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sz="2000" b="1" dirty="0">
                  <a:solidFill>
                    <a:schemeClr val="tx2">
                      <a:lumMod val="75000"/>
                    </a:schemeClr>
                  </a:solidFill>
                </a:rPr>
                <a:t>ИНДИВИДУАЛЬНЫЙ ДИЗАЙН</a:t>
              </a:r>
              <a:endParaRPr 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41" name="Group 77"/>
            <p:cNvGrpSpPr>
              <a:grpSpLocks/>
            </p:cNvGrpSpPr>
            <p:nvPr/>
          </p:nvGrpSpPr>
          <p:grpSpPr bwMode="auto">
            <a:xfrm>
              <a:off x="1268" y="2774"/>
              <a:ext cx="266" cy="298"/>
              <a:chOff x="1414" y="2726"/>
              <a:chExt cx="266" cy="298"/>
            </a:xfrm>
          </p:grpSpPr>
          <p:sp>
            <p:nvSpPr>
              <p:cNvPr id="42" name="Text Box 78"/>
              <p:cNvSpPr txBox="1">
                <a:spLocks noChangeArrowheads="1"/>
              </p:cNvSpPr>
              <p:nvPr/>
            </p:nvSpPr>
            <p:spPr bwMode="gray">
              <a:xfrm>
                <a:off x="1435" y="274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4</a:t>
                </a:r>
              </a:p>
            </p:txBody>
          </p:sp>
          <p:grpSp>
            <p:nvGrpSpPr>
              <p:cNvPr id="43" name="Group 79"/>
              <p:cNvGrpSpPr>
                <a:grpSpLocks/>
              </p:cNvGrpSpPr>
              <p:nvPr/>
            </p:nvGrpSpPr>
            <p:grpSpPr bwMode="auto">
              <a:xfrm>
                <a:off x="1414" y="2726"/>
                <a:ext cx="266" cy="298"/>
                <a:chOff x="1415" y="1276"/>
                <a:chExt cx="266" cy="298"/>
              </a:xfrm>
            </p:grpSpPr>
            <p:pic>
              <p:nvPicPr>
                <p:cNvPr id="45" name="Picture 80" descr="Picture2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6" name="Oval 81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/>
                    </a:gs>
                    <a:gs pos="100000">
                      <a:srgbClr val="CA55F9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7" name="Oval 82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>
                        <a:gamma/>
                        <a:shade val="63529"/>
                        <a:invGamma/>
                      </a:srgbClr>
                    </a:gs>
                    <a:gs pos="100000">
                      <a:srgbClr val="CA55F9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48" name="Picture 83" descr="Picture1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Text Box 84"/>
              <p:cNvSpPr txBox="1">
                <a:spLocks noChangeArrowheads="1"/>
              </p:cNvSpPr>
              <p:nvPr/>
            </p:nvSpPr>
            <p:spPr bwMode="gray">
              <a:xfrm>
                <a:off x="1440" y="2742"/>
                <a:ext cx="11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b="1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49" name="Group 96"/>
          <p:cNvGrpSpPr>
            <a:grpSpLocks/>
          </p:cNvGrpSpPr>
          <p:nvPr/>
        </p:nvGrpSpPr>
        <p:grpSpPr bwMode="auto">
          <a:xfrm>
            <a:off x="3768037" y="4385689"/>
            <a:ext cx="5064125" cy="547687"/>
            <a:chOff x="1268" y="3207"/>
            <a:chExt cx="3190" cy="345"/>
          </a:xfrm>
        </p:grpSpPr>
        <p:sp>
          <p:nvSpPr>
            <p:cNvPr id="50" name="AutoShape 43"/>
            <p:cNvSpPr>
              <a:spLocks noChangeArrowheads="1"/>
            </p:cNvSpPr>
            <p:nvPr/>
          </p:nvSpPr>
          <p:spPr bwMode="gray">
            <a:xfrm>
              <a:off x="1418" y="320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51" name="Text Box 52"/>
            <p:cNvSpPr txBox="1">
              <a:spLocks noChangeArrowheads="1"/>
            </p:cNvSpPr>
            <p:nvPr/>
          </p:nvSpPr>
          <p:spPr bwMode="gray">
            <a:xfrm>
              <a:off x="1521" y="3255"/>
              <a:ext cx="285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ru-RU" sz="2000" b="1" dirty="0">
                  <a:solidFill>
                    <a:schemeClr val="tx2">
                      <a:lumMod val="75000"/>
                    </a:schemeClr>
                  </a:solidFill>
                </a:rPr>
                <a:t>ПОДДЕРЖКА ИНОСТРАННЫХ ВАЛЮТ</a:t>
              </a:r>
              <a:endParaRPr 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52" name="Group 85"/>
            <p:cNvGrpSpPr>
              <a:grpSpLocks/>
            </p:cNvGrpSpPr>
            <p:nvPr/>
          </p:nvGrpSpPr>
          <p:grpSpPr bwMode="auto">
            <a:xfrm>
              <a:off x="1268" y="3254"/>
              <a:ext cx="266" cy="298"/>
              <a:chOff x="1414" y="3206"/>
              <a:chExt cx="266" cy="298"/>
            </a:xfrm>
          </p:grpSpPr>
          <p:grpSp>
            <p:nvGrpSpPr>
              <p:cNvPr id="53" name="Group 86"/>
              <p:cNvGrpSpPr>
                <a:grpSpLocks/>
              </p:cNvGrpSpPr>
              <p:nvPr/>
            </p:nvGrpSpPr>
            <p:grpSpPr bwMode="auto">
              <a:xfrm>
                <a:off x="1414" y="3206"/>
                <a:ext cx="266" cy="298"/>
                <a:chOff x="1415" y="1276"/>
                <a:chExt cx="266" cy="298"/>
              </a:xfrm>
            </p:grpSpPr>
            <p:pic>
              <p:nvPicPr>
                <p:cNvPr id="55" name="Picture 87" descr="Picture2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6" name="Oval 88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4D98E3"/>
                    </a:gs>
                    <a:gs pos="100000">
                      <a:srgbClr val="4D98E3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7" name="Oval 89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4D98E3">
                        <a:gamma/>
                        <a:shade val="63529"/>
                        <a:invGamma/>
                      </a:srgbClr>
                    </a:gs>
                    <a:gs pos="100000">
                      <a:srgbClr val="4D98E3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58" name="Picture 90" descr="Picture1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4" name="Text Box 91"/>
              <p:cNvSpPr txBox="1">
                <a:spLocks noChangeArrowheads="1"/>
              </p:cNvSpPr>
              <p:nvPr/>
            </p:nvSpPr>
            <p:spPr bwMode="gray">
              <a:xfrm>
                <a:off x="1440" y="3222"/>
                <a:ext cx="11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b="1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59" name="Group 93"/>
          <p:cNvGrpSpPr>
            <a:grpSpLocks/>
          </p:cNvGrpSpPr>
          <p:nvPr/>
        </p:nvGrpSpPr>
        <p:grpSpPr bwMode="auto">
          <a:xfrm>
            <a:off x="3787769" y="5062360"/>
            <a:ext cx="5070475" cy="784225"/>
            <a:chOff x="1268" y="1776"/>
            <a:chExt cx="3194" cy="494"/>
          </a:xfrm>
        </p:grpSpPr>
        <p:sp>
          <p:nvSpPr>
            <p:cNvPr id="60" name="AutoShape 13"/>
            <p:cNvSpPr>
              <a:spLocks noChangeArrowheads="1"/>
            </p:cNvSpPr>
            <p:nvPr/>
          </p:nvSpPr>
          <p:spPr bwMode="gray">
            <a:xfrm>
              <a:off x="1422" y="1776"/>
              <a:ext cx="3040" cy="49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gray">
            <a:xfrm>
              <a:off x="1525" y="1824"/>
              <a:ext cx="2633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sz="2000" b="1" dirty="0">
                  <a:solidFill>
                    <a:schemeClr val="tx2">
                      <a:lumMod val="75000"/>
                    </a:schemeClr>
                  </a:solidFill>
                </a:rPr>
                <a:t>ГОЛОСОВОЕ СОПРОВОЖДЕНИЕ – добавление аудио и видео файлов</a:t>
              </a:r>
              <a:endParaRPr 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62" name="Group 62"/>
            <p:cNvGrpSpPr>
              <a:grpSpLocks/>
            </p:cNvGrpSpPr>
            <p:nvPr/>
          </p:nvGrpSpPr>
          <p:grpSpPr bwMode="auto">
            <a:xfrm>
              <a:off x="1268" y="1824"/>
              <a:ext cx="266" cy="298"/>
              <a:chOff x="1414" y="1776"/>
              <a:chExt cx="266" cy="298"/>
            </a:xfrm>
          </p:grpSpPr>
          <p:grpSp>
            <p:nvGrpSpPr>
              <p:cNvPr id="63" name="Group 63"/>
              <p:cNvGrpSpPr>
                <a:grpSpLocks/>
              </p:cNvGrpSpPr>
              <p:nvPr/>
            </p:nvGrpSpPr>
            <p:grpSpPr bwMode="auto">
              <a:xfrm>
                <a:off x="1414" y="1776"/>
                <a:ext cx="266" cy="298"/>
                <a:chOff x="1415" y="1276"/>
                <a:chExt cx="266" cy="298"/>
              </a:xfrm>
            </p:grpSpPr>
            <p:pic>
              <p:nvPicPr>
                <p:cNvPr id="65" name="Picture 64" descr="Picture2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6" name="Oval 65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/>
                    </a:gs>
                    <a:gs pos="100000">
                      <a:srgbClr val="FCF71A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67" name="Oval 66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>
                        <a:gamma/>
                        <a:shade val="63529"/>
                        <a:invGamma/>
                      </a:srgbClr>
                    </a:gs>
                    <a:gs pos="100000">
                      <a:srgbClr val="FCF71A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68" name="Picture 67" descr="Picture1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4" name="Text Box 68"/>
              <p:cNvSpPr txBox="1">
                <a:spLocks noChangeArrowheads="1"/>
              </p:cNvSpPr>
              <p:nvPr/>
            </p:nvSpPr>
            <p:spPr bwMode="gray">
              <a:xfrm>
                <a:off x="1440" y="1792"/>
                <a:ext cx="11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b="1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69" name="Group 92"/>
          <p:cNvGrpSpPr>
            <a:grpSpLocks/>
          </p:cNvGrpSpPr>
          <p:nvPr/>
        </p:nvGrpSpPr>
        <p:grpSpPr bwMode="auto">
          <a:xfrm>
            <a:off x="3765280" y="1275511"/>
            <a:ext cx="5068887" cy="781050"/>
            <a:chOff x="1269" y="1296"/>
            <a:chExt cx="3193" cy="492"/>
          </a:xfrm>
        </p:grpSpPr>
        <p:sp>
          <p:nvSpPr>
            <p:cNvPr id="70" name="AutoShape 3"/>
            <p:cNvSpPr>
              <a:spLocks noChangeArrowheads="1"/>
            </p:cNvSpPr>
            <p:nvPr/>
          </p:nvSpPr>
          <p:spPr bwMode="gray">
            <a:xfrm>
              <a:off x="1422" y="1296"/>
              <a:ext cx="3040" cy="492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71" name="Text Box 4"/>
            <p:cNvSpPr txBox="1">
              <a:spLocks noChangeArrowheads="1"/>
            </p:cNvSpPr>
            <p:nvPr/>
          </p:nvSpPr>
          <p:spPr bwMode="gray">
            <a:xfrm>
              <a:off x="1525" y="1342"/>
              <a:ext cx="2633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sz="2000" b="1" dirty="0">
                  <a:solidFill>
                    <a:schemeClr val="tx2">
                      <a:lumMod val="75000"/>
                    </a:schemeClr>
                  </a:solidFill>
                </a:rPr>
                <a:t>ВЫГОДНО – низкая стоимость по сравнению с конкурентами </a:t>
              </a:r>
              <a:endParaRPr 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72" name="Group 55"/>
            <p:cNvGrpSpPr>
              <a:grpSpLocks/>
            </p:cNvGrpSpPr>
            <p:nvPr/>
          </p:nvGrpSpPr>
          <p:grpSpPr bwMode="auto">
            <a:xfrm>
              <a:off x="1269" y="1324"/>
              <a:ext cx="266" cy="298"/>
              <a:chOff x="1415" y="1276"/>
              <a:chExt cx="266" cy="298"/>
            </a:xfrm>
          </p:grpSpPr>
          <p:grpSp>
            <p:nvGrpSpPr>
              <p:cNvPr id="73" name="Group 56"/>
              <p:cNvGrpSpPr>
                <a:grpSpLocks/>
              </p:cNvGrpSpPr>
              <p:nvPr/>
            </p:nvGrpSpPr>
            <p:grpSpPr bwMode="auto">
              <a:xfrm>
                <a:off x="1415" y="1276"/>
                <a:ext cx="266" cy="298"/>
                <a:chOff x="1415" y="1276"/>
                <a:chExt cx="266" cy="298"/>
              </a:xfrm>
            </p:grpSpPr>
            <p:pic>
              <p:nvPicPr>
                <p:cNvPr id="75" name="Picture 57" descr="Picture2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6" name="Oval 58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/>
                    </a:gs>
                    <a:gs pos="100000">
                      <a:srgbClr val="FF990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77" name="Oval 59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>
                        <a:gamma/>
                        <a:shade val="63529"/>
                        <a:invGamma/>
                      </a:srgbClr>
                    </a:gs>
                    <a:gs pos="100000">
                      <a:srgbClr val="FF990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78" name="Picture 60" descr="Picture1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74" name="Text Box 61"/>
              <p:cNvSpPr txBox="1">
                <a:spLocks noChangeArrowheads="1"/>
              </p:cNvSpPr>
              <p:nvPr/>
            </p:nvSpPr>
            <p:spPr bwMode="gray">
              <a:xfrm>
                <a:off x="1441" y="1292"/>
                <a:ext cx="11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b="1" dirty="0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548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36481"/>
            <a:ext cx="7886700" cy="133773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Устанавливайте прямо сейчас</a:t>
            </a:r>
            <a:br>
              <a:rPr lang="ru-RU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3100" dirty="0">
                <a:solidFill>
                  <a:schemeClr val="tx2">
                    <a:lumMod val="75000"/>
                  </a:schemeClr>
                </a:solidFill>
              </a:rPr>
              <a:t>Готовое решение для </a:t>
            </a:r>
            <a:r>
              <a:rPr lang="ru-RU" sz="3100" dirty="0" err="1">
                <a:solidFill>
                  <a:schemeClr val="tx2">
                    <a:lumMod val="75000"/>
                  </a:schemeClr>
                </a:solidFill>
              </a:rPr>
              <a:t>микрокиоска</a:t>
            </a:r>
            <a:r>
              <a:rPr lang="ru-RU" sz="3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Zebra MK3100</a:t>
            </a:r>
            <a:endParaRPr lang="ru-RU" sz="31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2" descr="C:\Documents and Settings\Admin\Рабочий стол\IC\kiiio ap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50" y="1175044"/>
            <a:ext cx="3300859" cy="2973871"/>
          </a:xfrm>
          <a:prstGeom prst="rect">
            <a:avLst/>
          </a:prstGeom>
          <a:noFill/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601" y="1480715"/>
            <a:ext cx="2419688" cy="236253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509" y="1480715"/>
            <a:ext cx="2419688" cy="236253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601" y="4148916"/>
            <a:ext cx="2419688" cy="23625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0935" y="4307272"/>
            <a:ext cx="5036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>
                <a:solidFill>
                  <a:schemeClr val="tx2">
                    <a:lumMod val="75000"/>
                  </a:schemeClr>
                </a:solidFill>
              </a:rPr>
              <a:t>Мы постарались точно определить состав отображаемой информации и набор необходимых функций, подходящий именно под специфику Вашего бизнеса!</a:t>
            </a:r>
          </a:p>
        </p:txBody>
      </p:sp>
    </p:spTree>
    <p:extLst>
      <p:ext uri="{BB962C8B-B14F-4D97-AF65-F5344CB8AC3E}">
        <p14:creationId xmlns:p14="http://schemas.microsoft.com/office/powerpoint/2010/main" val="1282212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1" y="955345"/>
            <a:ext cx="7886700" cy="1337732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Бурного потока покупателей!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6603" y="3411941"/>
            <a:ext cx="4367283" cy="2142699"/>
          </a:xfrm>
        </p:spPr>
        <p:txBody>
          <a:bodyPr/>
          <a:lstStyle/>
          <a:p>
            <a:pPr marL="0" indent="0" algn="ctr">
              <a:buNone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Ваш персональный менеджер</a:t>
            </a:r>
          </a:p>
          <a:p>
            <a:pPr marL="0" indent="0" algn="ctr">
              <a:buNone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ФИО</a:t>
            </a:r>
          </a:p>
          <a:p>
            <a:pPr marL="0" indent="0" algn="ctr">
              <a:buNone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Тел</a:t>
            </a:r>
          </a:p>
          <a:p>
            <a:pPr marL="0" indent="0" algn="ctr">
              <a:buNone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Почта</a:t>
            </a:r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3259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</TotalTime>
  <Words>166</Words>
  <Application>Microsoft Office PowerPoint</Application>
  <PresentationFormat>Экран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Презентация PowerPoint</vt:lpstr>
      <vt:lpstr>Ответственно исследовано и доказано, что целевая аудитория супермаркетов безгранична…</vt:lpstr>
      <vt:lpstr>Проинформируйте Вашего покупателя с помощью информационного центра</vt:lpstr>
      <vt:lpstr>Техническое решение</vt:lpstr>
      <vt:lpstr>Уже применили подобные решения</vt:lpstr>
      <vt:lpstr>Преимущества нашего центра</vt:lpstr>
      <vt:lpstr>Устанавливайте прямо сейчас Готовое решение для микрокиоска Zebra MK3100</vt:lpstr>
      <vt:lpstr>Бурного потока покупателей!</vt:lpstr>
    </vt:vector>
  </TitlesOfParts>
  <Company>PJSC "New Engineering Technologies"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Vladimir</cp:lastModifiedBy>
  <cp:revision>101</cp:revision>
  <dcterms:created xsi:type="dcterms:W3CDTF">2016-11-18T14:12:19Z</dcterms:created>
  <dcterms:modified xsi:type="dcterms:W3CDTF">2017-12-22T16:29:18Z</dcterms:modified>
</cp:coreProperties>
</file>