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16" r:id="rId3"/>
    <p:sldId id="332" r:id="rId4"/>
    <p:sldId id="317" r:id="rId5"/>
    <p:sldId id="344" r:id="rId6"/>
    <p:sldId id="345" r:id="rId7"/>
    <p:sldId id="347" r:id="rId8"/>
    <p:sldId id="346" r:id="rId9"/>
    <p:sldId id="318" r:id="rId10"/>
    <p:sldId id="334" r:id="rId11"/>
    <p:sldId id="268" r:id="rId12"/>
    <p:sldId id="339" r:id="rId13"/>
    <p:sldId id="337" r:id="rId14"/>
    <p:sldId id="349" r:id="rId15"/>
    <p:sldId id="348" r:id="rId16"/>
    <p:sldId id="350"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27571-8BF1-4971-B4A1-517B548D7179}" type="datetimeFigureOut">
              <a:rPr lang="it-IT" smtClean="0"/>
              <a:t>14/04/2020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EA24E-6FBB-420E-9475-BF0119EA47FC}" type="slidenum">
              <a:rPr lang="it-IT" smtClean="0"/>
              <a:t>‹N›</a:t>
            </a:fld>
            <a:endParaRPr lang="it-IT"/>
          </a:p>
        </p:txBody>
      </p:sp>
    </p:spTree>
    <p:extLst>
      <p:ext uri="{BB962C8B-B14F-4D97-AF65-F5344CB8AC3E}">
        <p14:creationId xmlns:p14="http://schemas.microsoft.com/office/powerpoint/2010/main" val="309934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354A3-6601-4A39-B541-5817B3FC98C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62B54D0-2EE1-4425-A55F-B8EBECC2E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9CCD796-DB87-4526-AF43-96FF7503C6EC}"/>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5" name="Segnaposto piè di pagina 4">
            <a:extLst>
              <a:ext uri="{FF2B5EF4-FFF2-40B4-BE49-F238E27FC236}">
                <a16:creationId xmlns:a16="http://schemas.microsoft.com/office/drawing/2014/main" id="{774179A5-952A-4BC0-8BBD-CA2ECAD835F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E4CCB7-B92C-4B76-9CC2-2884FE1140B7}"/>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244189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D97093-578D-4054-A9D2-F7787695BA8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357CB11-4ADA-4BB4-BA40-3C5E85E3D50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C07BA2-3B0E-47D8-89D9-59F6288B1843}"/>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5" name="Segnaposto piè di pagina 4">
            <a:extLst>
              <a:ext uri="{FF2B5EF4-FFF2-40B4-BE49-F238E27FC236}">
                <a16:creationId xmlns:a16="http://schemas.microsoft.com/office/drawing/2014/main" id="{CB746789-DB45-443B-8941-13DABF5A9F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20BEBC-0756-4C27-9B9A-D795D3A92AB6}"/>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391811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E7B2711-CD18-4BAC-B993-5EC7EF9E747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5C2C037-CB77-402B-ADD8-F7107BED7C8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312C45D-7809-4F53-AEA9-3ABD09AE5375}"/>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5" name="Segnaposto piè di pagina 4">
            <a:extLst>
              <a:ext uri="{FF2B5EF4-FFF2-40B4-BE49-F238E27FC236}">
                <a16:creationId xmlns:a16="http://schemas.microsoft.com/office/drawing/2014/main" id="{7A2C04FB-3DF3-440C-9146-CF83934AF44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D3AACC-B9D0-43EA-9B5A-69C15FAD3260}"/>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185935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6FDE9-17F2-481E-94C9-F3CEEB58F1C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7C577A9-D03C-4F87-9CAA-43C151B22BD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F0F2F0-84C7-4F6B-AC5F-DBE256E20789}"/>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5" name="Segnaposto piè di pagina 4">
            <a:extLst>
              <a:ext uri="{FF2B5EF4-FFF2-40B4-BE49-F238E27FC236}">
                <a16:creationId xmlns:a16="http://schemas.microsoft.com/office/drawing/2014/main" id="{4DC72A7C-85F7-4B91-98AB-69D91E83C89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2FC3C3E-FC0B-4665-9D2D-029E3D9491AF}"/>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179909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54E255-D3B4-4426-9BFE-E0513C6E998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1CC6B57-5B45-4E08-9752-6F936E19E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DD98CE7-20BD-4EAC-9364-2270CFF97499}"/>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5" name="Segnaposto piè di pagina 4">
            <a:extLst>
              <a:ext uri="{FF2B5EF4-FFF2-40B4-BE49-F238E27FC236}">
                <a16:creationId xmlns:a16="http://schemas.microsoft.com/office/drawing/2014/main" id="{717AE20E-79D2-483C-8957-357D4118C72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92C1CAE-D9BE-42C3-906C-C507697809C2}"/>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147902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3B03C7-A70C-4EC9-9C73-E86CB59686A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FCFAEC-ACD6-4C94-A3E9-C893E058D24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1B88C4C-0F26-4A41-81CF-751BB0F91CC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BBB9426-12D0-44B1-9EA2-DE8B46E82119}"/>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6" name="Segnaposto piè di pagina 5">
            <a:extLst>
              <a:ext uri="{FF2B5EF4-FFF2-40B4-BE49-F238E27FC236}">
                <a16:creationId xmlns:a16="http://schemas.microsoft.com/office/drawing/2014/main" id="{4A3389AB-5679-484C-977F-941CDEB68D3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C18B270-8DE8-4FD6-85E2-B7F1A505D1F4}"/>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300359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EB3FD8-C2CE-480B-AD39-4FDB78D7397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805B5CD-7698-46E3-8583-D2E88A48E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A495947-F558-4731-8446-235B8615151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3433406-1F13-4162-B0FC-CE730A6ED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285A704-1A06-4CFC-978F-A6E902F2040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D3C2FF4-DE73-4BB2-8F65-9215A46801E8}"/>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8" name="Segnaposto piè di pagina 7">
            <a:extLst>
              <a:ext uri="{FF2B5EF4-FFF2-40B4-BE49-F238E27FC236}">
                <a16:creationId xmlns:a16="http://schemas.microsoft.com/office/drawing/2014/main" id="{44D92A5D-9A4B-4117-A204-D0DFA658E17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9020C28-1A97-4814-9E0D-ADE1FD6631B9}"/>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32065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EA0E48-425E-43CF-B9B1-13760D7A163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0D77DB9-C6DB-4860-B8BF-BEAF467E3789}"/>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4" name="Segnaposto piè di pagina 3">
            <a:extLst>
              <a:ext uri="{FF2B5EF4-FFF2-40B4-BE49-F238E27FC236}">
                <a16:creationId xmlns:a16="http://schemas.microsoft.com/office/drawing/2014/main" id="{515A1D92-C9B2-4FE0-8872-79F2891C919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82FE4F7-51DC-4F2A-81DB-2A6C3D999B81}"/>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253737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6D7CCC7-74D0-44E6-97AA-F5C81F4A3D69}"/>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3" name="Segnaposto piè di pagina 2">
            <a:extLst>
              <a:ext uri="{FF2B5EF4-FFF2-40B4-BE49-F238E27FC236}">
                <a16:creationId xmlns:a16="http://schemas.microsoft.com/office/drawing/2014/main" id="{3D6D9AAB-06A7-490B-8816-6F4C6CD18FC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6F13EAC-FBD2-4F73-A8A2-C4740E2EB9BB}"/>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397676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6263BD-3790-4944-B2B6-A7DFC0B1104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517C5C9-0198-4E10-A355-507963B92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7399714-55E8-4B41-A9A2-991DB08ED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5B4E5FE-FEA1-4262-9CFC-AE1B04E3588C}"/>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6" name="Segnaposto piè di pagina 5">
            <a:extLst>
              <a:ext uri="{FF2B5EF4-FFF2-40B4-BE49-F238E27FC236}">
                <a16:creationId xmlns:a16="http://schemas.microsoft.com/office/drawing/2014/main" id="{A3E2EA17-F648-46D7-8141-5DDF7472B3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78F33F2-4965-455B-817C-35AE45CEBD03}"/>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147740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38865A-E13F-4A6B-BE6B-D6739629DDB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8150CDE-B514-4C90-87FA-96F18A88C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5A3BF49-76FC-47E4-8F25-BAD42D559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B5768A-5CF1-401C-A106-A740B4AF5B1E}"/>
              </a:ext>
            </a:extLst>
          </p:cNvPr>
          <p:cNvSpPr>
            <a:spLocks noGrp="1"/>
          </p:cNvSpPr>
          <p:nvPr>
            <p:ph type="dt" sz="half" idx="10"/>
          </p:nvPr>
        </p:nvSpPr>
        <p:spPr/>
        <p:txBody>
          <a:bodyPr/>
          <a:lstStyle/>
          <a:p>
            <a:fld id="{77B0784A-C1DB-4422-87C6-C3F34D71BA5A}" type="datetimeFigureOut">
              <a:rPr lang="it-IT" smtClean="0"/>
              <a:t>14/04/2020</a:t>
            </a:fld>
            <a:endParaRPr lang="it-IT"/>
          </a:p>
        </p:txBody>
      </p:sp>
      <p:sp>
        <p:nvSpPr>
          <p:cNvPr id="6" name="Segnaposto piè di pagina 5">
            <a:extLst>
              <a:ext uri="{FF2B5EF4-FFF2-40B4-BE49-F238E27FC236}">
                <a16:creationId xmlns:a16="http://schemas.microsoft.com/office/drawing/2014/main" id="{0B6E34B9-7C67-4381-94F2-B791B0F0070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17F6E6B-6974-4048-8E10-55C6A7DAE5C4}"/>
              </a:ext>
            </a:extLst>
          </p:cNvPr>
          <p:cNvSpPr>
            <a:spLocks noGrp="1"/>
          </p:cNvSpPr>
          <p:nvPr>
            <p:ph type="sldNum" sz="quarter" idx="12"/>
          </p:nvPr>
        </p:nvSpPr>
        <p:spPr/>
        <p:txBody>
          <a:bodyPr/>
          <a:lstStyle/>
          <a:p>
            <a:fld id="{F630037F-CF52-4890-8DBA-1284CED727D7}" type="slidenum">
              <a:rPr lang="it-IT" smtClean="0"/>
              <a:t>‹N›</a:t>
            </a:fld>
            <a:endParaRPr lang="it-IT"/>
          </a:p>
        </p:txBody>
      </p:sp>
    </p:spTree>
    <p:extLst>
      <p:ext uri="{BB962C8B-B14F-4D97-AF65-F5344CB8AC3E}">
        <p14:creationId xmlns:p14="http://schemas.microsoft.com/office/powerpoint/2010/main" val="133146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D0851A8-221D-469F-924D-BB2589BE0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C599844-1411-4A3E-B15F-7F23D1CF6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B64830-739C-450B-828E-C50C4F0D9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0784A-C1DB-4422-87C6-C3F34D71BA5A}" type="datetimeFigureOut">
              <a:rPr lang="it-IT" smtClean="0"/>
              <a:t>14/04/2020</a:t>
            </a:fld>
            <a:endParaRPr lang="it-IT"/>
          </a:p>
        </p:txBody>
      </p:sp>
      <p:sp>
        <p:nvSpPr>
          <p:cNvPr id="5" name="Segnaposto piè di pagina 4">
            <a:extLst>
              <a:ext uri="{FF2B5EF4-FFF2-40B4-BE49-F238E27FC236}">
                <a16:creationId xmlns:a16="http://schemas.microsoft.com/office/drawing/2014/main" id="{0398000B-A248-422A-B3AA-4CB1A5DD0D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907ED6C-C615-4D81-946A-CA59B9016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0037F-CF52-4890-8DBA-1284CED727D7}" type="slidenum">
              <a:rPr lang="it-IT" smtClean="0"/>
              <a:t>‹N›</a:t>
            </a:fld>
            <a:endParaRPr lang="it-IT"/>
          </a:p>
        </p:txBody>
      </p:sp>
    </p:spTree>
    <p:extLst>
      <p:ext uri="{BB962C8B-B14F-4D97-AF65-F5344CB8AC3E}">
        <p14:creationId xmlns:p14="http://schemas.microsoft.com/office/powerpoint/2010/main" val="373605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7259"/>
            <a:ext cx="9144000" cy="2387600"/>
          </a:xfrm>
        </p:spPr>
        <p:txBody>
          <a:bodyPr>
            <a:normAutofit/>
          </a:bodyPr>
          <a:lstStyle/>
          <a:p>
            <a:r>
              <a:rPr lang="en-US" noProof="0" dirty="0"/>
              <a:t>Gruppo 14 – Progetto 4:</a:t>
            </a:r>
            <a:br>
              <a:rPr lang="en-US" noProof="0" dirty="0"/>
            </a:br>
            <a:r>
              <a:rPr lang="en-US" noProof="0" dirty="0"/>
              <a:t>Trasferimento di denaro</a:t>
            </a:r>
          </a:p>
        </p:txBody>
      </p:sp>
      <p:sp>
        <p:nvSpPr>
          <p:cNvPr id="3" name="Subtitle 2"/>
          <p:cNvSpPr>
            <a:spLocks noGrp="1"/>
          </p:cNvSpPr>
          <p:nvPr>
            <p:ph type="subTitle" idx="1"/>
          </p:nvPr>
        </p:nvSpPr>
        <p:spPr>
          <a:xfrm>
            <a:off x="1524000" y="3266478"/>
            <a:ext cx="9144000" cy="592457"/>
          </a:xfrm>
        </p:spPr>
        <p:txBody>
          <a:bodyPr>
            <a:normAutofit/>
          </a:bodyPr>
          <a:lstStyle/>
          <a:p>
            <a:r>
              <a:rPr lang="en-US" sz="3200" dirty="0">
                <a:solidFill>
                  <a:schemeClr val="tx1">
                    <a:tint val="75000"/>
                  </a:schemeClr>
                </a:solidFill>
              </a:rPr>
              <a:t>Web</a:t>
            </a:r>
            <a:r>
              <a:rPr lang="en-US" noProof="0" dirty="0"/>
              <a:t> </a:t>
            </a:r>
            <a:r>
              <a:rPr lang="en-US" sz="3200" dirty="0">
                <a:solidFill>
                  <a:schemeClr val="tx1">
                    <a:tint val="75000"/>
                  </a:schemeClr>
                </a:solidFill>
              </a:rPr>
              <a:t>Technologies</a:t>
            </a:r>
          </a:p>
        </p:txBody>
      </p:sp>
      <p:sp>
        <p:nvSpPr>
          <p:cNvPr id="4" name="Subtitle 2">
            <a:extLst>
              <a:ext uri="{FF2B5EF4-FFF2-40B4-BE49-F238E27FC236}">
                <a16:creationId xmlns:a16="http://schemas.microsoft.com/office/drawing/2014/main" id="{F61D0352-96FA-4A03-A6C2-56B9A8FD1CB2}"/>
              </a:ext>
            </a:extLst>
          </p:cNvPr>
          <p:cNvSpPr txBox="1">
            <a:spLocks/>
          </p:cNvSpPr>
          <p:nvPr/>
        </p:nvSpPr>
        <p:spPr>
          <a:xfrm>
            <a:off x="1524000" y="4020554"/>
            <a:ext cx="9144000" cy="1698406"/>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Alessio </a:t>
            </a:r>
            <a:r>
              <a:rPr lang="en-US" sz="3200" dirty="0" err="1"/>
              <a:t>Spagnolo</a:t>
            </a:r>
            <a:r>
              <a:rPr lang="en-US" sz="3200" dirty="0"/>
              <a:t> </a:t>
            </a:r>
          </a:p>
          <a:p>
            <a:r>
              <a:rPr lang="en-US" sz="3200" dirty="0" err="1"/>
              <a:t>Valeriy</a:t>
            </a:r>
            <a:r>
              <a:rPr lang="en-US" sz="3200" dirty="0"/>
              <a:t> </a:t>
            </a:r>
            <a:r>
              <a:rPr lang="en-US" sz="3200" dirty="0" err="1"/>
              <a:t>Litkowski</a:t>
            </a:r>
            <a:endParaRPr lang="en-US" sz="3200" dirty="0"/>
          </a:p>
          <a:p>
            <a:r>
              <a:rPr lang="en-US" sz="3200" dirty="0"/>
              <a:t>Christian </a:t>
            </a:r>
            <a:r>
              <a:rPr lang="en-US" sz="3200" dirty="0" err="1"/>
              <a:t>Premoli</a:t>
            </a:r>
            <a:r>
              <a:rPr lang="en-US" sz="3200" dirty="0"/>
              <a:t> </a:t>
            </a:r>
          </a:p>
          <a:p>
            <a:r>
              <a:rPr lang="en-US" sz="3200" dirty="0"/>
              <a:t>Gabriele Bianchi</a:t>
            </a:r>
          </a:p>
        </p:txBody>
      </p:sp>
    </p:spTree>
    <p:extLst>
      <p:ext uri="{BB962C8B-B14F-4D97-AF65-F5344CB8AC3E}">
        <p14:creationId xmlns:p14="http://schemas.microsoft.com/office/powerpoint/2010/main" val="2800649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Components</a:t>
            </a:r>
          </a:p>
        </p:txBody>
      </p:sp>
      <p:sp>
        <p:nvSpPr>
          <p:cNvPr id="3" name="Content Placeholder 2"/>
          <p:cNvSpPr>
            <a:spLocks noGrp="1"/>
          </p:cNvSpPr>
          <p:nvPr>
            <p:ph sz="half" idx="1"/>
          </p:nvPr>
        </p:nvSpPr>
        <p:spPr>
          <a:xfrm>
            <a:off x="838200" y="1526796"/>
            <a:ext cx="5181600" cy="4351338"/>
          </a:xfrm>
        </p:spPr>
        <p:txBody>
          <a:bodyPr>
            <a:normAutofit fontScale="85000" lnSpcReduction="20000"/>
          </a:bodyPr>
          <a:lstStyle/>
          <a:p>
            <a:r>
              <a:rPr lang="it-IT" dirty="0"/>
              <a:t>Model </a:t>
            </a:r>
            <a:r>
              <a:rPr lang="it-IT" dirty="0" err="1"/>
              <a:t>objects</a:t>
            </a:r>
            <a:r>
              <a:rPr lang="it-IT" dirty="0"/>
              <a:t> (</a:t>
            </a:r>
            <a:r>
              <a:rPr lang="it-IT" dirty="0" err="1"/>
              <a:t>Beans</a:t>
            </a:r>
            <a:r>
              <a:rPr lang="it-IT" dirty="0"/>
              <a:t>)</a:t>
            </a:r>
          </a:p>
          <a:p>
            <a:pPr lvl="1"/>
            <a:r>
              <a:rPr lang="it-IT" dirty="0"/>
              <a:t>Customer</a:t>
            </a:r>
            <a:endParaRPr lang="it-IT" sz="1100" dirty="0"/>
          </a:p>
          <a:p>
            <a:pPr lvl="1"/>
            <a:r>
              <a:rPr lang="it-IT" dirty="0"/>
              <a:t>Account</a:t>
            </a:r>
            <a:endParaRPr lang="it-IT" sz="1100" dirty="0"/>
          </a:p>
          <a:p>
            <a:pPr lvl="1"/>
            <a:r>
              <a:rPr lang="it-IT" dirty="0"/>
              <a:t>Transfer</a:t>
            </a:r>
            <a:endParaRPr lang="it-IT" sz="1100" dirty="0"/>
          </a:p>
          <a:p>
            <a:pPr lvl="0"/>
            <a:r>
              <a:rPr lang="it-IT" dirty="0"/>
              <a:t>Data access </a:t>
            </a:r>
            <a:r>
              <a:rPr lang="it-IT" dirty="0" err="1"/>
              <a:t>object</a:t>
            </a:r>
            <a:r>
              <a:rPr lang="it-IT" dirty="0"/>
              <a:t> DAO</a:t>
            </a:r>
            <a:endParaRPr lang="it-IT" sz="1200" dirty="0"/>
          </a:p>
          <a:p>
            <a:pPr lvl="1"/>
            <a:r>
              <a:rPr lang="it-IT" dirty="0" err="1"/>
              <a:t>CustomerDAO</a:t>
            </a:r>
            <a:endParaRPr lang="it-IT" sz="1100" dirty="0"/>
          </a:p>
          <a:p>
            <a:pPr lvl="2"/>
            <a:r>
              <a:rPr lang="it-IT" dirty="0" err="1"/>
              <a:t>findCustomerById</a:t>
            </a:r>
            <a:endParaRPr lang="it-IT" sz="1050" dirty="0"/>
          </a:p>
          <a:p>
            <a:pPr lvl="1"/>
            <a:r>
              <a:rPr lang="it-IT" dirty="0" err="1"/>
              <a:t>AccountDAO</a:t>
            </a:r>
            <a:endParaRPr lang="it-IT" sz="1100" dirty="0"/>
          </a:p>
          <a:p>
            <a:pPr lvl="2"/>
            <a:r>
              <a:rPr lang="it-IT" dirty="0" err="1"/>
              <a:t>findAllByCustomerId</a:t>
            </a:r>
            <a:endParaRPr lang="it-IT" sz="1050" dirty="0"/>
          </a:p>
          <a:p>
            <a:pPr lvl="2"/>
            <a:r>
              <a:rPr lang="it-IT" dirty="0" err="1"/>
              <a:t>findAccountByAccountId</a:t>
            </a:r>
            <a:endParaRPr lang="it-IT" sz="1050" dirty="0"/>
          </a:p>
          <a:p>
            <a:pPr lvl="1"/>
            <a:r>
              <a:rPr lang="it-IT" dirty="0" err="1"/>
              <a:t>TransferDAO</a:t>
            </a:r>
            <a:endParaRPr lang="it-IT" sz="1100" dirty="0"/>
          </a:p>
          <a:p>
            <a:pPr lvl="2"/>
            <a:r>
              <a:rPr lang="it-IT" dirty="0" err="1"/>
              <a:t>findByAccountId</a:t>
            </a:r>
            <a:endParaRPr lang="it-IT" sz="1050" dirty="0"/>
          </a:p>
          <a:p>
            <a:pPr lvl="2"/>
            <a:r>
              <a:rPr lang="it-IT" dirty="0" err="1"/>
              <a:t>createTransfer</a:t>
            </a:r>
            <a:br>
              <a:rPr lang="it-IT" dirty="0"/>
            </a:br>
            <a:endParaRPr lang="it-IT" sz="1050" dirty="0"/>
          </a:p>
        </p:txBody>
      </p:sp>
      <p:sp>
        <p:nvSpPr>
          <p:cNvPr id="7" name="Content Placeholder 3">
            <a:extLst>
              <a:ext uri="{FF2B5EF4-FFF2-40B4-BE49-F238E27FC236}">
                <a16:creationId xmlns:a16="http://schemas.microsoft.com/office/drawing/2014/main" id="{A1E286D6-2C75-42CF-A7F4-4E639FFFF97D}"/>
              </a:ext>
            </a:extLst>
          </p:cNvPr>
          <p:cNvSpPr>
            <a:spLocks noGrp="1"/>
          </p:cNvSpPr>
          <p:nvPr>
            <p:ph sz="half" idx="2"/>
          </p:nvPr>
        </p:nvSpPr>
        <p:spPr>
          <a:xfrm>
            <a:off x="6172202" y="1526796"/>
            <a:ext cx="5181600" cy="5217953"/>
          </a:xfrm>
        </p:spPr>
        <p:txBody>
          <a:bodyPr>
            <a:normAutofit fontScale="85000" lnSpcReduction="20000"/>
          </a:bodyPr>
          <a:lstStyle/>
          <a:p>
            <a:r>
              <a:rPr lang="en-US" dirty="0"/>
              <a:t>Controllers (servlets)</a:t>
            </a:r>
          </a:p>
          <a:p>
            <a:pPr lvl="1"/>
            <a:r>
              <a:rPr lang="it-IT" dirty="0" err="1"/>
              <a:t>GetAccounts</a:t>
            </a:r>
            <a:endParaRPr lang="it-IT" sz="1100" dirty="0"/>
          </a:p>
          <a:p>
            <a:pPr lvl="1"/>
            <a:r>
              <a:rPr lang="it-IT" dirty="0" err="1"/>
              <a:t>GetAccountPage</a:t>
            </a:r>
            <a:endParaRPr lang="it-IT" dirty="0"/>
          </a:p>
          <a:p>
            <a:pPr lvl="1"/>
            <a:r>
              <a:rPr lang="it-IT" dirty="0" err="1"/>
              <a:t>CreateTransfer</a:t>
            </a:r>
            <a:endParaRPr lang="it-IT" dirty="0"/>
          </a:p>
          <a:p>
            <a:pPr lvl="1"/>
            <a:r>
              <a:rPr lang="it-IT" dirty="0"/>
              <a:t>Autenticate</a:t>
            </a:r>
          </a:p>
          <a:p>
            <a:pPr lvl="1"/>
            <a:r>
              <a:rPr lang="it-IT" dirty="0" err="1"/>
              <a:t>TransferFailed</a:t>
            </a:r>
            <a:endParaRPr lang="it-IT" dirty="0"/>
          </a:p>
          <a:p>
            <a:pPr lvl="1"/>
            <a:r>
              <a:rPr lang="it-IT" dirty="0" err="1"/>
              <a:t>TransferSuccessful</a:t>
            </a:r>
            <a:endParaRPr lang="it-IT" dirty="0"/>
          </a:p>
          <a:p>
            <a:r>
              <a:rPr lang="en-US" dirty="0"/>
              <a:t>Views (Templates)</a:t>
            </a:r>
          </a:p>
          <a:p>
            <a:pPr lvl="1"/>
            <a:r>
              <a:rPr lang="it-IT" dirty="0"/>
              <a:t>Login</a:t>
            </a:r>
            <a:endParaRPr lang="it-IT" sz="1100" dirty="0"/>
          </a:p>
          <a:p>
            <a:pPr lvl="1"/>
            <a:r>
              <a:rPr lang="it-IT" dirty="0"/>
              <a:t>Home</a:t>
            </a:r>
            <a:endParaRPr lang="it-IT" sz="1100" dirty="0"/>
          </a:p>
          <a:p>
            <a:pPr lvl="1"/>
            <a:r>
              <a:rPr lang="it-IT" dirty="0" err="1"/>
              <a:t>AccountState</a:t>
            </a:r>
            <a:endParaRPr lang="it-IT" sz="1100" dirty="0"/>
          </a:p>
          <a:p>
            <a:pPr lvl="1"/>
            <a:r>
              <a:rPr lang="it-IT" dirty="0" err="1"/>
              <a:t>TrasferConfirmed</a:t>
            </a:r>
            <a:endParaRPr lang="it-IT" sz="1100" dirty="0"/>
          </a:p>
          <a:p>
            <a:pPr lvl="1"/>
            <a:r>
              <a:rPr lang="it-IT" dirty="0" err="1"/>
              <a:t>TrasferFailed</a:t>
            </a:r>
            <a:endParaRPr lang="it-IT" sz="1100" dirty="0"/>
          </a:p>
          <a:p>
            <a:r>
              <a:rPr lang="en-US" dirty="0"/>
              <a:t>The database connection is created by controllers in the </a:t>
            </a:r>
            <a:r>
              <a:rPr lang="en-US" dirty="0" err="1"/>
              <a:t>doGet</a:t>
            </a:r>
            <a:r>
              <a:rPr lang="en-US" dirty="0"/>
              <a:t>/</a:t>
            </a:r>
            <a:r>
              <a:rPr lang="en-US" dirty="0" err="1"/>
              <a:t>doPost</a:t>
            </a:r>
            <a:r>
              <a:rPr lang="en-US" dirty="0"/>
              <a:t> method and passed to the DAO. It is destroyed in the end of each </a:t>
            </a:r>
            <a:r>
              <a:rPr lang="en-US" dirty="0" err="1"/>
              <a:t>doGet</a:t>
            </a:r>
            <a:r>
              <a:rPr lang="en-US" dirty="0"/>
              <a:t>/</a:t>
            </a:r>
            <a:r>
              <a:rPr lang="en-US" dirty="0" err="1"/>
              <a:t>doPost</a:t>
            </a:r>
            <a:r>
              <a:rPr lang="en-US" dirty="0"/>
              <a:t> method.</a:t>
            </a:r>
          </a:p>
        </p:txBody>
      </p:sp>
    </p:spTree>
    <p:extLst>
      <p:ext uri="{BB962C8B-B14F-4D97-AF65-F5344CB8AC3E}">
        <p14:creationId xmlns:p14="http://schemas.microsoft.com/office/powerpoint/2010/main" val="6438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4400"/>
            </a:pPr>
            <a:r>
              <a:rPr lang="es-419" dirty="0">
                <a:latin typeface="+mn-lt"/>
              </a:rPr>
              <a:t>Event: autenticate</a:t>
            </a:r>
            <a:endParaRPr dirty="0">
              <a:latin typeface="+mn-lt"/>
            </a:endParaRPr>
          </a:p>
        </p:txBody>
      </p:sp>
      <p:sp>
        <p:nvSpPr>
          <p:cNvPr id="273" name="Google Shape;273;p37"/>
          <p:cNvSpPr/>
          <p:nvPr/>
        </p:nvSpPr>
        <p:spPr>
          <a:xfrm>
            <a:off x="1790144" y="1411578"/>
            <a:ext cx="1168397" cy="38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419" sz="1600" dirty="0">
                <a:solidFill>
                  <a:schemeClr val="dk1"/>
                </a:solidFill>
                <a:sym typeface="Calibri"/>
              </a:rPr>
              <a:t>Autenticate</a:t>
            </a:r>
            <a:endParaRPr sz="1600" dirty="0">
              <a:solidFill>
                <a:schemeClr val="dk1"/>
              </a:solidFill>
              <a:sym typeface="Calibri"/>
            </a:endParaRPr>
          </a:p>
        </p:txBody>
      </p:sp>
      <p:cxnSp>
        <p:nvCxnSpPr>
          <p:cNvPr id="274" name="Google Shape;274;p37"/>
          <p:cNvCxnSpPr>
            <a:cxnSpLocks/>
          </p:cNvCxnSpPr>
          <p:nvPr/>
        </p:nvCxnSpPr>
        <p:spPr>
          <a:xfrm>
            <a:off x="2365954" y="1786767"/>
            <a:ext cx="0" cy="4343600"/>
          </a:xfrm>
          <a:prstGeom prst="straightConnector1">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75" name="Google Shape;275;p37"/>
          <p:cNvCxnSpPr/>
          <p:nvPr/>
        </p:nvCxnSpPr>
        <p:spPr>
          <a:xfrm>
            <a:off x="1001543" y="2261994"/>
            <a:ext cx="1168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6" name="Google Shape;276;p37"/>
          <p:cNvSpPr txBox="1"/>
          <p:nvPr/>
        </p:nvSpPr>
        <p:spPr>
          <a:xfrm>
            <a:off x="934500" y="1932728"/>
            <a:ext cx="835678" cy="338554"/>
          </a:xfrm>
          <a:prstGeom prst="rect">
            <a:avLst/>
          </a:prstGeom>
          <a:noFill/>
        </p:spPr>
        <p:txBody>
          <a:bodyPr wrap="none" rtlCol="0">
            <a:spAutoFit/>
          </a:bodyPr>
          <a:lstStyle>
            <a:defPPr>
              <a:defRPr lang="it-IT"/>
            </a:defPPr>
          </a:lstStyle>
          <a:p>
            <a:r>
              <a:rPr lang="es-419" sz="1600" dirty="0">
                <a:sym typeface="Calibri"/>
              </a:rPr>
              <a:t>doPOST</a:t>
            </a:r>
            <a:endParaRPr sz="1600" dirty="0">
              <a:sym typeface="Calibri"/>
            </a:endParaRPr>
          </a:p>
        </p:txBody>
      </p:sp>
      <p:sp>
        <p:nvSpPr>
          <p:cNvPr id="277" name="Google Shape;277;p37"/>
          <p:cNvSpPr/>
          <p:nvPr/>
        </p:nvSpPr>
        <p:spPr>
          <a:xfrm>
            <a:off x="2169943" y="2024967"/>
            <a:ext cx="408800" cy="386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sz="1400">
              <a:solidFill>
                <a:schemeClr val="dk1"/>
              </a:solidFill>
              <a:sym typeface="Calibri"/>
            </a:endParaRPr>
          </a:p>
        </p:txBody>
      </p:sp>
      <p:sp>
        <p:nvSpPr>
          <p:cNvPr id="278" name="Google Shape;278;p37"/>
          <p:cNvSpPr/>
          <p:nvPr/>
        </p:nvSpPr>
        <p:spPr>
          <a:xfrm>
            <a:off x="4239348" y="1412427"/>
            <a:ext cx="1433897" cy="38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419" sz="1600" dirty="0">
                <a:sym typeface="Calibri"/>
              </a:rPr>
              <a:t>CustomerDAO</a:t>
            </a:r>
            <a:endParaRPr sz="1600" dirty="0">
              <a:sym typeface="Calibri"/>
            </a:endParaRPr>
          </a:p>
        </p:txBody>
      </p:sp>
      <p:cxnSp>
        <p:nvCxnSpPr>
          <p:cNvPr id="279" name="Google Shape;279;p37"/>
          <p:cNvCxnSpPr/>
          <p:nvPr/>
        </p:nvCxnSpPr>
        <p:spPr>
          <a:xfrm flipH="1">
            <a:off x="4956297" y="1809067"/>
            <a:ext cx="0" cy="4343600"/>
          </a:xfrm>
          <a:prstGeom prst="straightConnector1">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80" name="Google Shape;280;p37"/>
          <p:cNvCxnSpPr>
            <a:cxnSpLocks/>
          </p:cNvCxnSpPr>
          <p:nvPr/>
        </p:nvCxnSpPr>
        <p:spPr>
          <a:xfrm>
            <a:off x="2578670" y="2665581"/>
            <a:ext cx="2167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2" name="Google Shape;282;p37"/>
          <p:cNvSpPr/>
          <p:nvPr/>
        </p:nvSpPr>
        <p:spPr>
          <a:xfrm>
            <a:off x="4746495" y="2042033"/>
            <a:ext cx="406400" cy="12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sz="1400">
              <a:solidFill>
                <a:schemeClr val="dk1"/>
              </a:solidFill>
              <a:sym typeface="Calibri"/>
            </a:endParaRPr>
          </a:p>
        </p:txBody>
      </p:sp>
      <p:cxnSp>
        <p:nvCxnSpPr>
          <p:cNvPr id="283" name="Google Shape;283;p37"/>
          <p:cNvCxnSpPr>
            <a:cxnSpLocks/>
          </p:cNvCxnSpPr>
          <p:nvPr/>
        </p:nvCxnSpPr>
        <p:spPr>
          <a:xfrm flipH="1">
            <a:off x="2578670" y="3188868"/>
            <a:ext cx="21570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4" name="Google Shape;284;p37"/>
          <p:cNvSpPr txBox="1"/>
          <p:nvPr/>
        </p:nvSpPr>
        <p:spPr>
          <a:xfrm>
            <a:off x="2579633" y="2842852"/>
            <a:ext cx="1709132" cy="369200"/>
          </a:xfrm>
          <a:prstGeom prst="rect">
            <a:avLst/>
          </a:prstGeom>
          <a:noFill/>
          <a:ln>
            <a:noFill/>
          </a:ln>
        </p:spPr>
        <p:txBody>
          <a:bodyPr spcFirstLastPara="1" wrap="square" lIns="121900" tIns="60933" rIns="121900" bIns="60933" anchor="t" anchorCtr="0">
            <a:noAutofit/>
          </a:bodyPr>
          <a:lstStyle/>
          <a:p>
            <a:r>
              <a:rPr lang="es-419" sz="1600" dirty="0">
                <a:sym typeface="Calibri"/>
              </a:rPr>
              <a:t>customer||null</a:t>
            </a:r>
            <a:endParaRPr sz="1600" dirty="0">
              <a:sym typeface="Calibri"/>
            </a:endParaRPr>
          </a:p>
        </p:txBody>
      </p:sp>
      <p:sp>
        <p:nvSpPr>
          <p:cNvPr id="285" name="Google Shape;285;p37"/>
          <p:cNvSpPr/>
          <p:nvPr/>
        </p:nvSpPr>
        <p:spPr>
          <a:xfrm>
            <a:off x="7354893" y="1417538"/>
            <a:ext cx="1001600" cy="38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419" sz="1600" dirty="0">
                <a:sym typeface="Calibri"/>
              </a:rPr>
              <a:t>Session</a:t>
            </a:r>
            <a:endParaRPr sz="1600" dirty="0">
              <a:sym typeface="Calibri"/>
            </a:endParaRPr>
          </a:p>
        </p:txBody>
      </p:sp>
      <p:cxnSp>
        <p:nvCxnSpPr>
          <p:cNvPr id="286" name="Google Shape;286;p37"/>
          <p:cNvCxnSpPr>
            <a:cxnSpLocks/>
          </p:cNvCxnSpPr>
          <p:nvPr/>
        </p:nvCxnSpPr>
        <p:spPr>
          <a:xfrm flipH="1">
            <a:off x="7855693" y="1786767"/>
            <a:ext cx="0" cy="4343600"/>
          </a:xfrm>
          <a:prstGeom prst="straightConnector1">
            <a:avLst/>
          </a:prstGeom>
          <a:ln>
            <a:prstDash val="sysDot"/>
          </a:ln>
        </p:spPr>
        <p:style>
          <a:lnRef idx="3">
            <a:schemeClr val="accent1"/>
          </a:lnRef>
          <a:fillRef idx="0">
            <a:schemeClr val="accent1"/>
          </a:fillRef>
          <a:effectRef idx="2">
            <a:schemeClr val="accent1"/>
          </a:effectRef>
          <a:fontRef idx="minor">
            <a:schemeClr val="tx1"/>
          </a:fontRef>
        </p:style>
      </p:cxnSp>
      <p:sp>
        <p:nvSpPr>
          <p:cNvPr id="287" name="Google Shape;287;p37"/>
          <p:cNvSpPr/>
          <p:nvPr/>
        </p:nvSpPr>
        <p:spPr>
          <a:xfrm>
            <a:off x="7652493" y="4178403"/>
            <a:ext cx="406400" cy="5471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sz="1400">
              <a:solidFill>
                <a:schemeClr val="dk1"/>
              </a:solidFill>
              <a:sym typeface="Calibri"/>
            </a:endParaRPr>
          </a:p>
        </p:txBody>
      </p:sp>
      <p:cxnSp>
        <p:nvCxnSpPr>
          <p:cNvPr id="288" name="Google Shape;288;p37"/>
          <p:cNvCxnSpPr>
            <a:cxnSpLocks/>
          </p:cNvCxnSpPr>
          <p:nvPr/>
        </p:nvCxnSpPr>
        <p:spPr>
          <a:xfrm flipV="1">
            <a:off x="2578976" y="4562500"/>
            <a:ext cx="50735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9" name="Google Shape;289;p37"/>
          <p:cNvSpPr txBox="1"/>
          <p:nvPr/>
        </p:nvSpPr>
        <p:spPr>
          <a:xfrm>
            <a:off x="2586421" y="4193436"/>
            <a:ext cx="5148397" cy="365387"/>
          </a:xfrm>
          <a:prstGeom prst="rect">
            <a:avLst/>
          </a:prstGeom>
          <a:noFill/>
          <a:ln>
            <a:noFill/>
          </a:ln>
        </p:spPr>
        <p:txBody>
          <a:bodyPr spcFirstLastPara="1" wrap="square" lIns="121900" tIns="60933" rIns="121900" bIns="60933" anchor="t" anchorCtr="0">
            <a:noAutofit/>
          </a:bodyPr>
          <a:lstStyle/>
          <a:p>
            <a:pPr lvl="0"/>
            <a:r>
              <a:rPr lang="es-419" sz="1600" dirty="0">
                <a:sym typeface="Calibri"/>
              </a:rPr>
              <a:t>[customer!=null ] setAttribute  (“customerId", customerId)</a:t>
            </a:r>
            <a:endParaRPr sz="1600" dirty="0">
              <a:sym typeface="Calibri"/>
            </a:endParaRPr>
          </a:p>
        </p:txBody>
      </p:sp>
      <p:sp>
        <p:nvSpPr>
          <p:cNvPr id="290" name="Google Shape;290;p37"/>
          <p:cNvSpPr/>
          <p:nvPr/>
        </p:nvSpPr>
        <p:spPr>
          <a:xfrm>
            <a:off x="6003391" y="1412427"/>
            <a:ext cx="1064806" cy="38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419" sz="1600" dirty="0">
                <a:sym typeface="Calibri"/>
              </a:rPr>
              <a:t>login.html</a:t>
            </a:r>
            <a:endParaRPr sz="1600" dirty="0">
              <a:sym typeface="Calibri"/>
            </a:endParaRPr>
          </a:p>
        </p:txBody>
      </p:sp>
      <p:cxnSp>
        <p:nvCxnSpPr>
          <p:cNvPr id="291" name="Google Shape;291;p37"/>
          <p:cNvCxnSpPr>
            <a:cxnSpLocks/>
          </p:cNvCxnSpPr>
          <p:nvPr/>
        </p:nvCxnSpPr>
        <p:spPr>
          <a:xfrm flipH="1">
            <a:off x="6535794" y="1809067"/>
            <a:ext cx="0" cy="4343600"/>
          </a:xfrm>
          <a:prstGeom prst="straightConnector1">
            <a:avLst/>
          </a:prstGeom>
          <a:ln>
            <a:prstDash val="sysDot"/>
          </a:ln>
        </p:spPr>
        <p:style>
          <a:lnRef idx="3">
            <a:schemeClr val="accent1"/>
          </a:lnRef>
          <a:fillRef idx="0">
            <a:schemeClr val="accent1"/>
          </a:fillRef>
          <a:effectRef idx="2">
            <a:schemeClr val="accent1"/>
          </a:effectRef>
          <a:fontRef idx="minor">
            <a:schemeClr val="tx1"/>
          </a:fontRef>
        </p:style>
      </p:cxnSp>
      <p:sp>
        <p:nvSpPr>
          <p:cNvPr id="292" name="Google Shape;292;p37"/>
          <p:cNvSpPr/>
          <p:nvPr/>
        </p:nvSpPr>
        <p:spPr>
          <a:xfrm>
            <a:off x="6332594" y="3331661"/>
            <a:ext cx="406400" cy="88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sz="1400">
              <a:solidFill>
                <a:schemeClr val="dk1"/>
              </a:solidFill>
              <a:sym typeface="Calibri"/>
            </a:endParaRPr>
          </a:p>
        </p:txBody>
      </p:sp>
      <p:cxnSp>
        <p:nvCxnSpPr>
          <p:cNvPr id="293" name="Google Shape;293;p37"/>
          <p:cNvCxnSpPr>
            <a:cxnSpLocks/>
          </p:cNvCxnSpPr>
          <p:nvPr/>
        </p:nvCxnSpPr>
        <p:spPr>
          <a:xfrm>
            <a:off x="2578670" y="3838729"/>
            <a:ext cx="375392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4" name="Google Shape;294;p37"/>
          <p:cNvSpPr txBox="1"/>
          <p:nvPr/>
        </p:nvSpPr>
        <p:spPr>
          <a:xfrm>
            <a:off x="352791" y="2921377"/>
            <a:ext cx="1612800" cy="1919070"/>
          </a:xfrm>
          <a:prstGeom prst="rect">
            <a:avLst/>
          </a:prstGeom>
          <a:noFill/>
          <a:ln>
            <a:noFill/>
          </a:ln>
        </p:spPr>
        <p:txBody>
          <a:bodyPr spcFirstLastPara="1" wrap="square" lIns="121900" tIns="60933" rIns="121900" bIns="60933" anchor="t" anchorCtr="0">
            <a:noAutofit/>
          </a:bodyPr>
          <a:lstStyle/>
          <a:p>
            <a:r>
              <a:rPr lang="es-419" sz="1600" dirty="0">
                <a:sym typeface="Calibri"/>
              </a:rPr>
              <a:t>POST</a:t>
            </a:r>
            <a:endParaRPr sz="1600" dirty="0">
              <a:sym typeface="Calibri"/>
            </a:endParaRPr>
          </a:p>
          <a:p>
            <a:r>
              <a:rPr lang="es-419" sz="1600" dirty="0">
                <a:sym typeface="Calibri"/>
              </a:rPr>
              <a:t>/</a:t>
            </a:r>
            <a:r>
              <a:rPr lang="it-IT" sz="1600" dirty="0">
                <a:sym typeface="Calibri"/>
              </a:rPr>
              <a:t>Autenticate</a:t>
            </a:r>
            <a:endParaRPr sz="1600" dirty="0">
              <a:sym typeface="Calibri"/>
            </a:endParaRPr>
          </a:p>
          <a:p>
            <a:r>
              <a:rPr lang="es-419" sz="1600" dirty="0">
                <a:sym typeface="Calibri"/>
              </a:rPr>
              <a:t>username</a:t>
            </a:r>
            <a:endParaRPr sz="1600" dirty="0"/>
          </a:p>
          <a:p>
            <a:r>
              <a:rPr lang="es-419" sz="1600" dirty="0">
                <a:sym typeface="Calibri"/>
              </a:rPr>
              <a:t>password</a:t>
            </a:r>
            <a:endParaRPr sz="1600" dirty="0"/>
          </a:p>
          <a:p>
            <a:endParaRPr sz="1600" dirty="0">
              <a:sym typeface="Calibri"/>
            </a:endParaRPr>
          </a:p>
          <a:p>
            <a:r>
              <a:rPr lang="es-419" sz="1600" dirty="0">
                <a:sym typeface="Calibri"/>
              </a:rPr>
              <a:t>From: login.html</a:t>
            </a:r>
            <a:endParaRPr sz="1600" dirty="0">
              <a:sym typeface="Calibri"/>
            </a:endParaRPr>
          </a:p>
        </p:txBody>
      </p:sp>
      <p:cxnSp>
        <p:nvCxnSpPr>
          <p:cNvPr id="295" name="Google Shape;295;p37"/>
          <p:cNvCxnSpPr>
            <a:cxnSpLocks/>
          </p:cNvCxnSpPr>
          <p:nvPr/>
        </p:nvCxnSpPr>
        <p:spPr>
          <a:xfrm>
            <a:off x="9297469" y="1793627"/>
            <a:ext cx="0" cy="4345200"/>
          </a:xfrm>
          <a:prstGeom prst="straightConnector1">
            <a:avLst/>
          </a:prstGeom>
          <a:ln>
            <a:prstDash val="sysDot"/>
          </a:ln>
        </p:spPr>
        <p:style>
          <a:lnRef idx="3">
            <a:schemeClr val="accent1"/>
          </a:lnRef>
          <a:fillRef idx="0">
            <a:schemeClr val="accent1"/>
          </a:fillRef>
          <a:effectRef idx="2">
            <a:schemeClr val="accent1"/>
          </a:effectRef>
          <a:fontRef idx="minor">
            <a:schemeClr val="tx1"/>
          </a:fontRef>
        </p:style>
      </p:cxnSp>
      <p:sp>
        <p:nvSpPr>
          <p:cNvPr id="296" name="Google Shape;296;p37"/>
          <p:cNvSpPr/>
          <p:nvPr/>
        </p:nvSpPr>
        <p:spPr>
          <a:xfrm>
            <a:off x="9093866" y="4562500"/>
            <a:ext cx="406400" cy="100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sz="1400">
              <a:solidFill>
                <a:schemeClr val="dk1"/>
              </a:solidFill>
              <a:sym typeface="Calibri"/>
            </a:endParaRPr>
          </a:p>
        </p:txBody>
      </p:sp>
      <p:sp>
        <p:nvSpPr>
          <p:cNvPr id="297" name="Google Shape;297;p37"/>
          <p:cNvSpPr txBox="1"/>
          <p:nvPr/>
        </p:nvSpPr>
        <p:spPr>
          <a:xfrm>
            <a:off x="2586421" y="4696248"/>
            <a:ext cx="2669119" cy="338400"/>
          </a:xfrm>
          <a:prstGeom prst="rect">
            <a:avLst/>
          </a:prstGeom>
          <a:noFill/>
          <a:ln>
            <a:noFill/>
          </a:ln>
        </p:spPr>
        <p:txBody>
          <a:bodyPr spcFirstLastPara="1" wrap="square" lIns="121900" tIns="60933" rIns="121900" bIns="60933" anchor="t" anchorCtr="0">
            <a:noAutofit/>
          </a:bodyPr>
          <a:lstStyle/>
          <a:p>
            <a:r>
              <a:rPr lang="es-419" sz="1600" dirty="0">
                <a:sym typeface="Calibri"/>
              </a:rPr>
              <a:t>[customer!=null ] redirect</a:t>
            </a:r>
            <a:endParaRPr sz="1600" dirty="0">
              <a:sym typeface="Calibri"/>
            </a:endParaRPr>
          </a:p>
        </p:txBody>
      </p:sp>
      <p:sp>
        <p:nvSpPr>
          <p:cNvPr id="298" name="Google Shape;298;p37"/>
          <p:cNvSpPr txBox="1"/>
          <p:nvPr/>
        </p:nvSpPr>
        <p:spPr>
          <a:xfrm>
            <a:off x="2589561" y="3476318"/>
            <a:ext cx="2823200" cy="338400"/>
          </a:xfrm>
          <a:prstGeom prst="rect">
            <a:avLst/>
          </a:prstGeom>
          <a:noFill/>
          <a:ln>
            <a:noFill/>
          </a:ln>
        </p:spPr>
        <p:txBody>
          <a:bodyPr spcFirstLastPara="1" wrap="square" lIns="121900" tIns="60933" rIns="121900" bIns="60933" anchor="t" anchorCtr="0">
            <a:noAutofit/>
          </a:bodyPr>
          <a:lstStyle/>
          <a:p>
            <a:r>
              <a:rPr lang="es-419" sz="1600" dirty="0">
                <a:sym typeface="Calibri"/>
              </a:rPr>
              <a:t>[customer==null ] redirect</a:t>
            </a:r>
            <a:endParaRPr sz="1600" dirty="0">
              <a:sym typeface="Calibri"/>
            </a:endParaRPr>
          </a:p>
        </p:txBody>
      </p:sp>
      <p:cxnSp>
        <p:nvCxnSpPr>
          <p:cNvPr id="299" name="Google Shape;299;p37"/>
          <p:cNvCxnSpPr>
            <a:cxnSpLocks/>
            <a:endCxn id="296" idx="1"/>
          </p:cNvCxnSpPr>
          <p:nvPr/>
        </p:nvCxnSpPr>
        <p:spPr>
          <a:xfrm>
            <a:off x="2584789" y="5065222"/>
            <a:ext cx="6509077" cy="1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1" name="Google Shape;301;p37"/>
          <p:cNvSpPr txBox="1"/>
          <p:nvPr/>
        </p:nvSpPr>
        <p:spPr>
          <a:xfrm>
            <a:off x="2587058" y="2089490"/>
            <a:ext cx="2141600" cy="307600"/>
          </a:xfrm>
          <a:prstGeom prst="rect">
            <a:avLst/>
          </a:prstGeom>
          <a:noFill/>
          <a:ln>
            <a:noFill/>
          </a:ln>
        </p:spPr>
        <p:txBody>
          <a:bodyPr spcFirstLastPara="1" wrap="square" lIns="121900" tIns="60933" rIns="121900" bIns="60933" anchor="t" anchorCtr="0">
            <a:noAutofit/>
          </a:bodyPr>
          <a:lstStyle/>
          <a:p>
            <a:r>
              <a:rPr lang="es-419" sz="1600" dirty="0">
                <a:sym typeface="Calibri"/>
              </a:rPr>
              <a:t>findCustomerByUser</a:t>
            </a:r>
          </a:p>
          <a:p>
            <a:r>
              <a:rPr lang="es-419" sz="1600" dirty="0">
                <a:sym typeface="Calibri"/>
              </a:rPr>
              <a:t>Name (username)</a:t>
            </a:r>
            <a:endParaRPr sz="1600" dirty="0">
              <a:sym typeface="Calibri"/>
            </a:endParaRPr>
          </a:p>
        </p:txBody>
      </p:sp>
      <p:sp>
        <p:nvSpPr>
          <p:cNvPr id="302" name="Google Shape;302;p37"/>
          <p:cNvSpPr/>
          <p:nvPr/>
        </p:nvSpPr>
        <p:spPr>
          <a:xfrm>
            <a:off x="8531280" y="1423578"/>
            <a:ext cx="1515600" cy="36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419" sz="1600" dirty="0">
                <a:sym typeface="Calibri"/>
              </a:rPr>
              <a:t>GetAccounts</a:t>
            </a:r>
            <a:endParaRPr sz="1600" dirty="0">
              <a:sym typeface="Calibri"/>
            </a:endParaRPr>
          </a:p>
        </p:txBody>
      </p:sp>
      <p:cxnSp>
        <p:nvCxnSpPr>
          <p:cNvPr id="303" name="Google Shape;303;p37"/>
          <p:cNvCxnSpPr/>
          <p:nvPr/>
        </p:nvCxnSpPr>
        <p:spPr>
          <a:xfrm>
            <a:off x="9500266" y="5074501"/>
            <a:ext cx="149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4" name="Google Shape;304;p37"/>
          <p:cNvSpPr txBox="1"/>
          <p:nvPr/>
        </p:nvSpPr>
        <p:spPr>
          <a:xfrm>
            <a:off x="9314314" y="4193436"/>
            <a:ext cx="3026000" cy="338400"/>
          </a:xfrm>
          <a:prstGeom prst="rect">
            <a:avLst/>
          </a:prstGeom>
          <a:noFill/>
          <a:ln>
            <a:noFill/>
          </a:ln>
        </p:spPr>
        <p:txBody>
          <a:bodyPr spcFirstLastPara="1" wrap="square" lIns="121900" tIns="60933" rIns="121900" bIns="60933" anchor="t" anchorCtr="0">
            <a:noAutofit/>
          </a:bodyPr>
          <a:lstStyle/>
          <a:p>
            <a:pPr algn="ctr"/>
            <a:r>
              <a:rPr lang="es-419" sz="2133" b="1" dirty="0">
                <a:solidFill>
                  <a:schemeClr val="dk1"/>
                </a:solidFill>
                <a:latin typeface="Calibri"/>
                <a:ea typeface="Calibri"/>
                <a:cs typeface="Calibri"/>
                <a:sym typeface="Calibri"/>
              </a:rPr>
              <a:t>See slide</a:t>
            </a:r>
          </a:p>
          <a:p>
            <a:pPr algn="ctr"/>
            <a:r>
              <a:rPr lang="es-419" sz="2133" b="1" dirty="0">
                <a:solidFill>
                  <a:schemeClr val="dk1"/>
                </a:solidFill>
                <a:latin typeface="Calibri"/>
                <a:ea typeface="Calibri"/>
                <a:cs typeface="Calibri"/>
                <a:sym typeface="Calibri"/>
              </a:rPr>
              <a:t>“get accounts”</a:t>
            </a:r>
            <a:endParaRPr sz="2133" b="1"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Events: get accounts</a:t>
            </a:r>
          </a:p>
        </p:txBody>
      </p:sp>
      <p:sp>
        <p:nvSpPr>
          <p:cNvPr id="6" name="Rectangle 5"/>
          <p:cNvSpPr/>
          <p:nvPr/>
        </p:nvSpPr>
        <p:spPr>
          <a:xfrm>
            <a:off x="2470128" y="1447800"/>
            <a:ext cx="1436537"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GetAccounts</a:t>
            </a:r>
            <a:endParaRPr lang="en-US" sz="1600" dirty="0"/>
          </a:p>
        </p:txBody>
      </p:sp>
      <p:cxnSp>
        <p:nvCxnSpPr>
          <p:cNvPr id="8" name="Straight Connector 7"/>
          <p:cNvCxnSpPr>
            <a:cxnSpLocks/>
          </p:cNvCxnSpPr>
          <p:nvPr/>
        </p:nvCxnSpPr>
        <p:spPr>
          <a:xfrm>
            <a:off x="3188396" y="1828800"/>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158827" y="2314545"/>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081608" y="1975991"/>
            <a:ext cx="701346" cy="338554"/>
          </a:xfrm>
          <a:prstGeom prst="rect">
            <a:avLst/>
          </a:prstGeom>
          <a:noFill/>
        </p:spPr>
        <p:txBody>
          <a:bodyPr wrap="none" rtlCol="0">
            <a:spAutoFit/>
          </a:bodyPr>
          <a:lstStyle/>
          <a:p>
            <a:r>
              <a:rPr lang="en-US" sz="1600" dirty="0" err="1"/>
              <a:t>doGet</a:t>
            </a:r>
            <a:endParaRPr lang="en-US" sz="1600" dirty="0"/>
          </a:p>
        </p:txBody>
      </p:sp>
      <p:sp>
        <p:nvSpPr>
          <p:cNvPr id="13" name="Rectangle 12"/>
          <p:cNvSpPr/>
          <p:nvPr/>
        </p:nvSpPr>
        <p:spPr>
          <a:xfrm>
            <a:off x="3035127" y="2044699"/>
            <a:ext cx="306541" cy="3483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4571145" y="1446161"/>
            <a:ext cx="1419647"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CustomerDAO</a:t>
            </a:r>
            <a:endParaRPr lang="en-US" sz="1600" dirty="0"/>
          </a:p>
        </p:txBody>
      </p:sp>
      <p:cxnSp>
        <p:nvCxnSpPr>
          <p:cNvPr id="19" name="Straight Connector 18"/>
          <p:cNvCxnSpPr>
            <a:cxnSpLocks/>
          </p:cNvCxnSpPr>
          <p:nvPr/>
        </p:nvCxnSpPr>
        <p:spPr>
          <a:xfrm flipH="1">
            <a:off x="5280968" y="1824529"/>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cxnSpLocks/>
          </p:cNvCxnSpPr>
          <p:nvPr/>
        </p:nvCxnSpPr>
        <p:spPr>
          <a:xfrm>
            <a:off x="3344293" y="2578319"/>
            <a:ext cx="17858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375524" y="3136780"/>
            <a:ext cx="1759473" cy="584775"/>
          </a:xfrm>
          <a:prstGeom prst="rect">
            <a:avLst/>
          </a:prstGeom>
          <a:noFill/>
        </p:spPr>
        <p:txBody>
          <a:bodyPr wrap="square" rtlCol="0">
            <a:spAutoFit/>
          </a:bodyPr>
          <a:lstStyle/>
          <a:p>
            <a:r>
              <a:rPr lang="en-US" sz="1600" dirty="0" err="1"/>
              <a:t>findAllByCustomer</a:t>
            </a:r>
            <a:r>
              <a:rPr lang="en-US" sz="1600" dirty="0"/>
              <a:t> (</a:t>
            </a:r>
            <a:r>
              <a:rPr lang="en-US" sz="1600" dirty="0" err="1"/>
              <a:t>customerId</a:t>
            </a:r>
            <a:r>
              <a:rPr lang="en-US" sz="1600" dirty="0"/>
              <a:t>)</a:t>
            </a:r>
          </a:p>
        </p:txBody>
      </p:sp>
      <p:sp>
        <p:nvSpPr>
          <p:cNvPr id="22" name="Rectangle 21"/>
          <p:cNvSpPr/>
          <p:nvPr/>
        </p:nvSpPr>
        <p:spPr>
          <a:xfrm>
            <a:off x="5130191" y="2050128"/>
            <a:ext cx="304800" cy="13355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4" name="Straight Arrow Connector 23"/>
          <p:cNvCxnSpPr>
            <a:cxnSpLocks/>
          </p:cNvCxnSpPr>
          <p:nvPr/>
        </p:nvCxnSpPr>
        <p:spPr>
          <a:xfrm flipH="1">
            <a:off x="3332047" y="3040203"/>
            <a:ext cx="17981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378898" y="3705671"/>
            <a:ext cx="945643" cy="338554"/>
          </a:xfrm>
          <a:prstGeom prst="rect">
            <a:avLst/>
          </a:prstGeom>
          <a:noFill/>
        </p:spPr>
        <p:txBody>
          <a:bodyPr wrap="none" rtlCol="0">
            <a:spAutoFit/>
          </a:bodyPr>
          <a:lstStyle/>
          <a:p>
            <a:r>
              <a:rPr lang="en-US" sz="1600" dirty="0"/>
              <a:t>accounts</a:t>
            </a:r>
          </a:p>
        </p:txBody>
      </p:sp>
      <p:sp>
        <p:nvSpPr>
          <p:cNvPr id="27" name="Rectangle 26"/>
          <p:cNvSpPr/>
          <p:nvPr/>
        </p:nvSpPr>
        <p:spPr>
          <a:xfrm>
            <a:off x="8112691" y="1450656"/>
            <a:ext cx="131445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WebContext</a:t>
            </a:r>
            <a:endParaRPr lang="en-US" sz="1600" dirty="0"/>
          </a:p>
        </p:txBody>
      </p:sp>
      <p:cxnSp>
        <p:nvCxnSpPr>
          <p:cNvPr id="28" name="Straight Connector 27"/>
          <p:cNvCxnSpPr>
            <a:cxnSpLocks/>
          </p:cNvCxnSpPr>
          <p:nvPr/>
        </p:nvCxnSpPr>
        <p:spPr>
          <a:xfrm flipH="1">
            <a:off x="8769916" y="1832694"/>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8608266" y="4216037"/>
            <a:ext cx="304800" cy="911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a:cxnSpLocks/>
          </p:cNvCxnSpPr>
          <p:nvPr/>
        </p:nvCxnSpPr>
        <p:spPr>
          <a:xfrm>
            <a:off x="3341668" y="4801478"/>
            <a:ext cx="52665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350047" y="4216038"/>
            <a:ext cx="4289934" cy="584775"/>
          </a:xfrm>
          <a:prstGeom prst="rect">
            <a:avLst/>
          </a:prstGeom>
          <a:noFill/>
        </p:spPr>
        <p:txBody>
          <a:bodyPr wrap="square" rtlCol="0">
            <a:spAutoFit/>
          </a:bodyPr>
          <a:lstStyle/>
          <a:p>
            <a:r>
              <a:rPr lang="en-US" sz="1600" dirty="0" err="1"/>
              <a:t>setAttribute</a:t>
            </a:r>
            <a:r>
              <a:rPr lang="en-US" sz="1600" dirty="0"/>
              <a:t>  (“accounts", accounts)</a:t>
            </a:r>
          </a:p>
          <a:p>
            <a:r>
              <a:rPr lang="en-US" sz="1600" dirty="0" err="1"/>
              <a:t>setAttribute</a:t>
            </a:r>
            <a:r>
              <a:rPr lang="en-US" sz="1600" dirty="0"/>
              <a:t>  (“</a:t>
            </a:r>
            <a:r>
              <a:rPr lang="en-US" sz="1600" dirty="0" err="1"/>
              <a:t>FullName</a:t>
            </a:r>
            <a:r>
              <a:rPr lang="en-US" sz="1600" dirty="0"/>
              <a:t>", customer. </a:t>
            </a:r>
            <a:r>
              <a:rPr lang="en-US" sz="1600" dirty="0" err="1"/>
              <a:t>FullName</a:t>
            </a:r>
            <a:r>
              <a:rPr lang="en-US" sz="1600" dirty="0"/>
              <a:t>)</a:t>
            </a:r>
          </a:p>
        </p:txBody>
      </p:sp>
      <p:sp>
        <p:nvSpPr>
          <p:cNvPr id="35" name="Rectangle 34"/>
          <p:cNvSpPr/>
          <p:nvPr/>
        </p:nvSpPr>
        <p:spPr>
          <a:xfrm>
            <a:off x="9941490" y="1445057"/>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home.html</a:t>
            </a:r>
          </a:p>
        </p:txBody>
      </p:sp>
      <p:cxnSp>
        <p:nvCxnSpPr>
          <p:cNvPr id="36" name="Straight Connector 35"/>
          <p:cNvCxnSpPr>
            <a:cxnSpLocks/>
          </p:cNvCxnSpPr>
          <p:nvPr/>
        </p:nvCxnSpPr>
        <p:spPr>
          <a:xfrm flipH="1">
            <a:off x="10598715" y="1826057"/>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10451644" y="4848597"/>
            <a:ext cx="304800" cy="911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p:cNvCxnSpPr>
            <a:cxnSpLocks/>
          </p:cNvCxnSpPr>
          <p:nvPr/>
        </p:nvCxnSpPr>
        <p:spPr>
          <a:xfrm>
            <a:off x="3341668" y="5428376"/>
            <a:ext cx="71099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9255020" y="5103406"/>
            <a:ext cx="844783" cy="338554"/>
          </a:xfrm>
          <a:prstGeom prst="rect">
            <a:avLst/>
          </a:prstGeom>
          <a:noFill/>
        </p:spPr>
        <p:txBody>
          <a:bodyPr wrap="none" rtlCol="0">
            <a:spAutoFit/>
          </a:bodyPr>
          <a:lstStyle/>
          <a:p>
            <a:pPr algn="ctr"/>
            <a:r>
              <a:rPr lang="en-US" sz="1600" dirty="0"/>
              <a:t>forward</a:t>
            </a:r>
          </a:p>
        </p:txBody>
      </p:sp>
      <p:sp>
        <p:nvSpPr>
          <p:cNvPr id="42" name="TextBox 41"/>
          <p:cNvSpPr txBox="1"/>
          <p:nvPr/>
        </p:nvSpPr>
        <p:spPr>
          <a:xfrm>
            <a:off x="584204" y="2796617"/>
            <a:ext cx="1678069" cy="584775"/>
          </a:xfrm>
          <a:prstGeom prst="rect">
            <a:avLst/>
          </a:prstGeom>
          <a:noFill/>
        </p:spPr>
        <p:txBody>
          <a:bodyPr wrap="square" rtlCol="0">
            <a:spAutoFit/>
          </a:bodyPr>
          <a:lstStyle/>
          <a:p>
            <a:r>
              <a:rPr lang="en-US" sz="1600" dirty="0"/>
              <a:t>@</a:t>
            </a:r>
            <a:r>
              <a:rPr lang="en-US" sz="1600" dirty="0" err="1"/>
              <a:t>WebServlet</a:t>
            </a:r>
            <a:r>
              <a:rPr lang="en-US" sz="1600" dirty="0"/>
              <a:t>(</a:t>
            </a:r>
            <a:br>
              <a:rPr lang="en-US" sz="1600" dirty="0"/>
            </a:br>
            <a:r>
              <a:rPr lang="en-US" sz="1600" dirty="0"/>
              <a:t>"/</a:t>
            </a:r>
            <a:r>
              <a:rPr lang="en-US" sz="1600" dirty="0" err="1"/>
              <a:t>GetAccounts</a:t>
            </a:r>
            <a:r>
              <a:rPr lang="en-US" sz="1600" dirty="0"/>
              <a:t>")</a:t>
            </a:r>
          </a:p>
        </p:txBody>
      </p:sp>
      <p:sp>
        <p:nvSpPr>
          <p:cNvPr id="32" name="Rectangle 17">
            <a:extLst>
              <a:ext uri="{FF2B5EF4-FFF2-40B4-BE49-F238E27FC236}">
                <a16:creationId xmlns:a16="http://schemas.microsoft.com/office/drawing/2014/main" id="{AA177725-149A-4E59-9D6A-3F24763516DF}"/>
              </a:ext>
            </a:extLst>
          </p:cNvPr>
          <p:cNvSpPr/>
          <p:nvPr/>
        </p:nvSpPr>
        <p:spPr>
          <a:xfrm>
            <a:off x="6163532" y="1445057"/>
            <a:ext cx="1419647"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AccountDAO</a:t>
            </a:r>
            <a:endParaRPr lang="en-US" sz="1600" dirty="0"/>
          </a:p>
        </p:txBody>
      </p:sp>
      <p:cxnSp>
        <p:nvCxnSpPr>
          <p:cNvPr id="33" name="Straight Connector 18">
            <a:extLst>
              <a:ext uri="{FF2B5EF4-FFF2-40B4-BE49-F238E27FC236}">
                <a16:creationId xmlns:a16="http://schemas.microsoft.com/office/drawing/2014/main" id="{8DFE9420-4EF5-403B-AFC3-539200E49B4F}"/>
              </a:ext>
            </a:extLst>
          </p:cNvPr>
          <p:cNvCxnSpPr>
            <a:cxnSpLocks/>
            <a:stCxn id="32" idx="2"/>
          </p:cNvCxnSpPr>
          <p:nvPr/>
        </p:nvCxnSpPr>
        <p:spPr>
          <a:xfrm flipH="1">
            <a:off x="6864937" y="1826057"/>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4" name="Rectangle 21">
            <a:extLst>
              <a:ext uri="{FF2B5EF4-FFF2-40B4-BE49-F238E27FC236}">
                <a16:creationId xmlns:a16="http://schemas.microsoft.com/office/drawing/2014/main" id="{B695365C-9103-46FF-900E-B4022C2D43F9}"/>
              </a:ext>
            </a:extLst>
          </p:cNvPr>
          <p:cNvSpPr/>
          <p:nvPr/>
        </p:nvSpPr>
        <p:spPr>
          <a:xfrm>
            <a:off x="6714507" y="3193993"/>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40" name="Straight Arrow Connector 19">
            <a:extLst>
              <a:ext uri="{FF2B5EF4-FFF2-40B4-BE49-F238E27FC236}">
                <a16:creationId xmlns:a16="http://schemas.microsoft.com/office/drawing/2014/main" id="{5D88D084-2B68-42B0-9475-4C84EFEA8278}"/>
              </a:ext>
            </a:extLst>
          </p:cNvPr>
          <p:cNvCxnSpPr>
            <a:cxnSpLocks/>
          </p:cNvCxnSpPr>
          <p:nvPr/>
        </p:nvCxnSpPr>
        <p:spPr>
          <a:xfrm>
            <a:off x="3341668" y="3718624"/>
            <a:ext cx="33728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23">
            <a:extLst>
              <a:ext uri="{FF2B5EF4-FFF2-40B4-BE49-F238E27FC236}">
                <a16:creationId xmlns:a16="http://schemas.microsoft.com/office/drawing/2014/main" id="{B9E52591-94ED-454C-86AB-262452711E74}"/>
              </a:ext>
            </a:extLst>
          </p:cNvPr>
          <p:cNvCxnSpPr>
            <a:cxnSpLocks/>
          </p:cNvCxnSpPr>
          <p:nvPr/>
        </p:nvCxnSpPr>
        <p:spPr>
          <a:xfrm flipH="1" flipV="1">
            <a:off x="3346277" y="4025770"/>
            <a:ext cx="335386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20">
            <a:extLst>
              <a:ext uri="{FF2B5EF4-FFF2-40B4-BE49-F238E27FC236}">
                <a16:creationId xmlns:a16="http://schemas.microsoft.com/office/drawing/2014/main" id="{692A30DC-2A86-4941-9BD5-616D832DCD3C}"/>
              </a:ext>
            </a:extLst>
          </p:cNvPr>
          <p:cNvSpPr txBox="1"/>
          <p:nvPr/>
        </p:nvSpPr>
        <p:spPr>
          <a:xfrm>
            <a:off x="3375524" y="1961805"/>
            <a:ext cx="1545881" cy="584775"/>
          </a:xfrm>
          <a:prstGeom prst="rect">
            <a:avLst/>
          </a:prstGeom>
          <a:noFill/>
        </p:spPr>
        <p:txBody>
          <a:bodyPr wrap="square" rtlCol="0">
            <a:spAutoFit/>
          </a:bodyPr>
          <a:lstStyle/>
          <a:p>
            <a:r>
              <a:rPr lang="en-US" sz="1600" dirty="0" err="1"/>
              <a:t>findCustomerById</a:t>
            </a:r>
            <a:r>
              <a:rPr lang="en-US" sz="1600" dirty="0"/>
              <a:t> (</a:t>
            </a:r>
            <a:r>
              <a:rPr lang="en-US" sz="1600" dirty="0" err="1"/>
              <a:t>customerId</a:t>
            </a:r>
            <a:r>
              <a:rPr lang="en-US" sz="1600" dirty="0"/>
              <a:t>)</a:t>
            </a:r>
          </a:p>
        </p:txBody>
      </p:sp>
      <p:sp>
        <p:nvSpPr>
          <p:cNvPr id="44" name="TextBox 24">
            <a:extLst>
              <a:ext uri="{FF2B5EF4-FFF2-40B4-BE49-F238E27FC236}">
                <a16:creationId xmlns:a16="http://schemas.microsoft.com/office/drawing/2014/main" id="{418044A1-AD4B-403D-8DBD-1535A3F82E85}"/>
              </a:ext>
            </a:extLst>
          </p:cNvPr>
          <p:cNvSpPr txBox="1"/>
          <p:nvPr/>
        </p:nvSpPr>
        <p:spPr>
          <a:xfrm>
            <a:off x="3375524" y="2698688"/>
            <a:ext cx="970650" cy="338554"/>
          </a:xfrm>
          <a:prstGeom prst="rect">
            <a:avLst/>
          </a:prstGeom>
          <a:noFill/>
        </p:spPr>
        <p:txBody>
          <a:bodyPr wrap="none" rtlCol="0">
            <a:spAutoFit/>
          </a:bodyPr>
          <a:lstStyle/>
          <a:p>
            <a:r>
              <a:rPr lang="en-US" sz="1600" dirty="0"/>
              <a:t>customer</a:t>
            </a:r>
          </a:p>
        </p:txBody>
      </p:sp>
    </p:spTree>
    <p:extLst>
      <p:ext uri="{BB962C8B-B14F-4D97-AF65-F5344CB8AC3E}">
        <p14:creationId xmlns:p14="http://schemas.microsoft.com/office/powerpoint/2010/main" val="308251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Events: get account page</a:t>
            </a:r>
          </a:p>
        </p:txBody>
      </p:sp>
      <p:sp>
        <p:nvSpPr>
          <p:cNvPr id="6" name="Rectangle 5"/>
          <p:cNvSpPr/>
          <p:nvPr/>
        </p:nvSpPr>
        <p:spPr>
          <a:xfrm>
            <a:off x="1631462" y="1605248"/>
            <a:ext cx="1573274"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GetAccountPage</a:t>
            </a:r>
            <a:endParaRPr lang="en-US" sz="1600" dirty="0"/>
          </a:p>
        </p:txBody>
      </p:sp>
      <p:cxnSp>
        <p:nvCxnSpPr>
          <p:cNvPr id="8" name="Straight Connector 7"/>
          <p:cNvCxnSpPr>
            <a:cxnSpLocks/>
          </p:cNvCxnSpPr>
          <p:nvPr/>
        </p:nvCxnSpPr>
        <p:spPr>
          <a:xfrm flipH="1">
            <a:off x="2418099" y="1997793"/>
            <a:ext cx="316"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a:cxnSpLocks/>
          </p:cNvCxnSpPr>
          <p:nvPr/>
        </p:nvCxnSpPr>
        <p:spPr>
          <a:xfrm>
            <a:off x="1278741" y="2478625"/>
            <a:ext cx="9811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210931" y="2130157"/>
            <a:ext cx="701346" cy="338554"/>
          </a:xfrm>
          <a:prstGeom prst="rect">
            <a:avLst/>
          </a:prstGeom>
          <a:noFill/>
        </p:spPr>
        <p:txBody>
          <a:bodyPr wrap="none" rtlCol="0">
            <a:spAutoFit/>
          </a:bodyPr>
          <a:lstStyle/>
          <a:p>
            <a:r>
              <a:rPr lang="en-US" sz="1600" dirty="0" err="1"/>
              <a:t>doGet</a:t>
            </a:r>
            <a:endParaRPr lang="en-US" sz="1600" dirty="0"/>
          </a:p>
        </p:txBody>
      </p:sp>
      <p:sp>
        <p:nvSpPr>
          <p:cNvPr id="13" name="Rectangle 12"/>
          <p:cNvSpPr/>
          <p:nvPr/>
        </p:nvSpPr>
        <p:spPr>
          <a:xfrm>
            <a:off x="2259842" y="2206187"/>
            <a:ext cx="306541" cy="40100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3695772" y="1601336"/>
            <a:ext cx="1444083"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CustomerDAO</a:t>
            </a:r>
            <a:endParaRPr lang="en-US" sz="1600" dirty="0"/>
          </a:p>
        </p:txBody>
      </p:sp>
      <p:cxnSp>
        <p:nvCxnSpPr>
          <p:cNvPr id="19" name="Straight Connector 18"/>
          <p:cNvCxnSpPr>
            <a:cxnSpLocks/>
          </p:cNvCxnSpPr>
          <p:nvPr/>
        </p:nvCxnSpPr>
        <p:spPr>
          <a:xfrm>
            <a:off x="4415496" y="1978923"/>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cxnSpLocks/>
          </p:cNvCxnSpPr>
          <p:nvPr/>
        </p:nvCxnSpPr>
        <p:spPr>
          <a:xfrm>
            <a:off x="2566383" y="2677298"/>
            <a:ext cx="16937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07407" y="2092523"/>
            <a:ext cx="1490280" cy="584775"/>
          </a:xfrm>
          <a:prstGeom prst="rect">
            <a:avLst/>
          </a:prstGeom>
          <a:noFill/>
        </p:spPr>
        <p:txBody>
          <a:bodyPr wrap="none" rtlCol="0">
            <a:spAutoFit/>
          </a:bodyPr>
          <a:lstStyle/>
          <a:p>
            <a:r>
              <a:rPr lang="en-US" sz="1600" dirty="0" err="1"/>
              <a:t>findCustomer</a:t>
            </a:r>
            <a:endParaRPr lang="en-US" sz="1600" dirty="0"/>
          </a:p>
          <a:p>
            <a:r>
              <a:rPr lang="en-US" sz="1600" dirty="0" err="1"/>
              <a:t>ById</a:t>
            </a:r>
            <a:r>
              <a:rPr lang="en-US" sz="1600" dirty="0"/>
              <a:t>(</a:t>
            </a:r>
            <a:r>
              <a:rPr lang="en-US" sz="1600" dirty="0" err="1"/>
              <a:t>accountId</a:t>
            </a:r>
            <a:r>
              <a:rPr lang="en-US" sz="1600" dirty="0"/>
              <a:t>)</a:t>
            </a:r>
          </a:p>
        </p:txBody>
      </p:sp>
      <p:cxnSp>
        <p:nvCxnSpPr>
          <p:cNvPr id="24" name="Straight Arrow Connector 23"/>
          <p:cNvCxnSpPr/>
          <p:nvPr/>
        </p:nvCxnSpPr>
        <p:spPr>
          <a:xfrm flipH="1">
            <a:off x="2566383" y="3106941"/>
            <a:ext cx="168996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607140" y="2781561"/>
            <a:ext cx="970650" cy="338554"/>
          </a:xfrm>
          <a:prstGeom prst="rect">
            <a:avLst/>
          </a:prstGeom>
          <a:noFill/>
        </p:spPr>
        <p:txBody>
          <a:bodyPr wrap="none" rtlCol="0">
            <a:spAutoFit/>
          </a:bodyPr>
          <a:lstStyle/>
          <a:p>
            <a:r>
              <a:rPr lang="en-US" sz="1600" dirty="0"/>
              <a:t>customer</a:t>
            </a:r>
          </a:p>
        </p:txBody>
      </p:sp>
      <p:sp>
        <p:nvSpPr>
          <p:cNvPr id="27" name="Rectangle 26"/>
          <p:cNvSpPr/>
          <p:nvPr/>
        </p:nvSpPr>
        <p:spPr>
          <a:xfrm>
            <a:off x="8044670" y="1606702"/>
            <a:ext cx="1294264"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WebContext</a:t>
            </a:r>
            <a:endParaRPr lang="en-US" sz="1600" dirty="0"/>
          </a:p>
        </p:txBody>
      </p:sp>
      <p:cxnSp>
        <p:nvCxnSpPr>
          <p:cNvPr id="28" name="Straight Connector 27"/>
          <p:cNvCxnSpPr>
            <a:cxnSpLocks/>
          </p:cNvCxnSpPr>
          <p:nvPr/>
        </p:nvCxnSpPr>
        <p:spPr>
          <a:xfrm flipH="1">
            <a:off x="8691802" y="1989943"/>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8539402" y="4879106"/>
            <a:ext cx="304800" cy="8506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a:cxnSpLocks/>
          </p:cNvCxnSpPr>
          <p:nvPr/>
        </p:nvCxnSpPr>
        <p:spPr>
          <a:xfrm>
            <a:off x="2554718" y="5396218"/>
            <a:ext cx="597301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607653" y="4834845"/>
            <a:ext cx="3715849" cy="869469"/>
          </a:xfrm>
          <a:prstGeom prst="rect">
            <a:avLst/>
          </a:prstGeom>
          <a:noFill/>
        </p:spPr>
        <p:txBody>
          <a:bodyPr wrap="square" rtlCol="0">
            <a:spAutoFit/>
          </a:bodyPr>
          <a:lstStyle/>
          <a:p>
            <a:r>
              <a:rPr lang="en-US" sz="1600" dirty="0" err="1"/>
              <a:t>setAttribute</a:t>
            </a:r>
            <a:r>
              <a:rPr lang="en-US" sz="1600" dirty="0"/>
              <a:t>  (“</a:t>
            </a:r>
            <a:r>
              <a:rPr lang="en-US" sz="1600" dirty="0" err="1"/>
              <a:t>accountId</a:t>
            </a:r>
            <a:r>
              <a:rPr lang="en-US" sz="1600" dirty="0"/>
              <a:t>", </a:t>
            </a:r>
            <a:r>
              <a:rPr lang="en-US" sz="1600" dirty="0" err="1"/>
              <a:t>accountId</a:t>
            </a:r>
            <a:r>
              <a:rPr lang="en-US" sz="1600" dirty="0"/>
              <a:t>)</a:t>
            </a:r>
          </a:p>
          <a:p>
            <a:pPr>
              <a:spcAft>
                <a:spcPts val="200"/>
              </a:spcAft>
            </a:pPr>
            <a:r>
              <a:rPr lang="en-US" sz="1600" dirty="0" err="1"/>
              <a:t>setAttribute</a:t>
            </a:r>
            <a:r>
              <a:rPr lang="en-US" sz="1600" dirty="0"/>
              <a:t>  (“amount",  </a:t>
            </a:r>
            <a:r>
              <a:rPr lang="en-US" sz="1600" dirty="0" err="1"/>
              <a:t>account.amount</a:t>
            </a:r>
            <a:r>
              <a:rPr lang="en-US" sz="1600" dirty="0"/>
              <a:t>)</a:t>
            </a:r>
          </a:p>
          <a:p>
            <a:r>
              <a:rPr lang="en-US" sz="1600" dirty="0" err="1"/>
              <a:t>setAttribute</a:t>
            </a:r>
            <a:r>
              <a:rPr lang="en-US" sz="1600" dirty="0"/>
              <a:t>  (“transfers", transfers)</a:t>
            </a:r>
          </a:p>
        </p:txBody>
      </p:sp>
      <p:sp>
        <p:nvSpPr>
          <p:cNvPr id="35" name="Rectangle 34"/>
          <p:cNvSpPr/>
          <p:nvPr/>
        </p:nvSpPr>
        <p:spPr>
          <a:xfrm>
            <a:off x="9662323" y="1605248"/>
            <a:ext cx="1512255"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account.html</a:t>
            </a:r>
            <a:endParaRPr lang="en-US" sz="1600" dirty="0"/>
          </a:p>
        </p:txBody>
      </p:sp>
      <p:cxnSp>
        <p:nvCxnSpPr>
          <p:cNvPr id="38" name="Straight Arrow Connector 37"/>
          <p:cNvCxnSpPr>
            <a:cxnSpLocks/>
          </p:cNvCxnSpPr>
          <p:nvPr/>
        </p:nvCxnSpPr>
        <p:spPr>
          <a:xfrm flipV="1">
            <a:off x="2566383" y="5955772"/>
            <a:ext cx="76996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9185851" y="5643518"/>
            <a:ext cx="844783" cy="338554"/>
          </a:xfrm>
          <a:prstGeom prst="rect">
            <a:avLst/>
          </a:prstGeom>
          <a:noFill/>
        </p:spPr>
        <p:txBody>
          <a:bodyPr wrap="none" rtlCol="0">
            <a:spAutoFit/>
          </a:bodyPr>
          <a:lstStyle/>
          <a:p>
            <a:pPr algn="ctr"/>
            <a:r>
              <a:rPr lang="en-US" sz="1600" dirty="0"/>
              <a:t>forward</a:t>
            </a:r>
          </a:p>
        </p:txBody>
      </p:sp>
      <p:sp>
        <p:nvSpPr>
          <p:cNvPr id="42" name="TextBox 41"/>
          <p:cNvSpPr txBox="1"/>
          <p:nvPr/>
        </p:nvSpPr>
        <p:spPr>
          <a:xfrm>
            <a:off x="320976" y="2949417"/>
            <a:ext cx="1880652" cy="1077218"/>
          </a:xfrm>
          <a:prstGeom prst="rect">
            <a:avLst/>
          </a:prstGeom>
          <a:noFill/>
        </p:spPr>
        <p:txBody>
          <a:bodyPr wrap="square" rtlCol="0">
            <a:spAutoFit/>
          </a:bodyPr>
          <a:lstStyle/>
          <a:p>
            <a:r>
              <a:rPr lang="en-US" sz="1600" dirty="0"/>
              <a:t>GET /</a:t>
            </a:r>
            <a:r>
              <a:rPr lang="en-US" sz="1600" dirty="0" err="1"/>
              <a:t>GetAccountPage</a:t>
            </a:r>
            <a:endParaRPr lang="en-US" sz="1600" dirty="0"/>
          </a:p>
          <a:p>
            <a:r>
              <a:rPr lang="en-US" sz="1600" dirty="0"/>
              <a:t>?</a:t>
            </a:r>
            <a:r>
              <a:rPr lang="en-US" sz="1600" dirty="0" err="1"/>
              <a:t>accountid</a:t>
            </a:r>
            <a:r>
              <a:rPr lang="en-US" sz="1600" dirty="0"/>
              <a:t>=</a:t>
            </a:r>
            <a:r>
              <a:rPr lang="en-US" sz="1600" dirty="0" err="1"/>
              <a:t>accountId</a:t>
            </a:r>
            <a:r>
              <a:rPr lang="en-US" sz="1600" dirty="0"/>
              <a:t> </a:t>
            </a:r>
          </a:p>
        </p:txBody>
      </p:sp>
      <p:cxnSp>
        <p:nvCxnSpPr>
          <p:cNvPr id="63" name="Straight Connector 62"/>
          <p:cNvCxnSpPr/>
          <p:nvPr/>
        </p:nvCxnSpPr>
        <p:spPr>
          <a:xfrm flipH="1">
            <a:off x="10419215" y="1997793"/>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10266051" y="5570290"/>
            <a:ext cx="304800" cy="6870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5195640" y="1600015"/>
            <a:ext cx="1294265"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AccountDAO</a:t>
            </a:r>
            <a:endParaRPr lang="en-US" sz="1600" dirty="0"/>
          </a:p>
        </p:txBody>
      </p:sp>
      <p:cxnSp>
        <p:nvCxnSpPr>
          <p:cNvPr id="34" name="Straight Connector 33"/>
          <p:cNvCxnSpPr>
            <a:cxnSpLocks/>
          </p:cNvCxnSpPr>
          <p:nvPr/>
        </p:nvCxnSpPr>
        <p:spPr>
          <a:xfrm>
            <a:off x="5842773" y="1997793"/>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2" name="Rectangle 31"/>
          <p:cNvSpPr/>
          <p:nvPr/>
        </p:nvSpPr>
        <p:spPr>
          <a:xfrm>
            <a:off x="5690373" y="3228192"/>
            <a:ext cx="304800" cy="9139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Rectangle 21"/>
          <p:cNvSpPr/>
          <p:nvPr/>
        </p:nvSpPr>
        <p:spPr>
          <a:xfrm>
            <a:off x="4263096" y="2206189"/>
            <a:ext cx="304800" cy="11545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43" name="Straight Arrow Connector 42"/>
          <p:cNvCxnSpPr>
            <a:cxnSpLocks/>
          </p:cNvCxnSpPr>
          <p:nvPr/>
        </p:nvCxnSpPr>
        <p:spPr>
          <a:xfrm>
            <a:off x="2566383" y="3660338"/>
            <a:ext cx="312399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607406" y="3299386"/>
            <a:ext cx="3209551" cy="338554"/>
          </a:xfrm>
          <a:prstGeom prst="rect">
            <a:avLst/>
          </a:prstGeom>
          <a:noFill/>
        </p:spPr>
        <p:txBody>
          <a:bodyPr wrap="square" rtlCol="0">
            <a:spAutoFit/>
          </a:bodyPr>
          <a:lstStyle/>
          <a:p>
            <a:r>
              <a:rPr lang="en-US" sz="1600" dirty="0" err="1"/>
              <a:t>findAccountByAccountId</a:t>
            </a:r>
            <a:r>
              <a:rPr lang="en-US" sz="1600" dirty="0"/>
              <a:t>(</a:t>
            </a:r>
            <a:r>
              <a:rPr lang="en-US" sz="1600" dirty="0" err="1"/>
              <a:t>accountId</a:t>
            </a:r>
            <a:r>
              <a:rPr lang="en-US" sz="1500" dirty="0"/>
              <a:t>)</a:t>
            </a:r>
          </a:p>
        </p:txBody>
      </p:sp>
      <p:cxnSp>
        <p:nvCxnSpPr>
          <p:cNvPr id="45" name="Straight Arrow Connector 44"/>
          <p:cNvCxnSpPr>
            <a:cxnSpLocks/>
          </p:cNvCxnSpPr>
          <p:nvPr/>
        </p:nvCxnSpPr>
        <p:spPr>
          <a:xfrm flipH="1">
            <a:off x="2566383" y="3984124"/>
            <a:ext cx="31242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607140" y="3688081"/>
            <a:ext cx="844655" cy="338554"/>
          </a:xfrm>
          <a:prstGeom prst="rect">
            <a:avLst/>
          </a:prstGeom>
          <a:noFill/>
        </p:spPr>
        <p:txBody>
          <a:bodyPr wrap="none" rtlCol="0">
            <a:spAutoFit/>
          </a:bodyPr>
          <a:lstStyle/>
          <a:p>
            <a:r>
              <a:rPr lang="en-US" sz="1600" dirty="0"/>
              <a:t>account</a:t>
            </a:r>
          </a:p>
        </p:txBody>
      </p:sp>
      <p:sp>
        <p:nvSpPr>
          <p:cNvPr id="40" name="Rectangle 32">
            <a:extLst>
              <a:ext uri="{FF2B5EF4-FFF2-40B4-BE49-F238E27FC236}">
                <a16:creationId xmlns:a16="http://schemas.microsoft.com/office/drawing/2014/main" id="{97993CB8-F099-4133-B331-5F9C78EF8AC1}"/>
              </a:ext>
            </a:extLst>
          </p:cNvPr>
          <p:cNvSpPr/>
          <p:nvPr/>
        </p:nvSpPr>
        <p:spPr>
          <a:xfrm>
            <a:off x="6607249" y="1603620"/>
            <a:ext cx="1294264"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TransferDAO</a:t>
            </a:r>
            <a:endParaRPr lang="en-US" sz="1600" dirty="0"/>
          </a:p>
        </p:txBody>
      </p:sp>
      <p:cxnSp>
        <p:nvCxnSpPr>
          <p:cNvPr id="41" name="Straight Connector 33">
            <a:extLst>
              <a:ext uri="{FF2B5EF4-FFF2-40B4-BE49-F238E27FC236}">
                <a16:creationId xmlns:a16="http://schemas.microsoft.com/office/drawing/2014/main" id="{FCD24457-D093-488A-A8CE-5DCB0C0A497E}"/>
              </a:ext>
            </a:extLst>
          </p:cNvPr>
          <p:cNvCxnSpPr>
            <a:cxnSpLocks/>
          </p:cNvCxnSpPr>
          <p:nvPr/>
        </p:nvCxnSpPr>
        <p:spPr>
          <a:xfrm flipH="1">
            <a:off x="7254381" y="1970435"/>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47" name="Rectangle 31">
            <a:extLst>
              <a:ext uri="{FF2B5EF4-FFF2-40B4-BE49-F238E27FC236}">
                <a16:creationId xmlns:a16="http://schemas.microsoft.com/office/drawing/2014/main" id="{7C3B290F-279C-435D-962F-53D6584676C4}"/>
              </a:ext>
            </a:extLst>
          </p:cNvPr>
          <p:cNvSpPr/>
          <p:nvPr/>
        </p:nvSpPr>
        <p:spPr>
          <a:xfrm>
            <a:off x="7101981" y="4161643"/>
            <a:ext cx="304800" cy="8506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48" name="Straight Arrow Connector 29">
            <a:extLst>
              <a:ext uri="{FF2B5EF4-FFF2-40B4-BE49-F238E27FC236}">
                <a16:creationId xmlns:a16="http://schemas.microsoft.com/office/drawing/2014/main" id="{E23F5255-D681-494A-807A-66540C740BDC}"/>
              </a:ext>
            </a:extLst>
          </p:cNvPr>
          <p:cNvCxnSpPr>
            <a:cxnSpLocks/>
          </p:cNvCxnSpPr>
          <p:nvPr/>
        </p:nvCxnSpPr>
        <p:spPr>
          <a:xfrm flipV="1">
            <a:off x="2566383" y="4388166"/>
            <a:ext cx="45355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20">
            <a:extLst>
              <a:ext uri="{FF2B5EF4-FFF2-40B4-BE49-F238E27FC236}">
                <a16:creationId xmlns:a16="http://schemas.microsoft.com/office/drawing/2014/main" id="{44F3329A-AF9C-4BF2-83B3-E3C3578CB311}"/>
              </a:ext>
            </a:extLst>
          </p:cNvPr>
          <p:cNvSpPr txBox="1"/>
          <p:nvPr/>
        </p:nvSpPr>
        <p:spPr>
          <a:xfrm>
            <a:off x="2605399" y="4049612"/>
            <a:ext cx="2651899" cy="338554"/>
          </a:xfrm>
          <a:prstGeom prst="rect">
            <a:avLst/>
          </a:prstGeom>
          <a:noFill/>
        </p:spPr>
        <p:txBody>
          <a:bodyPr wrap="square" rtlCol="0">
            <a:spAutoFit/>
          </a:bodyPr>
          <a:lstStyle/>
          <a:p>
            <a:r>
              <a:rPr lang="en-US" sz="1600" dirty="0" err="1"/>
              <a:t>findByAccountId</a:t>
            </a:r>
            <a:r>
              <a:rPr lang="en-US" sz="1600" dirty="0"/>
              <a:t>(</a:t>
            </a:r>
            <a:r>
              <a:rPr lang="en-US" sz="1600" dirty="0" err="1"/>
              <a:t>accountId</a:t>
            </a:r>
            <a:r>
              <a:rPr lang="en-US" sz="1500" dirty="0"/>
              <a:t>)</a:t>
            </a:r>
          </a:p>
        </p:txBody>
      </p:sp>
      <p:cxnSp>
        <p:nvCxnSpPr>
          <p:cNvPr id="50" name="Straight Arrow Connector 44">
            <a:extLst>
              <a:ext uri="{FF2B5EF4-FFF2-40B4-BE49-F238E27FC236}">
                <a16:creationId xmlns:a16="http://schemas.microsoft.com/office/drawing/2014/main" id="{FE077712-A185-475F-B49E-DFE185699F13}"/>
              </a:ext>
            </a:extLst>
          </p:cNvPr>
          <p:cNvCxnSpPr>
            <a:cxnSpLocks/>
          </p:cNvCxnSpPr>
          <p:nvPr/>
        </p:nvCxnSpPr>
        <p:spPr>
          <a:xfrm flipH="1">
            <a:off x="2566383" y="4792013"/>
            <a:ext cx="45355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45">
            <a:extLst>
              <a:ext uri="{FF2B5EF4-FFF2-40B4-BE49-F238E27FC236}">
                <a16:creationId xmlns:a16="http://schemas.microsoft.com/office/drawing/2014/main" id="{A986BCB9-B5ED-4FD5-AB4F-7D65E56483C4}"/>
              </a:ext>
            </a:extLst>
          </p:cNvPr>
          <p:cNvSpPr txBox="1"/>
          <p:nvPr/>
        </p:nvSpPr>
        <p:spPr>
          <a:xfrm>
            <a:off x="2605399" y="4472935"/>
            <a:ext cx="913648" cy="338554"/>
          </a:xfrm>
          <a:prstGeom prst="rect">
            <a:avLst/>
          </a:prstGeom>
          <a:noFill/>
        </p:spPr>
        <p:txBody>
          <a:bodyPr wrap="none" rtlCol="0">
            <a:spAutoFit/>
          </a:bodyPr>
          <a:lstStyle/>
          <a:p>
            <a:r>
              <a:rPr lang="en-US" sz="1600" dirty="0"/>
              <a:t>transfers</a:t>
            </a:r>
          </a:p>
        </p:txBody>
      </p:sp>
    </p:spTree>
    <p:extLst>
      <p:ext uri="{BB962C8B-B14F-4D97-AF65-F5344CB8AC3E}">
        <p14:creationId xmlns:p14="http://schemas.microsoft.com/office/powerpoint/2010/main" val="358937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Events: create transfer (confirmed)</a:t>
            </a:r>
          </a:p>
        </p:txBody>
      </p:sp>
      <p:sp>
        <p:nvSpPr>
          <p:cNvPr id="6" name="Rectangle 5"/>
          <p:cNvSpPr/>
          <p:nvPr/>
        </p:nvSpPr>
        <p:spPr>
          <a:xfrm>
            <a:off x="1976230" y="1682299"/>
            <a:ext cx="1825952"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CreateTransfer</a:t>
            </a:r>
            <a:endParaRPr lang="en-US" sz="1600" dirty="0"/>
          </a:p>
        </p:txBody>
      </p:sp>
      <p:cxnSp>
        <p:nvCxnSpPr>
          <p:cNvPr id="8" name="Straight Connector 7"/>
          <p:cNvCxnSpPr>
            <a:stCxn id="6" idx="2"/>
          </p:cNvCxnSpPr>
          <p:nvPr/>
        </p:nvCxnSpPr>
        <p:spPr>
          <a:xfrm flipH="1">
            <a:off x="2888890" y="2063299"/>
            <a:ext cx="316"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a:cxnSpLocks/>
          </p:cNvCxnSpPr>
          <p:nvPr/>
        </p:nvCxnSpPr>
        <p:spPr>
          <a:xfrm>
            <a:off x="1741274" y="2584778"/>
            <a:ext cx="10011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699090" y="2248179"/>
            <a:ext cx="883575" cy="338554"/>
          </a:xfrm>
          <a:prstGeom prst="rect">
            <a:avLst/>
          </a:prstGeom>
          <a:noFill/>
        </p:spPr>
        <p:txBody>
          <a:bodyPr wrap="none" rtlCol="0">
            <a:spAutoFit/>
          </a:bodyPr>
          <a:lstStyle/>
          <a:p>
            <a:r>
              <a:rPr lang="en-US" sz="1600" dirty="0" err="1"/>
              <a:t>doPost</a:t>
            </a:r>
            <a:r>
              <a:rPr lang="en-US" sz="1600" dirty="0"/>
              <a:t>()</a:t>
            </a:r>
          </a:p>
        </p:txBody>
      </p:sp>
      <p:sp>
        <p:nvSpPr>
          <p:cNvPr id="18" name="Rectangle 17"/>
          <p:cNvSpPr/>
          <p:nvPr/>
        </p:nvSpPr>
        <p:spPr>
          <a:xfrm>
            <a:off x="4475340" y="1683937"/>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TransferDAO</a:t>
            </a:r>
            <a:endParaRPr lang="en-US" sz="1600" dirty="0"/>
          </a:p>
        </p:txBody>
      </p:sp>
      <p:cxnSp>
        <p:nvCxnSpPr>
          <p:cNvPr id="19" name="Straight Connector 18"/>
          <p:cNvCxnSpPr>
            <a:stCxn id="18" idx="2"/>
          </p:cNvCxnSpPr>
          <p:nvPr/>
        </p:nvCxnSpPr>
        <p:spPr>
          <a:xfrm flipH="1">
            <a:off x="5102251" y="2064937"/>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3052938" y="2872755"/>
            <a:ext cx="19032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104359" y="2280836"/>
            <a:ext cx="1415772" cy="584775"/>
          </a:xfrm>
          <a:prstGeom prst="rect">
            <a:avLst/>
          </a:prstGeom>
          <a:noFill/>
        </p:spPr>
        <p:txBody>
          <a:bodyPr wrap="none" rtlCol="0">
            <a:spAutoFit/>
          </a:bodyPr>
          <a:lstStyle/>
          <a:p>
            <a:r>
              <a:rPr lang="en-US" sz="1600" dirty="0" err="1"/>
              <a:t>CreateTransfer</a:t>
            </a:r>
            <a:br>
              <a:rPr lang="en-US" sz="1600" dirty="0"/>
            </a:br>
            <a:r>
              <a:rPr lang="en-US" sz="1600" dirty="0"/>
              <a:t>(</a:t>
            </a:r>
            <a:r>
              <a:rPr lang="en-US" sz="1600" dirty="0" err="1"/>
              <a:t>sai,dai,dci,a,c</a:t>
            </a:r>
            <a:r>
              <a:rPr lang="en-US" sz="1600" dirty="0"/>
              <a:t>)</a:t>
            </a:r>
          </a:p>
        </p:txBody>
      </p:sp>
      <p:sp>
        <p:nvSpPr>
          <p:cNvPr id="35" name="Rectangle 34"/>
          <p:cNvSpPr/>
          <p:nvPr/>
        </p:nvSpPr>
        <p:spPr>
          <a:xfrm>
            <a:off x="8128185" y="1682299"/>
            <a:ext cx="1742205"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TransferConfirmed</a:t>
            </a:r>
            <a:endParaRPr lang="en-US" sz="1600" dirty="0"/>
          </a:p>
        </p:txBody>
      </p:sp>
      <p:cxnSp>
        <p:nvCxnSpPr>
          <p:cNvPr id="36" name="Straight Connector 35"/>
          <p:cNvCxnSpPr>
            <a:cxnSpLocks/>
          </p:cNvCxnSpPr>
          <p:nvPr/>
        </p:nvCxnSpPr>
        <p:spPr>
          <a:xfrm flipH="1">
            <a:off x="11045829" y="2063299"/>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181183" y="3380473"/>
            <a:ext cx="2892043" cy="1815882"/>
          </a:xfrm>
          <a:prstGeom prst="rect">
            <a:avLst/>
          </a:prstGeom>
          <a:noFill/>
        </p:spPr>
        <p:txBody>
          <a:bodyPr wrap="square" rtlCol="0">
            <a:spAutoFit/>
          </a:bodyPr>
          <a:lstStyle/>
          <a:p>
            <a:r>
              <a:rPr lang="en-US" sz="1600" dirty="0"/>
              <a:t>POST /</a:t>
            </a:r>
            <a:r>
              <a:rPr lang="en-US" sz="1600" dirty="0" err="1"/>
              <a:t>CreateTransfer</a:t>
            </a:r>
            <a:endParaRPr lang="en-US" sz="1600" dirty="0"/>
          </a:p>
          <a:p>
            <a:r>
              <a:rPr lang="en-US" sz="1600" dirty="0" err="1"/>
              <a:t>sourceAccountId</a:t>
            </a:r>
            <a:r>
              <a:rPr lang="en-US" sz="1600" dirty="0"/>
              <a:t> </a:t>
            </a:r>
            <a:r>
              <a:rPr lang="en-US" sz="1600" dirty="0">
                <a:sym typeface="Wingdings" panose="05000000000000000000" pitchFamily="2" charset="2"/>
              </a:rPr>
              <a:t> </a:t>
            </a:r>
            <a:r>
              <a:rPr lang="en-US" sz="1600" dirty="0" err="1">
                <a:sym typeface="Wingdings" panose="05000000000000000000" pitchFamily="2" charset="2"/>
              </a:rPr>
              <a:t>sai</a:t>
            </a:r>
            <a:endParaRPr lang="en-US" sz="1600" dirty="0"/>
          </a:p>
          <a:p>
            <a:r>
              <a:rPr lang="en-US" sz="1600" dirty="0" err="1"/>
              <a:t>destinationAccountId</a:t>
            </a:r>
            <a:r>
              <a:rPr lang="en-US" sz="1600" dirty="0"/>
              <a:t> </a:t>
            </a:r>
            <a:r>
              <a:rPr lang="en-US" sz="1600" dirty="0">
                <a:sym typeface="Wingdings" panose="05000000000000000000" pitchFamily="2" charset="2"/>
              </a:rPr>
              <a:t> </a:t>
            </a:r>
            <a:r>
              <a:rPr lang="en-US" sz="1600" dirty="0" err="1">
                <a:sym typeface="Wingdings" panose="05000000000000000000" pitchFamily="2" charset="2"/>
              </a:rPr>
              <a:t>dai</a:t>
            </a:r>
            <a:endParaRPr lang="en-US" sz="1600" dirty="0"/>
          </a:p>
          <a:p>
            <a:r>
              <a:rPr lang="en-US" sz="1600" dirty="0" err="1"/>
              <a:t>destinationCustomerId</a:t>
            </a:r>
            <a:r>
              <a:rPr lang="en-US" sz="1600" dirty="0"/>
              <a:t> </a:t>
            </a:r>
            <a:r>
              <a:rPr lang="en-US" sz="1600" dirty="0">
                <a:sym typeface="Wingdings" panose="05000000000000000000" pitchFamily="2" charset="2"/>
              </a:rPr>
              <a:t> dci</a:t>
            </a:r>
            <a:endParaRPr lang="en-US" sz="1600" dirty="0"/>
          </a:p>
          <a:p>
            <a:r>
              <a:rPr lang="en-US" sz="1600" dirty="0"/>
              <a:t>amount </a:t>
            </a:r>
            <a:r>
              <a:rPr lang="en-US" sz="1600" dirty="0">
                <a:sym typeface="Wingdings" panose="05000000000000000000" pitchFamily="2" charset="2"/>
              </a:rPr>
              <a:t> a</a:t>
            </a:r>
            <a:endParaRPr lang="en-US" sz="1600" dirty="0"/>
          </a:p>
          <a:p>
            <a:r>
              <a:rPr lang="en-US" sz="1600" dirty="0"/>
              <a:t>cause </a:t>
            </a:r>
            <a:r>
              <a:rPr lang="en-US" sz="1600" dirty="0">
                <a:sym typeface="Wingdings" panose="05000000000000000000" pitchFamily="2" charset="2"/>
              </a:rPr>
              <a:t> c</a:t>
            </a:r>
            <a:endParaRPr lang="en-US" sz="1600" dirty="0">
              <a:solidFill>
                <a:srgbClr val="FF0000"/>
              </a:solidFill>
            </a:endParaRPr>
          </a:p>
          <a:p>
            <a:r>
              <a:rPr lang="en-US" sz="1600" dirty="0" err="1"/>
              <a:t>errorMessage</a:t>
            </a:r>
            <a:r>
              <a:rPr lang="en-US" sz="1600" dirty="0"/>
              <a:t> </a:t>
            </a:r>
            <a:r>
              <a:rPr lang="en-US" sz="1600" dirty="0">
                <a:sym typeface="Wingdings" panose="05000000000000000000" pitchFamily="2" charset="2"/>
              </a:rPr>
              <a:t> </a:t>
            </a:r>
            <a:r>
              <a:rPr lang="en-US" sz="1600" dirty="0" err="1">
                <a:sym typeface="Wingdings" panose="05000000000000000000" pitchFamily="2" charset="2"/>
              </a:rPr>
              <a:t>em</a:t>
            </a:r>
            <a:endParaRPr lang="en-US" sz="1600" dirty="0">
              <a:solidFill>
                <a:srgbClr val="FF0000"/>
              </a:solidFill>
            </a:endParaRPr>
          </a:p>
        </p:txBody>
      </p:sp>
      <p:cxnSp>
        <p:nvCxnSpPr>
          <p:cNvPr id="26" name="Straight Arrow Connector 44">
            <a:extLst>
              <a:ext uri="{FF2B5EF4-FFF2-40B4-BE49-F238E27FC236}">
                <a16:creationId xmlns:a16="http://schemas.microsoft.com/office/drawing/2014/main" id="{850E6900-A8DF-4128-BC37-122501E2D785}"/>
              </a:ext>
            </a:extLst>
          </p:cNvPr>
          <p:cNvCxnSpPr>
            <a:cxnSpLocks/>
          </p:cNvCxnSpPr>
          <p:nvPr/>
        </p:nvCxnSpPr>
        <p:spPr>
          <a:xfrm flipH="1">
            <a:off x="3046588" y="3351329"/>
            <a:ext cx="19159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Connector 35">
            <a:extLst>
              <a:ext uri="{FF2B5EF4-FFF2-40B4-BE49-F238E27FC236}">
                <a16:creationId xmlns:a16="http://schemas.microsoft.com/office/drawing/2014/main" id="{111C4FF1-EBDF-4F08-B660-904E8BB0A253}"/>
              </a:ext>
            </a:extLst>
          </p:cNvPr>
          <p:cNvCxnSpPr>
            <a:cxnSpLocks/>
          </p:cNvCxnSpPr>
          <p:nvPr/>
        </p:nvCxnSpPr>
        <p:spPr>
          <a:xfrm>
            <a:off x="9006946" y="2069881"/>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40" name="Straight Arrow Connector 37">
            <a:extLst>
              <a:ext uri="{FF2B5EF4-FFF2-40B4-BE49-F238E27FC236}">
                <a16:creationId xmlns:a16="http://schemas.microsoft.com/office/drawing/2014/main" id="{7780EC33-A17C-4AF9-BF44-642C64696ABF}"/>
              </a:ext>
            </a:extLst>
          </p:cNvPr>
          <p:cNvCxnSpPr>
            <a:cxnSpLocks/>
          </p:cNvCxnSpPr>
          <p:nvPr/>
        </p:nvCxnSpPr>
        <p:spPr>
          <a:xfrm>
            <a:off x="3047228" y="5255078"/>
            <a:ext cx="58073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24">
            <a:extLst>
              <a:ext uri="{FF2B5EF4-FFF2-40B4-BE49-F238E27FC236}">
                <a16:creationId xmlns:a16="http://schemas.microsoft.com/office/drawing/2014/main" id="{4168AC9E-CAC9-4E0A-B8C3-9A848041A6E7}"/>
              </a:ext>
            </a:extLst>
          </p:cNvPr>
          <p:cNvSpPr txBox="1"/>
          <p:nvPr/>
        </p:nvSpPr>
        <p:spPr>
          <a:xfrm>
            <a:off x="3109563" y="3021380"/>
            <a:ext cx="943400" cy="338554"/>
          </a:xfrm>
          <a:prstGeom prst="rect">
            <a:avLst/>
          </a:prstGeom>
          <a:noFill/>
        </p:spPr>
        <p:txBody>
          <a:bodyPr wrap="none" rtlCol="0">
            <a:spAutoFit/>
          </a:bodyPr>
          <a:lstStyle/>
          <a:p>
            <a:r>
              <a:rPr lang="en-US" sz="1600" dirty="0"/>
              <a:t>response</a:t>
            </a:r>
          </a:p>
        </p:txBody>
      </p:sp>
      <p:sp>
        <p:nvSpPr>
          <p:cNvPr id="44" name="TextBox 24">
            <a:extLst>
              <a:ext uri="{FF2B5EF4-FFF2-40B4-BE49-F238E27FC236}">
                <a16:creationId xmlns:a16="http://schemas.microsoft.com/office/drawing/2014/main" id="{5DFE4F3A-5B9C-4CE6-A372-5AE384EC8603}"/>
              </a:ext>
            </a:extLst>
          </p:cNvPr>
          <p:cNvSpPr txBox="1"/>
          <p:nvPr/>
        </p:nvSpPr>
        <p:spPr>
          <a:xfrm>
            <a:off x="3109400" y="4895217"/>
            <a:ext cx="1659109" cy="338554"/>
          </a:xfrm>
          <a:prstGeom prst="rect">
            <a:avLst/>
          </a:prstGeom>
          <a:noFill/>
        </p:spPr>
        <p:txBody>
          <a:bodyPr wrap="none" rtlCol="0">
            <a:spAutoFit/>
          </a:bodyPr>
          <a:lstStyle/>
          <a:p>
            <a:r>
              <a:rPr lang="en-US" sz="1600" dirty="0"/>
              <a:t>[response==true]</a:t>
            </a:r>
          </a:p>
        </p:txBody>
      </p:sp>
      <p:sp>
        <p:nvSpPr>
          <p:cNvPr id="46" name="Rectangle 12">
            <a:extLst>
              <a:ext uri="{FF2B5EF4-FFF2-40B4-BE49-F238E27FC236}">
                <a16:creationId xmlns:a16="http://schemas.microsoft.com/office/drawing/2014/main" id="{7D9F6DCD-19F0-4F3C-9EEC-0D3B75998FCC}"/>
              </a:ext>
            </a:extLst>
          </p:cNvPr>
          <p:cNvSpPr/>
          <p:nvPr/>
        </p:nvSpPr>
        <p:spPr>
          <a:xfrm>
            <a:off x="2748265" y="2292299"/>
            <a:ext cx="306541" cy="39740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21">
            <a:extLst>
              <a:ext uri="{FF2B5EF4-FFF2-40B4-BE49-F238E27FC236}">
                <a16:creationId xmlns:a16="http://schemas.microsoft.com/office/drawing/2014/main" id="{1D788775-FA8F-496F-8A39-E625C35D7BF8}"/>
              </a:ext>
            </a:extLst>
          </p:cNvPr>
          <p:cNvSpPr/>
          <p:nvPr/>
        </p:nvSpPr>
        <p:spPr>
          <a:xfrm>
            <a:off x="4958731" y="2439185"/>
            <a:ext cx="304800" cy="12123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36">
            <a:extLst>
              <a:ext uri="{FF2B5EF4-FFF2-40B4-BE49-F238E27FC236}">
                <a16:creationId xmlns:a16="http://schemas.microsoft.com/office/drawing/2014/main" id="{FD39259A-2823-424A-9C19-979D61D30B7B}"/>
              </a:ext>
            </a:extLst>
          </p:cNvPr>
          <p:cNvSpPr/>
          <p:nvPr/>
        </p:nvSpPr>
        <p:spPr>
          <a:xfrm>
            <a:off x="10883250" y="5135739"/>
            <a:ext cx="304800" cy="6830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36">
            <a:extLst>
              <a:ext uri="{FF2B5EF4-FFF2-40B4-BE49-F238E27FC236}">
                <a16:creationId xmlns:a16="http://schemas.microsoft.com/office/drawing/2014/main" id="{6EFB21DC-7B8F-4D4D-8BE8-B94972E63B55}"/>
              </a:ext>
            </a:extLst>
          </p:cNvPr>
          <p:cNvSpPr/>
          <p:nvPr/>
        </p:nvSpPr>
        <p:spPr>
          <a:xfrm>
            <a:off x="8854546" y="4861379"/>
            <a:ext cx="304800" cy="8309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8" name="Straight Arrow Connector 19">
            <a:extLst>
              <a:ext uri="{FF2B5EF4-FFF2-40B4-BE49-F238E27FC236}">
                <a16:creationId xmlns:a16="http://schemas.microsoft.com/office/drawing/2014/main" id="{450AF1DE-6A94-48CF-8894-75F004DC2868}"/>
              </a:ext>
            </a:extLst>
          </p:cNvPr>
          <p:cNvCxnSpPr>
            <a:cxnSpLocks/>
          </p:cNvCxnSpPr>
          <p:nvPr/>
        </p:nvCxnSpPr>
        <p:spPr>
          <a:xfrm>
            <a:off x="9159346" y="5446155"/>
            <a:ext cx="17239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24">
            <a:extLst>
              <a:ext uri="{FF2B5EF4-FFF2-40B4-BE49-F238E27FC236}">
                <a16:creationId xmlns:a16="http://schemas.microsoft.com/office/drawing/2014/main" id="{4C49C003-EC3B-42FE-9998-E681B8710223}"/>
              </a:ext>
            </a:extLst>
          </p:cNvPr>
          <p:cNvSpPr txBox="1"/>
          <p:nvPr/>
        </p:nvSpPr>
        <p:spPr>
          <a:xfrm>
            <a:off x="9251649" y="5107601"/>
            <a:ext cx="884280" cy="338554"/>
          </a:xfrm>
          <a:prstGeom prst="rect">
            <a:avLst/>
          </a:prstGeom>
          <a:noFill/>
        </p:spPr>
        <p:txBody>
          <a:bodyPr wrap="square" rtlCol="0">
            <a:spAutoFit/>
          </a:bodyPr>
          <a:lstStyle/>
          <a:p>
            <a:r>
              <a:rPr lang="en-US" sz="1600" dirty="0"/>
              <a:t>forward</a:t>
            </a:r>
          </a:p>
        </p:txBody>
      </p:sp>
      <p:sp>
        <p:nvSpPr>
          <p:cNvPr id="70" name="Google Shape;285;p37">
            <a:extLst>
              <a:ext uri="{FF2B5EF4-FFF2-40B4-BE49-F238E27FC236}">
                <a16:creationId xmlns:a16="http://schemas.microsoft.com/office/drawing/2014/main" id="{8BDE2DEB-AB08-43E5-BB04-EACFB5B6225B}"/>
              </a:ext>
            </a:extLst>
          </p:cNvPr>
          <p:cNvSpPr/>
          <p:nvPr/>
        </p:nvSpPr>
        <p:spPr>
          <a:xfrm>
            <a:off x="7023690" y="1680195"/>
            <a:ext cx="1001600" cy="38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419" sz="1600" dirty="0">
                <a:sym typeface="Calibri"/>
              </a:rPr>
              <a:t>Session</a:t>
            </a:r>
            <a:endParaRPr sz="1600" dirty="0">
              <a:sym typeface="Calibri"/>
            </a:endParaRPr>
          </a:p>
        </p:txBody>
      </p:sp>
      <p:cxnSp>
        <p:nvCxnSpPr>
          <p:cNvPr id="71" name="Google Shape;286;p37">
            <a:extLst>
              <a:ext uri="{FF2B5EF4-FFF2-40B4-BE49-F238E27FC236}">
                <a16:creationId xmlns:a16="http://schemas.microsoft.com/office/drawing/2014/main" id="{17AB6164-FFA9-4E1A-B0BA-BBD77511F1BD}"/>
              </a:ext>
            </a:extLst>
          </p:cNvPr>
          <p:cNvCxnSpPr>
            <a:cxnSpLocks/>
          </p:cNvCxnSpPr>
          <p:nvPr/>
        </p:nvCxnSpPr>
        <p:spPr>
          <a:xfrm flipH="1">
            <a:off x="7532299" y="2069681"/>
            <a:ext cx="0" cy="4343600"/>
          </a:xfrm>
          <a:prstGeom prst="straightConnector1">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3" name="Straight Arrow Connector 19">
            <a:extLst>
              <a:ext uri="{FF2B5EF4-FFF2-40B4-BE49-F238E27FC236}">
                <a16:creationId xmlns:a16="http://schemas.microsoft.com/office/drawing/2014/main" id="{D51FA6D3-5A39-44A4-B449-5B2CD07FF713}"/>
              </a:ext>
            </a:extLst>
          </p:cNvPr>
          <p:cNvCxnSpPr>
            <a:cxnSpLocks/>
            <a:stCxn id="42" idx="3"/>
            <a:endCxn id="47" idx="1"/>
          </p:cNvCxnSpPr>
          <p:nvPr/>
        </p:nvCxnSpPr>
        <p:spPr>
          <a:xfrm>
            <a:off x="3073226" y="4288414"/>
            <a:ext cx="4299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TextBox 24">
            <a:extLst>
              <a:ext uri="{FF2B5EF4-FFF2-40B4-BE49-F238E27FC236}">
                <a16:creationId xmlns:a16="http://schemas.microsoft.com/office/drawing/2014/main" id="{B5572569-C3E5-457E-A84B-E8E5CAA6DBD7}"/>
              </a:ext>
            </a:extLst>
          </p:cNvPr>
          <p:cNvSpPr txBox="1"/>
          <p:nvPr/>
        </p:nvSpPr>
        <p:spPr>
          <a:xfrm>
            <a:off x="3073547" y="3695816"/>
            <a:ext cx="4390214" cy="584775"/>
          </a:xfrm>
          <a:prstGeom prst="rect">
            <a:avLst/>
          </a:prstGeom>
          <a:noFill/>
        </p:spPr>
        <p:txBody>
          <a:bodyPr wrap="square" rtlCol="0">
            <a:spAutoFit/>
          </a:bodyPr>
          <a:lstStyle/>
          <a:p>
            <a:r>
              <a:rPr lang="en-US" sz="1600" dirty="0"/>
              <a:t>[response==false] </a:t>
            </a:r>
            <a:r>
              <a:rPr lang="en-US" sz="1600" dirty="0" err="1"/>
              <a:t>setAttributes</a:t>
            </a:r>
            <a:r>
              <a:rPr lang="en-US" sz="1600" dirty="0"/>
              <a:t> (</a:t>
            </a:r>
            <a:r>
              <a:rPr lang="en-US" sz="1600" dirty="0" err="1"/>
              <a:t>sai,dai,dci,a,c,em</a:t>
            </a:r>
            <a:r>
              <a:rPr lang="en-US" sz="1600" dirty="0"/>
              <a:t>)</a:t>
            </a:r>
          </a:p>
          <a:p>
            <a:r>
              <a:rPr lang="en-US" sz="1600" dirty="0"/>
              <a:t>[response==true] </a:t>
            </a:r>
            <a:r>
              <a:rPr lang="en-US" sz="1600" dirty="0" err="1"/>
              <a:t>setAttributes</a:t>
            </a:r>
            <a:r>
              <a:rPr lang="en-US" sz="1600" dirty="0"/>
              <a:t> (</a:t>
            </a:r>
            <a:r>
              <a:rPr lang="en-US" sz="1600" dirty="0" err="1"/>
              <a:t>sai,dai,dci,a,c</a:t>
            </a:r>
            <a:r>
              <a:rPr lang="en-US" sz="1600" dirty="0"/>
              <a:t>)</a:t>
            </a:r>
          </a:p>
        </p:txBody>
      </p:sp>
      <p:sp>
        <p:nvSpPr>
          <p:cNvPr id="78" name="Rectangle 34">
            <a:extLst>
              <a:ext uri="{FF2B5EF4-FFF2-40B4-BE49-F238E27FC236}">
                <a16:creationId xmlns:a16="http://schemas.microsoft.com/office/drawing/2014/main" id="{11D94985-167B-4F30-BC36-5F43C177A9A9}"/>
              </a:ext>
            </a:extLst>
          </p:cNvPr>
          <p:cNvSpPr/>
          <p:nvPr/>
        </p:nvSpPr>
        <p:spPr>
          <a:xfrm>
            <a:off x="9953954" y="1683937"/>
            <a:ext cx="2163985"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transfer-successful.html</a:t>
            </a:r>
            <a:endParaRPr lang="en-US" sz="1600" dirty="0"/>
          </a:p>
        </p:txBody>
      </p:sp>
      <p:sp>
        <p:nvSpPr>
          <p:cNvPr id="47" name="Rectangle 36">
            <a:extLst>
              <a:ext uri="{FF2B5EF4-FFF2-40B4-BE49-F238E27FC236}">
                <a16:creationId xmlns:a16="http://schemas.microsoft.com/office/drawing/2014/main" id="{AA80B439-6FBE-4A76-BCB6-0A0E45AE0DE9}"/>
              </a:ext>
            </a:extLst>
          </p:cNvPr>
          <p:cNvSpPr/>
          <p:nvPr/>
        </p:nvSpPr>
        <p:spPr>
          <a:xfrm>
            <a:off x="7372526" y="3888473"/>
            <a:ext cx="304800" cy="8309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TextBox 38">
            <a:extLst>
              <a:ext uri="{FF2B5EF4-FFF2-40B4-BE49-F238E27FC236}">
                <a16:creationId xmlns:a16="http://schemas.microsoft.com/office/drawing/2014/main" id="{6AF616A2-E299-4AC3-955F-C5BE11BD710F}"/>
              </a:ext>
            </a:extLst>
          </p:cNvPr>
          <p:cNvSpPr txBox="1"/>
          <p:nvPr/>
        </p:nvSpPr>
        <p:spPr>
          <a:xfrm>
            <a:off x="5044070" y="4648629"/>
            <a:ext cx="2752379" cy="830997"/>
          </a:xfrm>
          <a:prstGeom prst="rect">
            <a:avLst/>
          </a:prstGeom>
          <a:noFill/>
        </p:spPr>
        <p:txBody>
          <a:bodyPr wrap="square" rtlCol="0">
            <a:spAutoFit/>
          </a:bodyPr>
          <a:lstStyle/>
          <a:p>
            <a:r>
              <a:rPr lang="en-US" sz="1600" dirty="0"/>
              <a:t>Redirect/</a:t>
            </a:r>
            <a:r>
              <a:rPr lang="en-US" sz="1600" dirty="0" err="1"/>
              <a:t>TransferConfirmed</a:t>
            </a:r>
            <a:r>
              <a:rPr lang="en-US" sz="1600" dirty="0"/>
              <a:t>?</a:t>
            </a:r>
            <a:br>
              <a:rPr lang="en-US" sz="1600" dirty="0"/>
            </a:br>
            <a:r>
              <a:rPr lang="en-US" sz="1600" dirty="0" err="1"/>
              <a:t>accountid</a:t>
            </a:r>
            <a:r>
              <a:rPr lang="en-US" sz="1600" dirty="0"/>
              <a:t>=" + </a:t>
            </a:r>
            <a:r>
              <a:rPr lang="en-US" sz="1600" dirty="0" err="1"/>
              <a:t>sai</a:t>
            </a:r>
            <a:br>
              <a:rPr lang="en-US" sz="1600" dirty="0">
                <a:solidFill>
                  <a:srgbClr val="FF0000"/>
                </a:solidFill>
              </a:rPr>
            </a:br>
            <a:endParaRPr lang="en-US" sz="1600" dirty="0">
              <a:solidFill>
                <a:srgbClr val="FF0000"/>
              </a:solidFill>
            </a:endParaRPr>
          </a:p>
        </p:txBody>
      </p:sp>
    </p:spTree>
    <p:extLst>
      <p:ext uri="{BB962C8B-B14F-4D97-AF65-F5344CB8AC3E}">
        <p14:creationId xmlns:p14="http://schemas.microsoft.com/office/powerpoint/2010/main" val="215200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Events: create transfer (failed)</a:t>
            </a:r>
          </a:p>
        </p:txBody>
      </p:sp>
      <p:sp>
        <p:nvSpPr>
          <p:cNvPr id="6" name="Rectangle 5"/>
          <p:cNvSpPr/>
          <p:nvPr/>
        </p:nvSpPr>
        <p:spPr>
          <a:xfrm>
            <a:off x="1976230" y="1682299"/>
            <a:ext cx="1825952"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CreateTransfer</a:t>
            </a:r>
            <a:endParaRPr lang="en-US" sz="1600" dirty="0"/>
          </a:p>
        </p:txBody>
      </p:sp>
      <p:cxnSp>
        <p:nvCxnSpPr>
          <p:cNvPr id="8" name="Straight Connector 7"/>
          <p:cNvCxnSpPr>
            <a:stCxn id="6" idx="2"/>
          </p:cNvCxnSpPr>
          <p:nvPr/>
        </p:nvCxnSpPr>
        <p:spPr>
          <a:xfrm flipH="1">
            <a:off x="2888890" y="2063299"/>
            <a:ext cx="316"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a:cxnSpLocks/>
          </p:cNvCxnSpPr>
          <p:nvPr/>
        </p:nvCxnSpPr>
        <p:spPr>
          <a:xfrm>
            <a:off x="1741274" y="2584778"/>
            <a:ext cx="10011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699090" y="2248179"/>
            <a:ext cx="883575" cy="338554"/>
          </a:xfrm>
          <a:prstGeom prst="rect">
            <a:avLst/>
          </a:prstGeom>
          <a:noFill/>
        </p:spPr>
        <p:txBody>
          <a:bodyPr wrap="none" rtlCol="0">
            <a:spAutoFit/>
          </a:bodyPr>
          <a:lstStyle/>
          <a:p>
            <a:r>
              <a:rPr lang="en-US" sz="1600" dirty="0" err="1"/>
              <a:t>doPost</a:t>
            </a:r>
            <a:r>
              <a:rPr lang="en-US" sz="1600" dirty="0"/>
              <a:t>()</a:t>
            </a:r>
          </a:p>
        </p:txBody>
      </p:sp>
      <p:sp>
        <p:nvSpPr>
          <p:cNvPr id="18" name="Rectangle 17"/>
          <p:cNvSpPr/>
          <p:nvPr/>
        </p:nvSpPr>
        <p:spPr>
          <a:xfrm>
            <a:off x="4475340" y="1683937"/>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TransferDAO</a:t>
            </a:r>
            <a:endParaRPr lang="en-US" sz="1600" dirty="0"/>
          </a:p>
        </p:txBody>
      </p:sp>
      <p:cxnSp>
        <p:nvCxnSpPr>
          <p:cNvPr id="19" name="Straight Connector 18"/>
          <p:cNvCxnSpPr>
            <a:stCxn id="18" idx="2"/>
          </p:cNvCxnSpPr>
          <p:nvPr/>
        </p:nvCxnSpPr>
        <p:spPr>
          <a:xfrm flipH="1">
            <a:off x="5102251" y="2064937"/>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3052938" y="2872755"/>
            <a:ext cx="19032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104359" y="2280836"/>
            <a:ext cx="1415772" cy="584775"/>
          </a:xfrm>
          <a:prstGeom prst="rect">
            <a:avLst/>
          </a:prstGeom>
          <a:noFill/>
        </p:spPr>
        <p:txBody>
          <a:bodyPr wrap="none" rtlCol="0">
            <a:spAutoFit/>
          </a:bodyPr>
          <a:lstStyle/>
          <a:p>
            <a:r>
              <a:rPr lang="en-US" sz="1600" dirty="0" err="1"/>
              <a:t>CreateTransfer</a:t>
            </a:r>
            <a:br>
              <a:rPr lang="en-US" sz="1600" dirty="0"/>
            </a:br>
            <a:r>
              <a:rPr lang="en-US" sz="1600" dirty="0"/>
              <a:t>(</a:t>
            </a:r>
            <a:r>
              <a:rPr lang="en-US" sz="1600" dirty="0" err="1"/>
              <a:t>sai,dai,dci,a,c</a:t>
            </a:r>
            <a:r>
              <a:rPr lang="en-US" sz="1600" dirty="0"/>
              <a:t>)</a:t>
            </a:r>
          </a:p>
        </p:txBody>
      </p:sp>
      <p:cxnSp>
        <p:nvCxnSpPr>
          <p:cNvPr id="36" name="Straight Connector 35"/>
          <p:cNvCxnSpPr>
            <a:cxnSpLocks/>
          </p:cNvCxnSpPr>
          <p:nvPr/>
        </p:nvCxnSpPr>
        <p:spPr>
          <a:xfrm flipH="1">
            <a:off x="10714235" y="2044130"/>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181183" y="3380473"/>
            <a:ext cx="2892043" cy="1815882"/>
          </a:xfrm>
          <a:prstGeom prst="rect">
            <a:avLst/>
          </a:prstGeom>
          <a:noFill/>
        </p:spPr>
        <p:txBody>
          <a:bodyPr wrap="square" rtlCol="0">
            <a:spAutoFit/>
          </a:bodyPr>
          <a:lstStyle/>
          <a:p>
            <a:r>
              <a:rPr lang="en-US" sz="1600" dirty="0"/>
              <a:t>POST /</a:t>
            </a:r>
            <a:r>
              <a:rPr lang="en-US" sz="1600" dirty="0" err="1"/>
              <a:t>CreateTransfer</a:t>
            </a:r>
            <a:endParaRPr lang="en-US" sz="1600" dirty="0"/>
          </a:p>
          <a:p>
            <a:r>
              <a:rPr lang="en-US" sz="1600" dirty="0" err="1"/>
              <a:t>sourceAccountId</a:t>
            </a:r>
            <a:r>
              <a:rPr lang="en-US" sz="1600" dirty="0"/>
              <a:t> </a:t>
            </a:r>
            <a:r>
              <a:rPr lang="en-US" sz="1600" dirty="0">
                <a:sym typeface="Wingdings" panose="05000000000000000000" pitchFamily="2" charset="2"/>
              </a:rPr>
              <a:t> </a:t>
            </a:r>
            <a:r>
              <a:rPr lang="en-US" sz="1600" dirty="0" err="1">
                <a:sym typeface="Wingdings" panose="05000000000000000000" pitchFamily="2" charset="2"/>
              </a:rPr>
              <a:t>sai</a:t>
            </a:r>
            <a:endParaRPr lang="en-US" sz="1600" dirty="0"/>
          </a:p>
          <a:p>
            <a:r>
              <a:rPr lang="en-US" sz="1600" dirty="0" err="1"/>
              <a:t>destinationAccountId</a:t>
            </a:r>
            <a:r>
              <a:rPr lang="en-US" sz="1600" dirty="0"/>
              <a:t> </a:t>
            </a:r>
            <a:r>
              <a:rPr lang="en-US" sz="1600" dirty="0">
                <a:sym typeface="Wingdings" panose="05000000000000000000" pitchFamily="2" charset="2"/>
              </a:rPr>
              <a:t> </a:t>
            </a:r>
            <a:r>
              <a:rPr lang="en-US" sz="1600" dirty="0" err="1">
                <a:sym typeface="Wingdings" panose="05000000000000000000" pitchFamily="2" charset="2"/>
              </a:rPr>
              <a:t>dai</a:t>
            </a:r>
            <a:endParaRPr lang="en-US" sz="1600" dirty="0"/>
          </a:p>
          <a:p>
            <a:r>
              <a:rPr lang="en-US" sz="1600" dirty="0" err="1"/>
              <a:t>destinationCustomerId</a:t>
            </a:r>
            <a:r>
              <a:rPr lang="en-US" sz="1600" dirty="0"/>
              <a:t> </a:t>
            </a:r>
            <a:r>
              <a:rPr lang="en-US" sz="1600" dirty="0">
                <a:sym typeface="Wingdings" panose="05000000000000000000" pitchFamily="2" charset="2"/>
              </a:rPr>
              <a:t> dci</a:t>
            </a:r>
            <a:endParaRPr lang="en-US" sz="1600" dirty="0"/>
          </a:p>
          <a:p>
            <a:r>
              <a:rPr lang="en-US" sz="1600" dirty="0"/>
              <a:t>amount </a:t>
            </a:r>
            <a:r>
              <a:rPr lang="en-US" sz="1600" dirty="0">
                <a:sym typeface="Wingdings" panose="05000000000000000000" pitchFamily="2" charset="2"/>
              </a:rPr>
              <a:t> a</a:t>
            </a:r>
            <a:endParaRPr lang="en-US" sz="1600" dirty="0"/>
          </a:p>
          <a:p>
            <a:r>
              <a:rPr lang="en-US" sz="1600" dirty="0"/>
              <a:t>cause </a:t>
            </a:r>
            <a:r>
              <a:rPr lang="en-US" sz="1600" dirty="0">
                <a:sym typeface="Wingdings" panose="05000000000000000000" pitchFamily="2" charset="2"/>
              </a:rPr>
              <a:t> c</a:t>
            </a:r>
            <a:endParaRPr lang="en-US" sz="1600" dirty="0">
              <a:solidFill>
                <a:srgbClr val="FF0000"/>
              </a:solidFill>
            </a:endParaRPr>
          </a:p>
          <a:p>
            <a:r>
              <a:rPr lang="en-US" sz="1600" dirty="0" err="1"/>
              <a:t>errorMessage</a:t>
            </a:r>
            <a:r>
              <a:rPr lang="en-US" sz="1600" dirty="0"/>
              <a:t> </a:t>
            </a:r>
            <a:r>
              <a:rPr lang="en-US" sz="1600" dirty="0">
                <a:sym typeface="Wingdings" panose="05000000000000000000" pitchFamily="2" charset="2"/>
              </a:rPr>
              <a:t> </a:t>
            </a:r>
            <a:r>
              <a:rPr lang="en-US" sz="1600" dirty="0" err="1">
                <a:sym typeface="Wingdings" panose="05000000000000000000" pitchFamily="2" charset="2"/>
              </a:rPr>
              <a:t>em</a:t>
            </a:r>
            <a:endParaRPr lang="en-US" sz="1600" dirty="0">
              <a:solidFill>
                <a:srgbClr val="FF0000"/>
              </a:solidFill>
            </a:endParaRPr>
          </a:p>
        </p:txBody>
      </p:sp>
      <p:cxnSp>
        <p:nvCxnSpPr>
          <p:cNvPr id="26" name="Straight Arrow Connector 44">
            <a:extLst>
              <a:ext uri="{FF2B5EF4-FFF2-40B4-BE49-F238E27FC236}">
                <a16:creationId xmlns:a16="http://schemas.microsoft.com/office/drawing/2014/main" id="{850E6900-A8DF-4128-BC37-122501E2D785}"/>
              </a:ext>
            </a:extLst>
          </p:cNvPr>
          <p:cNvCxnSpPr>
            <a:cxnSpLocks/>
          </p:cNvCxnSpPr>
          <p:nvPr/>
        </p:nvCxnSpPr>
        <p:spPr>
          <a:xfrm flipH="1">
            <a:off x="3046588" y="3351329"/>
            <a:ext cx="19159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ctangle 34">
            <a:extLst>
              <a:ext uri="{FF2B5EF4-FFF2-40B4-BE49-F238E27FC236}">
                <a16:creationId xmlns:a16="http://schemas.microsoft.com/office/drawing/2014/main" id="{6FE59458-3D09-49F2-B8C7-839273FA883B}"/>
              </a:ext>
            </a:extLst>
          </p:cNvPr>
          <p:cNvSpPr/>
          <p:nvPr/>
        </p:nvSpPr>
        <p:spPr>
          <a:xfrm>
            <a:off x="8140830" y="1683937"/>
            <a:ext cx="140443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TransferFailed</a:t>
            </a:r>
            <a:endParaRPr lang="en-US" sz="1600" dirty="0"/>
          </a:p>
        </p:txBody>
      </p:sp>
      <p:cxnSp>
        <p:nvCxnSpPr>
          <p:cNvPr id="33" name="Straight Connector 35">
            <a:extLst>
              <a:ext uri="{FF2B5EF4-FFF2-40B4-BE49-F238E27FC236}">
                <a16:creationId xmlns:a16="http://schemas.microsoft.com/office/drawing/2014/main" id="{111C4FF1-EBDF-4F08-B660-904E8BB0A253}"/>
              </a:ext>
            </a:extLst>
          </p:cNvPr>
          <p:cNvCxnSpPr>
            <a:cxnSpLocks/>
          </p:cNvCxnSpPr>
          <p:nvPr/>
        </p:nvCxnSpPr>
        <p:spPr>
          <a:xfrm>
            <a:off x="8841266" y="2069881"/>
            <a:ext cx="0"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40" name="Straight Arrow Connector 37">
            <a:extLst>
              <a:ext uri="{FF2B5EF4-FFF2-40B4-BE49-F238E27FC236}">
                <a16:creationId xmlns:a16="http://schemas.microsoft.com/office/drawing/2014/main" id="{7780EC33-A17C-4AF9-BF44-642C64696ABF}"/>
              </a:ext>
            </a:extLst>
          </p:cNvPr>
          <p:cNvCxnSpPr>
            <a:cxnSpLocks/>
          </p:cNvCxnSpPr>
          <p:nvPr/>
        </p:nvCxnSpPr>
        <p:spPr>
          <a:xfrm>
            <a:off x="3047228" y="5244931"/>
            <a:ext cx="56472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24">
            <a:extLst>
              <a:ext uri="{FF2B5EF4-FFF2-40B4-BE49-F238E27FC236}">
                <a16:creationId xmlns:a16="http://schemas.microsoft.com/office/drawing/2014/main" id="{4168AC9E-CAC9-4E0A-B8C3-9A848041A6E7}"/>
              </a:ext>
            </a:extLst>
          </p:cNvPr>
          <p:cNvSpPr txBox="1"/>
          <p:nvPr/>
        </p:nvSpPr>
        <p:spPr>
          <a:xfrm>
            <a:off x="3109563" y="3021380"/>
            <a:ext cx="943400" cy="338554"/>
          </a:xfrm>
          <a:prstGeom prst="rect">
            <a:avLst/>
          </a:prstGeom>
          <a:noFill/>
        </p:spPr>
        <p:txBody>
          <a:bodyPr wrap="none" rtlCol="0">
            <a:spAutoFit/>
          </a:bodyPr>
          <a:lstStyle/>
          <a:p>
            <a:r>
              <a:rPr lang="en-US" sz="1600" dirty="0"/>
              <a:t>response</a:t>
            </a:r>
          </a:p>
        </p:txBody>
      </p:sp>
      <p:sp>
        <p:nvSpPr>
          <p:cNvPr id="43" name="TextBox 38">
            <a:extLst>
              <a:ext uri="{FF2B5EF4-FFF2-40B4-BE49-F238E27FC236}">
                <a16:creationId xmlns:a16="http://schemas.microsoft.com/office/drawing/2014/main" id="{6756277F-B9EE-48CB-8DFD-F9882B6938A5}"/>
              </a:ext>
            </a:extLst>
          </p:cNvPr>
          <p:cNvSpPr txBox="1"/>
          <p:nvPr/>
        </p:nvSpPr>
        <p:spPr>
          <a:xfrm>
            <a:off x="5077456" y="4639035"/>
            <a:ext cx="2752379" cy="830997"/>
          </a:xfrm>
          <a:prstGeom prst="rect">
            <a:avLst/>
          </a:prstGeom>
          <a:noFill/>
        </p:spPr>
        <p:txBody>
          <a:bodyPr wrap="square" rtlCol="0">
            <a:spAutoFit/>
          </a:bodyPr>
          <a:lstStyle/>
          <a:p>
            <a:r>
              <a:rPr lang="en-US" sz="1600" dirty="0"/>
              <a:t>Redirect/</a:t>
            </a:r>
            <a:r>
              <a:rPr lang="en-US" sz="1600" dirty="0" err="1"/>
              <a:t>TransferFailed</a:t>
            </a:r>
            <a:r>
              <a:rPr lang="en-US" sz="1600" dirty="0"/>
              <a:t>?</a:t>
            </a:r>
            <a:br>
              <a:rPr lang="en-US" sz="1600" dirty="0"/>
            </a:br>
            <a:r>
              <a:rPr lang="en-US" sz="1600" dirty="0" err="1"/>
              <a:t>accountid</a:t>
            </a:r>
            <a:r>
              <a:rPr lang="en-US" sz="1600" dirty="0"/>
              <a:t>=" + </a:t>
            </a:r>
            <a:r>
              <a:rPr lang="en-US" sz="1600" dirty="0" err="1"/>
              <a:t>sai</a:t>
            </a:r>
            <a:r>
              <a:rPr lang="en-US" sz="1600" dirty="0"/>
              <a:t> </a:t>
            </a:r>
            <a:br>
              <a:rPr lang="en-US" sz="1600" dirty="0">
                <a:solidFill>
                  <a:srgbClr val="FF0000"/>
                </a:solidFill>
              </a:rPr>
            </a:br>
            <a:endParaRPr lang="en-US" sz="1600" dirty="0">
              <a:solidFill>
                <a:srgbClr val="FF0000"/>
              </a:solidFill>
            </a:endParaRPr>
          </a:p>
        </p:txBody>
      </p:sp>
      <p:sp>
        <p:nvSpPr>
          <p:cNvPr id="44" name="TextBox 24">
            <a:extLst>
              <a:ext uri="{FF2B5EF4-FFF2-40B4-BE49-F238E27FC236}">
                <a16:creationId xmlns:a16="http://schemas.microsoft.com/office/drawing/2014/main" id="{5DFE4F3A-5B9C-4CE6-A372-5AE384EC8603}"/>
              </a:ext>
            </a:extLst>
          </p:cNvPr>
          <p:cNvSpPr txBox="1"/>
          <p:nvPr/>
        </p:nvSpPr>
        <p:spPr>
          <a:xfrm>
            <a:off x="3101146" y="4861379"/>
            <a:ext cx="1659109" cy="338554"/>
          </a:xfrm>
          <a:prstGeom prst="rect">
            <a:avLst/>
          </a:prstGeom>
          <a:noFill/>
        </p:spPr>
        <p:txBody>
          <a:bodyPr wrap="none" rtlCol="0">
            <a:spAutoFit/>
          </a:bodyPr>
          <a:lstStyle/>
          <a:p>
            <a:r>
              <a:rPr lang="en-US" sz="1600" dirty="0"/>
              <a:t>[response==false]</a:t>
            </a:r>
          </a:p>
        </p:txBody>
      </p:sp>
      <p:sp>
        <p:nvSpPr>
          <p:cNvPr id="46" name="Rectangle 12">
            <a:extLst>
              <a:ext uri="{FF2B5EF4-FFF2-40B4-BE49-F238E27FC236}">
                <a16:creationId xmlns:a16="http://schemas.microsoft.com/office/drawing/2014/main" id="{7D9F6DCD-19F0-4F3C-9EEC-0D3B75998FCC}"/>
              </a:ext>
            </a:extLst>
          </p:cNvPr>
          <p:cNvSpPr/>
          <p:nvPr/>
        </p:nvSpPr>
        <p:spPr>
          <a:xfrm>
            <a:off x="2748265" y="2292299"/>
            <a:ext cx="306541" cy="39740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21">
            <a:extLst>
              <a:ext uri="{FF2B5EF4-FFF2-40B4-BE49-F238E27FC236}">
                <a16:creationId xmlns:a16="http://schemas.microsoft.com/office/drawing/2014/main" id="{1D788775-FA8F-496F-8A39-E625C35D7BF8}"/>
              </a:ext>
            </a:extLst>
          </p:cNvPr>
          <p:cNvSpPr/>
          <p:nvPr/>
        </p:nvSpPr>
        <p:spPr>
          <a:xfrm>
            <a:off x="4958731" y="2439185"/>
            <a:ext cx="304800" cy="12123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36">
            <a:extLst>
              <a:ext uri="{FF2B5EF4-FFF2-40B4-BE49-F238E27FC236}">
                <a16:creationId xmlns:a16="http://schemas.microsoft.com/office/drawing/2014/main" id="{FD39259A-2823-424A-9C19-979D61D30B7B}"/>
              </a:ext>
            </a:extLst>
          </p:cNvPr>
          <p:cNvSpPr/>
          <p:nvPr/>
        </p:nvSpPr>
        <p:spPr>
          <a:xfrm>
            <a:off x="10556214" y="5169219"/>
            <a:ext cx="304800" cy="6830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36">
            <a:extLst>
              <a:ext uri="{FF2B5EF4-FFF2-40B4-BE49-F238E27FC236}">
                <a16:creationId xmlns:a16="http://schemas.microsoft.com/office/drawing/2014/main" id="{6EFB21DC-7B8F-4D4D-8BE8-B94972E63B55}"/>
              </a:ext>
            </a:extLst>
          </p:cNvPr>
          <p:cNvSpPr/>
          <p:nvPr/>
        </p:nvSpPr>
        <p:spPr>
          <a:xfrm>
            <a:off x="8694488" y="4861379"/>
            <a:ext cx="304800" cy="8309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8" name="Straight Arrow Connector 19">
            <a:extLst>
              <a:ext uri="{FF2B5EF4-FFF2-40B4-BE49-F238E27FC236}">
                <a16:creationId xmlns:a16="http://schemas.microsoft.com/office/drawing/2014/main" id="{450AF1DE-6A94-48CF-8894-75F004DC2868}"/>
              </a:ext>
            </a:extLst>
          </p:cNvPr>
          <p:cNvCxnSpPr>
            <a:cxnSpLocks/>
          </p:cNvCxnSpPr>
          <p:nvPr/>
        </p:nvCxnSpPr>
        <p:spPr>
          <a:xfrm>
            <a:off x="8999288" y="5446155"/>
            <a:ext cx="15569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24">
            <a:extLst>
              <a:ext uri="{FF2B5EF4-FFF2-40B4-BE49-F238E27FC236}">
                <a16:creationId xmlns:a16="http://schemas.microsoft.com/office/drawing/2014/main" id="{4C49C003-EC3B-42FE-9998-E681B8710223}"/>
              </a:ext>
            </a:extLst>
          </p:cNvPr>
          <p:cNvSpPr txBox="1"/>
          <p:nvPr/>
        </p:nvSpPr>
        <p:spPr>
          <a:xfrm>
            <a:off x="9251649" y="5107601"/>
            <a:ext cx="884280" cy="338554"/>
          </a:xfrm>
          <a:prstGeom prst="rect">
            <a:avLst/>
          </a:prstGeom>
          <a:noFill/>
        </p:spPr>
        <p:txBody>
          <a:bodyPr wrap="square" rtlCol="0">
            <a:spAutoFit/>
          </a:bodyPr>
          <a:lstStyle/>
          <a:p>
            <a:r>
              <a:rPr lang="en-US" sz="1600" dirty="0"/>
              <a:t>forward</a:t>
            </a:r>
          </a:p>
        </p:txBody>
      </p:sp>
      <p:sp>
        <p:nvSpPr>
          <p:cNvPr id="70" name="Google Shape;285;p37">
            <a:extLst>
              <a:ext uri="{FF2B5EF4-FFF2-40B4-BE49-F238E27FC236}">
                <a16:creationId xmlns:a16="http://schemas.microsoft.com/office/drawing/2014/main" id="{8BDE2DEB-AB08-43E5-BB04-EACFB5B6225B}"/>
              </a:ext>
            </a:extLst>
          </p:cNvPr>
          <p:cNvSpPr/>
          <p:nvPr/>
        </p:nvSpPr>
        <p:spPr>
          <a:xfrm>
            <a:off x="7025624" y="1681491"/>
            <a:ext cx="1001600" cy="38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419" sz="1600" dirty="0">
                <a:sym typeface="Calibri"/>
              </a:rPr>
              <a:t>Session</a:t>
            </a:r>
            <a:endParaRPr sz="1600" dirty="0">
              <a:sym typeface="Calibri"/>
            </a:endParaRPr>
          </a:p>
        </p:txBody>
      </p:sp>
      <p:cxnSp>
        <p:nvCxnSpPr>
          <p:cNvPr id="71" name="Google Shape;286;p37">
            <a:extLst>
              <a:ext uri="{FF2B5EF4-FFF2-40B4-BE49-F238E27FC236}">
                <a16:creationId xmlns:a16="http://schemas.microsoft.com/office/drawing/2014/main" id="{17AB6164-FFA9-4E1A-B0BA-BBD77511F1BD}"/>
              </a:ext>
            </a:extLst>
          </p:cNvPr>
          <p:cNvCxnSpPr>
            <a:cxnSpLocks/>
          </p:cNvCxnSpPr>
          <p:nvPr/>
        </p:nvCxnSpPr>
        <p:spPr>
          <a:xfrm flipH="1">
            <a:off x="7532299" y="2069681"/>
            <a:ext cx="0" cy="4343600"/>
          </a:xfrm>
          <a:prstGeom prst="straightConnector1">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3" name="Straight Arrow Connector 19">
            <a:extLst>
              <a:ext uri="{FF2B5EF4-FFF2-40B4-BE49-F238E27FC236}">
                <a16:creationId xmlns:a16="http://schemas.microsoft.com/office/drawing/2014/main" id="{D51FA6D3-5A39-44A4-B449-5B2CD07FF713}"/>
              </a:ext>
            </a:extLst>
          </p:cNvPr>
          <p:cNvCxnSpPr>
            <a:cxnSpLocks/>
            <a:stCxn id="42" idx="3"/>
            <a:endCxn id="47" idx="1"/>
          </p:cNvCxnSpPr>
          <p:nvPr/>
        </p:nvCxnSpPr>
        <p:spPr>
          <a:xfrm>
            <a:off x="3073226" y="4288414"/>
            <a:ext cx="4299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TextBox 24">
            <a:extLst>
              <a:ext uri="{FF2B5EF4-FFF2-40B4-BE49-F238E27FC236}">
                <a16:creationId xmlns:a16="http://schemas.microsoft.com/office/drawing/2014/main" id="{B5572569-C3E5-457E-A84B-E8E5CAA6DBD7}"/>
              </a:ext>
            </a:extLst>
          </p:cNvPr>
          <p:cNvSpPr txBox="1"/>
          <p:nvPr/>
        </p:nvSpPr>
        <p:spPr>
          <a:xfrm>
            <a:off x="3073547" y="3695816"/>
            <a:ext cx="4390214" cy="584775"/>
          </a:xfrm>
          <a:prstGeom prst="rect">
            <a:avLst/>
          </a:prstGeom>
          <a:noFill/>
        </p:spPr>
        <p:txBody>
          <a:bodyPr wrap="square" rtlCol="0">
            <a:spAutoFit/>
          </a:bodyPr>
          <a:lstStyle/>
          <a:p>
            <a:r>
              <a:rPr lang="en-US" sz="1600" dirty="0"/>
              <a:t>[response==false] </a:t>
            </a:r>
            <a:r>
              <a:rPr lang="en-US" sz="1600" dirty="0" err="1"/>
              <a:t>setAttributes</a:t>
            </a:r>
            <a:r>
              <a:rPr lang="en-US" sz="1600" dirty="0"/>
              <a:t> (</a:t>
            </a:r>
            <a:r>
              <a:rPr lang="en-US" sz="1600" dirty="0" err="1"/>
              <a:t>sai,dai,dci,a,c,em</a:t>
            </a:r>
            <a:r>
              <a:rPr lang="en-US" sz="1600" dirty="0"/>
              <a:t>)</a:t>
            </a:r>
          </a:p>
          <a:p>
            <a:r>
              <a:rPr lang="en-US" sz="1600" dirty="0"/>
              <a:t>[response==true] </a:t>
            </a:r>
            <a:r>
              <a:rPr lang="en-US" sz="1600" dirty="0" err="1"/>
              <a:t>setAttributes</a:t>
            </a:r>
            <a:r>
              <a:rPr lang="en-US" sz="1600" dirty="0"/>
              <a:t> (</a:t>
            </a:r>
            <a:r>
              <a:rPr lang="en-US" sz="1600" dirty="0" err="1"/>
              <a:t>sai,dai,dci,a,c</a:t>
            </a:r>
            <a:r>
              <a:rPr lang="en-US" sz="1600" dirty="0"/>
              <a:t>)</a:t>
            </a:r>
          </a:p>
        </p:txBody>
      </p:sp>
      <p:sp>
        <p:nvSpPr>
          <p:cNvPr id="75" name="Rectangle 34">
            <a:extLst>
              <a:ext uri="{FF2B5EF4-FFF2-40B4-BE49-F238E27FC236}">
                <a16:creationId xmlns:a16="http://schemas.microsoft.com/office/drawing/2014/main" id="{8959B0B6-17A9-4804-B414-C309ACFC7B68}"/>
              </a:ext>
            </a:extLst>
          </p:cNvPr>
          <p:cNvSpPr/>
          <p:nvPr/>
        </p:nvSpPr>
        <p:spPr>
          <a:xfrm>
            <a:off x="9816617" y="1679291"/>
            <a:ext cx="1808539"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transfer-failed.html</a:t>
            </a:r>
            <a:endParaRPr lang="en-US" sz="1600" dirty="0"/>
          </a:p>
        </p:txBody>
      </p:sp>
      <p:sp>
        <p:nvSpPr>
          <p:cNvPr id="47" name="Rectangle 36">
            <a:extLst>
              <a:ext uri="{FF2B5EF4-FFF2-40B4-BE49-F238E27FC236}">
                <a16:creationId xmlns:a16="http://schemas.microsoft.com/office/drawing/2014/main" id="{AA80B439-6FBE-4A76-BCB6-0A0E45AE0DE9}"/>
              </a:ext>
            </a:extLst>
          </p:cNvPr>
          <p:cNvSpPr/>
          <p:nvPr/>
        </p:nvSpPr>
        <p:spPr>
          <a:xfrm>
            <a:off x="7372526" y="3888473"/>
            <a:ext cx="304800" cy="8309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3447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Additional Notes</a:t>
            </a:r>
          </a:p>
        </p:txBody>
      </p:sp>
      <p:sp>
        <p:nvSpPr>
          <p:cNvPr id="3" name="Content Placeholder 2"/>
          <p:cNvSpPr>
            <a:spLocks noGrp="1"/>
          </p:cNvSpPr>
          <p:nvPr>
            <p:ph sz="half" idx="1"/>
          </p:nvPr>
        </p:nvSpPr>
        <p:spPr>
          <a:xfrm>
            <a:off x="838200" y="1690688"/>
            <a:ext cx="10515600" cy="4187446"/>
          </a:xfrm>
        </p:spPr>
        <p:txBody>
          <a:bodyPr>
            <a:normAutofit/>
          </a:bodyPr>
          <a:lstStyle/>
          <a:p>
            <a:r>
              <a:rPr lang="it-IT" dirty="0"/>
              <a:t>L’atomicità delle transazioni è garantita dall’inserire tutte le operazioni necessarie per la transazione nella stessa query</a:t>
            </a:r>
            <a:endParaRPr lang="it-IT" sz="1050" dirty="0"/>
          </a:p>
        </p:txBody>
      </p:sp>
    </p:spTree>
    <p:extLst>
      <p:ext uri="{BB962C8B-B14F-4D97-AF65-F5344CB8AC3E}">
        <p14:creationId xmlns:p14="http://schemas.microsoft.com/office/powerpoint/2010/main" val="293199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Progetto: </a:t>
            </a:r>
            <a:r>
              <a:rPr lang="en-US" dirty="0" err="1">
                <a:latin typeface="+mn-lt"/>
              </a:rPr>
              <a:t>trasferimento</a:t>
            </a:r>
            <a:r>
              <a:rPr lang="en-US" dirty="0">
                <a:latin typeface="+mn-lt"/>
              </a:rPr>
              <a:t> di denaro</a:t>
            </a:r>
          </a:p>
        </p:txBody>
      </p:sp>
      <p:sp>
        <p:nvSpPr>
          <p:cNvPr id="3" name="Content Placeholder 2"/>
          <p:cNvSpPr>
            <a:spLocks noGrp="1"/>
          </p:cNvSpPr>
          <p:nvPr>
            <p:ph idx="1"/>
          </p:nvPr>
        </p:nvSpPr>
        <p:spPr>
          <a:xfrm>
            <a:off x="838200" y="1585519"/>
            <a:ext cx="10515600" cy="5049969"/>
          </a:xfrm>
        </p:spPr>
        <p:txBody>
          <a:bodyPr>
            <a:normAutofit fontScale="77500" lnSpcReduction="20000"/>
          </a:bodyPr>
          <a:lstStyle/>
          <a:p>
            <a:pPr marL="0" indent="0">
              <a:buNone/>
            </a:pPr>
            <a:r>
              <a:rPr lang="it-IT" dirty="0"/>
              <a:t>Un’applicazione web consente la gestione di trasferimenti di denaro online da un conto a un altro. Un utente ha un nome, un codice e uno o più conti correnti. Un conto ha un codice, un saldo, e i trasferimenti fatti (in uscita) e ricevuti (in ingresso) dal conto. Un trasferimento ha una data, un importo, un conto di origine e un conto di destinazione.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dirty="0" err="1"/>
              <a:t>form</a:t>
            </a:r>
            <a:r>
              <a:rPr lang="it-IT" dirty="0"/>
              <a:t> per ordinare un trasferimento. La </a:t>
            </a:r>
            <a:r>
              <a:rPr lang="it-IT" dirty="0" err="1"/>
              <a:t>form</a:t>
            </a:r>
            <a:r>
              <a:rPr lang="it-IT" dirty="0"/>
              <a:t> contiene i campi: codice utente destinatario, codice conto destinatario, causale e importo. All’invio della </a:t>
            </a:r>
            <a:r>
              <a:rPr lang="it-IT" dirty="0" err="1"/>
              <a:t>form</a:t>
            </a:r>
            <a:r>
              <a:rPr lang="it-IT" dirty="0"/>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i dati del conto di origine e destinazione, con i rispettivi saldi aggiornati. L’applicazione deve garantire l’atomicità del trasferimento: ogni volta che il conto di destinazione viene addebitato il conto di origine deve essere accreditato e viceversa.</a:t>
            </a:r>
          </a:p>
        </p:txBody>
      </p:sp>
    </p:spTree>
    <p:extLst>
      <p:ext uri="{BB962C8B-B14F-4D97-AF65-F5344CB8AC3E}">
        <p14:creationId xmlns:p14="http://schemas.microsoft.com/office/powerpoint/2010/main" val="184647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Data</a:t>
            </a:r>
            <a:r>
              <a:rPr lang="en-US" dirty="0"/>
              <a:t> </a:t>
            </a:r>
            <a:r>
              <a:rPr lang="en-US" dirty="0">
                <a:latin typeface="+mn-lt"/>
              </a:rPr>
              <a:t>requirements</a:t>
            </a:r>
            <a:r>
              <a:rPr lang="en-US" dirty="0"/>
              <a:t> </a:t>
            </a:r>
            <a:r>
              <a:rPr lang="en-US" dirty="0">
                <a:latin typeface="+mn-lt"/>
              </a:rPr>
              <a:t>analysis</a:t>
            </a:r>
          </a:p>
        </p:txBody>
      </p:sp>
      <p:sp>
        <p:nvSpPr>
          <p:cNvPr id="3" name="Content Placeholder 2"/>
          <p:cNvSpPr>
            <a:spLocks noGrp="1"/>
          </p:cNvSpPr>
          <p:nvPr>
            <p:ph idx="1"/>
          </p:nvPr>
        </p:nvSpPr>
        <p:spPr/>
        <p:txBody>
          <a:bodyPr>
            <a:normAutofit/>
          </a:bodyPr>
          <a:lstStyle/>
          <a:p>
            <a:r>
              <a:rPr lang="it-IT" dirty="0">
                <a:latin typeface="Calibri" panose="020F0502020204030204" pitchFamily="34" charset="0"/>
                <a:ea typeface="Times New Roman" panose="02020603050405020304" pitchFamily="18" charset="0"/>
                <a:cs typeface="Times New Roman" panose="02020603050405020304" pitchFamily="18" charset="0"/>
              </a:rPr>
              <a:t>Un’applicazione web consente la gestione di trasferimenti di denaro online da un conto a un altro. </a:t>
            </a:r>
            <a:r>
              <a:rPr lang="it-IT" dirty="0">
                <a:solidFill>
                  <a:srgbClr val="FF0000"/>
                </a:solidFill>
              </a:rPr>
              <a:t>Un utente</a:t>
            </a:r>
            <a:r>
              <a:rPr lang="it-IT"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Times New Roman" panose="02020603050405020304" pitchFamily="18" charset="0"/>
                <a:cs typeface="Times New Roman" panose="02020603050405020304" pitchFamily="18" charset="0"/>
              </a:rPr>
              <a:t>ha un </a:t>
            </a:r>
            <a:r>
              <a:rPr lang="it-IT" dirty="0">
                <a:solidFill>
                  <a:srgbClr val="00B050"/>
                </a:solidFill>
              </a:rPr>
              <a:t>nome</a:t>
            </a:r>
            <a:r>
              <a:rPr lang="it-IT" dirty="0">
                <a:latin typeface="Calibri" panose="020F0502020204030204" pitchFamily="34" charset="0"/>
                <a:ea typeface="Times New Roman" panose="02020603050405020304" pitchFamily="18" charset="0"/>
                <a:cs typeface="Times New Roman" panose="02020603050405020304" pitchFamily="18" charset="0"/>
              </a:rPr>
              <a:t>, un </a:t>
            </a:r>
            <a:r>
              <a:rPr lang="it-IT" dirty="0">
                <a:solidFill>
                  <a:srgbClr val="00B050"/>
                </a:solidFill>
              </a:rPr>
              <a:t>codice</a:t>
            </a:r>
            <a:r>
              <a:rPr lang="it-IT"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Times New Roman" panose="02020603050405020304" pitchFamily="18" charset="0"/>
                <a:cs typeface="Times New Roman" panose="02020603050405020304" pitchFamily="18" charset="0"/>
              </a:rPr>
              <a:t>e </a:t>
            </a:r>
            <a:r>
              <a:rPr lang="it-IT" dirty="0">
                <a:solidFill>
                  <a:schemeClr val="accent1">
                    <a:lumMod val="75000"/>
                  </a:schemeClr>
                </a:solidFill>
              </a:rPr>
              <a:t>uno o più conti correnti</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solidFill>
                  <a:srgbClr val="FF0000"/>
                </a:solidFill>
              </a:rPr>
              <a:t>Un conto</a:t>
            </a:r>
            <a:r>
              <a:rPr lang="it-IT"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Times New Roman" panose="02020603050405020304" pitchFamily="18" charset="0"/>
                <a:cs typeface="Times New Roman" panose="02020603050405020304" pitchFamily="18" charset="0"/>
              </a:rPr>
              <a:t>ha un </a:t>
            </a:r>
            <a:r>
              <a:rPr lang="it-IT" dirty="0">
                <a:solidFill>
                  <a:srgbClr val="00B050"/>
                </a:solidFill>
              </a:rPr>
              <a:t>codice</a:t>
            </a:r>
            <a:r>
              <a:rPr lang="it-IT" dirty="0">
                <a:latin typeface="Calibri" panose="020F0502020204030204" pitchFamily="34" charset="0"/>
                <a:ea typeface="Times New Roman" panose="02020603050405020304" pitchFamily="18" charset="0"/>
                <a:cs typeface="Times New Roman" panose="02020603050405020304" pitchFamily="18" charset="0"/>
              </a:rPr>
              <a:t>, un </a:t>
            </a:r>
            <a:r>
              <a:rPr lang="it-IT" dirty="0">
                <a:solidFill>
                  <a:srgbClr val="00B050"/>
                </a:solidFill>
              </a:rPr>
              <a:t>saldo</a:t>
            </a:r>
            <a:r>
              <a:rPr lang="it-IT" dirty="0">
                <a:latin typeface="Calibri" panose="020F0502020204030204" pitchFamily="34" charset="0"/>
                <a:ea typeface="Times New Roman" panose="02020603050405020304" pitchFamily="18" charset="0"/>
                <a:cs typeface="Times New Roman" panose="02020603050405020304" pitchFamily="18" charset="0"/>
              </a:rPr>
              <a:t>, e </a:t>
            </a:r>
            <a:r>
              <a:rPr lang="it-IT" dirty="0">
                <a:solidFill>
                  <a:schemeClr val="accent1">
                    <a:lumMod val="75000"/>
                  </a:schemeClr>
                </a:solidFill>
              </a:rPr>
              <a:t>i trasferimenti fatti (in uscita) e ricevuti (in ingresso) </a:t>
            </a:r>
            <a:r>
              <a:rPr lang="it-IT" dirty="0">
                <a:latin typeface="Calibri" panose="020F0502020204030204" pitchFamily="34" charset="0"/>
                <a:ea typeface="Times New Roman" panose="02020603050405020304" pitchFamily="18" charset="0"/>
                <a:cs typeface="Times New Roman" panose="02020603050405020304" pitchFamily="18" charset="0"/>
              </a:rPr>
              <a:t>dal conto. Un </a:t>
            </a:r>
            <a:r>
              <a:rPr lang="it-IT" dirty="0">
                <a:solidFill>
                  <a:srgbClr val="FF0000"/>
                </a:solidFill>
              </a:rPr>
              <a:t>trasferimento</a:t>
            </a:r>
            <a:r>
              <a:rPr lang="it-IT"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Times New Roman" panose="02020603050405020304" pitchFamily="18" charset="0"/>
                <a:cs typeface="Times New Roman" panose="02020603050405020304" pitchFamily="18" charset="0"/>
              </a:rPr>
              <a:t>ha una </a:t>
            </a:r>
            <a:r>
              <a:rPr lang="it-IT" dirty="0">
                <a:solidFill>
                  <a:srgbClr val="00B050"/>
                </a:solidFill>
              </a:rPr>
              <a:t>data</a:t>
            </a:r>
            <a:r>
              <a:rPr lang="it-IT" dirty="0">
                <a:latin typeface="Calibri" panose="020F0502020204030204" pitchFamily="34" charset="0"/>
                <a:ea typeface="Times New Roman" panose="02020603050405020304" pitchFamily="18" charset="0"/>
                <a:cs typeface="Times New Roman" panose="02020603050405020304" pitchFamily="18" charset="0"/>
              </a:rPr>
              <a:t>, un </a:t>
            </a:r>
            <a:r>
              <a:rPr lang="it-IT" dirty="0">
                <a:solidFill>
                  <a:srgbClr val="00B050"/>
                </a:solidFill>
              </a:rPr>
              <a:t>importo</a:t>
            </a:r>
            <a:r>
              <a:rPr lang="it-IT" dirty="0">
                <a:latin typeface="Calibri" panose="020F0502020204030204" pitchFamily="34" charset="0"/>
                <a:ea typeface="Times New Roman" panose="02020603050405020304" pitchFamily="18" charset="0"/>
                <a:cs typeface="Times New Roman" panose="02020603050405020304" pitchFamily="18" charset="0"/>
              </a:rPr>
              <a:t>, un </a:t>
            </a:r>
            <a:r>
              <a:rPr lang="it-IT" dirty="0">
                <a:solidFill>
                  <a:srgbClr val="00B050"/>
                </a:solidFill>
              </a:rPr>
              <a:t>conto di origine</a:t>
            </a:r>
            <a:r>
              <a:rPr lang="it-IT" dirty="0">
                <a:solidFill>
                  <a:srgbClr val="70AD47"/>
                </a:solidFill>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Times New Roman" panose="02020603050405020304" pitchFamily="18" charset="0"/>
                <a:cs typeface="Times New Roman" panose="02020603050405020304" pitchFamily="18" charset="0"/>
              </a:rPr>
              <a:t>e un </a:t>
            </a:r>
            <a:r>
              <a:rPr lang="it-IT" dirty="0">
                <a:solidFill>
                  <a:srgbClr val="00B050"/>
                </a:solidFill>
              </a:rPr>
              <a:t>conto di destinazione</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en-US" dirty="0"/>
              <a:t> </a:t>
            </a:r>
          </a:p>
          <a:p>
            <a:r>
              <a:rPr lang="en-US" dirty="0">
                <a:solidFill>
                  <a:srgbClr val="FF0000"/>
                </a:solidFill>
              </a:rPr>
              <a:t>Entities</a:t>
            </a:r>
            <a:r>
              <a:rPr lang="en-US" dirty="0"/>
              <a:t>, </a:t>
            </a:r>
            <a:r>
              <a:rPr lang="en-US" dirty="0">
                <a:solidFill>
                  <a:srgbClr val="00B050"/>
                </a:solidFill>
              </a:rPr>
              <a:t>attributes</a:t>
            </a:r>
            <a:r>
              <a:rPr lang="en-US" dirty="0"/>
              <a:t>, </a:t>
            </a:r>
            <a:r>
              <a:rPr lang="en-US" dirty="0">
                <a:solidFill>
                  <a:schemeClr val="accent1">
                    <a:lumMod val="75000"/>
                  </a:schemeClr>
                </a:solidFill>
              </a:rPr>
              <a:t>relationships</a:t>
            </a:r>
          </a:p>
        </p:txBody>
      </p:sp>
    </p:spTree>
    <p:extLst>
      <p:ext uri="{BB962C8B-B14F-4D97-AF65-F5344CB8AC3E}">
        <p14:creationId xmlns:p14="http://schemas.microsoft.com/office/powerpoint/2010/main" val="243724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mn-lt"/>
              </a:rPr>
              <a:t>Database</a:t>
            </a:r>
            <a:r>
              <a:rPr lang="it-IT" dirty="0"/>
              <a:t> </a:t>
            </a:r>
            <a:r>
              <a:rPr lang="it-IT" dirty="0">
                <a:latin typeface="+mn-lt"/>
              </a:rPr>
              <a:t>design</a:t>
            </a:r>
          </a:p>
        </p:txBody>
      </p:sp>
      <p:pic>
        <p:nvPicPr>
          <p:cNvPr id="10" name="Immagine 9" descr="Immagine che contiene testo, mappa&#10;&#10;Descrizione generata automaticamente">
            <a:extLst>
              <a:ext uri="{FF2B5EF4-FFF2-40B4-BE49-F238E27FC236}">
                <a16:creationId xmlns:a16="http://schemas.microsoft.com/office/drawing/2014/main" id="{A564D218-CCD2-4F61-912F-A2371AB6765D}"/>
              </a:ext>
            </a:extLst>
          </p:cNvPr>
          <p:cNvPicPr>
            <a:picLocks noChangeAspect="1"/>
          </p:cNvPicPr>
          <p:nvPr/>
        </p:nvPicPr>
        <p:blipFill rotWithShape="1">
          <a:blip r:embed="rId2">
            <a:extLst>
              <a:ext uri="{28A0092B-C50C-407E-A947-70E740481C1C}">
                <a14:useLocalDpi xmlns:a14="http://schemas.microsoft.com/office/drawing/2010/main" val="0"/>
              </a:ext>
            </a:extLst>
          </a:blip>
          <a:srcRect l="1990" t="24653" r="10152" b="10476"/>
          <a:stretch/>
        </p:blipFill>
        <p:spPr>
          <a:xfrm>
            <a:off x="740227" y="1619153"/>
            <a:ext cx="10711543" cy="4448855"/>
          </a:xfrm>
          <a:prstGeom prst="rect">
            <a:avLst/>
          </a:prstGeom>
        </p:spPr>
      </p:pic>
    </p:spTree>
    <p:extLst>
      <p:ext uri="{BB962C8B-B14F-4D97-AF65-F5344CB8AC3E}">
        <p14:creationId xmlns:p14="http://schemas.microsoft.com/office/powerpoint/2010/main" val="408295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3280" y="1305341"/>
            <a:ext cx="5273179" cy="424731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customer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 INT UNSIGNED NOT NULL AUTO_INCREMENT,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full_name</a:t>
            </a:r>
            <a:r>
              <a:rPr lang="en-US" dirty="0">
                <a:latin typeface="Courier New" panose="02070309020205020404" pitchFamily="49" charset="0"/>
                <a:cs typeface="Courier New" panose="02070309020205020404" pitchFamily="49" charset="0"/>
              </a:rPr>
              <a:t> VARCHAR(60) NOT NULL CHECK(LENGTH(`</a:t>
            </a:r>
            <a:r>
              <a:rPr lang="en-US" dirty="0" err="1">
                <a:latin typeface="Courier New" panose="02070309020205020404" pitchFamily="49" charset="0"/>
                <a:cs typeface="Courier New" panose="02070309020205020404" pitchFamily="49" charset="0"/>
              </a:rPr>
              <a:t>full_name</a:t>
            </a:r>
            <a:r>
              <a:rPr lang="en-US" dirty="0">
                <a:latin typeface="Courier New" panose="02070309020205020404" pitchFamily="49" charset="0"/>
                <a:cs typeface="Courier New" panose="02070309020205020404" pitchFamily="49" charset="0"/>
              </a:rPr>
              <a:t>`) &lt;&gt;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user_name</a:t>
            </a:r>
            <a:r>
              <a:rPr lang="en-US" dirty="0">
                <a:latin typeface="Courier New" panose="02070309020205020404" pitchFamily="49" charset="0"/>
                <a:cs typeface="Courier New" panose="02070309020205020404" pitchFamily="49" charset="0"/>
              </a:rPr>
              <a:t> VARCHAR(30) NOT NULL UNIQUE CHECK(LENGTH(`</a:t>
            </a:r>
            <a:r>
              <a:rPr lang="en-US" dirty="0" err="1">
                <a:latin typeface="Courier New" panose="02070309020205020404" pitchFamily="49" charset="0"/>
                <a:cs typeface="Courier New" panose="02070309020205020404" pitchFamily="49" charset="0"/>
              </a:rPr>
              <a:t>user_name</a:t>
            </a:r>
            <a:r>
              <a:rPr lang="en-US" dirty="0">
                <a:latin typeface="Courier New" panose="02070309020205020404" pitchFamily="49" charset="0"/>
                <a:cs typeface="Courier New" panose="02070309020205020404" pitchFamily="49" charset="0"/>
              </a:rPr>
              <a:t>`) &lt;&gt;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password_hash</a:t>
            </a:r>
            <a:r>
              <a:rPr lang="en-US" dirty="0">
                <a:latin typeface="Courier New" panose="02070309020205020404" pitchFamily="49" charset="0"/>
                <a:cs typeface="Courier New" panose="02070309020205020404" pitchFamily="49" charset="0"/>
              </a:rPr>
              <a:t> VARCHAR(255) NOT NULL CHECK(LENGTH(`</a:t>
            </a:r>
            <a:r>
              <a:rPr lang="en-US" dirty="0" err="1">
                <a:latin typeface="Courier New" panose="02070309020205020404" pitchFamily="49" charset="0"/>
                <a:cs typeface="Courier New" panose="02070309020205020404" pitchFamily="49" charset="0"/>
              </a:rPr>
              <a:t>password_hash</a:t>
            </a:r>
            <a:r>
              <a:rPr lang="en-US" dirty="0">
                <a:latin typeface="Courier New" panose="02070309020205020404" pitchFamily="49" charset="0"/>
                <a:cs typeface="Courier New" panose="02070309020205020404" pitchFamily="49" charset="0"/>
              </a:rPr>
              <a:t>`) &lt;&gt;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password_salt</a:t>
            </a:r>
            <a:r>
              <a:rPr lang="en-US" dirty="0">
                <a:latin typeface="Courier New" panose="02070309020205020404" pitchFamily="49" charset="0"/>
                <a:cs typeface="Courier New" panose="02070309020205020404" pitchFamily="49" charset="0"/>
              </a:rPr>
              <a:t> CHAR(30) NOT NULL CHECK(LENGTH(`</a:t>
            </a:r>
            <a:r>
              <a:rPr lang="en-US" dirty="0" err="1">
                <a:latin typeface="Courier New" panose="02070309020205020404" pitchFamily="49" charset="0"/>
                <a:cs typeface="Courier New" panose="02070309020205020404" pitchFamily="49" charset="0"/>
              </a:rPr>
              <a:t>password_salt</a:t>
            </a:r>
            <a:r>
              <a:rPr lang="en-US" dirty="0">
                <a:latin typeface="Courier New" panose="02070309020205020404" pitchFamily="49" charset="0"/>
                <a:cs typeface="Courier New" panose="02070309020205020404" pitchFamily="49" charset="0"/>
              </a:rPr>
              <a:t>`) &lt;&gt; 0),</a:t>
            </a:r>
          </a:p>
          <a:p>
            <a:r>
              <a:rPr lang="en-US" dirty="0">
                <a:latin typeface="Courier New" panose="02070309020205020404" pitchFamily="49" charset="0"/>
                <a:cs typeface="Courier New" panose="02070309020205020404" pitchFamily="49" charset="0"/>
              </a:rPr>
              <a:t>  PRIMARY KEY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6096000" y="1720840"/>
            <a:ext cx="5975758" cy="34163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account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account_id</a:t>
            </a:r>
            <a:r>
              <a:rPr lang="en-US" dirty="0">
                <a:latin typeface="Courier New" panose="02070309020205020404" pitchFamily="49" charset="0"/>
                <a:cs typeface="Courier New" panose="02070309020205020404" pitchFamily="49" charset="0"/>
              </a:rPr>
              <a:t> INT UNSIGNED NOT NULL AUTO_INCREMENT,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 INT UNSIGNED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deposited_amount</a:t>
            </a:r>
            <a:r>
              <a:rPr lang="en-US" dirty="0">
                <a:latin typeface="Courier New" panose="02070309020205020404" pitchFamily="49" charset="0"/>
                <a:cs typeface="Courier New" panose="02070309020205020404" pitchFamily="49" charset="0"/>
              </a:rPr>
              <a:t> BIGINT NOT NULL DEFAULT 0,</a:t>
            </a:r>
          </a:p>
          <a:p>
            <a:r>
              <a:rPr lang="en-US" dirty="0">
                <a:latin typeface="Courier New" panose="02070309020205020404" pitchFamily="49" charset="0"/>
                <a:cs typeface="Courier New" panose="02070309020205020404" pitchFamily="49" charset="0"/>
              </a:rPr>
              <a:t>  PRIMARY KEY (`</a:t>
            </a:r>
            <a:r>
              <a:rPr lang="en-US" dirty="0" err="1">
                <a:latin typeface="Courier New" panose="02070309020205020404" pitchFamily="49" charset="0"/>
                <a:cs typeface="Courier New" panose="02070309020205020404" pitchFamily="49" charset="0"/>
              </a:rPr>
              <a:t>account_id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FOREIGN KEY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REFERENCES customer(</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ON UPDATE CASCADE</a:t>
            </a:r>
          </a:p>
          <a:p>
            <a:r>
              <a:rPr lang="en-US" dirty="0">
                <a:latin typeface="Courier New" panose="02070309020205020404" pitchFamily="49" charset="0"/>
                <a:cs typeface="Courier New" panose="02070309020205020404" pitchFamily="49" charset="0"/>
              </a:rPr>
              <a:t>  ON DELETE CASCADE</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308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69035" y="474345"/>
            <a:ext cx="6453930" cy="590931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transfer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transfer_id</a:t>
            </a:r>
            <a:r>
              <a:rPr lang="en-US" dirty="0">
                <a:latin typeface="Courier New" panose="02070309020205020404" pitchFamily="49" charset="0"/>
                <a:cs typeface="Courier New" panose="02070309020205020404" pitchFamily="49" charset="0"/>
              </a:rPr>
              <a:t> INT UNSIGNED NOT NULL AUTO_INCREMENT,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source_account_id</a:t>
            </a:r>
            <a:r>
              <a:rPr lang="en-US" dirty="0">
                <a:latin typeface="Courier New" panose="02070309020205020404" pitchFamily="49" charset="0"/>
                <a:cs typeface="Courier New" panose="02070309020205020404" pitchFamily="49" charset="0"/>
              </a:rPr>
              <a:t> INT UNSIGNED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destination_account_id</a:t>
            </a:r>
            <a:r>
              <a:rPr lang="en-US" dirty="0">
                <a:latin typeface="Courier New" panose="02070309020205020404" pitchFamily="49" charset="0"/>
                <a:cs typeface="Courier New" panose="02070309020205020404" pitchFamily="49" charset="0"/>
              </a:rPr>
              <a:t> INT UNSIGNED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creation_time</a:t>
            </a:r>
            <a:r>
              <a:rPr lang="en-US" dirty="0">
                <a:latin typeface="Courier New" panose="02070309020205020404" pitchFamily="49" charset="0"/>
                <a:cs typeface="Courier New" panose="02070309020205020404" pitchFamily="49" charset="0"/>
              </a:rPr>
              <a:t> DATETIME NOT NULL DEFAULT CURRENT_TIMESTAMP,</a:t>
            </a:r>
          </a:p>
          <a:p>
            <a:r>
              <a:rPr lang="en-US" dirty="0">
                <a:latin typeface="Courier New" panose="02070309020205020404" pitchFamily="49" charset="0"/>
                <a:cs typeface="Courier New" panose="02070309020205020404" pitchFamily="49" charset="0"/>
              </a:rPr>
              <a:t>  amount BIGINT UNSIGNED NOT NULL,</a:t>
            </a:r>
          </a:p>
          <a:p>
            <a:r>
              <a:rPr lang="en-US" dirty="0">
                <a:latin typeface="Courier New" panose="02070309020205020404" pitchFamily="49" charset="0"/>
                <a:cs typeface="Courier New" panose="02070309020205020404" pitchFamily="49" charset="0"/>
              </a:rPr>
              <a:t>  cause TINYTEXT NOT NULL DEFAULT '',</a:t>
            </a:r>
          </a:p>
          <a:p>
            <a:r>
              <a:rPr lang="en-US" dirty="0">
                <a:latin typeface="Courier New" panose="02070309020205020404" pitchFamily="49" charset="0"/>
                <a:cs typeface="Courier New" panose="02070309020205020404" pitchFamily="49" charset="0"/>
              </a:rPr>
              <a:t>  CHECK (`</a:t>
            </a:r>
            <a:r>
              <a:rPr lang="en-US" dirty="0" err="1">
                <a:latin typeface="Courier New" panose="02070309020205020404" pitchFamily="49" charset="0"/>
                <a:cs typeface="Courier New" panose="02070309020205020404" pitchFamily="49" charset="0"/>
              </a:rPr>
              <a:t>source_account_id</a:t>
            </a:r>
            <a:r>
              <a:rPr lang="en-US" dirty="0">
                <a:latin typeface="Courier New" panose="02070309020205020404" pitchFamily="49" charset="0"/>
                <a:cs typeface="Courier New" panose="02070309020205020404" pitchFamily="49" charset="0"/>
              </a:rPr>
              <a:t>` &lt;&gt; `</a:t>
            </a:r>
            <a:r>
              <a:rPr lang="en-US" dirty="0" err="1">
                <a:latin typeface="Courier New" panose="02070309020205020404" pitchFamily="49" charset="0"/>
                <a:cs typeface="Courier New" panose="02070309020205020404" pitchFamily="49" charset="0"/>
              </a:rPr>
              <a:t>destination_account_id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PRIMARY KEY (`</a:t>
            </a:r>
            <a:r>
              <a:rPr lang="en-US" dirty="0" err="1">
                <a:latin typeface="Courier New" panose="02070309020205020404" pitchFamily="49" charset="0"/>
                <a:cs typeface="Courier New" panose="02070309020205020404" pitchFamily="49" charset="0"/>
              </a:rPr>
              <a:t>transfer_id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FOREIGN KEY (`</a:t>
            </a:r>
            <a:r>
              <a:rPr lang="en-US" dirty="0" err="1">
                <a:latin typeface="Courier New" panose="02070309020205020404" pitchFamily="49" charset="0"/>
                <a:cs typeface="Courier New" panose="02070309020205020404" pitchFamily="49" charset="0"/>
              </a:rPr>
              <a:t>source_account_id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REFERENCES account(</a:t>
            </a:r>
            <a:r>
              <a:rPr lang="en-US" dirty="0" err="1">
                <a:latin typeface="Courier New" panose="02070309020205020404" pitchFamily="49" charset="0"/>
                <a:cs typeface="Courier New" panose="02070309020205020404" pitchFamily="49" charset="0"/>
              </a:rPr>
              <a:t>account_id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ON UPDATE CASCADE</a:t>
            </a:r>
          </a:p>
          <a:p>
            <a:r>
              <a:rPr lang="en-US" dirty="0">
                <a:latin typeface="Courier New" panose="02070309020205020404" pitchFamily="49" charset="0"/>
                <a:cs typeface="Courier New" panose="02070309020205020404" pitchFamily="49" charset="0"/>
              </a:rPr>
              <a:t>  ON DELETE SET NULL,</a:t>
            </a:r>
          </a:p>
          <a:p>
            <a:r>
              <a:rPr lang="en-US" dirty="0">
                <a:latin typeface="Courier New" panose="02070309020205020404" pitchFamily="49" charset="0"/>
                <a:cs typeface="Courier New" panose="02070309020205020404" pitchFamily="49" charset="0"/>
              </a:rPr>
              <a:t>  FOREIGN KEY (`</a:t>
            </a:r>
            <a:r>
              <a:rPr lang="en-US" dirty="0" err="1">
                <a:latin typeface="Courier New" panose="02070309020205020404" pitchFamily="49" charset="0"/>
                <a:cs typeface="Courier New" panose="02070309020205020404" pitchFamily="49" charset="0"/>
              </a:rPr>
              <a:t>destination_account_id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REFERENCES account(</a:t>
            </a:r>
            <a:r>
              <a:rPr lang="en-US" dirty="0" err="1">
                <a:latin typeface="Courier New" panose="02070309020205020404" pitchFamily="49" charset="0"/>
                <a:cs typeface="Courier New" panose="02070309020205020404" pitchFamily="49" charset="0"/>
              </a:rPr>
              <a:t>account_id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ON UPDATE CASCADE</a:t>
            </a:r>
          </a:p>
          <a:p>
            <a:r>
              <a:rPr lang="en-US" dirty="0">
                <a:latin typeface="Courier New" panose="02070309020205020404" pitchFamily="49" charset="0"/>
                <a:cs typeface="Courier New" panose="02070309020205020404" pitchFamily="49" charset="0"/>
              </a:rPr>
              <a:t>  ON DELETE SET NULL</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5788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mn-lt"/>
              </a:rPr>
              <a:t>Application </a:t>
            </a:r>
            <a:r>
              <a:rPr lang="it-IT" dirty="0" err="1">
                <a:latin typeface="+mn-lt"/>
              </a:rPr>
              <a:t>requirements</a:t>
            </a:r>
            <a:r>
              <a:rPr lang="it-IT" dirty="0">
                <a:latin typeface="+mn-lt"/>
              </a:rPr>
              <a:t> </a:t>
            </a:r>
            <a:r>
              <a:rPr lang="it-IT" dirty="0">
                <a:solidFill>
                  <a:schemeClr val="accent2"/>
                </a:solidFill>
                <a:latin typeface="+mn-lt"/>
              </a:rPr>
              <a:t>(</a:t>
            </a:r>
            <a:r>
              <a:rPr lang="it-IT" dirty="0" err="1">
                <a:solidFill>
                  <a:schemeClr val="accent2"/>
                </a:solidFill>
                <a:latin typeface="+mn-lt"/>
              </a:rPr>
              <a:t>reviewed</a:t>
            </a:r>
            <a:r>
              <a:rPr lang="it-IT" dirty="0">
                <a:solidFill>
                  <a:schemeClr val="accent2"/>
                </a:solidFill>
                <a:latin typeface="+mn-lt"/>
              </a:rPr>
              <a:t>)</a:t>
            </a:r>
            <a:endParaRPr lang="it-IT" dirty="0">
              <a:latin typeface="+mn-lt"/>
            </a:endParaRPr>
          </a:p>
        </p:txBody>
      </p:sp>
      <p:sp>
        <p:nvSpPr>
          <p:cNvPr id="3" name="Content Placeholder 2"/>
          <p:cNvSpPr>
            <a:spLocks noGrp="1"/>
          </p:cNvSpPr>
          <p:nvPr>
            <p:ph idx="1"/>
          </p:nvPr>
        </p:nvSpPr>
        <p:spPr/>
        <p:txBody>
          <a:bodyPr>
            <a:normAutofit fontScale="62500" lnSpcReduction="20000"/>
          </a:bodyPr>
          <a:lstStyle/>
          <a:p>
            <a:pPr algn="just">
              <a:lnSpc>
                <a:spcPct val="115000"/>
              </a:lnSpc>
              <a:spcAft>
                <a:spcPts val="0"/>
              </a:spcAft>
            </a:pPr>
            <a:r>
              <a:rPr lang="it-IT" sz="2900" dirty="0">
                <a:latin typeface="Calibri" panose="020F0502020204030204" pitchFamily="34" charset="0"/>
                <a:cs typeface="Times New Roman" panose="02020603050405020304" pitchFamily="18" charset="0"/>
              </a:rPr>
              <a:t>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sz="2900" dirty="0" err="1">
                <a:latin typeface="Calibri" panose="020F0502020204030204" pitchFamily="34" charset="0"/>
                <a:cs typeface="Times New Roman" panose="02020603050405020304" pitchFamily="18" charset="0"/>
              </a:rPr>
              <a:t>form</a:t>
            </a:r>
            <a:r>
              <a:rPr lang="it-IT" sz="2900" dirty="0">
                <a:latin typeface="Calibri" panose="020F0502020204030204" pitchFamily="34" charset="0"/>
                <a:cs typeface="Times New Roman" panose="02020603050405020304" pitchFamily="18" charset="0"/>
              </a:rPr>
              <a:t> per ordinare un trasferimento. La </a:t>
            </a:r>
            <a:r>
              <a:rPr lang="it-IT" sz="2900" dirty="0" err="1">
                <a:latin typeface="Calibri" panose="020F0502020204030204" pitchFamily="34" charset="0"/>
                <a:cs typeface="Times New Roman" panose="02020603050405020304" pitchFamily="18" charset="0"/>
              </a:rPr>
              <a:t>form</a:t>
            </a:r>
            <a:r>
              <a:rPr lang="it-IT" sz="2900" dirty="0">
                <a:latin typeface="Calibri" panose="020F0502020204030204" pitchFamily="34" charset="0"/>
                <a:cs typeface="Times New Roman" panose="02020603050405020304" pitchFamily="18" charset="0"/>
              </a:rPr>
              <a:t> contiene i campi: codice utente destinatario, codice conto destinatario, causale e importo. All’invio della </a:t>
            </a:r>
            <a:r>
              <a:rPr lang="it-IT" sz="2900" dirty="0" err="1">
                <a:latin typeface="Calibri" panose="020F0502020204030204" pitchFamily="34" charset="0"/>
                <a:cs typeface="Times New Roman" panose="02020603050405020304" pitchFamily="18" charset="0"/>
              </a:rPr>
              <a:t>form</a:t>
            </a:r>
            <a:r>
              <a:rPr lang="it-IT" sz="2900" dirty="0">
                <a:latin typeface="Calibri" panose="020F0502020204030204" pitchFamily="34" charset="0"/>
                <a:cs typeface="Times New Roman" panose="02020603050405020304" pitchFamily="18" charset="0"/>
              </a:rPr>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a:t>
            </a:r>
            <a:r>
              <a:rPr lang="it-IT"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il riepilogo del trasferimento e il saldo del conto di origine</a:t>
            </a:r>
            <a:r>
              <a:rPr lang="it-IT" dirty="0">
                <a:latin typeface="Calibri" panose="020F0502020204030204" pitchFamily="34" charset="0"/>
                <a:ea typeface="Times New Roman" panose="02020603050405020304" pitchFamily="18" charset="0"/>
                <a:cs typeface="Times New Roman" panose="02020603050405020304" pitchFamily="18" charset="0"/>
              </a:rPr>
              <a:t>. L’applicazione deve garantire l’atomicità del trasferimento: ogni volta che </a:t>
            </a:r>
            <a:r>
              <a:rPr lang="it-IT" dirty="0">
                <a:latin typeface="Calibri" panose="020F0502020204030204" pitchFamily="34" charset="0"/>
                <a:ea typeface="Calibri" panose="020F0502020204030204" pitchFamily="34" charset="0"/>
                <a:cs typeface="Times New Roman" panose="02020603050405020304" pitchFamily="18" charset="0"/>
              </a:rPr>
              <a:t>il conto di destinazione viene addebitato</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Calibri" panose="020F0502020204030204" pitchFamily="34" charset="0"/>
                <a:cs typeface="Times New Roman" panose="02020603050405020304" pitchFamily="18" charset="0"/>
              </a:rPr>
              <a:t>il conto di origine deve essere accreditato e viceversa</a:t>
            </a:r>
            <a:r>
              <a:rPr lang="it-IT" dirty="0">
                <a:latin typeface="Calibri" panose="020F0502020204030204" pitchFamily="34" charset="0"/>
                <a:ea typeface="Times New Roman" panose="02020603050405020304" pitchFamily="18" charset="0"/>
                <a:cs typeface="Times New Roman" panose="02020603050405020304" pitchFamily="18" charset="0"/>
              </a:rPr>
              <a:t>.</a:t>
            </a:r>
            <a:r>
              <a:rPr lang="en-US" dirty="0"/>
              <a:t> </a:t>
            </a:r>
          </a:p>
        </p:txBody>
      </p:sp>
    </p:spTree>
    <p:extLst>
      <p:ext uri="{BB962C8B-B14F-4D97-AF65-F5344CB8AC3E}">
        <p14:creationId xmlns:p14="http://schemas.microsoft.com/office/powerpoint/2010/main" val="394440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mn-lt"/>
              </a:rPr>
              <a:t>Application </a:t>
            </a:r>
            <a:r>
              <a:rPr lang="it-IT" dirty="0" err="1">
                <a:latin typeface="+mn-lt"/>
              </a:rPr>
              <a:t>requirements</a:t>
            </a:r>
            <a:r>
              <a:rPr lang="it-IT" dirty="0">
                <a:latin typeface="+mn-lt"/>
              </a:rPr>
              <a:t> </a:t>
            </a:r>
            <a:r>
              <a:rPr lang="it-IT" dirty="0" err="1">
                <a:latin typeface="+mn-lt"/>
              </a:rPr>
              <a:t>analysis</a:t>
            </a:r>
            <a:r>
              <a:rPr lang="it-IT" dirty="0">
                <a:latin typeface="+mn-lt"/>
              </a:rPr>
              <a:t> </a:t>
            </a:r>
          </a:p>
        </p:txBody>
      </p:sp>
      <p:sp>
        <p:nvSpPr>
          <p:cNvPr id="3" name="Content Placeholder 2"/>
          <p:cNvSpPr>
            <a:spLocks noGrp="1"/>
          </p:cNvSpPr>
          <p:nvPr>
            <p:ph idx="1"/>
          </p:nvPr>
        </p:nvSpPr>
        <p:spPr/>
        <p:txBody>
          <a:bodyPr>
            <a:normAutofit fontScale="62500" lnSpcReduction="20000"/>
          </a:bodyPr>
          <a:lstStyle/>
          <a:p>
            <a:pPr algn="just">
              <a:lnSpc>
                <a:spcPct val="115000"/>
              </a:lnSpc>
              <a:spcAft>
                <a:spcPts val="0"/>
              </a:spcAft>
            </a:pPr>
            <a:r>
              <a:rPr lang="it-IT" dirty="0">
                <a:latin typeface="Calibri" panose="020F0502020204030204" pitchFamily="34" charset="0"/>
                <a:ea typeface="Times New Roman" panose="02020603050405020304" pitchFamily="18" charset="0"/>
                <a:cs typeface="Times New Roman" panose="02020603050405020304" pitchFamily="18" charset="0"/>
              </a:rPr>
              <a:t>Quando </a:t>
            </a:r>
            <a:r>
              <a:rPr lang="it-IT" dirty="0">
                <a:solidFill>
                  <a:srgbClr val="0070C0"/>
                </a:solidFill>
                <a:latin typeface="Calibri" panose="020F0502020204030204" pitchFamily="34" charset="0"/>
                <a:ea typeface="Calibri" panose="020F0502020204030204" pitchFamily="34" charset="0"/>
                <a:cs typeface="Times New Roman" panose="02020603050405020304" pitchFamily="18" charset="0"/>
              </a:rPr>
              <a:t>l’utente accede</a:t>
            </a:r>
            <a:r>
              <a:rPr lang="it-IT" dirty="0">
                <a:latin typeface="Calibri" panose="020F0502020204030204" pitchFamily="34" charset="0"/>
                <a:ea typeface="Times New Roman" panose="02020603050405020304" pitchFamily="18" charset="0"/>
                <a:cs typeface="Times New Roman" panose="02020603050405020304" pitchFamily="18" charset="0"/>
              </a:rPr>
              <a:t> all’applicazione appare una pagina </a:t>
            </a:r>
            <a:r>
              <a:rPr lang="it-IT"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LOGIN </a:t>
            </a:r>
            <a:r>
              <a:rPr lang="it-IT" dirty="0">
                <a:latin typeface="Calibri" panose="020F0502020204030204" pitchFamily="34" charset="0"/>
                <a:ea typeface="Times New Roman" panose="02020603050405020304" pitchFamily="18" charset="0"/>
                <a:cs typeface="Times New Roman" panose="02020603050405020304" pitchFamily="18" charset="0"/>
              </a:rPr>
              <a:t>per la </a:t>
            </a:r>
            <a:r>
              <a:rPr lang="it-IT" dirty="0">
                <a:solidFill>
                  <a:srgbClr val="833C0B"/>
                </a:solidFill>
                <a:latin typeface="Calibri" panose="020F0502020204030204" pitchFamily="34" charset="0"/>
                <a:ea typeface="Calibri" panose="020F0502020204030204" pitchFamily="34" charset="0"/>
                <a:cs typeface="Times New Roman" panose="02020603050405020304" pitchFamily="18" charset="0"/>
              </a:rPr>
              <a:t>verifica delle credenziali</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Calibri" panose="020F0502020204030204" pitchFamily="34" charset="0"/>
                <a:cs typeface="Times New Roman" panose="02020603050405020304" pitchFamily="18" charset="0"/>
              </a:rPr>
              <a:t>In seguito all’autenticazione dell’utente</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Calibri" panose="020F0502020204030204" pitchFamily="34" charset="0"/>
                <a:cs typeface="Times New Roman" panose="02020603050405020304" pitchFamily="18" charset="0"/>
              </a:rPr>
              <a:t>appare</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l’HOME </a:t>
            </a:r>
            <a:r>
              <a:rPr lang="it-IT" dirty="0">
                <a:latin typeface="Calibri" panose="020F0502020204030204" pitchFamily="34" charset="0"/>
                <a:ea typeface="Times New Roman" panose="02020603050405020304" pitchFamily="18" charset="0"/>
                <a:cs typeface="Times New Roman" panose="02020603050405020304" pitchFamily="18" charset="0"/>
              </a:rPr>
              <a:t>page che </a:t>
            </a:r>
            <a:r>
              <a:rPr lang="it-IT" dirty="0">
                <a:latin typeface="Calibri" panose="020F0502020204030204" pitchFamily="34" charset="0"/>
                <a:ea typeface="Calibri" panose="020F0502020204030204" pitchFamily="34" charset="0"/>
                <a:cs typeface="Times New Roman" panose="02020603050405020304" pitchFamily="18" charset="0"/>
              </a:rPr>
              <a:t>mostra</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solidFill>
                  <a:srgbClr val="00B050"/>
                </a:solidFill>
                <a:latin typeface="Calibri" panose="020F0502020204030204" pitchFamily="34" charset="0"/>
                <a:ea typeface="Calibri" panose="020F0502020204030204" pitchFamily="34" charset="0"/>
                <a:cs typeface="Times New Roman" panose="02020603050405020304" pitchFamily="18" charset="0"/>
              </a:rPr>
              <a:t>l’elenco dei suoi conti</a:t>
            </a:r>
            <a:r>
              <a:rPr lang="it-IT" dirty="0">
                <a:latin typeface="Calibri" panose="020F0502020204030204" pitchFamily="34" charset="0"/>
                <a:ea typeface="Times New Roman" panose="02020603050405020304" pitchFamily="18" charset="0"/>
                <a:cs typeface="Times New Roman" panose="02020603050405020304" pitchFamily="18" charset="0"/>
              </a:rPr>
              <a:t>. Quando </a:t>
            </a:r>
            <a:r>
              <a:rPr lang="it-IT" dirty="0">
                <a:solidFill>
                  <a:srgbClr val="0070C0"/>
                </a:solidFill>
                <a:latin typeface="Calibri" panose="020F0502020204030204" pitchFamily="34" charset="0"/>
                <a:ea typeface="Calibri" panose="020F0502020204030204" pitchFamily="34" charset="0"/>
                <a:cs typeface="Times New Roman" panose="02020603050405020304" pitchFamily="18" charset="0"/>
              </a:rPr>
              <a:t>l’utente seleziona un conto</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Calibri" panose="020F0502020204030204" pitchFamily="34" charset="0"/>
                <a:cs typeface="Times New Roman" panose="02020603050405020304" pitchFamily="18" charset="0"/>
              </a:rPr>
              <a:t>appare una pagina</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STATO DEL CONTO</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Calibri" panose="020F0502020204030204" pitchFamily="34" charset="0"/>
                <a:cs typeface="Times New Roman" panose="02020603050405020304" pitchFamily="18" charset="0"/>
              </a:rPr>
              <a:t>che mostra i</a:t>
            </a:r>
            <a:r>
              <a:rPr lang="it-IT" dirty="0">
                <a:latin typeface="Calibri" panose="020F0502020204030204" pitchFamily="34" charset="0"/>
                <a:ea typeface="Times New Roman" panose="02020603050405020304" pitchFamily="18" charset="0"/>
                <a:cs typeface="Times New Roman" panose="02020603050405020304" pitchFamily="18" charset="0"/>
              </a:rPr>
              <a:t> dettagli del conto e</a:t>
            </a:r>
            <a:r>
              <a:rPr lang="it-IT" dirty="0">
                <a:solidFill>
                  <a:srgbClr val="00B050"/>
                </a:solidFill>
                <a:latin typeface="Calibri" panose="020F0502020204030204" pitchFamily="34" charset="0"/>
                <a:ea typeface="Calibri" panose="020F0502020204030204" pitchFamily="34" charset="0"/>
                <a:cs typeface="Times New Roman" panose="02020603050405020304" pitchFamily="18" charset="0"/>
              </a:rPr>
              <a:t> la lista dei movimenti in entrata e in uscita, ordinati per data discendente</a:t>
            </a:r>
            <a:r>
              <a:rPr lang="it-IT" dirty="0">
                <a:latin typeface="Calibri" panose="020F0502020204030204" pitchFamily="34" charset="0"/>
                <a:ea typeface="Times New Roman" panose="02020603050405020304" pitchFamily="18" charset="0"/>
                <a:cs typeface="Times New Roman" panose="02020603050405020304" pitchFamily="18" charset="0"/>
              </a:rPr>
              <a:t>.  La pagina contiene anche una </a:t>
            </a:r>
            <a:r>
              <a:rPr lang="it-IT"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form</a:t>
            </a:r>
            <a:r>
              <a:rPr lang="it-IT" dirty="0">
                <a:solidFill>
                  <a:srgbClr val="00B050"/>
                </a:solidFill>
                <a:latin typeface="Calibri" panose="020F0502020204030204" pitchFamily="34" charset="0"/>
                <a:ea typeface="Calibri" panose="020F0502020204030204" pitchFamily="34" charset="0"/>
                <a:cs typeface="Times New Roman" panose="02020603050405020304" pitchFamily="18" charset="0"/>
              </a:rPr>
              <a:t> per ordinare un trasferimento</a:t>
            </a:r>
            <a:r>
              <a:rPr lang="it-IT" dirty="0">
                <a:latin typeface="Calibri" panose="020F0502020204030204" pitchFamily="34" charset="0"/>
                <a:ea typeface="Times New Roman" panose="02020603050405020304" pitchFamily="18" charset="0"/>
                <a:cs typeface="Times New Roman" panose="02020603050405020304" pitchFamily="18" charset="0"/>
              </a:rPr>
              <a:t>. La </a:t>
            </a:r>
            <a:r>
              <a:rPr lang="it-IT" dirty="0" err="1">
                <a:latin typeface="Calibri" panose="020F0502020204030204" pitchFamily="34" charset="0"/>
                <a:ea typeface="Times New Roman" panose="02020603050405020304" pitchFamily="18" charset="0"/>
                <a:cs typeface="Times New Roman" panose="02020603050405020304" pitchFamily="18" charset="0"/>
              </a:rPr>
              <a:t>form</a:t>
            </a:r>
            <a:r>
              <a:rPr lang="it-IT" dirty="0">
                <a:latin typeface="Calibri" panose="020F0502020204030204" pitchFamily="34" charset="0"/>
                <a:ea typeface="Times New Roman" panose="02020603050405020304" pitchFamily="18" charset="0"/>
                <a:cs typeface="Times New Roman" panose="02020603050405020304" pitchFamily="18" charset="0"/>
              </a:rPr>
              <a:t> contiene i campi: codice utente destinatario, codice conto destinatario, causale e importo. </a:t>
            </a:r>
            <a:r>
              <a:rPr lang="it-IT" dirty="0">
                <a:solidFill>
                  <a:srgbClr val="0070C0"/>
                </a:solidFill>
                <a:latin typeface="Calibri" panose="020F0502020204030204" pitchFamily="34" charset="0"/>
                <a:ea typeface="Calibri" panose="020F0502020204030204" pitchFamily="34" charset="0"/>
                <a:cs typeface="Times New Roman" panose="02020603050405020304" pitchFamily="18" charset="0"/>
              </a:rPr>
              <a:t>All’invio della </a:t>
            </a:r>
            <a:r>
              <a:rPr lang="it-IT"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form</a:t>
            </a:r>
            <a:r>
              <a:rPr lang="it-IT" dirty="0">
                <a:latin typeface="Calibri" panose="020F0502020204030204" pitchFamily="34" charset="0"/>
                <a:ea typeface="Times New Roman" panose="02020603050405020304" pitchFamily="18" charset="0"/>
                <a:cs typeface="Times New Roman" panose="02020603050405020304" pitchFamily="18" charset="0"/>
              </a:rPr>
              <a:t> con il </a:t>
            </a:r>
            <a:r>
              <a:rPr lang="it-IT" dirty="0">
                <a:solidFill>
                  <a:srgbClr val="00B050"/>
                </a:solidFill>
                <a:latin typeface="Calibri" panose="020F0502020204030204" pitchFamily="34" charset="0"/>
                <a:ea typeface="Calibri" panose="020F0502020204030204" pitchFamily="34" charset="0"/>
                <a:cs typeface="Times New Roman" panose="02020603050405020304" pitchFamily="18" charset="0"/>
              </a:rPr>
              <a:t>bottone INVIA</a:t>
            </a:r>
            <a:r>
              <a:rPr lang="it-IT" dirty="0">
                <a:latin typeface="Calibri" panose="020F0502020204030204" pitchFamily="34" charset="0"/>
                <a:ea typeface="Times New Roman" panose="02020603050405020304" pitchFamily="18" charset="0"/>
                <a:cs typeface="Times New Roman" panose="02020603050405020304" pitchFamily="18" charset="0"/>
              </a:rPr>
              <a:t>, l’applicazione </a:t>
            </a:r>
            <a:r>
              <a:rPr lang="it-IT" dirty="0">
                <a:solidFill>
                  <a:srgbClr val="833C0B"/>
                </a:solidFill>
                <a:latin typeface="Calibri" panose="020F0502020204030204" pitchFamily="34" charset="0"/>
                <a:ea typeface="Calibri" panose="020F0502020204030204" pitchFamily="34" charset="0"/>
                <a:cs typeface="Times New Roman" panose="02020603050405020304" pitchFamily="18" charset="0"/>
              </a:rPr>
              <a:t>controlla che il conto di destinazione appartenga all’utente specificato</a:t>
            </a:r>
            <a:r>
              <a:rPr lang="it-IT" dirty="0">
                <a:latin typeface="Calibri" panose="020F0502020204030204" pitchFamily="34" charset="0"/>
                <a:ea typeface="Times New Roman" panose="02020603050405020304" pitchFamily="18" charset="0"/>
                <a:cs typeface="Times New Roman" panose="02020603050405020304" pitchFamily="18" charset="0"/>
              </a:rPr>
              <a:t> e </a:t>
            </a:r>
            <a:r>
              <a:rPr lang="it-IT" dirty="0">
                <a:latin typeface="Calibri" panose="020F0502020204030204" pitchFamily="34" charset="0"/>
                <a:ea typeface="Calibri" panose="020F0502020204030204" pitchFamily="34" charset="0"/>
                <a:cs typeface="Times New Roman" panose="02020603050405020304" pitchFamily="18" charset="0"/>
              </a:rPr>
              <a:t>che il</a:t>
            </a:r>
            <a:r>
              <a:rPr lang="it-IT" dirty="0">
                <a:solidFill>
                  <a:srgbClr val="833C0B"/>
                </a:solidFill>
                <a:latin typeface="Calibri" panose="020F0502020204030204" pitchFamily="34" charset="0"/>
                <a:ea typeface="Calibri" panose="020F0502020204030204" pitchFamily="34" charset="0"/>
                <a:cs typeface="Times New Roman" panose="02020603050405020304" pitchFamily="18" charset="0"/>
              </a:rPr>
              <a:t> conto origine abbia un saldo superiore o uguale all’importo del trasferimento</a:t>
            </a:r>
            <a:r>
              <a:rPr lang="it-IT" dirty="0">
                <a:latin typeface="Calibri" panose="020F0502020204030204" pitchFamily="34" charset="0"/>
                <a:ea typeface="Times New Roman" panose="02020603050405020304" pitchFamily="18" charset="0"/>
                <a:cs typeface="Times New Roman" panose="02020603050405020304" pitchFamily="18" charset="0"/>
              </a:rPr>
              <a:t>. In caso di </a:t>
            </a:r>
            <a:r>
              <a:rPr lang="it-IT" dirty="0">
                <a:solidFill>
                  <a:srgbClr val="0070C0"/>
                </a:solidFill>
                <a:latin typeface="Calibri" panose="020F0502020204030204" pitchFamily="34" charset="0"/>
                <a:ea typeface="Calibri" panose="020F0502020204030204" pitchFamily="34" charset="0"/>
                <a:cs typeface="Times New Roman" panose="02020603050405020304" pitchFamily="18" charset="0"/>
              </a:rPr>
              <a:t>mancanza di anche solo una condizione</a:t>
            </a:r>
            <a:r>
              <a:rPr lang="it-IT" dirty="0">
                <a:latin typeface="Calibri" panose="020F0502020204030204" pitchFamily="34" charset="0"/>
                <a:ea typeface="Times New Roman" panose="02020603050405020304" pitchFamily="18" charset="0"/>
                <a:cs typeface="Times New Roman" panose="02020603050405020304" pitchFamily="18" charset="0"/>
              </a:rPr>
              <a:t>, l’applicazione mostra una </a:t>
            </a:r>
            <a:r>
              <a:rPr lang="it-IT" dirty="0">
                <a:solidFill>
                  <a:srgbClr val="FF0000"/>
                </a:solidFill>
                <a:latin typeface="Calibri" panose="020F0502020204030204" pitchFamily="34" charset="0"/>
                <a:ea typeface="Calibri" panose="020F0502020204030204" pitchFamily="34" charset="0"/>
                <a:cs typeface="Times New Roman" panose="02020603050405020304" pitchFamily="18" charset="0"/>
              </a:rPr>
              <a:t>pagina con un avviso di fallimento</a:t>
            </a:r>
            <a:r>
              <a:rPr lang="it-IT" dirty="0">
                <a:latin typeface="Calibri" panose="020F0502020204030204" pitchFamily="34" charset="0"/>
                <a:ea typeface="Times New Roman" panose="02020603050405020304" pitchFamily="18" charset="0"/>
                <a:cs typeface="Times New Roman" panose="02020603050405020304" pitchFamily="18" charset="0"/>
              </a:rPr>
              <a:t> che spiega il motivo del mancato trasferimento. In caso di </a:t>
            </a:r>
            <a:r>
              <a:rPr lang="it-IT" dirty="0">
                <a:solidFill>
                  <a:srgbClr val="0070C0"/>
                </a:solidFill>
                <a:latin typeface="Calibri" panose="020F0502020204030204" pitchFamily="34" charset="0"/>
                <a:ea typeface="Calibri" panose="020F0502020204030204" pitchFamily="34" charset="0"/>
                <a:cs typeface="Times New Roman" panose="02020603050405020304" pitchFamily="18" charset="0"/>
              </a:rPr>
              <a:t>verifica di entrambe le condizioni</a:t>
            </a:r>
            <a:r>
              <a:rPr lang="it-IT" dirty="0">
                <a:latin typeface="Calibri" panose="020F0502020204030204" pitchFamily="34" charset="0"/>
                <a:ea typeface="Times New Roman" panose="02020603050405020304" pitchFamily="18" charset="0"/>
                <a:cs typeface="Times New Roman" panose="02020603050405020304" pitchFamily="18" charset="0"/>
              </a:rPr>
              <a:t>, l’applicazione </a:t>
            </a:r>
            <a:r>
              <a:rPr lang="it-IT" dirty="0">
                <a:solidFill>
                  <a:srgbClr val="833C0B"/>
                </a:solidFill>
                <a:latin typeface="Calibri" panose="020F0502020204030204" pitchFamily="34" charset="0"/>
                <a:ea typeface="Calibri" panose="020F0502020204030204" pitchFamily="34" charset="0"/>
                <a:cs typeface="Times New Roman" panose="02020603050405020304" pitchFamily="18" charset="0"/>
              </a:rPr>
              <a:t>deduce l’importo dal conto origine</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solidFill>
                  <a:srgbClr val="833C0B"/>
                </a:solidFill>
                <a:latin typeface="Calibri" panose="020F0502020204030204" pitchFamily="34" charset="0"/>
                <a:ea typeface="Calibri" panose="020F0502020204030204" pitchFamily="34" charset="0"/>
                <a:cs typeface="Times New Roman" panose="02020603050405020304" pitchFamily="18" charset="0"/>
              </a:rPr>
              <a:t>aggiunge l’importo al conto destinazione</a:t>
            </a:r>
            <a:r>
              <a:rPr lang="it-IT" dirty="0">
                <a:latin typeface="Calibri" panose="020F0502020204030204" pitchFamily="34" charset="0"/>
                <a:ea typeface="Times New Roman" panose="02020603050405020304" pitchFamily="18" charset="0"/>
                <a:cs typeface="Times New Roman" panose="02020603050405020304" pitchFamily="18" charset="0"/>
              </a:rPr>
              <a:t> e </a:t>
            </a:r>
            <a:r>
              <a:rPr lang="it-IT" dirty="0">
                <a:latin typeface="Calibri" panose="020F0502020204030204" pitchFamily="34" charset="0"/>
                <a:ea typeface="Calibri" panose="020F0502020204030204" pitchFamily="34" charset="0"/>
                <a:cs typeface="Times New Roman" panose="02020603050405020304" pitchFamily="18" charset="0"/>
              </a:rPr>
              <a:t>mostra una pagina</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CONFERMA TRASFERIMENTO</a:t>
            </a:r>
            <a:r>
              <a:rPr lang="it-IT" dirty="0">
                <a:latin typeface="Calibri" panose="020F0502020204030204" pitchFamily="34" charset="0"/>
                <a:ea typeface="Times New Roman" panose="02020603050405020304" pitchFamily="18" charset="0"/>
                <a:cs typeface="Times New Roman" panose="02020603050405020304" pitchFamily="18" charset="0"/>
              </a:rPr>
              <a:t> che presenta il riepilogo del trasferimento e il saldo del conto di origine. L’applicazione deve garantire l’atomicità del trasferimento: ogni volta che </a:t>
            </a:r>
            <a:r>
              <a:rPr lang="it-IT" dirty="0">
                <a:latin typeface="Calibri" panose="020F0502020204030204" pitchFamily="34" charset="0"/>
                <a:ea typeface="Calibri" panose="020F0502020204030204" pitchFamily="34" charset="0"/>
                <a:cs typeface="Times New Roman" panose="02020603050405020304" pitchFamily="18" charset="0"/>
              </a:rPr>
              <a:t>il conto di destinazione viene addebitato</a:t>
            </a:r>
            <a:r>
              <a:rPr lang="it-IT" dirty="0">
                <a:latin typeface="Calibri" panose="020F0502020204030204" pitchFamily="34" charset="0"/>
                <a:ea typeface="Times New Roman" panose="02020603050405020304" pitchFamily="18" charset="0"/>
                <a:cs typeface="Times New Roman" panose="02020603050405020304" pitchFamily="18" charset="0"/>
              </a:rPr>
              <a:t> </a:t>
            </a:r>
            <a:r>
              <a:rPr lang="it-IT" dirty="0">
                <a:latin typeface="Calibri" panose="020F0502020204030204" pitchFamily="34" charset="0"/>
                <a:ea typeface="Calibri" panose="020F0502020204030204" pitchFamily="34" charset="0"/>
                <a:cs typeface="Times New Roman" panose="02020603050405020304" pitchFamily="18" charset="0"/>
              </a:rPr>
              <a:t>il conto di origine deve essere accreditato e viceversa</a:t>
            </a:r>
            <a:r>
              <a:rPr lang="it-IT" dirty="0">
                <a:latin typeface="Calibri" panose="020F0502020204030204" pitchFamily="34" charset="0"/>
                <a:ea typeface="Times New Roman" panose="02020603050405020304" pitchFamily="18" charset="0"/>
                <a:cs typeface="Times New Roman" panose="02020603050405020304" pitchFamily="18" charset="0"/>
              </a:rPr>
              <a:t>.</a:t>
            </a:r>
            <a:r>
              <a:rPr lang="en-US" dirty="0"/>
              <a:t> </a:t>
            </a:r>
          </a:p>
          <a:p>
            <a:r>
              <a:rPr lang="en-US" dirty="0">
                <a:solidFill>
                  <a:srgbClr val="FF0000"/>
                </a:solidFill>
              </a:rPr>
              <a:t>Pages (views)</a:t>
            </a:r>
            <a:r>
              <a:rPr lang="en-US" dirty="0"/>
              <a:t>, </a:t>
            </a:r>
            <a:r>
              <a:rPr lang="en-US" dirty="0">
                <a:solidFill>
                  <a:srgbClr val="00B050"/>
                </a:solidFill>
              </a:rPr>
              <a:t>view components</a:t>
            </a:r>
            <a:r>
              <a:rPr lang="en-US" dirty="0"/>
              <a:t>, </a:t>
            </a:r>
            <a:r>
              <a:rPr lang="en-US" dirty="0">
                <a:solidFill>
                  <a:srgbClr val="0070C0"/>
                </a:solidFill>
              </a:rPr>
              <a:t>events</a:t>
            </a:r>
            <a:r>
              <a:rPr lang="en-US" dirty="0"/>
              <a:t>, </a:t>
            </a:r>
            <a:r>
              <a:rPr lang="en-US" sz="2900" dirty="0">
                <a:solidFill>
                  <a:srgbClr val="833C0B"/>
                </a:solidFill>
                <a:latin typeface="Calibri" panose="020F0502020204030204" pitchFamily="34" charset="0"/>
                <a:cs typeface="Times New Roman" panose="02020603050405020304" pitchFamily="18" charset="0"/>
              </a:rPr>
              <a:t>actions</a:t>
            </a:r>
          </a:p>
        </p:txBody>
      </p:sp>
    </p:spTree>
    <p:extLst>
      <p:ext uri="{BB962C8B-B14F-4D97-AF65-F5344CB8AC3E}">
        <p14:creationId xmlns:p14="http://schemas.microsoft.com/office/powerpoint/2010/main" val="81773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0233"/>
            <a:ext cx="10515600" cy="1325563"/>
          </a:xfrm>
        </p:spPr>
        <p:txBody>
          <a:bodyPr/>
          <a:lstStyle/>
          <a:p>
            <a:r>
              <a:rPr lang="it-IT" dirty="0">
                <a:latin typeface="+mn-lt"/>
              </a:rPr>
              <a:t>Application design (in IFML)</a:t>
            </a:r>
          </a:p>
        </p:txBody>
      </p:sp>
      <p:pic>
        <p:nvPicPr>
          <p:cNvPr id="5" name="Immagine 4" descr="Immagine che contiene screenshot&#10;&#10;Descrizione generata automaticamente">
            <a:extLst>
              <a:ext uri="{FF2B5EF4-FFF2-40B4-BE49-F238E27FC236}">
                <a16:creationId xmlns:a16="http://schemas.microsoft.com/office/drawing/2014/main" id="{FA6B532A-BE3F-4074-B03D-E8E41D0DC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99" y="793014"/>
            <a:ext cx="11265599" cy="6336000"/>
          </a:xfrm>
          <a:prstGeom prst="rect">
            <a:avLst/>
          </a:prstGeom>
        </p:spPr>
      </p:pic>
    </p:spTree>
    <p:extLst>
      <p:ext uri="{BB962C8B-B14F-4D97-AF65-F5344CB8AC3E}">
        <p14:creationId xmlns:p14="http://schemas.microsoft.com/office/powerpoint/2010/main" val="228233259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1648</Words>
  <Application>Microsoft Office PowerPoint</Application>
  <PresentationFormat>Widescreen</PresentationFormat>
  <Paragraphs>183</Paragraphs>
  <Slides>16</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Calibri Light</vt:lpstr>
      <vt:lpstr>Courier New</vt:lpstr>
      <vt:lpstr>Tema di Office</vt:lpstr>
      <vt:lpstr>Gruppo 14 – Progetto 4: Trasferimento di denaro</vt:lpstr>
      <vt:lpstr>Progetto: trasferimento di denaro</vt:lpstr>
      <vt:lpstr>Data requirements analysis</vt:lpstr>
      <vt:lpstr>Database design</vt:lpstr>
      <vt:lpstr>Presentazione standard di PowerPoint</vt:lpstr>
      <vt:lpstr>Presentazione standard di PowerPoint</vt:lpstr>
      <vt:lpstr>Application requirements (reviewed)</vt:lpstr>
      <vt:lpstr>Application requirements analysis </vt:lpstr>
      <vt:lpstr>Application design (in IFML)</vt:lpstr>
      <vt:lpstr>Components</vt:lpstr>
      <vt:lpstr>Event: autenticate</vt:lpstr>
      <vt:lpstr>Events: get accounts</vt:lpstr>
      <vt:lpstr>Events: get account page</vt:lpstr>
      <vt:lpstr>Events: create transfer (confirmed)</vt:lpstr>
      <vt:lpstr>Events: create transfer (failed)</vt:lpstr>
      <vt:lpstr>Additional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Gabriele</dc:creator>
  <cp:lastModifiedBy>Gabriele</cp:lastModifiedBy>
  <cp:revision>71</cp:revision>
  <dcterms:created xsi:type="dcterms:W3CDTF">2020-04-12T14:21:20Z</dcterms:created>
  <dcterms:modified xsi:type="dcterms:W3CDTF">2020-04-14T16:48:59Z</dcterms:modified>
</cp:coreProperties>
</file>