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1071" r:id="rId3"/>
    <p:sldId id="1242" r:id="rId5"/>
    <p:sldId id="1255" r:id="rId6"/>
    <p:sldId id="1354" r:id="rId7"/>
    <p:sldId id="1256" r:id="rId8"/>
    <p:sldId id="1341" r:id="rId9"/>
    <p:sldId id="1379" r:id="rId10"/>
    <p:sldId id="1368" r:id="rId11"/>
    <p:sldId id="1383" r:id="rId12"/>
    <p:sldId id="1397" r:id="rId13"/>
    <p:sldId id="1395" r:id="rId14"/>
    <p:sldId id="1176" r:id="rId15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33"/>
        <p:guide pos="30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44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-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6565" y="-274955"/>
            <a:ext cx="10057765" cy="75514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260" y="2678430"/>
            <a:ext cx="8698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超时订单自动关闭的实现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checker/>
      </p:transition>
    </mc:Choice>
    <mc:Fallback>
      <p:transition spd="slow" advClick="0" advTm="600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实现策略（四）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63587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b="1">
                <a:sym typeface="+mn-ea"/>
              </a:rPr>
              <a:t>RabbitMQ TTL+DLX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>
                <a:sym typeface="+mn-ea"/>
              </a:rPr>
              <a:t>RabbitMQ</a:t>
            </a:r>
            <a:r>
              <a:rPr lang="zh-CN" altLang="en-US">
                <a:sym typeface="+mn-ea"/>
              </a:rPr>
              <a:t>可设置消息过期时间（</a:t>
            </a:r>
            <a:r>
              <a:rPr lang="en-US" altLang="zh-CN">
                <a:sym typeface="+mn-ea"/>
              </a:rPr>
              <a:t>TTL</a:t>
            </a:r>
            <a:r>
              <a:rPr lang="zh-CN" altLang="en-US">
                <a:sym typeface="+mn-ea"/>
              </a:rPr>
              <a:t>），当消息过期后可以将该消息投递到队列上设置的死信交换器（</a:t>
            </a:r>
            <a:r>
              <a:rPr lang="en-US" altLang="zh-CN">
                <a:sym typeface="+mn-ea"/>
              </a:rPr>
              <a:t>DLX</a:t>
            </a:r>
            <a:r>
              <a:rPr lang="zh-CN" altLang="en-US">
                <a:sym typeface="+mn-ea"/>
              </a:rPr>
              <a:t>）上，再次投递到死信队列中，重新消费。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" y="3942080"/>
            <a:ext cx="8074660" cy="213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方案总结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570" y="1569720"/>
            <a:ext cx="7643495" cy="51873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DB</a:t>
            </a:r>
            <a:r>
              <a:rPr lang="zh-CN" altLang="en-US" b="1">
                <a:sym typeface="+mn-ea"/>
              </a:rPr>
              <a:t>轮询</a:t>
            </a:r>
            <a:endParaRPr lang="zh-CN" altLang="en-US" b="1"/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优点：实现简单、无技术难点、异常恢复、支持分布式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集群环境；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缺点：影响数据库性能、时效性差、效率低；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endParaRPr lang="zh-CN" altLang="en-US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DelayedQueue</a:t>
            </a:r>
            <a:endParaRPr lang="en-US" altLang="zh-CN" b="1"/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优点：实现简单、性能较好；</a:t>
            </a:r>
            <a:endParaRPr lang="zh-CN" altLang="en-US"/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缺点：异常恢复困难、分布式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集群实现困难；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endParaRPr lang="zh-CN" altLang="en-US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Redis</a:t>
            </a:r>
            <a:endParaRPr lang="en-US" altLang="zh-CN" b="1"/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优点：解耦、异常恢复、扩展性强、支持分布式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集群环境；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缺点：增加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维护、占用宽带、业务处理异常逻辑复杂；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endParaRPr lang="zh-CN" altLang="en-US">
              <a:sym typeface="+mn-ea"/>
            </a:endParaRPr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RabbitMQ</a:t>
            </a:r>
            <a:endParaRPr lang="en-US" altLang="zh-CN" b="1"/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优点：解耦、异常恢复、扩展性强、支持分布式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集群环境；</a:t>
            </a:r>
            <a:endParaRPr lang="zh-CN" altLang="en-US"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缺点：增加</a:t>
            </a:r>
            <a:r>
              <a:rPr lang="en-US" altLang="zh-CN">
                <a:sym typeface="+mn-ea"/>
              </a:rPr>
              <a:t>RabbitMQ</a:t>
            </a:r>
            <a:r>
              <a:rPr lang="zh-CN" altLang="en-US">
                <a:sym typeface="+mn-ea"/>
              </a:rPr>
              <a:t>维护、占用宽带；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05941" y="3004503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非常感谢您的观看！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16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课程目录 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-9022" y="1742306"/>
            <a:ext cx="4112658" cy="3715566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rgbClr val="392F2E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06" name="Freeform 1105"/>
          <p:cNvSpPr>
            <a:spLocks noEditPoints="1"/>
          </p:cNvSpPr>
          <p:nvPr/>
        </p:nvSpPr>
        <p:spPr bwMode="auto">
          <a:xfrm>
            <a:off x="4615545" y="2538260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7785" y="25406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延时任务特点</a:t>
            </a:r>
            <a:endParaRPr lang="zh-CN"/>
          </a:p>
        </p:txBody>
      </p:sp>
      <p:sp>
        <p:nvSpPr>
          <p:cNvPr id="10" name="Freeform 1105"/>
          <p:cNvSpPr>
            <a:spLocks noEditPoints="1"/>
          </p:cNvSpPr>
          <p:nvPr/>
        </p:nvSpPr>
        <p:spPr bwMode="auto">
          <a:xfrm>
            <a:off x="4615545" y="3375190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7785" y="33775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实现方案及总结</a:t>
            </a:r>
            <a:endParaRPr lang="zh-CN"/>
          </a:p>
        </p:txBody>
      </p:sp>
      <p:sp>
        <p:nvSpPr>
          <p:cNvPr id="12" name="Freeform 1105"/>
          <p:cNvSpPr>
            <a:spLocks noEditPoints="1"/>
          </p:cNvSpPr>
          <p:nvPr/>
        </p:nvSpPr>
        <p:spPr bwMode="auto">
          <a:xfrm>
            <a:off x="4615545" y="4248315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37785" y="425069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互联网架构技能树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617980"/>
            <a:ext cx="4799965" cy="3453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85" y="907415"/>
            <a:ext cx="2835275" cy="5043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延时任务特点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9830" y="1885315"/>
            <a:ext cx="678370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/>
              <a:t>         </a:t>
            </a:r>
            <a:r>
              <a:rPr lang="zh-CN"/>
              <a:t>延时任务不同于定时任务，一般定时任务中需要批量处理数据或任务；而</a:t>
            </a:r>
            <a:r>
              <a:rPr lang="zh-CN" b="1"/>
              <a:t>延时任务是某事件触发一定时间</a:t>
            </a:r>
            <a:r>
              <a:rPr lang="zh-CN" b="1">
                <a:sym typeface="+mn-ea"/>
              </a:rPr>
              <a:t>后</a:t>
            </a:r>
            <a:r>
              <a:rPr lang="zh-CN" b="1"/>
              <a:t>需要触发另外一个任务</a:t>
            </a:r>
            <a:r>
              <a:rPr lang="zh-CN"/>
              <a:t>，不是统一执行。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实现策略（一）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b="1">
                <a:solidFill>
                  <a:schemeClr val="tx1"/>
                </a:solidFill>
                <a:sym typeface="+mn-ea"/>
              </a:rPr>
              <a:t>数据库轮询</a:t>
            </a:r>
            <a:endParaRPr lang="zh-CN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小型项目常用方式，通过一个线程去扫描数据库或数据库定时任务，通过订单时间判断超时的订单，进行更新状态或其他操作。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425190"/>
            <a:ext cx="5295265" cy="3176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实现策略（二）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JDK</a:t>
            </a:r>
            <a:r>
              <a:rPr lang="zh-CN" altLang="en-US" b="1">
                <a:sym typeface="+mn-ea"/>
              </a:rPr>
              <a:t>延迟队列</a:t>
            </a:r>
            <a:endParaRPr lang="zh-CN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DelayQueue是一个无界阻塞队列，只有在延迟期满时才能从中获取元素，放入DelayQueue中的对象需要实现</a:t>
            </a:r>
            <a:r>
              <a:rPr lang="en-US" altLang="zh-CN">
                <a:sym typeface="+mn-ea"/>
              </a:rPr>
              <a:t>Delayed</a:t>
            </a:r>
            <a:r>
              <a:rPr lang="zh-CN" altLang="en-US">
                <a:sym typeface="+mn-ea"/>
              </a:rPr>
              <a:t>接口。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483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实现策略（二）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DelayedQueue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实现工作流程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532765" y="2277745"/>
            <a:ext cx="1187450" cy="72390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流程图: 过程 2"/>
          <p:cNvSpPr/>
          <p:nvPr/>
        </p:nvSpPr>
        <p:spPr>
          <a:xfrm>
            <a:off x="6560185" y="4036695"/>
            <a:ext cx="1187450" cy="72390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消费者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/>
          <p:cNvCxnSpPr>
            <a:stCxn id="2" idx="3"/>
            <a:endCxn id="10" idx="1"/>
          </p:cNvCxnSpPr>
          <p:nvPr/>
        </p:nvCxnSpPr>
        <p:spPr>
          <a:xfrm>
            <a:off x="1720215" y="2639695"/>
            <a:ext cx="2699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" idx="0"/>
          </p:cNvCxnSpPr>
          <p:nvPr/>
        </p:nvCxnSpPr>
        <p:spPr>
          <a:xfrm flipH="1" flipV="1">
            <a:off x="7150735" y="3018790"/>
            <a:ext cx="3175" cy="1017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49450" y="217932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生产者生成一个</a:t>
            </a:r>
            <a:r>
              <a:rPr lang="zh-CN"/>
              <a:t>任务</a:t>
            </a:r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4419600" y="2277745"/>
            <a:ext cx="2719705" cy="723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51450" y="3488055"/>
            <a:ext cx="380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通过</a:t>
            </a:r>
            <a:r>
              <a:rPr lang="en-US" altLang="zh-CN"/>
              <a:t>poll()/take()</a:t>
            </a:r>
            <a:r>
              <a:rPr lang="zh-CN" altLang="en-US"/>
              <a:t>方法获取超时的任务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28820" y="2459355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Delayed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5010785" y="1909445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ym typeface="+mn-ea"/>
              </a:rPr>
              <a:t>DelayedQueue</a:t>
            </a:r>
            <a:endParaRPr lang="zh-CN"/>
          </a:p>
        </p:txBody>
      </p:sp>
      <p:sp>
        <p:nvSpPr>
          <p:cNvPr id="15" name="椭圆 14"/>
          <p:cNvSpPr/>
          <p:nvPr/>
        </p:nvSpPr>
        <p:spPr>
          <a:xfrm>
            <a:off x="5368925" y="245999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Delayed</a:t>
            </a:r>
            <a:endParaRPr lang="en-US" altLang="zh-CN" sz="900"/>
          </a:p>
        </p:txBody>
      </p:sp>
      <p:sp>
        <p:nvSpPr>
          <p:cNvPr id="17" name="文本框 16"/>
          <p:cNvSpPr txBox="1"/>
          <p:nvPr/>
        </p:nvSpPr>
        <p:spPr>
          <a:xfrm>
            <a:off x="6320790" y="4760595"/>
            <a:ext cx="166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ConsumerDelay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0205" y="3018790"/>
            <a:ext cx="1656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ProducerDelay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015" y="5448300"/>
            <a:ext cx="814197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poll()</a:t>
            </a:r>
            <a:r>
              <a:rPr lang="zh-CN" altLang="en-US" sz="1600"/>
              <a:t>：获取并移除队列的超时元素，没有则返回空。</a:t>
            </a:r>
            <a:endParaRPr lang="zh-CN" altLang="en-US" sz="1600"/>
          </a:p>
          <a:p>
            <a:pPr algn="l"/>
            <a:endParaRPr lang="zh-CN" altLang="en-US" sz="1400">
              <a:sym typeface="+mn-ea"/>
            </a:endParaRPr>
          </a:p>
          <a:p>
            <a:pPr algn="l"/>
            <a:r>
              <a:rPr lang="en-US" altLang="zh-CN" sz="1600"/>
              <a:t>take()</a:t>
            </a:r>
            <a:r>
              <a:rPr lang="zh-CN" altLang="en-US" sz="1600"/>
              <a:t>：获取并移除队列的超时元素，如果没有则</a:t>
            </a:r>
            <a:r>
              <a:rPr lang="en-US" altLang="zh-CN" sz="1600"/>
              <a:t>wait</a:t>
            </a:r>
            <a:r>
              <a:rPr lang="zh-CN" altLang="en-US" sz="1600"/>
              <a:t>当前线程，直到有元素满足超时条件，返回结果。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实现策略（三）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635875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Redis </a:t>
            </a:r>
            <a:r>
              <a:rPr lang="zh-CN" altLang="en-US" b="1">
                <a:sym typeface="+mn-ea"/>
              </a:rPr>
              <a:t>有序集合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sortedSet</a:t>
            </a:r>
            <a:r>
              <a:rPr lang="zh-CN" altLang="en-US">
                <a:sym typeface="+mn-ea"/>
              </a:rPr>
              <a:t>集合（</a:t>
            </a:r>
            <a:r>
              <a:rPr lang="en-US" altLang="zh-CN">
                <a:sym typeface="+mn-ea"/>
              </a:rPr>
              <a:t>sorted set</a:t>
            </a:r>
            <a:r>
              <a:rPr lang="zh-CN" altLang="en-US">
                <a:sym typeface="+mn-ea"/>
              </a:rPr>
              <a:t>也叫</a:t>
            </a:r>
            <a:r>
              <a:rPr lang="en-US" altLang="zh-CN">
                <a:sym typeface="+mn-ea"/>
              </a:rPr>
              <a:t>zset</a:t>
            </a:r>
            <a:r>
              <a:rPr lang="zh-CN" altLang="en-US">
                <a:sym typeface="+mn-ea"/>
              </a:rPr>
              <a:t>）是一个有序集合，每个元素（</a:t>
            </a:r>
            <a:r>
              <a:rPr lang="en-US" altLang="zh-CN">
                <a:sym typeface="+mn-ea"/>
              </a:rPr>
              <a:t>member</a:t>
            </a:r>
            <a:r>
              <a:rPr lang="zh-CN" altLang="en-US">
                <a:sym typeface="+mn-ea"/>
              </a:rPr>
              <a:t>）都关联了一个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，可以通过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排序获取集合中的值。</a:t>
            </a:r>
            <a:endParaRPr lang="zh-CN" altLang="en-US"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zset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常用命令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    添加元素：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zadd key score member [[score member] [score member] ...]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按顺序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查询元素：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zrange key start stop [withscores]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查询元素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score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：zscore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key member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移除元素：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zrem key member [member ...]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实现策略（三）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Redis </a:t>
            </a:r>
            <a:r>
              <a:rPr lang="zh-CN" altLang="en-US" b="1">
                <a:sym typeface="+mn-ea"/>
              </a:rPr>
              <a:t>有序集合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将订单超时时间戳与订单号分别设置为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member</a:t>
            </a:r>
            <a:r>
              <a:rPr lang="zh-CN" altLang="en-US">
                <a:sym typeface="+mn-ea"/>
              </a:rPr>
              <a:t>，系统扫描第一个元素判断是否超时。</a:t>
            </a:r>
            <a:endParaRPr lang="zh-CN" altLang="en-US"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1123950" y="4011930"/>
            <a:ext cx="1187450" cy="72390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4859655" y="5891530"/>
            <a:ext cx="1187450" cy="72390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消费者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3845" y="3649980"/>
            <a:ext cx="2719705" cy="144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84650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K-V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4609148" y="3281680"/>
            <a:ext cx="168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ym typeface="+mn-ea"/>
              </a:rPr>
              <a:t>Redis Sorted Set</a:t>
            </a: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5018405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cxnSp>
        <p:nvCxnSpPr>
          <p:cNvPr id="7" name="直接箭头连接符 6"/>
          <p:cNvCxnSpPr>
            <a:stCxn id="2" idx="3"/>
            <a:endCxn id="10" idx="1"/>
          </p:cNvCxnSpPr>
          <p:nvPr/>
        </p:nvCxnSpPr>
        <p:spPr>
          <a:xfrm flipV="1">
            <a:off x="2311400" y="4370705"/>
            <a:ext cx="178244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05710" y="4011930"/>
            <a:ext cx="1393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zadd</a:t>
            </a:r>
            <a:r>
              <a:rPr lang="zh-CN" altLang="en-US"/>
              <a:t>添加</a:t>
            </a:r>
            <a:r>
              <a:rPr lang="en-US" altLang="zh-CN"/>
              <a:t>K-V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54015" y="5466080"/>
            <a:ext cx="2891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/>
              <a:t>range</a:t>
            </a:r>
            <a:r>
              <a:rPr lang="zh-CN" altLang="en-US"/>
              <a:t>查询</a:t>
            </a:r>
            <a:r>
              <a:rPr lang="en-US" altLang="zh-CN"/>
              <a:t>score</a:t>
            </a:r>
            <a:r>
              <a:rPr lang="zh-CN" altLang="en-US"/>
              <a:t>最小的元素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3" idx="0"/>
            <a:endCxn id="10" idx="2"/>
          </p:cNvCxnSpPr>
          <p:nvPr/>
        </p:nvCxnSpPr>
        <p:spPr>
          <a:xfrm flipV="1">
            <a:off x="5453380" y="5091430"/>
            <a:ext cx="635" cy="8001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883275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sp>
        <p:nvSpPr>
          <p:cNvPr id="19" name="椭圆 18"/>
          <p:cNvSpPr/>
          <p:nvPr/>
        </p:nvSpPr>
        <p:spPr>
          <a:xfrm>
            <a:off x="4184650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K-V</a:t>
            </a:r>
            <a:endParaRPr lang="en-US" altLang="zh-CN" sz="900"/>
          </a:p>
        </p:txBody>
      </p:sp>
      <p:sp>
        <p:nvSpPr>
          <p:cNvPr id="20" name="椭圆 19"/>
          <p:cNvSpPr/>
          <p:nvPr/>
        </p:nvSpPr>
        <p:spPr>
          <a:xfrm>
            <a:off x="5018405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sp>
        <p:nvSpPr>
          <p:cNvPr id="21" name="椭圆 20"/>
          <p:cNvSpPr/>
          <p:nvPr/>
        </p:nvSpPr>
        <p:spPr>
          <a:xfrm>
            <a:off x="5883275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全屏显示(4:3)</PresentationFormat>
  <Paragraphs>115</Paragraphs>
  <Slides>12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Wingdings</vt:lpstr>
      <vt:lpstr>Calibri</vt:lpstr>
      <vt:lpstr>Times New Roman</vt:lpstr>
      <vt:lpstr>Arial Unicode MS</vt:lpstr>
      <vt:lpstr>黑体</vt:lpstr>
      <vt:lpstr>HelveticaNeue LT 43 LightEx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luopeng</cp:lastModifiedBy>
  <cp:revision>820</cp:revision>
  <dcterms:created xsi:type="dcterms:W3CDTF">2014-11-09T01:07:00Z</dcterms:created>
  <dcterms:modified xsi:type="dcterms:W3CDTF">2018-12-17T13:04:37Z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