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1" r:id="rId4"/>
    <p:sldId id="273" r:id="rId5"/>
    <p:sldId id="258" r:id="rId6"/>
    <p:sldId id="259" r:id="rId7"/>
    <p:sldId id="260" r:id="rId8"/>
    <p:sldId id="261" r:id="rId9"/>
    <p:sldId id="262" r:id="rId10"/>
    <p:sldId id="264" r:id="rId11"/>
    <p:sldId id="263" r:id="rId12"/>
    <p:sldId id="265" r:id="rId13"/>
    <p:sldId id="267" r:id="rId14"/>
    <p:sldId id="266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id Afzali" userId="c387eeb0-a294-44b3-a4fe-2abc9ef23252" providerId="ADAL" clId="{1963DDF7-D1BC-4D08-B4F8-1F7B0BC62D95}"/>
    <pc:docChg chg="modSld">
      <pc:chgData name="Farid Afzali" userId="c387eeb0-a294-44b3-a4fe-2abc9ef23252" providerId="ADAL" clId="{1963DDF7-D1BC-4D08-B4F8-1F7B0BC62D95}" dt="2025-01-13T05:14:00.815" v="101" actId="20577"/>
      <pc:docMkLst>
        <pc:docMk/>
      </pc:docMkLst>
      <pc:sldChg chg="modSp mod">
        <pc:chgData name="Farid Afzali" userId="c387eeb0-a294-44b3-a4fe-2abc9ef23252" providerId="ADAL" clId="{1963DDF7-D1BC-4D08-B4F8-1F7B0BC62D95}" dt="2025-01-13T05:14:00.815" v="101" actId="20577"/>
        <pc:sldMkLst>
          <pc:docMk/>
          <pc:sldMk cId="322442256" sldId="259"/>
        </pc:sldMkLst>
        <pc:spChg chg="mod">
          <ac:chgData name="Farid Afzali" userId="c387eeb0-a294-44b3-a4fe-2abc9ef23252" providerId="ADAL" clId="{1963DDF7-D1BC-4D08-B4F8-1F7B0BC62D95}" dt="2025-01-13T05:14:00.815" v="101" actId="20577"/>
          <ac:spMkLst>
            <pc:docMk/>
            <pc:sldMk cId="322442256" sldId="259"/>
            <ac:spMk id="3" creationId="{8FDC4A25-E7A4-1B10-F4F0-793F74A253F3}"/>
          </ac:spMkLst>
        </pc:spChg>
      </pc:sldChg>
      <pc:sldChg chg="modSp mod">
        <pc:chgData name="Farid Afzali" userId="c387eeb0-a294-44b3-a4fe-2abc9ef23252" providerId="ADAL" clId="{1963DDF7-D1BC-4D08-B4F8-1F7B0BC62D95}" dt="2025-01-13T04:59:31.154" v="8" actId="20577"/>
        <pc:sldMkLst>
          <pc:docMk/>
          <pc:sldMk cId="3074085664" sldId="271"/>
        </pc:sldMkLst>
        <pc:spChg chg="mod">
          <ac:chgData name="Farid Afzali" userId="c387eeb0-a294-44b3-a4fe-2abc9ef23252" providerId="ADAL" clId="{1963DDF7-D1BC-4D08-B4F8-1F7B0BC62D95}" dt="2025-01-13T04:59:31.154" v="8" actId="20577"/>
          <ac:spMkLst>
            <pc:docMk/>
            <pc:sldMk cId="3074085664" sldId="271"/>
            <ac:spMk id="3" creationId="{89468931-CF8D-EB7A-AF07-893DD75DEAA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ED611-A2BB-4A57-AD2B-31A7CEA2BB39}" type="datetimeFigureOut">
              <a:rPr lang="en-CA" smtClean="0"/>
              <a:t>2025-01-13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174E5-5A37-4143-A4FE-6737803BBC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301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CB1D6-87B6-FBB3-917F-3A3069AE1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D811B-D8B6-BD44-D81E-96CB789DD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38446-7779-0A3F-A851-19AFA520F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4A17-5A08-4206-8885-90F227AA152F}" type="datetime1">
              <a:rPr lang="en-CA" smtClean="0"/>
              <a:t>2025-01-13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CB78F-5847-BD74-98CA-CAD1D30F0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DAD7E-744C-0658-9ED0-4A573EED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E844-716D-4666-BA44-A8E28B3F3B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3848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CCA9D-D53A-C637-1F34-AB5CC7CA2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49CC5-9271-9379-614C-7B204C11E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50772-75E9-BE61-C110-D35EE2823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734C-9C26-4E3E-AFF2-C2B5513146B0}" type="datetime1">
              <a:rPr lang="en-CA" smtClean="0"/>
              <a:t>2025-01-13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4D8F4-1F04-551B-D5FA-E52DDEAB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0BCFF-CD6B-3505-29C5-1AEB4B8B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E844-716D-4666-BA44-A8E28B3F3B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4742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ABA8E0-B921-8A48-81C6-DB5BFCC5F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944F9-5AC5-89D7-7759-E5523A120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99A52-3172-B11A-376B-F36959F1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9EA1-67EE-4D44-9B85-F7E501A44EE3}" type="datetime1">
              <a:rPr lang="en-CA" smtClean="0"/>
              <a:t>2025-01-13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B7A4E-93ED-17F9-81E4-6DD9A10B9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9EC12-3D97-43E8-99F2-C7092932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E844-716D-4666-BA44-A8E28B3F3B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487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0A585-3840-A09D-3844-5EB142D07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1E9EC-1BB5-4EE5-9D40-B276F4E14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CEBEB-CD12-6894-8E23-35D9B059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D84B-CD01-453A-AE96-F293B1F76C1C}" type="datetime1">
              <a:rPr lang="en-CA" smtClean="0"/>
              <a:t>2025-01-13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0BF2B-558F-D59A-4BF7-AF260B7D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28305-B19C-B500-EC60-2A0BFEF5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E844-716D-4666-BA44-A8E28B3F3B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718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2A64-3C3D-00E3-A995-E1C0A1F3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600B6-8B05-C50C-065A-A4A79DB32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2DACC-1892-F29C-D39E-6ED35AC1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9665-9475-4AE3-8792-2E8A170006A7}" type="datetime1">
              <a:rPr lang="en-CA" smtClean="0"/>
              <a:t>2025-01-13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11568-35B8-2F32-650D-2FFB4A37D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3088B-24FC-DDD2-5369-5836BA25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E844-716D-4666-BA44-A8E28B3F3B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697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7B7F9-71FE-E137-C06E-C137ABA7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4ABD5-FAF9-800C-B785-94140AEE3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30E81-220F-AA6D-6777-CCF355721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845D2-56E7-D568-BDE0-C81BFCA6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2375-8092-40B7-A39D-405698838E33}" type="datetime1">
              <a:rPr lang="en-CA" smtClean="0"/>
              <a:t>2025-01-13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1A6A4-0A28-EDA9-2DD7-ECEC7AF8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1ED65-B59E-F32A-6B45-F285E57F3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E844-716D-4666-BA44-A8E28B3F3B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916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CBB14-7C98-5318-DC59-00280184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003E6-DEF6-FD72-05E2-891CD0A5E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B7FB6-A7F5-169C-016E-BF962102A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19D3FB-7DE9-94FC-8F7A-573108554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D3272-0ECB-71E1-B9D2-00E4486AE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B734CA-40AC-851E-37B4-A5280CB2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F2FB-1EB5-483E-855B-84B986577C4F}" type="datetime1">
              <a:rPr lang="en-CA" smtClean="0"/>
              <a:t>2025-01-13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1F546B-F589-A97C-D712-F291CD318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1971C0-E6FD-7745-158C-E9119804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E844-716D-4666-BA44-A8E28B3F3B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4334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BD4E4-6072-E2F1-0859-D4E880F24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67622E-620C-7A91-96BD-B67204BEB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9D95-6A22-4E77-985E-288DE3E10D37}" type="datetime1">
              <a:rPr lang="en-CA" smtClean="0"/>
              <a:t>2025-01-13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8F50E-FD8D-95B6-C301-145EAC5EC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7F52A-452A-6919-9D47-79753C1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E844-716D-4666-BA44-A8E28B3F3B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763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022FF-3F68-4853-60F4-575C5480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7AAF-9CDA-49BE-9706-86A7CBD7FFC3}" type="datetime1">
              <a:rPr lang="en-CA" smtClean="0"/>
              <a:t>2025-01-13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CAE1C9-5CBB-2B7C-1F94-9554A33E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076B3-97E4-2949-87AB-20CD09CA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E844-716D-4666-BA44-A8E28B3F3B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418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9CCE-4090-5BB8-B71A-A631B51C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33BAD-F224-15FE-6BDB-EB8E0BB93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B1761-9FFA-A6C3-03AF-DE30BB824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AA2FA-E05A-CBDF-8022-74C90A396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CFFC-2D1E-432C-B1DC-2763D1873567}" type="datetime1">
              <a:rPr lang="en-CA" smtClean="0"/>
              <a:t>2025-01-13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02380-3C72-E75F-B76E-A11EB44AE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B3AE4-C6DF-9FCB-E76E-58BC4E17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E844-716D-4666-BA44-A8E28B3F3B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0686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8109-298B-0ADB-DA31-2C0345148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8741E1-46F6-A40E-36D8-87D754009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31B43-16A4-DE1D-2C58-38E58AB60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00ADE-62AB-F831-66D8-30BFA5D4D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9BED-61E6-49FF-BD1F-17ED175E26EF}" type="datetime1">
              <a:rPr lang="en-CA" smtClean="0"/>
              <a:t>2025-01-13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D1981-342B-C8DF-CD20-774B5357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6D34A-4428-694D-B10E-F2B2F971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E844-716D-4666-BA44-A8E28B3F3B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02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30B70-98E0-CF81-8503-658A3A7A4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8763E-135F-B477-68BC-5F3178BE1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A11EF-46E6-6A81-B07F-F805E48AD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C554B-CFE1-434C-9682-37A624291438}" type="datetime1">
              <a:rPr lang="en-CA" smtClean="0"/>
              <a:t>2025-01-13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7B65C-9710-0DE9-C96F-49E1A4C29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85E70-452D-D791-F3DE-69483FD94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4E844-716D-4666-BA44-A8E28B3F3B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377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mailto:anvarihn@mcmaster.c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6C5126-340B-998A-1FFA-1D5DD1816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CA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 Course Outline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7BB15-D893-35E7-9764-180D93BE3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Farid Afzali, Ph.D., P.Eng.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39997-6B86-1C3C-14E8-D0F03E5C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E844-716D-4666-BA44-A8E28B3F3BC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834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4C2CD-99C5-32B9-C208-A4A90E082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5-6: Optimization and Training</a:t>
            </a:r>
            <a:endParaRPr lang="en-CA" sz="370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5C3C-4A29-6B9E-837C-A99532035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5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Gradient Descent and Backpropagation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6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Artificial Neural Networks (ANN)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Outcome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Understand optimization techniques and the structure of artificial neural networks.</a:t>
            </a:r>
          </a:p>
          <a:p>
            <a:pPr>
              <a:spcAft>
                <a:spcPts val="1200"/>
              </a:spcAft>
            </a:pPr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EA53B-B75B-C264-7314-740D17D8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E844-716D-4666-BA44-A8E28B3F3BC8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6554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92F3E-1AA8-3EA3-63ED-E1A4FDDF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7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7: Overfitting, Cross-Validation, and Regularization</a:t>
            </a:r>
            <a:endParaRPr lang="en-CA" sz="3700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FBFCD-DC1A-22B6-592A-6B5193C96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09" y="2083981"/>
            <a:ext cx="10834577" cy="3917574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Understanding the concept of overfitting.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Factors that contribute to overfitting in machine learning models.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Techniques and strategies to prevent or reduce overfitting.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Outcome: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Learn how to address overfitting and use regularization techniques.</a:t>
            </a:r>
          </a:p>
          <a:p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B5EFA-7522-44C9-DBDE-6F9B73B1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E844-716D-4666-BA44-A8E28B3F3BC8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6866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CDAFDA-4EEE-0E9B-A569-03E47FEC7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CA" sz="37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8-9: Hyperparameters and Feedforward Neural Networks (FFN)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98F38-D1C8-F144-2CA8-905177232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8: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Hyperparameters (Activations and Optimizers)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9: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Feedforward Neural Networks (FFN) and Model Evaluation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Outcome: 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Gain expertise in selecting hyperparameters and evaluating FFN models.</a:t>
            </a:r>
          </a:p>
          <a:p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941F6-556C-C79C-A272-77223AAC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E844-716D-4666-BA44-A8E28B3F3BC8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937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684AF-6BF4-91AA-1C45-3B81A1D8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70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10-11: Advanced Topics in Deep Learning</a:t>
            </a:r>
            <a:endParaRPr lang="en-CA" sz="370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636F4-F0C7-12F3-7010-F4FCFD0C1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10: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Milestone Projects with Feedforward Networks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11: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Autoencoders and Model Weight Initialization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Outcome: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Apply deep learning concepts to practical projects and understand autoencoders.</a:t>
            </a:r>
          </a:p>
          <a:p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4E018-F340-2F0F-D2EE-B9591BD4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E844-716D-4666-BA44-A8E28B3F3BC8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2695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0BC48-6E37-23FA-2ADD-F7B31F7F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12: GPU Computing and Convolutions</a:t>
            </a:r>
            <a:endParaRPr lang="en-CA" sz="3700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8BEF5-2591-95DE-775D-EAFF3E71C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is GPU and  why use it?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Run an experiment on the GPU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Outcome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Learn how to run deep learning models on GPUs and understand convolutional neural networks (CNNs).</a:t>
            </a:r>
          </a:p>
          <a:p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94507-6A96-B748-C236-742ABE23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E844-716D-4666-BA44-A8E28B3F3BC8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470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90AFEA-F8F5-EE97-0075-5E24A89A4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7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13: Convolutional Neural Networks (CNNs)</a:t>
            </a:r>
            <a:endParaRPr lang="en-CA" sz="3700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1B3E8-3CCB-1AD1-9551-F88AF292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Overview of the fundamental architecture of Convolutional Neural Networks (CNNs).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Using CNNs to classify handwritten digits in the MNIST dataset, a common deep learning task.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Outcome: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Explore CNNs, transformations, and design principles.</a:t>
            </a:r>
          </a:p>
          <a:p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7F87A-D0A3-A446-32AF-F2F8C2CE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E844-716D-4666-BA44-A8E28B3F3BC8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1946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E0B98-A076-184E-C30C-8C423DDA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14: Advanced Deep Learning Topics</a:t>
            </a:r>
            <a:endParaRPr lang="en-CA" sz="3700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21ED8-F44F-8658-BED3-C35C8F6D4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14: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Transfer Learning, Style Transfer, Generative Adversarial Networks (GANs), Recurrent Neural Networks (RNNs), LSTM, GRU, and Ethics of Deep Learning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Outcome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Familiarize students with advanced topics and ethical considerations in deep learning.</a:t>
            </a:r>
          </a:p>
          <a:p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018B8-BEEA-F5F8-DA55-0DD7B602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E844-716D-4666-BA44-A8E28B3F3BC8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0360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831679-F3ED-1F6E-1282-FE7178E65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Learning Outcomes</a:t>
            </a:r>
            <a:endParaRPr lang="en-CA" sz="370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A156B-1053-9E6E-7A3D-3D1057AD9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0" y="1891970"/>
            <a:ext cx="11225831" cy="4671492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70000"/>
              </a:lnSpc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Understand the core concepts of deep learning, including neural networks, activations, and optimization techniques.</a:t>
            </a:r>
          </a:p>
          <a:p>
            <a:pPr>
              <a:lnSpc>
                <a:spcPct val="170000"/>
              </a:lnSpc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Gain proficiency in Python,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for deep learning applications.</a:t>
            </a:r>
          </a:p>
          <a:p>
            <a:pPr>
              <a:lnSpc>
                <a:spcPct val="170000"/>
              </a:lnSpc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Apply gradient descent and backpropagation to train artificial neural networks.</a:t>
            </a:r>
          </a:p>
          <a:p>
            <a:pPr>
              <a:lnSpc>
                <a:spcPct val="170000"/>
              </a:lnSpc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Recognize and mitigate overfitting through cross-validation and regularization techniques.</a:t>
            </a:r>
          </a:p>
          <a:p>
            <a:pPr>
              <a:lnSpc>
                <a:spcPct val="170000"/>
              </a:lnSpc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Choose appropriate hyperparameters and optimizers for deep neural networks.</a:t>
            </a:r>
          </a:p>
          <a:p>
            <a:pPr>
              <a:lnSpc>
                <a:spcPct val="170000"/>
              </a:lnSpc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Build and evaluate feedforward neural network models for various applications.</a:t>
            </a:r>
          </a:p>
          <a:p>
            <a:pPr>
              <a:lnSpc>
                <a:spcPct val="170000"/>
              </a:lnSpc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Work on milestone projects to develop practical deep learning skills.</a:t>
            </a:r>
          </a:p>
          <a:p>
            <a:pPr>
              <a:lnSpc>
                <a:spcPct val="170000"/>
              </a:lnSpc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Explore autoencoders, GPU computing, and convolutional neural networks.</a:t>
            </a:r>
          </a:p>
          <a:p>
            <a:pPr>
              <a:lnSpc>
                <a:spcPct val="170000"/>
              </a:lnSpc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Understand advanced topics such as transfer learning, style transfer, GANs, RNNs, LSTM, GRU, and ethical considerations in deep learning.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BB733-5E49-58DF-EBDC-9083259B6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E844-716D-4666-BA44-A8E28B3F3BC8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716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AD371-9D8E-7E22-D37D-C9FDC1AFC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37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 Gateway to Deep Learning Excellence</a:t>
            </a:r>
            <a:endParaRPr lang="en-CA" sz="3700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B592F-7664-E5FF-C4E4-4000FD788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688" y="2030819"/>
            <a:ext cx="11153553" cy="3970736"/>
          </a:xfrm>
        </p:spPr>
        <p:txBody>
          <a:bodyPr anchor="ctr">
            <a:normAutofit/>
          </a:bodyPr>
          <a:lstStyle/>
          <a:p>
            <a:pPr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course is designed to provide you with in-depth knowledge of deep learning, a technology that is shaping the future.</a:t>
            </a:r>
          </a:p>
          <a:p>
            <a:pPr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Abundant Learning Resources</a:t>
            </a: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You'll have access to a wealth of learning materials and resources.</a:t>
            </a:r>
          </a:p>
          <a:p>
            <a:pPr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Skill Development and Real-World Applications</a:t>
            </a: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By the end of this course, you'll be equipped with the skills and knowledge to tackle real-world problems using deep learning.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9DE0F-BD25-CA12-7027-5B97475D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E844-716D-4666-BA44-A8E28B3F3BC8}" type="slidenum">
              <a:rPr lang="en-CA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CA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80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7DEA0-1381-A9DC-153E-014B58921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z="37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68931-CF8D-EB7A-AF07-893DD75DE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106" y="1885278"/>
            <a:ext cx="11277599" cy="4678183"/>
          </a:xfrm>
        </p:spPr>
        <p:txBody>
          <a:bodyPr anchor="ctr">
            <a:norm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 am a Principal Data Scientist at Infor Company.</a:t>
            </a:r>
          </a:p>
          <a:p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Professional experience of +9 years as a Data Scientist /Advanced Process Control Specialist and Data Scientist at Hatch Ltd Company, Mississauga.</a:t>
            </a:r>
          </a:p>
          <a:p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Ph.D. in Chemical Engineering, Proficiency in Statistical Modeling, Machine Learning, Deep Learning, and Credit Risk Modeling</a:t>
            </a:r>
          </a:p>
          <a:p>
            <a:pPr lvl="1"/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Worked with Prof. Mahalec</a:t>
            </a:r>
          </a:p>
          <a:p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am a Professional Engineer under PEO.</a:t>
            </a:r>
          </a:p>
          <a:p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Proficiency in Optimization, Stochastic Optimization, Systems Modelling, Advanced Process Control, and Supply Chain Management.</a:t>
            </a:r>
          </a:p>
          <a:p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Sessional Faculty at McMaster University,  </a:t>
            </a: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Systems Modelling and Optimization</a:t>
            </a: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2020.</a:t>
            </a:r>
          </a:p>
          <a:p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Sessional Faculty at McMaster University,  </a:t>
            </a: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 Physical Systems and Industry 4.0</a:t>
            </a: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2023, 2024.</a:t>
            </a:r>
          </a:p>
          <a:p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Sessional Faculty at McMaster University,  </a:t>
            </a: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and Artificial Intelligence</a:t>
            </a: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2023,2024</a:t>
            </a:r>
          </a:p>
          <a:p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Sessional Faculty at McMaster University,  </a:t>
            </a: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</a:t>
            </a: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2023,2024.</a:t>
            </a:r>
          </a:p>
          <a:p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Sessional Faculty at McMaster University,  </a:t>
            </a: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Computing</a:t>
            </a: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2023,2024.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3F9D2-7FF9-2D4C-C9A7-1E6FE6CC5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284E844-716D-4666-BA44-A8E28B3F3BC8}" type="slidenum">
              <a:rPr lang="en-CA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CA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Hatch | LinkedIn">
            <a:extLst>
              <a:ext uri="{FF2B5EF4-FFF2-40B4-BE49-F238E27FC236}">
                <a16:creationId xmlns:a16="http://schemas.microsoft.com/office/drawing/2014/main" id="{D97C3D9E-CCB4-78C9-3E73-E1DA9D917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661" y="360809"/>
            <a:ext cx="1402612" cy="140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for - Wikipedia">
            <a:extLst>
              <a:ext uri="{FF2B5EF4-FFF2-40B4-BE49-F238E27FC236}">
                <a16:creationId xmlns:a16="http://schemas.microsoft.com/office/drawing/2014/main" id="{87677C7A-5BEE-07CC-710A-977D6B9C1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440" y="350212"/>
            <a:ext cx="1413209" cy="141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cMaster University - Wikipedia">
            <a:extLst>
              <a:ext uri="{FF2B5EF4-FFF2-40B4-BE49-F238E27FC236}">
                <a16:creationId xmlns:a16="http://schemas.microsoft.com/office/drawing/2014/main" id="{E009E93A-5408-6075-1BE0-DDC15FC8A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9562" y="1712598"/>
            <a:ext cx="1557714" cy="86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08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0D69D7-5269-88D7-F138-3908E2787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26C59A-870D-2059-8C02-87D3B3D1D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9B549A-6B49-4294-D37D-9F899253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4BDD2F-9073-0A40-0E3E-FB716C1F3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1D6B3B-A930-90E7-B440-798D8D99F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2FFB92-68BE-075F-8DE9-AEA522D87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5E287-D67A-4F84-A7D3-0EC775755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z="37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teaching assistant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7F38D-7989-67CA-E436-8BFD74ED5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105" y="1885278"/>
            <a:ext cx="10377653" cy="4678183"/>
          </a:xfrm>
        </p:spPr>
        <p:txBody>
          <a:bodyPr anchor="ctr"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Taraneh Ghandi, Ph.D. student in Computational Science and Engineering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​</a:t>
            </a:r>
            <a:endParaRPr lang="en-US" sz="1100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Research: Developing Foundational Models for Shape Understanding</a:t>
            </a:r>
            <a:r>
              <a:rPr lang="en-CA" sz="1800" b="0" i="0" dirty="0">
                <a:effectLst/>
                <a:latin typeface="Arial" panose="020B0604020202020204" pitchFamily="34" charset="0"/>
              </a:rPr>
              <a:t>​</a:t>
            </a:r>
            <a:endParaRPr lang="en-CA" sz="1100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Experienced in: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​</a:t>
            </a:r>
            <a:endParaRPr lang="en-US" sz="1100" b="0" i="0" dirty="0">
              <a:effectLst/>
              <a:latin typeface="Arial" panose="020B0604020202020204" pitchFamily="34" charset="0"/>
            </a:endParaRPr>
          </a:p>
          <a:p>
            <a:pPr lvl="1" fontAlgn="base"/>
            <a:r>
              <a:rPr lang="en-US" sz="16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Deep Learning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​</a:t>
            </a:r>
          </a:p>
          <a:p>
            <a:pPr lvl="1" fontAlgn="base"/>
            <a:r>
              <a:rPr lang="en-US" sz="16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Machine Learning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​</a:t>
            </a:r>
          </a:p>
          <a:p>
            <a:pPr lvl="1" fontAlgn="base"/>
            <a:r>
              <a:rPr lang="en-US" sz="16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Computer Vision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​</a:t>
            </a:r>
          </a:p>
          <a:p>
            <a:pPr lvl="1" fontAlgn="base"/>
            <a:r>
              <a:rPr lang="en-US" sz="16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Python Programming Language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​</a:t>
            </a:r>
          </a:p>
          <a:p>
            <a:pPr marL="0" indent="0" algn="l" rtl="0" fontAlgn="base">
              <a:buNone/>
            </a:pPr>
            <a:endParaRPr lang="en-US" sz="1100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Contact Information: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​</a:t>
            </a:r>
            <a:endParaRPr lang="en-US" sz="1100" b="0" i="0" dirty="0">
              <a:effectLst/>
              <a:latin typeface="Arial" panose="020B0604020202020204" pitchFamily="34" charset="0"/>
            </a:endParaRPr>
          </a:p>
          <a:p>
            <a:pPr lvl="1" fontAlgn="base"/>
            <a:r>
              <a:rPr lang="en-US" sz="16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McMaster Email: </a:t>
            </a:r>
            <a:r>
              <a:rPr lang="en-US" sz="1600" b="0" i="0" u="none" strike="noStrike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ghandit</a:t>
            </a:r>
            <a:r>
              <a:rPr lang="en-US" sz="1600" b="0" i="0" u="sng" strike="noStrike" dirty="0" err="1">
                <a:solidFill>
                  <a:srgbClr val="002060"/>
                </a:solidFill>
                <a:effectLst/>
                <a:latin typeface="Arial" panose="020B0604020202020204" pitchFamily="34" charset="0"/>
                <a:hlinkClick r:id="rId2"/>
              </a:rPr>
              <a:t>@mcmaster.ca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​</a:t>
            </a:r>
          </a:p>
          <a:p>
            <a:pPr marL="0" indent="0" algn="l" rtl="0" fontAlgn="base">
              <a:buNone/>
            </a:pPr>
            <a:endParaRPr lang="en-US" sz="1100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DEFD1-1279-6FB4-1C03-812699D2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284E844-716D-4666-BA44-A8E28B3F3BC8}" type="slidenum">
              <a:rPr lang="en-CA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CA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A776C4-86DF-14C5-76C5-AE42144AF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0997" y="3437842"/>
            <a:ext cx="2786047" cy="278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4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BB6D8-C114-9675-8997-1CC913047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Choose Our Deep Learning Course?</a:t>
            </a:r>
            <a:endParaRPr lang="en-CA" sz="3700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17CDD-674E-E08E-0680-30CEC1D5E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0" y="1988288"/>
            <a:ext cx="11512909" cy="4013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Comprehensive Content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We cover a wide range of deep learning topics, ensuring you get a holistic understanding.</a:t>
            </a:r>
          </a:p>
          <a:p>
            <a:pPr>
              <a:spcAft>
                <a:spcPts val="1800"/>
              </a:spcAft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Abundance of Real-Life Examples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You'll find numerous practical examples to reinforce your learning.</a:t>
            </a:r>
          </a:p>
          <a:p>
            <a:pPr>
              <a:spcAft>
                <a:spcPts val="1800"/>
              </a:spcAft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Easy-to-Follow Material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Our course materials are designed to be accessible and user-friendly.</a:t>
            </a:r>
          </a:p>
          <a:p>
            <a:pPr>
              <a:spcAft>
                <a:spcPts val="1800"/>
              </a:spcAft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Mid-term or Final Exams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You won't be burdened with traditional exams, allowing you to focus on learning and projects.</a:t>
            </a:r>
          </a:p>
          <a:p>
            <a:pPr>
              <a:spcAft>
                <a:spcPts val="3000"/>
              </a:spcAft>
            </a:pP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820BB-E0A4-7598-21B5-C36814C3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E844-716D-4666-BA44-A8E28B3F3BC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2812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7E0FE-720F-986F-6B67-77D4AB744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z="37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Hands-On Projects, Quizzes and Bonuses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C4A25-E7A4-1B10-F4F0-793F74A25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791" y="1801906"/>
            <a:ext cx="11259879" cy="4761555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Final Projects (Topic of Your Choice):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You have the freedom to choose project topics that interest you, promoting creativity and real-world problem-solving. You have to apply our coding practice to perform your project.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or Individual Work: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Whether you prefer working independently or collaborating with peers, our course accommodates both.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Quizzes: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Prepare yourself to thoroughly understand and retain the deep learning concepts taught in class. The quizzes will cover various topics, including real-world questions frequently encountered by data scientists and AI professionals during job interviews, ranging from entry-level to senior positions.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Quizzes will be conducted in person during class sessions. If you are unable to attend, you may arrange to take the quiz at another time with prior permission (maximum 2 quizzes can be done later with not more than two quizzes passed the quiz date). If taken remotely, quizzes will be graded at 65% of their total possible score.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activity: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Engage in numerous hands-on exercises, coding practices, and real-world project activities designed to ensure a comprehensive understanding of deep learning principles.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 Bonus Assignments: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Challenge yourself with optional assignments to earn bonus points and deepen your understanding.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Collaboration in Class: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Our classes are interactive, and you'll actively collaborate with classmates to solve real problems.</a:t>
            </a:r>
          </a:p>
          <a:p>
            <a:pPr>
              <a:spcAft>
                <a:spcPts val="3000"/>
              </a:spcAft>
            </a:pP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11C5B-AF45-79EC-FF37-F9F7DC1A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E844-716D-4666-BA44-A8E28B3F3BC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44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B6E062-905B-88BE-2817-45ED9397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Becoming a Deep Learning Expert</a:t>
            </a:r>
            <a:endParaRPr lang="en-CA" sz="3700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179F6-14C2-2D24-DF46-69827395A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141" y="1885279"/>
            <a:ext cx="10369489" cy="411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Mastering Deep Learning and Model Deployment: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course will equip you with the skills needed to master deep learning models and deploy them in real-world scenarios.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Real-Time Application Problem Solving: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You'll be well-prepared to address real-time challenges and apply deep learning solutions effectively.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Confidence in Tackling Challenges: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 the end of this course, you'll have the confidence to take on complex problems and contribute to the field of deep learning.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endParaRPr lang="en-CA" sz="20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30035-E5A4-D15D-5E36-E96637E0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E844-716D-4666-BA44-A8E28B3F3BC8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5879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E5392B-70B8-9962-7BD6-6FAEDEA3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1-2: Introduction to Deep Learning</a:t>
            </a:r>
            <a:endParaRPr lang="en-CA" sz="370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FBCE9-8413-42FA-0E94-5F609796F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Course Introduction and Overview of Deep Learning</a:t>
            </a: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How Deep Learning Works: Neural Networks, Activation Functions, and Forward Propagation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Outcome: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Understand the fundamental concepts of deep learning and neural networks.</a:t>
            </a:r>
          </a:p>
          <a:p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FEEC5-087E-5BCA-7124-8147962D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E844-716D-4666-BA44-A8E28B3F3BC8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9017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44D44-9DD0-1D86-92FD-D4EA80E3E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z="37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3-4: Python Tutorial for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687CD-B2DD-CA8F-6CB1-E58665294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3: 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Python Basics for Deep Learning</a:t>
            </a:r>
          </a:p>
          <a:p>
            <a:r>
              <a:rPr lang="en-CA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4: </a:t>
            </a:r>
            <a:r>
              <a:rPr lang="en-CA" sz="20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CA" sz="20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for Deep Learning</a:t>
            </a:r>
          </a:p>
          <a:p>
            <a:endParaRPr lang="en-CA" sz="20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0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Outcome: 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Acquire essential Python skills and understand the tools used for deep learning in Python.</a:t>
            </a:r>
          </a:p>
          <a:p>
            <a:endParaRPr lang="en-CA" sz="20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A8086-995B-A8A4-2096-C6B7F516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E844-716D-4666-BA44-A8E28B3F3BC8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8282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1713</TotalTime>
  <Words>1250</Words>
  <Application>Microsoft Office PowerPoint</Application>
  <PresentationFormat>Widescreen</PresentationFormat>
  <Paragraphs>114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Deep Learning Course Outline</vt:lpstr>
      <vt:lpstr>Your Gateway to Deep Learning Excellence</vt:lpstr>
      <vt:lpstr>About me</vt:lpstr>
      <vt:lpstr>About teaching assistant</vt:lpstr>
      <vt:lpstr>Why Choose Our Deep Learning Course?</vt:lpstr>
      <vt:lpstr>Hands-On Projects, Quizzes and Bonuses</vt:lpstr>
      <vt:lpstr>Becoming a Deep Learning Expert</vt:lpstr>
      <vt:lpstr>Week 1-2: Introduction to Deep Learning</vt:lpstr>
      <vt:lpstr>Week 3-4: Python Tutorial for Deep Learning</vt:lpstr>
      <vt:lpstr>Week 5-6: Optimization and Training</vt:lpstr>
      <vt:lpstr>Week 7: Overfitting, Cross-Validation, and Regularization</vt:lpstr>
      <vt:lpstr>Week 8-9: Hyperparameters and Feedforward Neural Networks (FFN)</vt:lpstr>
      <vt:lpstr>Week 10-11: Advanced Topics in Deep Learning</vt:lpstr>
      <vt:lpstr>Week 12: GPU Computing and Convolutions</vt:lpstr>
      <vt:lpstr>Week 13: Convolutional Neural Networks (CNNs)</vt:lpstr>
      <vt:lpstr>Week 14: Advanced Deep Learning Topics</vt:lpstr>
      <vt:lpstr>Course Learning 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Farid Afzali</dc:creator>
  <cp:lastModifiedBy>Farid Afzali</cp:lastModifiedBy>
  <cp:revision>15</cp:revision>
  <dcterms:created xsi:type="dcterms:W3CDTF">2023-09-10T19:17:38Z</dcterms:created>
  <dcterms:modified xsi:type="dcterms:W3CDTF">2025-01-13T05:14:07Z</dcterms:modified>
</cp:coreProperties>
</file>