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57" r:id="rId3"/>
    <p:sldId id="258" r:id="rId4"/>
    <p:sldId id="259" r:id="rId5"/>
    <p:sldId id="260" r:id="rId6"/>
    <p:sldId id="302" r:id="rId7"/>
    <p:sldId id="262" r:id="rId8"/>
    <p:sldId id="268" r:id="rId9"/>
    <p:sldId id="269" r:id="rId10"/>
    <p:sldId id="263" r:id="rId11"/>
    <p:sldId id="264" r:id="rId12"/>
    <p:sldId id="271" r:id="rId13"/>
    <p:sldId id="303" r:id="rId14"/>
    <p:sldId id="301" r:id="rId15"/>
    <p:sldId id="273" r:id="rId16"/>
    <p:sldId id="274" r:id="rId17"/>
    <p:sldId id="275" r:id="rId18"/>
    <p:sldId id="283" r:id="rId19"/>
    <p:sldId id="278" r:id="rId20"/>
    <p:sldId id="288" r:id="rId21"/>
    <p:sldId id="276" r:id="rId22"/>
    <p:sldId id="287" r:id="rId23"/>
    <p:sldId id="277" r:id="rId24"/>
    <p:sldId id="286" r:id="rId25"/>
    <p:sldId id="279" r:id="rId26"/>
    <p:sldId id="285" r:id="rId27"/>
    <p:sldId id="280" r:id="rId28"/>
    <p:sldId id="284" r:id="rId29"/>
    <p:sldId id="281" r:id="rId30"/>
    <p:sldId id="289" r:id="rId31"/>
    <p:sldId id="282" r:id="rId32"/>
    <p:sldId id="290" r:id="rId33"/>
    <p:sldId id="291" r:id="rId34"/>
    <p:sldId id="292" r:id="rId35"/>
    <p:sldId id="293" r:id="rId36"/>
    <p:sldId id="296" r:id="rId37"/>
    <p:sldId id="294" r:id="rId38"/>
    <p:sldId id="297" r:id="rId39"/>
    <p:sldId id="295" r:id="rId40"/>
    <p:sldId id="29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F266A-F7EB-43DF-A62A-E6F879CEE7CD}" type="datetimeFigureOut">
              <a:rPr lang="en-CA" smtClean="0"/>
              <a:t>2023-09-18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81B1A-BAEF-469E-BE6F-2D38EB28F183}" type="slidenum">
              <a:rPr lang="en-CA" smtClean="0"/>
              <a:t>‹#›</a:t>
            </a:fld>
            <a:endParaRPr lang="en-CA"/>
          </a:p>
        </p:txBody>
      </p:sp>
    </p:spTree>
    <p:extLst>
      <p:ext uri="{BB962C8B-B14F-4D97-AF65-F5344CB8AC3E}">
        <p14:creationId xmlns:p14="http://schemas.microsoft.com/office/powerpoint/2010/main" val="3089352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1DDCB-039D-EC7E-D5A1-AAB8E391D7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09F8EA18-2E07-8AD6-CF6D-A7ADB346A1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EB897E71-02A7-F5BE-C20E-967779D4A56F}"/>
              </a:ext>
            </a:extLst>
          </p:cNvPr>
          <p:cNvSpPr>
            <a:spLocks noGrp="1"/>
          </p:cNvSpPr>
          <p:nvPr>
            <p:ph type="dt" sz="half" idx="10"/>
          </p:nvPr>
        </p:nvSpPr>
        <p:spPr/>
        <p:txBody>
          <a:bodyPr/>
          <a:lstStyle/>
          <a:p>
            <a:fld id="{1D0FBFD5-10FB-4449-A337-7BF6CB5F0646}" type="datetime1">
              <a:rPr lang="en-CA" smtClean="0"/>
              <a:t>2023-09-18</a:t>
            </a:fld>
            <a:endParaRPr lang="en-CA"/>
          </a:p>
        </p:txBody>
      </p:sp>
      <p:sp>
        <p:nvSpPr>
          <p:cNvPr id="5" name="Footer Placeholder 4">
            <a:extLst>
              <a:ext uri="{FF2B5EF4-FFF2-40B4-BE49-F238E27FC236}">
                <a16:creationId xmlns:a16="http://schemas.microsoft.com/office/drawing/2014/main" id="{00D3000B-B7C0-9897-F213-F884801EF15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01EFD56-66E5-01B9-CC1E-9B3D6C929BAA}"/>
              </a:ext>
            </a:extLst>
          </p:cNvPr>
          <p:cNvSpPr>
            <a:spLocks noGrp="1"/>
          </p:cNvSpPr>
          <p:nvPr>
            <p:ph type="sldNum" sz="quarter" idx="12"/>
          </p:nvPr>
        </p:nvSpPr>
        <p:spPr/>
        <p:txBody>
          <a:bodyPr/>
          <a:lstStyle/>
          <a:p>
            <a:fld id="{E912329F-61CE-48C5-8098-5A147EEAE957}" type="slidenum">
              <a:rPr lang="en-CA" smtClean="0"/>
              <a:t>‹#›</a:t>
            </a:fld>
            <a:endParaRPr lang="en-CA"/>
          </a:p>
        </p:txBody>
      </p:sp>
    </p:spTree>
    <p:extLst>
      <p:ext uri="{BB962C8B-B14F-4D97-AF65-F5344CB8AC3E}">
        <p14:creationId xmlns:p14="http://schemas.microsoft.com/office/powerpoint/2010/main" val="1904504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8651-55A2-4BCE-15E6-111ED870F0C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BBD51E5-F8C5-0E12-9E89-F4E4228EB0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A5028F-38A1-F7D8-0D46-61FCB13844C3}"/>
              </a:ext>
            </a:extLst>
          </p:cNvPr>
          <p:cNvSpPr>
            <a:spLocks noGrp="1"/>
          </p:cNvSpPr>
          <p:nvPr>
            <p:ph type="dt" sz="half" idx="10"/>
          </p:nvPr>
        </p:nvSpPr>
        <p:spPr/>
        <p:txBody>
          <a:bodyPr/>
          <a:lstStyle/>
          <a:p>
            <a:fld id="{49DD4D2F-018C-43DA-A28F-D4525A919902}" type="datetime1">
              <a:rPr lang="en-CA" smtClean="0"/>
              <a:t>2023-09-18</a:t>
            </a:fld>
            <a:endParaRPr lang="en-CA"/>
          </a:p>
        </p:txBody>
      </p:sp>
      <p:sp>
        <p:nvSpPr>
          <p:cNvPr id="5" name="Footer Placeholder 4">
            <a:extLst>
              <a:ext uri="{FF2B5EF4-FFF2-40B4-BE49-F238E27FC236}">
                <a16:creationId xmlns:a16="http://schemas.microsoft.com/office/drawing/2014/main" id="{3EB830D9-B42F-B813-3656-D559ED02627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F1C7B8E-E99F-7BAA-F50C-F4861D97433B}"/>
              </a:ext>
            </a:extLst>
          </p:cNvPr>
          <p:cNvSpPr>
            <a:spLocks noGrp="1"/>
          </p:cNvSpPr>
          <p:nvPr>
            <p:ph type="sldNum" sz="quarter" idx="12"/>
          </p:nvPr>
        </p:nvSpPr>
        <p:spPr/>
        <p:txBody>
          <a:bodyPr/>
          <a:lstStyle/>
          <a:p>
            <a:fld id="{E912329F-61CE-48C5-8098-5A147EEAE957}" type="slidenum">
              <a:rPr lang="en-CA" smtClean="0"/>
              <a:t>‹#›</a:t>
            </a:fld>
            <a:endParaRPr lang="en-CA"/>
          </a:p>
        </p:txBody>
      </p:sp>
    </p:spTree>
    <p:extLst>
      <p:ext uri="{BB962C8B-B14F-4D97-AF65-F5344CB8AC3E}">
        <p14:creationId xmlns:p14="http://schemas.microsoft.com/office/powerpoint/2010/main" val="1311909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223302-72F5-4609-3373-0BB16C9F5E3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8F73841-45FB-0478-2589-8A27174D81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EABB347-EFB7-E7FE-4EBE-46FD49189892}"/>
              </a:ext>
            </a:extLst>
          </p:cNvPr>
          <p:cNvSpPr>
            <a:spLocks noGrp="1"/>
          </p:cNvSpPr>
          <p:nvPr>
            <p:ph type="dt" sz="half" idx="10"/>
          </p:nvPr>
        </p:nvSpPr>
        <p:spPr/>
        <p:txBody>
          <a:bodyPr/>
          <a:lstStyle/>
          <a:p>
            <a:fld id="{5172E972-72C7-4028-A0D4-38A59C4080EA}" type="datetime1">
              <a:rPr lang="en-CA" smtClean="0"/>
              <a:t>2023-09-18</a:t>
            </a:fld>
            <a:endParaRPr lang="en-CA"/>
          </a:p>
        </p:txBody>
      </p:sp>
      <p:sp>
        <p:nvSpPr>
          <p:cNvPr id="5" name="Footer Placeholder 4">
            <a:extLst>
              <a:ext uri="{FF2B5EF4-FFF2-40B4-BE49-F238E27FC236}">
                <a16:creationId xmlns:a16="http://schemas.microsoft.com/office/drawing/2014/main" id="{41845149-4352-D4EE-16EF-0FD780937FF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A6A5BA3-ED7E-403F-C2E3-7D0BA63E105B}"/>
              </a:ext>
            </a:extLst>
          </p:cNvPr>
          <p:cNvSpPr>
            <a:spLocks noGrp="1"/>
          </p:cNvSpPr>
          <p:nvPr>
            <p:ph type="sldNum" sz="quarter" idx="12"/>
          </p:nvPr>
        </p:nvSpPr>
        <p:spPr/>
        <p:txBody>
          <a:bodyPr/>
          <a:lstStyle/>
          <a:p>
            <a:fld id="{E912329F-61CE-48C5-8098-5A147EEAE957}" type="slidenum">
              <a:rPr lang="en-CA" smtClean="0"/>
              <a:t>‹#›</a:t>
            </a:fld>
            <a:endParaRPr lang="en-CA"/>
          </a:p>
        </p:txBody>
      </p:sp>
    </p:spTree>
    <p:extLst>
      <p:ext uri="{BB962C8B-B14F-4D97-AF65-F5344CB8AC3E}">
        <p14:creationId xmlns:p14="http://schemas.microsoft.com/office/powerpoint/2010/main" val="754094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CD49-7540-AA7E-4320-233058A5035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246FC82-0710-521E-E72F-731A16E7D4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7ED57B5-B068-A155-21A0-DDA2D74D5B2E}"/>
              </a:ext>
            </a:extLst>
          </p:cNvPr>
          <p:cNvSpPr>
            <a:spLocks noGrp="1"/>
          </p:cNvSpPr>
          <p:nvPr>
            <p:ph type="dt" sz="half" idx="10"/>
          </p:nvPr>
        </p:nvSpPr>
        <p:spPr/>
        <p:txBody>
          <a:bodyPr/>
          <a:lstStyle/>
          <a:p>
            <a:fld id="{C20F5939-D840-49E6-A3E6-00EB7C509FE5}" type="datetime1">
              <a:rPr lang="en-CA" smtClean="0"/>
              <a:t>2023-09-18</a:t>
            </a:fld>
            <a:endParaRPr lang="en-CA"/>
          </a:p>
        </p:txBody>
      </p:sp>
      <p:sp>
        <p:nvSpPr>
          <p:cNvPr id="5" name="Footer Placeholder 4">
            <a:extLst>
              <a:ext uri="{FF2B5EF4-FFF2-40B4-BE49-F238E27FC236}">
                <a16:creationId xmlns:a16="http://schemas.microsoft.com/office/drawing/2014/main" id="{BF2C9B90-20B0-57A6-C368-043E6271320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A2160AF-B296-C660-0A1B-39E46DE15361}"/>
              </a:ext>
            </a:extLst>
          </p:cNvPr>
          <p:cNvSpPr>
            <a:spLocks noGrp="1"/>
          </p:cNvSpPr>
          <p:nvPr>
            <p:ph type="sldNum" sz="quarter" idx="12"/>
          </p:nvPr>
        </p:nvSpPr>
        <p:spPr/>
        <p:txBody>
          <a:bodyPr/>
          <a:lstStyle/>
          <a:p>
            <a:fld id="{E912329F-61CE-48C5-8098-5A147EEAE957}" type="slidenum">
              <a:rPr lang="en-CA" smtClean="0"/>
              <a:t>‹#›</a:t>
            </a:fld>
            <a:endParaRPr lang="en-CA"/>
          </a:p>
        </p:txBody>
      </p:sp>
    </p:spTree>
    <p:extLst>
      <p:ext uri="{BB962C8B-B14F-4D97-AF65-F5344CB8AC3E}">
        <p14:creationId xmlns:p14="http://schemas.microsoft.com/office/powerpoint/2010/main" val="2391624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62EF3-1392-A50D-58D4-6EAC29371A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735E2FD-E8E8-6D4B-D96C-B50E1EBD03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BCA350-9B2F-C2A5-E483-4C8DD5F57115}"/>
              </a:ext>
            </a:extLst>
          </p:cNvPr>
          <p:cNvSpPr>
            <a:spLocks noGrp="1"/>
          </p:cNvSpPr>
          <p:nvPr>
            <p:ph type="dt" sz="half" idx="10"/>
          </p:nvPr>
        </p:nvSpPr>
        <p:spPr/>
        <p:txBody>
          <a:bodyPr/>
          <a:lstStyle/>
          <a:p>
            <a:fld id="{9DFE0ADB-A041-44BE-8C01-081BE4C96AC4}" type="datetime1">
              <a:rPr lang="en-CA" smtClean="0"/>
              <a:t>2023-09-18</a:t>
            </a:fld>
            <a:endParaRPr lang="en-CA"/>
          </a:p>
        </p:txBody>
      </p:sp>
      <p:sp>
        <p:nvSpPr>
          <p:cNvPr id="5" name="Footer Placeholder 4">
            <a:extLst>
              <a:ext uri="{FF2B5EF4-FFF2-40B4-BE49-F238E27FC236}">
                <a16:creationId xmlns:a16="http://schemas.microsoft.com/office/drawing/2014/main" id="{7E58F98B-4315-CEF2-88B1-B6DC31A53BD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B6C51AB-74E0-0F9D-E3AB-E73C93E5C120}"/>
              </a:ext>
            </a:extLst>
          </p:cNvPr>
          <p:cNvSpPr>
            <a:spLocks noGrp="1"/>
          </p:cNvSpPr>
          <p:nvPr>
            <p:ph type="sldNum" sz="quarter" idx="12"/>
          </p:nvPr>
        </p:nvSpPr>
        <p:spPr/>
        <p:txBody>
          <a:bodyPr/>
          <a:lstStyle/>
          <a:p>
            <a:fld id="{E912329F-61CE-48C5-8098-5A147EEAE957}" type="slidenum">
              <a:rPr lang="en-CA" smtClean="0"/>
              <a:t>‹#›</a:t>
            </a:fld>
            <a:endParaRPr lang="en-CA"/>
          </a:p>
        </p:txBody>
      </p:sp>
    </p:spTree>
    <p:extLst>
      <p:ext uri="{BB962C8B-B14F-4D97-AF65-F5344CB8AC3E}">
        <p14:creationId xmlns:p14="http://schemas.microsoft.com/office/powerpoint/2010/main" val="2540585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47BF-8C4A-178E-5D74-E24E61B298B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06B32B6-F4CD-D565-A250-26086F6F6D9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810E7023-5FEC-4AC7-2663-CCB092815B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ED51B662-A312-E50A-587B-666D1DF681BD}"/>
              </a:ext>
            </a:extLst>
          </p:cNvPr>
          <p:cNvSpPr>
            <a:spLocks noGrp="1"/>
          </p:cNvSpPr>
          <p:nvPr>
            <p:ph type="dt" sz="half" idx="10"/>
          </p:nvPr>
        </p:nvSpPr>
        <p:spPr/>
        <p:txBody>
          <a:bodyPr/>
          <a:lstStyle/>
          <a:p>
            <a:fld id="{722360A1-CCCC-4DD5-947D-24336D52772B}" type="datetime1">
              <a:rPr lang="en-CA" smtClean="0"/>
              <a:t>2023-09-18</a:t>
            </a:fld>
            <a:endParaRPr lang="en-CA"/>
          </a:p>
        </p:txBody>
      </p:sp>
      <p:sp>
        <p:nvSpPr>
          <p:cNvPr id="6" name="Footer Placeholder 5">
            <a:extLst>
              <a:ext uri="{FF2B5EF4-FFF2-40B4-BE49-F238E27FC236}">
                <a16:creationId xmlns:a16="http://schemas.microsoft.com/office/drawing/2014/main" id="{CAF3917D-3863-B474-E6B6-9A6AB07D40C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D821523-55AA-D406-A588-7095D5704A72}"/>
              </a:ext>
            </a:extLst>
          </p:cNvPr>
          <p:cNvSpPr>
            <a:spLocks noGrp="1"/>
          </p:cNvSpPr>
          <p:nvPr>
            <p:ph type="sldNum" sz="quarter" idx="12"/>
          </p:nvPr>
        </p:nvSpPr>
        <p:spPr/>
        <p:txBody>
          <a:bodyPr/>
          <a:lstStyle/>
          <a:p>
            <a:fld id="{E912329F-61CE-48C5-8098-5A147EEAE957}" type="slidenum">
              <a:rPr lang="en-CA" smtClean="0"/>
              <a:t>‹#›</a:t>
            </a:fld>
            <a:endParaRPr lang="en-CA"/>
          </a:p>
        </p:txBody>
      </p:sp>
    </p:spTree>
    <p:extLst>
      <p:ext uri="{BB962C8B-B14F-4D97-AF65-F5344CB8AC3E}">
        <p14:creationId xmlns:p14="http://schemas.microsoft.com/office/powerpoint/2010/main" val="47649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FA417-A389-91AA-8AC9-0F84A56D0E6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B181491-8C51-F0B6-B11B-E795EB7AF3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4C3D72-497D-6764-A1E5-6C6F86E5B0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E45B506-6F19-AFF2-CEDD-6616CAF69D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B88B9C-616F-1BF7-0785-3D04A23218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D982EF6-300F-1A4E-8866-AF8E9A75699A}"/>
              </a:ext>
            </a:extLst>
          </p:cNvPr>
          <p:cNvSpPr>
            <a:spLocks noGrp="1"/>
          </p:cNvSpPr>
          <p:nvPr>
            <p:ph type="dt" sz="half" idx="10"/>
          </p:nvPr>
        </p:nvSpPr>
        <p:spPr/>
        <p:txBody>
          <a:bodyPr/>
          <a:lstStyle/>
          <a:p>
            <a:fld id="{E2310EE0-77E3-4702-B562-97DB478225F7}" type="datetime1">
              <a:rPr lang="en-CA" smtClean="0"/>
              <a:t>2023-09-18</a:t>
            </a:fld>
            <a:endParaRPr lang="en-CA"/>
          </a:p>
        </p:txBody>
      </p:sp>
      <p:sp>
        <p:nvSpPr>
          <p:cNvPr id="8" name="Footer Placeholder 7">
            <a:extLst>
              <a:ext uri="{FF2B5EF4-FFF2-40B4-BE49-F238E27FC236}">
                <a16:creationId xmlns:a16="http://schemas.microsoft.com/office/drawing/2014/main" id="{C19C2C33-4E97-5E51-2F74-4F98115B53E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BE5F099-AFDB-5F8B-88F9-6A7B094CD99E}"/>
              </a:ext>
            </a:extLst>
          </p:cNvPr>
          <p:cNvSpPr>
            <a:spLocks noGrp="1"/>
          </p:cNvSpPr>
          <p:nvPr>
            <p:ph type="sldNum" sz="quarter" idx="12"/>
          </p:nvPr>
        </p:nvSpPr>
        <p:spPr/>
        <p:txBody>
          <a:bodyPr/>
          <a:lstStyle/>
          <a:p>
            <a:fld id="{E912329F-61CE-48C5-8098-5A147EEAE957}" type="slidenum">
              <a:rPr lang="en-CA" smtClean="0"/>
              <a:t>‹#›</a:t>
            </a:fld>
            <a:endParaRPr lang="en-CA"/>
          </a:p>
        </p:txBody>
      </p:sp>
    </p:spTree>
    <p:extLst>
      <p:ext uri="{BB962C8B-B14F-4D97-AF65-F5344CB8AC3E}">
        <p14:creationId xmlns:p14="http://schemas.microsoft.com/office/powerpoint/2010/main" val="3419494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A2BC3-B625-F0CA-AADF-2CE1C0EA75A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D22BEE2-20AA-506B-0577-693CE1E9E060}"/>
              </a:ext>
            </a:extLst>
          </p:cNvPr>
          <p:cNvSpPr>
            <a:spLocks noGrp="1"/>
          </p:cNvSpPr>
          <p:nvPr>
            <p:ph type="dt" sz="half" idx="10"/>
          </p:nvPr>
        </p:nvSpPr>
        <p:spPr/>
        <p:txBody>
          <a:bodyPr/>
          <a:lstStyle/>
          <a:p>
            <a:fld id="{FAC48050-7086-49E6-9D94-B4776383D981}" type="datetime1">
              <a:rPr lang="en-CA" smtClean="0"/>
              <a:t>2023-09-18</a:t>
            </a:fld>
            <a:endParaRPr lang="en-CA"/>
          </a:p>
        </p:txBody>
      </p:sp>
      <p:sp>
        <p:nvSpPr>
          <p:cNvPr id="4" name="Footer Placeholder 3">
            <a:extLst>
              <a:ext uri="{FF2B5EF4-FFF2-40B4-BE49-F238E27FC236}">
                <a16:creationId xmlns:a16="http://schemas.microsoft.com/office/drawing/2014/main" id="{9FD5FB52-D789-320E-23EE-C5DB42DAFB62}"/>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6A934E7-D372-BB0D-6DA9-4DE77C2AC8E8}"/>
              </a:ext>
            </a:extLst>
          </p:cNvPr>
          <p:cNvSpPr>
            <a:spLocks noGrp="1"/>
          </p:cNvSpPr>
          <p:nvPr>
            <p:ph type="sldNum" sz="quarter" idx="12"/>
          </p:nvPr>
        </p:nvSpPr>
        <p:spPr/>
        <p:txBody>
          <a:bodyPr/>
          <a:lstStyle/>
          <a:p>
            <a:fld id="{E912329F-61CE-48C5-8098-5A147EEAE957}" type="slidenum">
              <a:rPr lang="en-CA" smtClean="0"/>
              <a:t>‹#›</a:t>
            </a:fld>
            <a:endParaRPr lang="en-CA"/>
          </a:p>
        </p:txBody>
      </p:sp>
    </p:spTree>
    <p:extLst>
      <p:ext uri="{BB962C8B-B14F-4D97-AF65-F5344CB8AC3E}">
        <p14:creationId xmlns:p14="http://schemas.microsoft.com/office/powerpoint/2010/main" val="3463269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D1AF1B-78AB-85FC-EC04-B2ACD6946B84}"/>
              </a:ext>
            </a:extLst>
          </p:cNvPr>
          <p:cNvSpPr>
            <a:spLocks noGrp="1"/>
          </p:cNvSpPr>
          <p:nvPr>
            <p:ph type="dt" sz="half" idx="10"/>
          </p:nvPr>
        </p:nvSpPr>
        <p:spPr/>
        <p:txBody>
          <a:bodyPr/>
          <a:lstStyle/>
          <a:p>
            <a:fld id="{4182C182-4EFE-4194-8E89-60D935E92618}" type="datetime1">
              <a:rPr lang="en-CA" smtClean="0"/>
              <a:t>2023-09-18</a:t>
            </a:fld>
            <a:endParaRPr lang="en-CA"/>
          </a:p>
        </p:txBody>
      </p:sp>
      <p:sp>
        <p:nvSpPr>
          <p:cNvPr id="3" name="Footer Placeholder 2">
            <a:extLst>
              <a:ext uri="{FF2B5EF4-FFF2-40B4-BE49-F238E27FC236}">
                <a16:creationId xmlns:a16="http://schemas.microsoft.com/office/drawing/2014/main" id="{97D66599-4BFD-16FF-7A03-3BB37C384AD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41192FF-0ABA-C63A-3439-8DEC2FFFCB96}"/>
              </a:ext>
            </a:extLst>
          </p:cNvPr>
          <p:cNvSpPr>
            <a:spLocks noGrp="1"/>
          </p:cNvSpPr>
          <p:nvPr>
            <p:ph type="sldNum" sz="quarter" idx="12"/>
          </p:nvPr>
        </p:nvSpPr>
        <p:spPr/>
        <p:txBody>
          <a:bodyPr/>
          <a:lstStyle/>
          <a:p>
            <a:fld id="{E912329F-61CE-48C5-8098-5A147EEAE957}" type="slidenum">
              <a:rPr lang="en-CA" smtClean="0"/>
              <a:t>‹#›</a:t>
            </a:fld>
            <a:endParaRPr lang="en-CA"/>
          </a:p>
        </p:txBody>
      </p:sp>
    </p:spTree>
    <p:extLst>
      <p:ext uri="{BB962C8B-B14F-4D97-AF65-F5344CB8AC3E}">
        <p14:creationId xmlns:p14="http://schemas.microsoft.com/office/powerpoint/2010/main" val="226902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16C7-7F32-8DEE-7A9D-22B6A5A4BF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190A1E7-2FAA-5859-792B-344C635BE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FDEB0AB-18A8-9E56-B8CC-1864167A0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2F8688-2610-66F9-F2AF-773D2BF94FD6}"/>
              </a:ext>
            </a:extLst>
          </p:cNvPr>
          <p:cNvSpPr>
            <a:spLocks noGrp="1"/>
          </p:cNvSpPr>
          <p:nvPr>
            <p:ph type="dt" sz="half" idx="10"/>
          </p:nvPr>
        </p:nvSpPr>
        <p:spPr/>
        <p:txBody>
          <a:bodyPr/>
          <a:lstStyle/>
          <a:p>
            <a:fld id="{BC1C993E-CE60-42DC-818C-B23EBD812709}" type="datetime1">
              <a:rPr lang="en-CA" smtClean="0"/>
              <a:t>2023-09-18</a:t>
            </a:fld>
            <a:endParaRPr lang="en-CA"/>
          </a:p>
        </p:txBody>
      </p:sp>
      <p:sp>
        <p:nvSpPr>
          <p:cNvPr id="6" name="Footer Placeholder 5">
            <a:extLst>
              <a:ext uri="{FF2B5EF4-FFF2-40B4-BE49-F238E27FC236}">
                <a16:creationId xmlns:a16="http://schemas.microsoft.com/office/drawing/2014/main" id="{F8DF9CB1-5EB0-B91F-78EC-7374674B2E1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4EBAFCB-A940-5CFD-3572-022F8039B9D9}"/>
              </a:ext>
            </a:extLst>
          </p:cNvPr>
          <p:cNvSpPr>
            <a:spLocks noGrp="1"/>
          </p:cNvSpPr>
          <p:nvPr>
            <p:ph type="sldNum" sz="quarter" idx="12"/>
          </p:nvPr>
        </p:nvSpPr>
        <p:spPr/>
        <p:txBody>
          <a:bodyPr/>
          <a:lstStyle/>
          <a:p>
            <a:fld id="{E912329F-61CE-48C5-8098-5A147EEAE957}" type="slidenum">
              <a:rPr lang="en-CA" smtClean="0"/>
              <a:t>‹#›</a:t>
            </a:fld>
            <a:endParaRPr lang="en-CA"/>
          </a:p>
        </p:txBody>
      </p:sp>
    </p:spTree>
    <p:extLst>
      <p:ext uri="{BB962C8B-B14F-4D97-AF65-F5344CB8AC3E}">
        <p14:creationId xmlns:p14="http://schemas.microsoft.com/office/powerpoint/2010/main" val="3914473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41CD9-A8FA-74E1-BFC8-2A062634CA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A6E8F52-400F-0239-9F9B-E3C51DDC61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87947CB-F2B1-3DC2-D077-237F8AD52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409E8C-AC22-CF75-C1BF-F6C50B1533A1}"/>
              </a:ext>
            </a:extLst>
          </p:cNvPr>
          <p:cNvSpPr>
            <a:spLocks noGrp="1"/>
          </p:cNvSpPr>
          <p:nvPr>
            <p:ph type="dt" sz="half" idx="10"/>
          </p:nvPr>
        </p:nvSpPr>
        <p:spPr/>
        <p:txBody>
          <a:bodyPr/>
          <a:lstStyle/>
          <a:p>
            <a:fld id="{731C99EA-BFFA-4288-AF6B-91F75134DC89}" type="datetime1">
              <a:rPr lang="en-CA" smtClean="0"/>
              <a:t>2023-09-18</a:t>
            </a:fld>
            <a:endParaRPr lang="en-CA"/>
          </a:p>
        </p:txBody>
      </p:sp>
      <p:sp>
        <p:nvSpPr>
          <p:cNvPr id="6" name="Footer Placeholder 5">
            <a:extLst>
              <a:ext uri="{FF2B5EF4-FFF2-40B4-BE49-F238E27FC236}">
                <a16:creationId xmlns:a16="http://schemas.microsoft.com/office/drawing/2014/main" id="{56F2F2D7-2D36-F0D9-26D5-645C6519807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6B4A270-060A-0838-F236-7368CB360156}"/>
              </a:ext>
            </a:extLst>
          </p:cNvPr>
          <p:cNvSpPr>
            <a:spLocks noGrp="1"/>
          </p:cNvSpPr>
          <p:nvPr>
            <p:ph type="sldNum" sz="quarter" idx="12"/>
          </p:nvPr>
        </p:nvSpPr>
        <p:spPr/>
        <p:txBody>
          <a:bodyPr/>
          <a:lstStyle/>
          <a:p>
            <a:fld id="{E912329F-61CE-48C5-8098-5A147EEAE957}" type="slidenum">
              <a:rPr lang="en-CA" smtClean="0"/>
              <a:t>‹#›</a:t>
            </a:fld>
            <a:endParaRPr lang="en-CA"/>
          </a:p>
        </p:txBody>
      </p:sp>
    </p:spTree>
    <p:extLst>
      <p:ext uri="{BB962C8B-B14F-4D97-AF65-F5344CB8AC3E}">
        <p14:creationId xmlns:p14="http://schemas.microsoft.com/office/powerpoint/2010/main" val="561725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DD461C-6AB1-13E8-C284-60BEFC4BC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9B41CC1E-8DA9-06AC-9BED-6DB538E44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C36B3EC-8E39-1789-E18B-1A999F5E23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AE0276-84A6-49AA-9F1E-DDF2B0FCBD31}" type="datetime1">
              <a:rPr lang="en-CA" smtClean="0"/>
              <a:t>2023-09-18</a:t>
            </a:fld>
            <a:endParaRPr lang="en-CA"/>
          </a:p>
        </p:txBody>
      </p:sp>
      <p:sp>
        <p:nvSpPr>
          <p:cNvPr id="5" name="Footer Placeholder 4">
            <a:extLst>
              <a:ext uri="{FF2B5EF4-FFF2-40B4-BE49-F238E27FC236}">
                <a16:creationId xmlns:a16="http://schemas.microsoft.com/office/drawing/2014/main" id="{9CC4C9C5-98B0-82B3-8660-4A3E3EC26C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DF9EA06-E2CA-BCE7-D4A8-88210201C4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12329F-61CE-48C5-8098-5A147EEAE957}" type="slidenum">
              <a:rPr lang="en-CA" smtClean="0"/>
              <a:t>‹#›</a:t>
            </a:fld>
            <a:endParaRPr lang="en-CA"/>
          </a:p>
        </p:txBody>
      </p:sp>
    </p:spTree>
    <p:extLst>
      <p:ext uri="{BB962C8B-B14F-4D97-AF65-F5344CB8AC3E}">
        <p14:creationId xmlns:p14="http://schemas.microsoft.com/office/powerpoint/2010/main" val="176913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Shape 62">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EE662FA-B0E3-57E3-3962-DBCA11E55EFC}"/>
              </a:ext>
            </a:extLst>
          </p:cNvPr>
          <p:cNvSpPr>
            <a:spLocks noGrp="1"/>
          </p:cNvSpPr>
          <p:nvPr>
            <p:ph type="ctrTitle"/>
          </p:nvPr>
        </p:nvSpPr>
        <p:spPr>
          <a:xfrm>
            <a:off x="1314824" y="735106"/>
            <a:ext cx="10053763" cy="2928470"/>
          </a:xfrm>
        </p:spPr>
        <p:txBody>
          <a:bodyPr anchor="b">
            <a:normAutofit/>
          </a:bodyPr>
          <a:lstStyle/>
          <a:p>
            <a:pPr algn="l"/>
            <a:r>
              <a:rPr lang="en-US" sz="4800" b="1" i="0" dirty="0">
                <a:solidFill>
                  <a:srgbClr val="FFFFFF"/>
                </a:solidFill>
                <a:effectLst/>
                <a:latin typeface="Arial" panose="020B0604020202020204" pitchFamily="34" charset="0"/>
                <a:cs typeface="Arial" panose="020B0604020202020204" pitchFamily="34" charset="0"/>
              </a:rPr>
              <a:t>Understanding Deep Learning: A Comprehensive Introduction</a:t>
            </a:r>
            <a:endParaRPr lang="en-CA" sz="4800" dirty="0">
              <a:solidFill>
                <a:srgbClr val="FFFFFF"/>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738BE9E3-2A6D-201B-83DE-9645E8F5955B}"/>
              </a:ext>
            </a:extLst>
          </p:cNvPr>
          <p:cNvSpPr>
            <a:spLocks noGrp="1"/>
          </p:cNvSpPr>
          <p:nvPr>
            <p:ph type="subTitle" idx="1"/>
          </p:nvPr>
        </p:nvSpPr>
        <p:spPr>
          <a:xfrm>
            <a:off x="1350682" y="4870824"/>
            <a:ext cx="10005951" cy="1458258"/>
          </a:xfrm>
        </p:spPr>
        <p:txBody>
          <a:bodyPr anchor="ctr">
            <a:normAutofit/>
          </a:bodyPr>
          <a:lstStyle/>
          <a:p>
            <a:pPr algn="l"/>
            <a:r>
              <a:rPr lang="en-CA" dirty="0">
                <a:latin typeface="Arial" panose="020B0604020202020204" pitchFamily="34" charset="0"/>
                <a:cs typeface="Arial" panose="020B0604020202020204" pitchFamily="34" charset="0"/>
              </a:rPr>
              <a:t>Farid Afzali, Ph.D., P.Eng.</a:t>
            </a:r>
          </a:p>
        </p:txBody>
      </p:sp>
      <p:sp>
        <p:nvSpPr>
          <p:cNvPr id="4" name="Slide Number Placeholder 3">
            <a:extLst>
              <a:ext uri="{FF2B5EF4-FFF2-40B4-BE49-F238E27FC236}">
                <a16:creationId xmlns:a16="http://schemas.microsoft.com/office/drawing/2014/main" id="{69433D6A-1F3E-A46C-438B-DE701B5B0A13}"/>
              </a:ext>
            </a:extLst>
          </p:cNvPr>
          <p:cNvSpPr>
            <a:spLocks noGrp="1"/>
          </p:cNvSpPr>
          <p:nvPr>
            <p:ph type="sldNum" sz="quarter" idx="12"/>
          </p:nvPr>
        </p:nvSpPr>
        <p:spPr/>
        <p:txBody>
          <a:bodyPr/>
          <a:lstStyle/>
          <a:p>
            <a:fld id="{E912329F-61CE-48C5-8098-5A147EEAE957}" type="slidenum">
              <a:rPr lang="en-CA" smtClean="0"/>
              <a:t>1</a:t>
            </a:fld>
            <a:endParaRPr lang="en-CA"/>
          </a:p>
        </p:txBody>
      </p:sp>
    </p:spTree>
    <p:extLst>
      <p:ext uri="{BB962C8B-B14F-4D97-AF65-F5344CB8AC3E}">
        <p14:creationId xmlns:p14="http://schemas.microsoft.com/office/powerpoint/2010/main" val="52790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3F170C-FC56-56F6-2717-DBFA546E58F5}"/>
              </a:ext>
            </a:extLst>
          </p:cNvPr>
          <p:cNvSpPr>
            <a:spLocks noGrp="1"/>
          </p:cNvSpPr>
          <p:nvPr>
            <p:ph type="title"/>
          </p:nvPr>
        </p:nvSpPr>
        <p:spPr>
          <a:xfrm>
            <a:off x="1371599" y="294538"/>
            <a:ext cx="9895951" cy="1033669"/>
          </a:xfrm>
        </p:spPr>
        <p:txBody>
          <a:bodyP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1.3.2 Adding Non-Linearity</a:t>
            </a:r>
          </a:p>
        </p:txBody>
      </p:sp>
      <p:sp>
        <p:nvSpPr>
          <p:cNvPr id="3" name="Content Placeholder 2">
            <a:extLst>
              <a:ext uri="{FF2B5EF4-FFF2-40B4-BE49-F238E27FC236}">
                <a16:creationId xmlns:a16="http://schemas.microsoft.com/office/drawing/2014/main" id="{BCBBAEC7-7A7F-1E12-51DE-4142A4704704}"/>
              </a:ext>
            </a:extLst>
          </p:cNvPr>
          <p:cNvSpPr>
            <a:spLocks noGrp="1"/>
          </p:cNvSpPr>
          <p:nvPr>
            <p:ph idx="1"/>
          </p:nvPr>
        </p:nvSpPr>
        <p:spPr>
          <a:xfrm>
            <a:off x="871871" y="1885280"/>
            <a:ext cx="10664456" cy="4678182"/>
          </a:xfrm>
        </p:spPr>
        <p:txBody>
          <a:bodyPr anchor="ctr">
            <a:normAutofit lnSpcReduction="10000"/>
          </a:bodyPr>
          <a:lstStyle/>
          <a:p>
            <a:pPr>
              <a:lnSpc>
                <a:spcPct val="100000"/>
              </a:lnSpc>
              <a:spcAft>
                <a:spcPts val="1200"/>
              </a:spcAft>
            </a:pPr>
            <a:r>
              <a:rPr lang="en-US" sz="1700" b="1" i="1" dirty="0">
                <a:solidFill>
                  <a:schemeClr val="accent2">
                    <a:lumMod val="75000"/>
                  </a:schemeClr>
                </a:solidFill>
                <a:effectLst/>
                <a:latin typeface="Arial" panose="020B0604020202020204" pitchFamily="34" charset="0"/>
                <a:cs typeface="Arial" panose="020B0604020202020204" pitchFamily="34" charset="0"/>
              </a:rPr>
              <a:t>Enhancing Complexity</a:t>
            </a:r>
            <a:r>
              <a:rPr lang="en-US" sz="1700" b="1" i="0" dirty="0">
                <a:solidFill>
                  <a:schemeClr val="accent2">
                    <a:lumMod val="75000"/>
                  </a:schemeClr>
                </a:solidFill>
                <a:effectLst/>
                <a:latin typeface="Arial" panose="020B0604020202020204" pitchFamily="34" charset="0"/>
                <a:cs typeface="Arial" panose="020B0604020202020204" pitchFamily="34" charset="0"/>
              </a:rPr>
              <a:t>: </a:t>
            </a:r>
            <a:r>
              <a:rPr lang="en-US" sz="1700" b="0" i="0" dirty="0">
                <a:effectLst/>
                <a:latin typeface="Arial" panose="020B0604020202020204" pitchFamily="34" charset="0"/>
                <a:cs typeface="Arial" panose="020B0604020202020204" pitchFamily="34" charset="0"/>
              </a:rPr>
              <a:t>To tackle non-linear challenges, deep learning incorporates a non-linear function, typically a simple one such as the sigmoid or </a:t>
            </a:r>
            <a:r>
              <a:rPr lang="en-US" sz="1700" b="0" i="0" dirty="0" err="1">
                <a:effectLst/>
                <a:latin typeface="Arial" panose="020B0604020202020204" pitchFamily="34" charset="0"/>
                <a:cs typeface="Arial" panose="020B0604020202020204" pitchFamily="34" charset="0"/>
              </a:rPr>
              <a:t>ReLU</a:t>
            </a:r>
            <a:r>
              <a:rPr lang="en-US" sz="1700" b="0" i="0" dirty="0">
                <a:effectLst/>
                <a:latin typeface="Arial" panose="020B0604020202020204" pitchFamily="34" charset="0"/>
                <a:cs typeface="Arial" panose="020B0604020202020204" pitchFamily="34" charset="0"/>
              </a:rPr>
              <a:t>. This function operates on the linear portion of the equation:</a:t>
            </a:r>
          </a:p>
          <a:p>
            <a:pPr marL="0" indent="0" algn="ctr">
              <a:lnSpc>
                <a:spcPct val="100000"/>
              </a:lnSpc>
              <a:spcAft>
                <a:spcPts val="1200"/>
              </a:spcAft>
              <a:buNone/>
            </a:pPr>
            <a:r>
              <a:rPr lang="cy-GB" sz="2400" b="1" i="0" dirty="0">
                <a:solidFill>
                  <a:srgbClr val="002060"/>
                </a:solidFill>
                <a:effectLst/>
                <a:latin typeface="Arial" panose="020B0604020202020204" pitchFamily="34" charset="0"/>
                <a:cs typeface="Arial" panose="020B0604020202020204" pitchFamily="34" charset="0"/>
              </a:rPr>
              <a:t>ŷ = </a:t>
            </a:r>
            <a:r>
              <a:rPr lang="el-GR" sz="2400" b="1" i="0" dirty="0">
                <a:solidFill>
                  <a:srgbClr val="002060"/>
                </a:solidFill>
                <a:effectLst/>
                <a:latin typeface="Arial" panose="020B0604020202020204" pitchFamily="34" charset="0"/>
                <a:ea typeface="Calibri" panose="020F0502020204030204" pitchFamily="34" charset="0"/>
                <a:cs typeface="Arial" panose="020B0604020202020204" pitchFamily="34" charset="0"/>
              </a:rPr>
              <a:t>σ</a:t>
            </a:r>
            <a:r>
              <a:rPr lang="cy-GB" sz="2400" b="1" i="0" dirty="0">
                <a:solidFill>
                  <a:srgbClr val="002060"/>
                </a:solidFill>
                <a:effectLst/>
                <a:latin typeface="Arial" panose="020B0604020202020204" pitchFamily="34" charset="0"/>
                <a:cs typeface="Arial" panose="020B0604020202020204" pitchFamily="34" charset="0"/>
              </a:rPr>
              <a:t>(x₁ * w₁ + x₂ * w₂)</a:t>
            </a:r>
            <a:endParaRPr lang="en-US" sz="1700" b="0" i="0" dirty="0">
              <a:effectLst/>
              <a:latin typeface="Arial" panose="020B0604020202020204" pitchFamily="34" charset="0"/>
              <a:cs typeface="Arial" panose="020B0604020202020204" pitchFamily="34" charset="0"/>
            </a:endParaRPr>
          </a:p>
          <a:p>
            <a:pPr>
              <a:lnSpc>
                <a:spcPct val="100000"/>
              </a:lnSpc>
              <a:spcAft>
                <a:spcPts val="1200"/>
              </a:spcAft>
            </a:pPr>
            <a:r>
              <a:rPr lang="en-US" sz="1700" b="1" i="1" dirty="0">
                <a:solidFill>
                  <a:schemeClr val="accent2">
                    <a:lumMod val="75000"/>
                  </a:schemeClr>
                </a:solidFill>
                <a:effectLst/>
                <a:latin typeface="Arial" panose="020B0604020202020204" pitchFamily="34" charset="0"/>
                <a:cs typeface="Arial" panose="020B0604020202020204" pitchFamily="34" charset="0"/>
              </a:rPr>
              <a:t>Diverse Relationships</a:t>
            </a:r>
            <a:r>
              <a:rPr lang="en-US" sz="1700" b="1" i="0" dirty="0">
                <a:solidFill>
                  <a:schemeClr val="accent2">
                    <a:lumMod val="75000"/>
                  </a:schemeClr>
                </a:solidFill>
                <a:effectLst/>
                <a:latin typeface="Arial" panose="020B0604020202020204" pitchFamily="34" charset="0"/>
                <a:cs typeface="Arial" panose="020B0604020202020204" pitchFamily="34" charset="0"/>
              </a:rPr>
              <a:t>: </a:t>
            </a:r>
            <a:r>
              <a:rPr lang="en-US" sz="1700" b="0" i="0" dirty="0">
                <a:effectLst/>
                <a:latin typeface="Arial" panose="020B0604020202020204" pitchFamily="34" charset="0"/>
                <a:cs typeface="Arial" panose="020B0604020202020204" pitchFamily="34" charset="0"/>
              </a:rPr>
              <a:t>This non-linear component empowers deep learning models to navigate intricate data relationships.</a:t>
            </a:r>
          </a:p>
          <a:p>
            <a:pPr>
              <a:lnSpc>
                <a:spcPct val="100000"/>
              </a:lnSpc>
              <a:spcAft>
                <a:spcPts val="1200"/>
              </a:spcAft>
            </a:pPr>
            <a:r>
              <a:rPr lang="en-US" sz="1700" dirty="0">
                <a:latin typeface="Arial" panose="020B0604020202020204" pitchFamily="34" charset="0"/>
                <a:cs typeface="Arial" panose="020B0604020202020204" pitchFamily="34" charset="0"/>
              </a:rPr>
              <a:t>N</a:t>
            </a:r>
            <a:r>
              <a:rPr lang="en-US" sz="1700" b="0" i="0" dirty="0">
                <a:effectLst/>
                <a:latin typeface="Arial" panose="020B0604020202020204" pitchFamily="34" charset="0"/>
                <a:cs typeface="Arial" panose="020B0604020202020204" pitchFamily="34" charset="0"/>
              </a:rPr>
              <a:t>on-linear activation functions like the sigmoid and </a:t>
            </a:r>
            <a:r>
              <a:rPr lang="en-US" sz="1700" b="0" i="0" dirty="0" err="1">
                <a:effectLst/>
                <a:latin typeface="Arial" panose="020B0604020202020204" pitchFamily="34" charset="0"/>
                <a:cs typeface="Arial" panose="020B0604020202020204" pitchFamily="34" charset="0"/>
              </a:rPr>
              <a:t>ReLU</a:t>
            </a:r>
            <a:r>
              <a:rPr lang="en-US" sz="1700" b="0" i="0" dirty="0">
                <a:effectLst/>
                <a:latin typeface="Arial" panose="020B0604020202020204" pitchFamily="34" charset="0"/>
                <a:cs typeface="Arial" panose="020B0604020202020204" pitchFamily="34" charset="0"/>
              </a:rPr>
              <a:t> enable neural networks to model complex, non-linear data patterns. </a:t>
            </a:r>
          </a:p>
          <a:p>
            <a:pPr>
              <a:lnSpc>
                <a:spcPct val="100000"/>
              </a:lnSpc>
              <a:spcAft>
                <a:spcPts val="1200"/>
              </a:spcAft>
            </a:pPr>
            <a:r>
              <a:rPr lang="en-US" sz="1700" b="0" i="0" dirty="0">
                <a:effectLst/>
                <a:latin typeface="Arial" panose="020B0604020202020204" pitchFamily="34" charset="0"/>
                <a:cs typeface="Arial" panose="020B0604020202020204" pitchFamily="34" charset="0"/>
              </a:rPr>
              <a:t>These functions introduce crucial non-linearity into the network, allowing it to capture and represent a wide range of data structures. </a:t>
            </a:r>
          </a:p>
          <a:p>
            <a:pPr>
              <a:lnSpc>
                <a:spcPct val="100000"/>
              </a:lnSpc>
              <a:spcAft>
                <a:spcPts val="1200"/>
              </a:spcAft>
            </a:pPr>
            <a:r>
              <a:rPr lang="en-US" sz="1700" b="0" i="0" dirty="0">
                <a:effectLst/>
                <a:latin typeface="Arial" panose="020B0604020202020204" pitchFamily="34" charset="0"/>
                <a:cs typeface="Arial" panose="020B0604020202020204" pitchFamily="34" charset="0"/>
              </a:rPr>
              <a:t>The choice of activation function can significantly impact a model's performance and is an active area of research in deep learning.</a:t>
            </a:r>
          </a:p>
        </p:txBody>
      </p:sp>
      <p:sp>
        <p:nvSpPr>
          <p:cNvPr id="5" name="Slide Number Placeholder 4">
            <a:extLst>
              <a:ext uri="{FF2B5EF4-FFF2-40B4-BE49-F238E27FC236}">
                <a16:creationId xmlns:a16="http://schemas.microsoft.com/office/drawing/2014/main" id="{C67C1D05-676B-EEB6-A17D-DFD907CA9E5F}"/>
              </a:ext>
            </a:extLst>
          </p:cNvPr>
          <p:cNvSpPr>
            <a:spLocks noGrp="1"/>
          </p:cNvSpPr>
          <p:nvPr>
            <p:ph type="sldNum" sz="quarter" idx="12"/>
          </p:nvPr>
        </p:nvSpPr>
        <p:spPr/>
        <p:txBody>
          <a:bodyPr/>
          <a:lstStyle/>
          <a:p>
            <a:fld id="{E912329F-61CE-48C5-8098-5A147EEAE957}" type="slidenum">
              <a:rPr lang="en-CA" smtClean="0"/>
              <a:t>10</a:t>
            </a:fld>
            <a:endParaRPr lang="en-CA"/>
          </a:p>
        </p:txBody>
      </p:sp>
    </p:spTree>
    <p:extLst>
      <p:ext uri="{BB962C8B-B14F-4D97-AF65-F5344CB8AC3E}">
        <p14:creationId xmlns:p14="http://schemas.microsoft.com/office/powerpoint/2010/main" val="668164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B637ED-A235-833A-6932-7D2A2E6E5977}"/>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a:solidFill>
                  <a:schemeClr val="accent4">
                    <a:lumMod val="60000"/>
                    <a:lumOff val="40000"/>
                  </a:schemeClr>
                </a:solidFill>
                <a:latin typeface="Arial" panose="020B0604020202020204" pitchFamily="34" charset="0"/>
                <a:cs typeface="Arial" panose="020B0604020202020204" pitchFamily="34" charset="0"/>
              </a:rPr>
              <a:t>1.3.3 Building Blocks of Deep Learning</a:t>
            </a:r>
            <a:endParaRPr lang="en-CA" sz="370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89F2A57-99F1-F3BE-2BCA-07FB34C52E25}"/>
              </a:ext>
            </a:extLst>
          </p:cNvPr>
          <p:cNvSpPr>
            <a:spLocks noGrp="1"/>
          </p:cNvSpPr>
          <p:nvPr>
            <p:ph idx="1"/>
          </p:nvPr>
        </p:nvSpPr>
        <p:spPr>
          <a:xfrm>
            <a:off x="338467" y="1722475"/>
            <a:ext cx="11515061" cy="4678326"/>
          </a:xfrm>
        </p:spPr>
        <p:txBody>
          <a:bodyPr anchor="ctr">
            <a:normAutofit/>
          </a:bodyPr>
          <a:lstStyle/>
          <a:p>
            <a:pPr>
              <a:lnSpc>
                <a:spcPct val="100000"/>
              </a:lnSpc>
              <a:spcAft>
                <a:spcPts val="1200"/>
              </a:spcAft>
            </a:pPr>
            <a:r>
              <a:rPr lang="en-US" sz="1700" b="1" i="1" dirty="0">
                <a:solidFill>
                  <a:schemeClr val="accent2">
                    <a:lumMod val="75000"/>
                  </a:schemeClr>
                </a:solidFill>
                <a:effectLst/>
                <a:latin typeface="Arial" panose="020B0604020202020204" pitchFamily="34" charset="0"/>
                <a:cs typeface="Arial" panose="020B0604020202020204" pitchFamily="34" charset="0"/>
              </a:rPr>
              <a:t>Layered Structure</a:t>
            </a:r>
            <a:r>
              <a:rPr lang="en-US" sz="1700" b="1" i="0" dirty="0">
                <a:solidFill>
                  <a:schemeClr val="accent2">
                    <a:lumMod val="75000"/>
                  </a:schemeClr>
                </a:solidFill>
                <a:effectLst/>
                <a:latin typeface="Arial" panose="020B0604020202020204" pitchFamily="34" charset="0"/>
                <a:cs typeface="Arial" panose="020B0604020202020204" pitchFamily="34" charset="0"/>
              </a:rPr>
              <a:t>: </a:t>
            </a:r>
            <a:r>
              <a:rPr lang="en-US" sz="1700" b="0" i="0" dirty="0">
                <a:effectLst/>
                <a:latin typeface="Arial" panose="020B0604020202020204" pitchFamily="34" charset="0"/>
                <a:cs typeface="Arial" panose="020B0604020202020204" pitchFamily="34" charset="0"/>
              </a:rPr>
              <a:t>Deep learning models are structured with multiple layers, each housing units that encompass the equations previously described.</a:t>
            </a:r>
          </a:p>
          <a:p>
            <a:pPr>
              <a:lnSpc>
                <a:spcPct val="100000"/>
              </a:lnSpc>
              <a:spcAft>
                <a:spcPts val="1200"/>
              </a:spcAft>
            </a:pPr>
            <a:r>
              <a:rPr lang="en-US" sz="1700" b="1" i="1" dirty="0">
                <a:solidFill>
                  <a:schemeClr val="accent2">
                    <a:lumMod val="75000"/>
                  </a:schemeClr>
                </a:solidFill>
                <a:effectLst/>
                <a:latin typeface="Arial" panose="020B0604020202020204" pitchFamily="34" charset="0"/>
                <a:cs typeface="Arial" panose="020B0604020202020204" pitchFamily="34" charset="0"/>
              </a:rPr>
              <a:t>Artificial Neurons</a:t>
            </a:r>
            <a:r>
              <a:rPr lang="en-US" sz="1700" b="1" i="0" dirty="0">
                <a:solidFill>
                  <a:schemeClr val="accent2">
                    <a:lumMod val="75000"/>
                  </a:schemeClr>
                </a:solidFill>
                <a:effectLst/>
                <a:latin typeface="Arial" panose="020B0604020202020204" pitchFamily="34" charset="0"/>
                <a:cs typeface="Arial" panose="020B0604020202020204" pitchFamily="34" charset="0"/>
              </a:rPr>
              <a:t>: </a:t>
            </a:r>
            <a:r>
              <a:rPr lang="en-US" sz="1700" b="0" i="0" dirty="0">
                <a:effectLst/>
                <a:latin typeface="Arial" panose="020B0604020202020204" pitchFamily="34" charset="0"/>
                <a:cs typeface="Arial" panose="020B0604020202020204" pitchFamily="34" charset="0"/>
              </a:rPr>
              <a:t>These units, often referred to as artificial neurons, perform both linear transformations and non-linear activation functions.</a:t>
            </a:r>
          </a:p>
          <a:p>
            <a:pPr>
              <a:lnSpc>
                <a:spcPct val="100000"/>
              </a:lnSpc>
              <a:spcAft>
                <a:spcPts val="1200"/>
              </a:spcAft>
            </a:pPr>
            <a:r>
              <a:rPr lang="en-US" sz="1700" b="1" i="1" dirty="0">
                <a:solidFill>
                  <a:schemeClr val="accent2">
                    <a:lumMod val="75000"/>
                  </a:schemeClr>
                </a:solidFill>
                <a:effectLst/>
                <a:latin typeface="Arial" panose="020B0604020202020204" pitchFamily="34" charset="0"/>
                <a:cs typeface="Arial" panose="020B0604020202020204" pitchFamily="34" charset="0"/>
              </a:rPr>
              <a:t>Complex Architectures</a:t>
            </a:r>
            <a:r>
              <a:rPr lang="en-US" sz="1700" b="1" i="0" dirty="0">
                <a:solidFill>
                  <a:schemeClr val="accent2">
                    <a:lumMod val="75000"/>
                  </a:schemeClr>
                </a:solidFill>
                <a:effectLst/>
                <a:latin typeface="Arial" panose="020B0604020202020204" pitchFamily="34" charset="0"/>
                <a:cs typeface="Arial" panose="020B0604020202020204" pitchFamily="34" charset="0"/>
              </a:rPr>
              <a:t>: </a:t>
            </a:r>
            <a:r>
              <a:rPr lang="en-US" sz="1700" b="0" i="0" dirty="0">
                <a:effectLst/>
                <a:latin typeface="Arial" panose="020B0604020202020204" pitchFamily="34" charset="0"/>
                <a:cs typeface="Arial" panose="020B0604020202020204" pitchFamily="34" charset="0"/>
              </a:rPr>
              <a:t>These fundamental building blocks are stacked together, forming intricate deep learning architectures.</a:t>
            </a:r>
            <a:endParaRPr lang="en-US" sz="1700" dirty="0">
              <a:latin typeface="Arial" panose="020B0604020202020204" pitchFamily="34" charset="0"/>
              <a:cs typeface="Arial" panose="020B0604020202020204" pitchFamily="34" charset="0"/>
            </a:endParaRPr>
          </a:p>
          <a:p>
            <a:pPr>
              <a:lnSpc>
                <a:spcPct val="100000"/>
              </a:lnSpc>
              <a:spcAft>
                <a:spcPts val="1200"/>
              </a:spcAft>
            </a:pPr>
            <a:r>
              <a:rPr lang="en-US" sz="1700" dirty="0">
                <a:latin typeface="Arial" panose="020B0604020202020204" pitchFamily="34" charset="0"/>
                <a:cs typeface="Arial" panose="020B0604020202020204" pitchFamily="34" charset="0"/>
              </a:rPr>
              <a:t>D</a:t>
            </a:r>
            <a:r>
              <a:rPr lang="en-US" sz="1700" b="0" i="0" dirty="0">
                <a:effectLst/>
                <a:latin typeface="Arial" panose="020B0604020202020204" pitchFamily="34" charset="0"/>
                <a:cs typeface="Arial" panose="020B0604020202020204" pitchFamily="34" charset="0"/>
              </a:rPr>
              <a:t>eep learning's strength lies in its ability to hierarchically learn and represent features from data. </a:t>
            </a:r>
          </a:p>
          <a:p>
            <a:pPr>
              <a:lnSpc>
                <a:spcPct val="100000"/>
              </a:lnSpc>
              <a:spcAft>
                <a:spcPts val="1200"/>
              </a:spcAft>
            </a:pPr>
            <a:r>
              <a:rPr lang="en-US" sz="1700" b="0" i="0" dirty="0">
                <a:effectLst/>
                <a:latin typeface="Arial" panose="020B0604020202020204" pitchFamily="34" charset="0"/>
                <a:cs typeface="Arial" panose="020B0604020202020204" pitchFamily="34" charset="0"/>
              </a:rPr>
              <a:t>The stacking of layers, each with its linear and non-linear transformations, enables deep neural networks to model increasingly abstract and complex patterns in the input data. </a:t>
            </a:r>
          </a:p>
          <a:p>
            <a:pPr>
              <a:lnSpc>
                <a:spcPct val="100000"/>
              </a:lnSpc>
              <a:spcAft>
                <a:spcPts val="1200"/>
              </a:spcAft>
            </a:pPr>
            <a:r>
              <a:rPr lang="en-US" sz="1700" b="0" i="0" dirty="0">
                <a:effectLst/>
                <a:latin typeface="Arial" panose="020B0604020202020204" pitchFamily="34" charset="0"/>
                <a:cs typeface="Arial" panose="020B0604020202020204" pitchFamily="34" charset="0"/>
              </a:rPr>
              <a:t>This hierarchical feature learning is a key factor in the success of deep learning across various domains, including computer vision, natural language processing, and more.</a:t>
            </a:r>
          </a:p>
        </p:txBody>
      </p:sp>
      <p:sp>
        <p:nvSpPr>
          <p:cNvPr id="4" name="Slide Number Placeholder 3">
            <a:extLst>
              <a:ext uri="{FF2B5EF4-FFF2-40B4-BE49-F238E27FC236}">
                <a16:creationId xmlns:a16="http://schemas.microsoft.com/office/drawing/2014/main" id="{7F4F37F1-8172-E998-ECFA-A8A43C1087AC}"/>
              </a:ext>
            </a:extLst>
          </p:cNvPr>
          <p:cNvSpPr>
            <a:spLocks noGrp="1"/>
          </p:cNvSpPr>
          <p:nvPr>
            <p:ph type="sldNum" sz="quarter" idx="12"/>
          </p:nvPr>
        </p:nvSpPr>
        <p:spPr/>
        <p:txBody>
          <a:bodyPr/>
          <a:lstStyle/>
          <a:p>
            <a:fld id="{E912329F-61CE-48C5-8098-5A147EEAE957}" type="slidenum">
              <a:rPr lang="en-CA" smtClean="0"/>
              <a:t>11</a:t>
            </a:fld>
            <a:endParaRPr lang="en-CA"/>
          </a:p>
        </p:txBody>
      </p:sp>
    </p:spTree>
    <p:extLst>
      <p:ext uri="{BB962C8B-B14F-4D97-AF65-F5344CB8AC3E}">
        <p14:creationId xmlns:p14="http://schemas.microsoft.com/office/powerpoint/2010/main" val="917437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9FD99B-3C66-F918-9032-983F3BB285A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Deep Learning Architecture </a:t>
            </a:r>
          </a:p>
        </p:txBody>
      </p:sp>
      <p:pic>
        <p:nvPicPr>
          <p:cNvPr id="7" name="Picture 6">
            <a:extLst>
              <a:ext uri="{FF2B5EF4-FFF2-40B4-BE49-F238E27FC236}">
                <a16:creationId xmlns:a16="http://schemas.microsoft.com/office/drawing/2014/main" id="{1977BB77-1157-6CE1-F889-71BAD42ED908}"/>
              </a:ext>
            </a:extLst>
          </p:cNvPr>
          <p:cNvPicPr>
            <a:picLocks noChangeAspect="1"/>
          </p:cNvPicPr>
          <p:nvPr/>
        </p:nvPicPr>
        <p:blipFill>
          <a:blip r:embed="rId2"/>
          <a:stretch>
            <a:fillRect/>
          </a:stretch>
        </p:blipFill>
        <p:spPr>
          <a:xfrm>
            <a:off x="0" y="1526547"/>
            <a:ext cx="12191998" cy="5331453"/>
          </a:xfrm>
          <a:prstGeom prst="rect">
            <a:avLst/>
          </a:prstGeom>
        </p:spPr>
      </p:pic>
      <p:sp>
        <p:nvSpPr>
          <p:cNvPr id="8" name="Slide Number Placeholder 7">
            <a:extLst>
              <a:ext uri="{FF2B5EF4-FFF2-40B4-BE49-F238E27FC236}">
                <a16:creationId xmlns:a16="http://schemas.microsoft.com/office/drawing/2014/main" id="{D5445368-6B3B-AB65-2C0C-5E771D12AE45}"/>
              </a:ext>
            </a:extLst>
          </p:cNvPr>
          <p:cNvSpPr>
            <a:spLocks noGrp="1"/>
          </p:cNvSpPr>
          <p:nvPr>
            <p:ph type="sldNum" sz="quarter" idx="12"/>
          </p:nvPr>
        </p:nvSpPr>
        <p:spPr/>
        <p:txBody>
          <a:bodyPr/>
          <a:lstStyle/>
          <a:p>
            <a:fld id="{E912329F-61CE-48C5-8098-5A147EEAE957}" type="slidenum">
              <a:rPr lang="en-CA" smtClean="0"/>
              <a:t>12</a:t>
            </a:fld>
            <a:endParaRPr lang="en-CA"/>
          </a:p>
        </p:txBody>
      </p:sp>
    </p:spTree>
    <p:extLst>
      <p:ext uri="{BB962C8B-B14F-4D97-AF65-F5344CB8AC3E}">
        <p14:creationId xmlns:p14="http://schemas.microsoft.com/office/powerpoint/2010/main" val="441578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9FD99B-3C66-F918-9032-983F3BB285A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Deep Learning Architecture </a:t>
            </a:r>
          </a:p>
        </p:txBody>
      </p:sp>
      <p:pic>
        <p:nvPicPr>
          <p:cNvPr id="3" name="Content Placeholder 4">
            <a:extLst>
              <a:ext uri="{FF2B5EF4-FFF2-40B4-BE49-F238E27FC236}">
                <a16:creationId xmlns:a16="http://schemas.microsoft.com/office/drawing/2014/main" id="{FF7EA5F4-EFC7-998B-77D4-EE4DA38CBF2F}"/>
              </a:ext>
            </a:extLst>
          </p:cNvPr>
          <p:cNvPicPr>
            <a:picLocks noGrp="1" noChangeAspect="1"/>
          </p:cNvPicPr>
          <p:nvPr>
            <p:ph idx="1"/>
          </p:nvPr>
        </p:nvPicPr>
        <p:blipFill>
          <a:blip r:embed="rId2"/>
          <a:stretch>
            <a:fillRect/>
          </a:stretch>
        </p:blipFill>
        <p:spPr>
          <a:xfrm>
            <a:off x="1" y="1574310"/>
            <a:ext cx="12192000" cy="5283690"/>
          </a:xfrm>
          <a:prstGeom prst="rect">
            <a:avLst/>
          </a:prstGeom>
        </p:spPr>
      </p:pic>
      <p:sp>
        <p:nvSpPr>
          <p:cNvPr id="4" name="Slide Number Placeholder 3">
            <a:extLst>
              <a:ext uri="{FF2B5EF4-FFF2-40B4-BE49-F238E27FC236}">
                <a16:creationId xmlns:a16="http://schemas.microsoft.com/office/drawing/2014/main" id="{09A57214-C7D8-9875-88FE-B282FA8EB2D8}"/>
              </a:ext>
            </a:extLst>
          </p:cNvPr>
          <p:cNvSpPr>
            <a:spLocks noGrp="1"/>
          </p:cNvSpPr>
          <p:nvPr>
            <p:ph type="sldNum" sz="quarter" idx="12"/>
          </p:nvPr>
        </p:nvSpPr>
        <p:spPr/>
        <p:txBody>
          <a:bodyPr/>
          <a:lstStyle/>
          <a:p>
            <a:fld id="{E912329F-61CE-48C5-8098-5A147EEAE957}" type="slidenum">
              <a:rPr lang="en-CA" smtClean="0"/>
              <a:t>13</a:t>
            </a:fld>
            <a:endParaRPr lang="en-CA"/>
          </a:p>
        </p:txBody>
      </p:sp>
    </p:spTree>
    <p:extLst>
      <p:ext uri="{BB962C8B-B14F-4D97-AF65-F5344CB8AC3E}">
        <p14:creationId xmlns:p14="http://schemas.microsoft.com/office/powerpoint/2010/main" val="986776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5B637ED-A235-833A-6932-7D2A2E6E5977}"/>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2.1 A Silly Analogy: The PBJ Sandwich Chef</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DE21989A-DD96-EAAA-1378-36B0B21BF859}"/>
              </a:ext>
            </a:extLst>
          </p:cNvPr>
          <p:cNvSpPr>
            <a:spLocks noGrp="1"/>
          </p:cNvSpPr>
          <p:nvPr>
            <p:ph idx="1"/>
          </p:nvPr>
        </p:nvSpPr>
        <p:spPr>
          <a:xfrm>
            <a:off x="459351" y="1825624"/>
            <a:ext cx="9226909" cy="4737837"/>
          </a:xfrm>
        </p:spPr>
        <p:txBody>
          <a:bodyPr>
            <a:normAutofit fontScale="70000" lnSpcReduction="20000"/>
          </a:bodyPr>
          <a:lstStyle/>
          <a:p>
            <a:pPr algn="l">
              <a:lnSpc>
                <a:spcPct val="110000"/>
              </a:lnSpc>
              <a:spcAft>
                <a:spcPts val="1200"/>
              </a:spcAft>
            </a:pPr>
            <a:r>
              <a:rPr lang="en-US" b="0" i="0" dirty="0">
                <a:effectLst/>
                <a:latin typeface="Arial" panose="020B0604020202020204" pitchFamily="34" charset="0"/>
                <a:cs typeface="Arial" panose="020B0604020202020204" pitchFamily="34" charset="0"/>
              </a:rPr>
              <a:t>Consider a scenario in which a renowned Michelin-star restaurant features a chief chef specializing in peanut butter and jelly (PBJ) sandwiches. </a:t>
            </a:r>
            <a:r>
              <a:rPr lang="en-US" b="1" i="1" dirty="0">
                <a:solidFill>
                  <a:srgbClr val="92D050"/>
                </a:solidFill>
                <a:effectLst/>
                <a:latin typeface="Arial" panose="020B0604020202020204" pitchFamily="34" charset="0"/>
                <a:cs typeface="Arial" panose="020B0604020202020204" pitchFamily="34" charset="0"/>
              </a:rPr>
              <a:t>The objective is to continually enhance the PBJ sandwich based on customer feedback.</a:t>
            </a:r>
          </a:p>
          <a:p>
            <a:pPr algn="l">
              <a:lnSpc>
                <a:spcPct val="110000"/>
              </a:lnSpc>
              <a:spcAft>
                <a:spcPts val="1200"/>
              </a:spcAft>
            </a:pPr>
            <a:r>
              <a:rPr lang="en-US" b="0" i="0" dirty="0">
                <a:effectLst/>
                <a:latin typeface="Arial" panose="020B0604020202020204" pitchFamily="34" charset="0"/>
                <a:cs typeface="Arial" panose="020B0604020202020204" pitchFamily="34" charset="0"/>
              </a:rPr>
              <a:t>When a customer deems the sandwich excessively sweet, there are two potential actions: reducing the amount of jelly or increasing the quantity of peanut butter.</a:t>
            </a:r>
          </a:p>
          <a:p>
            <a:pPr algn="l">
              <a:lnSpc>
                <a:spcPct val="110000"/>
              </a:lnSpc>
              <a:spcAft>
                <a:spcPts val="1200"/>
              </a:spcAft>
            </a:pPr>
            <a:r>
              <a:rPr lang="en-US" b="0" i="0" dirty="0">
                <a:effectLst/>
                <a:latin typeface="Arial" panose="020B0604020202020204" pitchFamily="34" charset="0"/>
                <a:cs typeface="Arial" panose="020B0604020202020204" pitchFamily="34" charset="0"/>
              </a:rPr>
              <a:t> According to deep learning principles, the strategy involves the continuous production of sandwiches, with systematic adjustments being made to the ingredients. </a:t>
            </a:r>
          </a:p>
          <a:p>
            <a:pPr algn="l">
              <a:lnSpc>
                <a:spcPct val="110000"/>
              </a:lnSpc>
              <a:spcAft>
                <a:spcPts val="1200"/>
              </a:spcAft>
            </a:pPr>
            <a:r>
              <a:rPr lang="en-US" b="0" i="0" dirty="0">
                <a:effectLst/>
                <a:latin typeface="Arial" panose="020B0604020202020204" pitchFamily="34" charset="0"/>
                <a:cs typeface="Arial" panose="020B0604020202020204" pitchFamily="34" charset="0"/>
              </a:rPr>
              <a:t>Negative feedback is employed to guide these adaptations, and once positive feedback is received, modifications to the sandwich-making process cease.</a:t>
            </a:r>
          </a:p>
        </p:txBody>
      </p:sp>
      <p:pic>
        <p:nvPicPr>
          <p:cNvPr id="9" name="Picture 2">
            <a:extLst>
              <a:ext uri="{FF2B5EF4-FFF2-40B4-BE49-F238E27FC236}">
                <a16:creationId xmlns:a16="http://schemas.microsoft.com/office/drawing/2014/main" id="{D1C05232-D3A4-48C1-E872-A2C363AA44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8505" y="2397874"/>
            <a:ext cx="2381250" cy="1343025"/>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a:extLst>
              <a:ext uri="{FF2B5EF4-FFF2-40B4-BE49-F238E27FC236}">
                <a16:creationId xmlns:a16="http://schemas.microsoft.com/office/drawing/2014/main" id="{4FAFDE14-5747-EAAB-8429-9A5B184EB7C0}"/>
              </a:ext>
            </a:extLst>
          </p:cNvPr>
          <p:cNvSpPr>
            <a:spLocks noGrp="1"/>
          </p:cNvSpPr>
          <p:nvPr>
            <p:ph type="sldNum" sz="quarter" idx="12"/>
          </p:nvPr>
        </p:nvSpPr>
        <p:spPr/>
        <p:txBody>
          <a:bodyPr/>
          <a:lstStyle/>
          <a:p>
            <a:fld id="{E912329F-61CE-48C5-8098-5A147EEAE957}" type="slidenum">
              <a:rPr lang="en-CA" smtClean="0"/>
              <a:t>14</a:t>
            </a:fld>
            <a:endParaRPr lang="en-CA"/>
          </a:p>
        </p:txBody>
      </p:sp>
    </p:spTree>
    <p:extLst>
      <p:ext uri="{BB962C8B-B14F-4D97-AF65-F5344CB8AC3E}">
        <p14:creationId xmlns:p14="http://schemas.microsoft.com/office/powerpoint/2010/main" val="2338704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1B1B73-8DD5-104A-50EC-041DC8C3BDA6}"/>
              </a:ext>
            </a:extLst>
          </p:cNvPr>
          <p:cNvSpPr>
            <a:spLocks noGrp="1"/>
          </p:cNvSpPr>
          <p:nvPr>
            <p:ph type="title"/>
          </p:nvPr>
        </p:nvSpPr>
        <p:spPr>
          <a:xfrm>
            <a:off x="1403496" y="273273"/>
            <a:ext cx="9895951" cy="1033669"/>
          </a:xfrm>
        </p:spPr>
        <p:txBody>
          <a:bodyPr vert="horz" lIns="91440" tIns="45720" rIns="91440" bIns="45720" rtlCol="0" anchor="ctr">
            <a:normAutofit fontScale="90000"/>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2.2 Alignment of the Analogy with Forward Propagation and Backpropagation</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E2E1A15-914D-5610-232F-24883FF8F5B8}"/>
              </a:ext>
            </a:extLst>
          </p:cNvPr>
          <p:cNvSpPr>
            <a:spLocks noGrp="1"/>
          </p:cNvSpPr>
          <p:nvPr>
            <p:ph idx="1"/>
          </p:nvPr>
        </p:nvSpPr>
        <p:spPr>
          <a:xfrm>
            <a:off x="459350" y="1891970"/>
            <a:ext cx="10970649" cy="4583258"/>
          </a:xfrm>
        </p:spPr>
        <p:txBody>
          <a:bodyPr anchor="ctr">
            <a:normAutofit fontScale="92500" lnSpcReduction="10000"/>
          </a:bodyPr>
          <a:lstStyle/>
          <a:p>
            <a:pPr>
              <a:lnSpc>
                <a:spcPct val="100000"/>
              </a:lnSpc>
              <a:spcAft>
                <a:spcPts val="1200"/>
              </a:spcAft>
            </a:pPr>
            <a:r>
              <a:rPr lang="en-US" sz="1700" b="0" i="0" dirty="0">
                <a:effectLst/>
                <a:latin typeface="Arial" panose="020B0604020202020204" pitchFamily="34" charset="0"/>
                <a:cs typeface="Arial" panose="020B0604020202020204" pitchFamily="34" charset="0"/>
              </a:rPr>
              <a:t>In deep learning, a linear equation is utilized, represented as follows:</a:t>
            </a:r>
          </a:p>
          <a:p>
            <a:pPr marL="0" indent="0" algn="ctr">
              <a:lnSpc>
                <a:spcPct val="100000"/>
              </a:lnSpc>
              <a:spcAft>
                <a:spcPts val="1200"/>
              </a:spcAft>
              <a:buNone/>
            </a:pPr>
            <a:r>
              <a:rPr lang="cy-GB" sz="2400" b="1" i="0" dirty="0">
                <a:solidFill>
                  <a:srgbClr val="002060"/>
                </a:solidFill>
                <a:effectLst/>
                <a:latin typeface="Arial" panose="020B0604020202020204" pitchFamily="34" charset="0"/>
                <a:cs typeface="Arial" panose="020B0604020202020204" pitchFamily="34" charset="0"/>
              </a:rPr>
              <a:t>ŷ = x₀ + x₁ * w₁ + x₂ * w₂ </a:t>
            </a:r>
          </a:p>
          <a:p>
            <a:pPr>
              <a:lnSpc>
                <a:spcPct val="100000"/>
              </a:lnSpc>
              <a:spcAft>
                <a:spcPts val="1200"/>
              </a:spcAft>
            </a:pPr>
            <a:r>
              <a:rPr lang="cy-GB" sz="1700" b="1" i="0" dirty="0">
                <a:solidFill>
                  <a:srgbClr val="002060"/>
                </a:solidFill>
                <a:effectLst/>
                <a:latin typeface="Arial" panose="020B0604020202020204" pitchFamily="34" charset="0"/>
                <a:cs typeface="Arial" panose="020B0604020202020204" pitchFamily="34" charset="0"/>
              </a:rPr>
              <a:t>ŷ</a:t>
            </a:r>
            <a:r>
              <a:rPr lang="cy-GB" sz="1700" b="1" i="0" dirty="0">
                <a:effectLst/>
                <a:latin typeface="Arial" panose="020B0604020202020204" pitchFamily="34" charset="0"/>
                <a:cs typeface="Arial" panose="020B0604020202020204" pitchFamily="34" charset="0"/>
              </a:rPr>
              <a:t> </a:t>
            </a:r>
            <a:r>
              <a:rPr lang="en-US" sz="1700" b="1" i="0" dirty="0">
                <a:effectLst/>
                <a:latin typeface="Arial" panose="020B0604020202020204" pitchFamily="34" charset="0"/>
                <a:cs typeface="Arial" panose="020B0604020202020204" pitchFamily="34" charset="0"/>
              </a:rPr>
              <a:t>:</a:t>
            </a:r>
            <a:r>
              <a:rPr lang="en-US" sz="1700" b="0" i="0" dirty="0">
                <a:effectLst/>
                <a:latin typeface="Arial" panose="020B0604020202020204" pitchFamily="34" charset="0"/>
                <a:cs typeface="Arial" panose="020B0604020202020204" pitchFamily="34" charset="0"/>
              </a:rPr>
              <a:t> The model's prediction.</a:t>
            </a:r>
          </a:p>
          <a:p>
            <a:pPr>
              <a:lnSpc>
                <a:spcPct val="100000"/>
              </a:lnSpc>
              <a:spcAft>
                <a:spcPts val="1200"/>
              </a:spcAft>
              <a:buFont typeface="Arial" panose="020B0604020202020204" pitchFamily="34" charset="0"/>
              <a:buChar char="•"/>
            </a:pPr>
            <a:r>
              <a:rPr lang="en-US" sz="1700" b="1" i="0" dirty="0">
                <a:solidFill>
                  <a:srgbClr val="002060"/>
                </a:solidFill>
                <a:effectLst/>
                <a:latin typeface="Arial" panose="020B0604020202020204" pitchFamily="34" charset="0"/>
                <a:cs typeface="Arial" panose="020B0604020202020204" pitchFamily="34" charset="0"/>
              </a:rPr>
              <a:t>x₁, x₂</a:t>
            </a:r>
            <a:r>
              <a:rPr lang="en-US" sz="1700" b="1" i="0" dirty="0">
                <a:effectLst/>
                <a:latin typeface="Arial" panose="020B0604020202020204" pitchFamily="34" charset="0"/>
                <a:cs typeface="Arial" panose="020B0604020202020204" pitchFamily="34" charset="0"/>
              </a:rPr>
              <a:t>:</a:t>
            </a:r>
            <a:r>
              <a:rPr lang="en-US" sz="1700" b="0" i="0" dirty="0">
                <a:effectLst/>
                <a:latin typeface="Arial" panose="020B0604020202020204" pitchFamily="34" charset="0"/>
                <a:cs typeface="Arial" panose="020B0604020202020204" pitchFamily="34" charset="0"/>
              </a:rPr>
              <a:t> The input data features (in our analogy, the ingredients).</a:t>
            </a:r>
          </a:p>
          <a:p>
            <a:pPr>
              <a:lnSpc>
                <a:spcPct val="100000"/>
              </a:lnSpc>
              <a:spcAft>
                <a:spcPts val="1200"/>
              </a:spcAft>
              <a:buFont typeface="Arial" panose="020B0604020202020204" pitchFamily="34" charset="0"/>
              <a:buChar char="•"/>
            </a:pPr>
            <a:r>
              <a:rPr lang="en-US" sz="1700" b="1" i="0" dirty="0">
                <a:solidFill>
                  <a:srgbClr val="002060"/>
                </a:solidFill>
                <a:effectLst/>
                <a:latin typeface="Arial" panose="020B0604020202020204" pitchFamily="34" charset="0"/>
                <a:cs typeface="Arial" panose="020B0604020202020204" pitchFamily="34" charset="0"/>
              </a:rPr>
              <a:t>w₁, w₂</a:t>
            </a:r>
            <a:r>
              <a:rPr lang="en-US" sz="1700" b="1" i="0" dirty="0">
                <a:effectLst/>
                <a:latin typeface="Arial" panose="020B0604020202020204" pitchFamily="34" charset="0"/>
                <a:cs typeface="Arial" panose="020B0604020202020204" pitchFamily="34" charset="0"/>
              </a:rPr>
              <a:t>:</a:t>
            </a:r>
            <a:r>
              <a:rPr lang="en-US" sz="1700" b="0" i="0" dirty="0">
                <a:effectLst/>
                <a:latin typeface="Arial" panose="020B0604020202020204" pitchFamily="34" charset="0"/>
                <a:cs typeface="Arial" panose="020B0604020202020204" pitchFamily="34" charset="0"/>
              </a:rPr>
              <a:t> The weights assigned to input features (the amounts of ingredients).</a:t>
            </a:r>
          </a:p>
          <a:p>
            <a:pPr>
              <a:lnSpc>
                <a:spcPct val="100000"/>
              </a:lnSpc>
              <a:spcAft>
                <a:spcPts val="1200"/>
              </a:spcAft>
            </a:pPr>
            <a:r>
              <a:rPr lang="en-US" sz="2000" b="1" i="0" dirty="0">
                <a:solidFill>
                  <a:schemeClr val="accent6">
                    <a:lumMod val="50000"/>
                  </a:schemeClr>
                </a:solidFill>
                <a:effectLst/>
                <a:latin typeface="Arial" panose="020B0604020202020204" pitchFamily="34" charset="0"/>
                <a:cs typeface="Arial" panose="020B0604020202020204" pitchFamily="34" charset="0"/>
              </a:rPr>
              <a:t>Forward propagation </a:t>
            </a:r>
            <a:r>
              <a:rPr lang="en-US" sz="1700" b="0" i="0" dirty="0">
                <a:effectLst/>
                <a:latin typeface="Arial" panose="020B0604020202020204" pitchFamily="34" charset="0"/>
                <a:cs typeface="Arial" panose="020B0604020202020204" pitchFamily="34" charset="0"/>
              </a:rPr>
              <a:t>encompasses the amalgamation of these ingredients, adjusted proportionally, to generate the model's output (i.e., the sandwich). </a:t>
            </a:r>
          </a:p>
          <a:p>
            <a:pPr>
              <a:lnSpc>
                <a:spcPct val="100000"/>
              </a:lnSpc>
              <a:spcAft>
                <a:spcPts val="1200"/>
              </a:spcAft>
            </a:pPr>
            <a:r>
              <a:rPr lang="en-US" sz="2000" b="1" dirty="0">
                <a:solidFill>
                  <a:schemeClr val="accent6">
                    <a:lumMod val="50000"/>
                  </a:schemeClr>
                </a:solidFill>
                <a:latin typeface="Arial" panose="020B0604020202020204" pitchFamily="34" charset="0"/>
                <a:cs typeface="Arial" panose="020B0604020202020204" pitchFamily="34" charset="0"/>
              </a:rPr>
              <a:t>Backpropagation</a:t>
            </a:r>
            <a:r>
              <a:rPr lang="en-US" sz="1700" b="0" i="0" dirty="0">
                <a:effectLst/>
                <a:latin typeface="Arial" panose="020B0604020202020204" pitchFamily="34" charset="0"/>
                <a:cs typeface="Arial" panose="020B0604020202020204" pitchFamily="34" charset="0"/>
              </a:rPr>
              <a:t>, conversely, involves the process of adapting these weights based on negative feedback.</a:t>
            </a:r>
          </a:p>
          <a:p>
            <a:pPr>
              <a:lnSpc>
                <a:spcPct val="100000"/>
              </a:lnSpc>
              <a:spcAft>
                <a:spcPts val="1200"/>
              </a:spcAft>
            </a:pPr>
            <a:r>
              <a:rPr lang="en-US" sz="1700" b="0" i="0" dirty="0">
                <a:effectLst/>
                <a:latin typeface="Arial" panose="020B0604020202020204" pitchFamily="34" charset="0"/>
                <a:cs typeface="Arial" panose="020B0604020202020204" pitchFamily="34" charset="0"/>
              </a:rPr>
              <a:t>Within a deep learning model, nodes symbolize these equations, incorporating non-linear components. In our analogy, we focus on the linear aspect.</a:t>
            </a:r>
          </a:p>
        </p:txBody>
      </p:sp>
      <p:pic>
        <p:nvPicPr>
          <p:cNvPr id="6" name="Picture 5">
            <a:extLst>
              <a:ext uri="{FF2B5EF4-FFF2-40B4-BE49-F238E27FC236}">
                <a16:creationId xmlns:a16="http://schemas.microsoft.com/office/drawing/2014/main" id="{8A6F36BF-2124-AB93-47E4-E7E8C45D5B05}"/>
              </a:ext>
            </a:extLst>
          </p:cNvPr>
          <p:cNvPicPr>
            <a:picLocks noChangeAspect="1"/>
          </p:cNvPicPr>
          <p:nvPr/>
        </p:nvPicPr>
        <p:blipFill>
          <a:blip r:embed="rId2"/>
          <a:stretch>
            <a:fillRect/>
          </a:stretch>
        </p:blipFill>
        <p:spPr>
          <a:xfrm>
            <a:off x="8115299" y="1891970"/>
            <a:ext cx="3733992" cy="1638384"/>
          </a:xfrm>
          <a:prstGeom prst="rect">
            <a:avLst/>
          </a:prstGeom>
        </p:spPr>
      </p:pic>
      <p:sp>
        <p:nvSpPr>
          <p:cNvPr id="7" name="Slide Number Placeholder 6">
            <a:extLst>
              <a:ext uri="{FF2B5EF4-FFF2-40B4-BE49-F238E27FC236}">
                <a16:creationId xmlns:a16="http://schemas.microsoft.com/office/drawing/2014/main" id="{C1A847CE-DF79-1850-337C-A8DABC4F682A}"/>
              </a:ext>
            </a:extLst>
          </p:cNvPr>
          <p:cNvSpPr>
            <a:spLocks noGrp="1"/>
          </p:cNvSpPr>
          <p:nvPr>
            <p:ph type="sldNum" sz="quarter" idx="12"/>
          </p:nvPr>
        </p:nvSpPr>
        <p:spPr/>
        <p:txBody>
          <a:bodyPr/>
          <a:lstStyle/>
          <a:p>
            <a:fld id="{E912329F-61CE-48C5-8098-5A147EEAE957}" type="slidenum">
              <a:rPr lang="en-CA" smtClean="0"/>
              <a:t>15</a:t>
            </a:fld>
            <a:endParaRPr lang="en-CA"/>
          </a:p>
        </p:txBody>
      </p:sp>
    </p:spTree>
    <p:extLst>
      <p:ext uri="{BB962C8B-B14F-4D97-AF65-F5344CB8AC3E}">
        <p14:creationId xmlns:p14="http://schemas.microsoft.com/office/powerpoint/2010/main" val="2915043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11FEF3-1A04-9493-6D46-5F819CFAA874}"/>
              </a:ext>
            </a:extLst>
          </p:cNvPr>
          <p:cNvSpPr>
            <a:spLocks noGrp="1"/>
          </p:cNvSpPr>
          <p:nvPr>
            <p:ph type="title"/>
          </p:nvPr>
        </p:nvSpPr>
        <p:spPr>
          <a:xfrm>
            <a:off x="1371599" y="294538"/>
            <a:ext cx="9895951" cy="1033669"/>
          </a:xfrm>
        </p:spPr>
        <p:txBody>
          <a:bodyPr vert="horz" lIns="91440" tIns="45720" rIns="91440" bIns="45720" rtlCol="0" anchor="ctr">
            <a:normAutofit fontScale="90000"/>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2.3 Expansion of the Analogy: A PBJ Company</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EA4D091-F263-299F-4BDC-33E9F362E6AF}"/>
              </a:ext>
            </a:extLst>
          </p:cNvPr>
          <p:cNvSpPr>
            <a:spLocks noGrp="1"/>
          </p:cNvSpPr>
          <p:nvPr>
            <p:ph idx="1"/>
          </p:nvPr>
        </p:nvSpPr>
        <p:spPr>
          <a:xfrm>
            <a:off x="435236" y="1686433"/>
            <a:ext cx="11321524" cy="2938729"/>
          </a:xfrm>
        </p:spPr>
        <p:txBody>
          <a:bodyPr anchor="ctr">
            <a:normAutofit fontScale="77500" lnSpcReduction="20000"/>
          </a:bodyPr>
          <a:lstStyle/>
          <a:p>
            <a:pPr>
              <a:lnSpc>
                <a:spcPct val="120000"/>
              </a:lnSpc>
              <a:spcAft>
                <a:spcPts val="1200"/>
              </a:spcAft>
            </a:pPr>
            <a:r>
              <a:rPr lang="en-US" sz="2000" b="0" i="0" dirty="0">
                <a:effectLst/>
                <a:latin typeface="Arial" panose="020B0604020202020204" pitchFamily="34" charset="0"/>
                <a:cs typeface="Arial" panose="020B0604020202020204" pitchFamily="34" charset="0"/>
              </a:rPr>
              <a:t>To expand our analogy and delve into more intricate models, envision that your PBJ sandwich venture has evolved into a company with multiple departments.</a:t>
            </a:r>
          </a:p>
          <a:p>
            <a:pPr>
              <a:lnSpc>
                <a:spcPct val="120000"/>
              </a:lnSpc>
              <a:spcAft>
                <a:spcPts val="1200"/>
              </a:spcAft>
              <a:buFont typeface="+mj-lt"/>
              <a:buAutoNum type="arabicPeriod"/>
            </a:pPr>
            <a:r>
              <a:rPr lang="en-US" sz="2000" b="1" i="0" dirty="0">
                <a:solidFill>
                  <a:schemeClr val="accent2">
                    <a:lumMod val="75000"/>
                  </a:schemeClr>
                </a:solidFill>
                <a:effectLst/>
                <a:latin typeface="Arial" panose="020B0604020202020204" pitchFamily="34" charset="0"/>
                <a:cs typeface="Arial" panose="020B0604020202020204" pitchFamily="34" charset="0"/>
              </a:rPr>
              <a:t>Raw Ingredients (Data Features): </a:t>
            </a:r>
            <a:r>
              <a:rPr lang="en-US" sz="2000" b="0" i="0" dirty="0">
                <a:effectLst/>
                <a:latin typeface="Arial" panose="020B0604020202020204" pitchFamily="34" charset="0"/>
                <a:cs typeface="Arial" panose="020B0604020202020204" pitchFamily="34" charset="0"/>
              </a:rPr>
              <a:t>The bread, peanut butter, and jelly (analogous to data features or ingredients).</a:t>
            </a:r>
          </a:p>
          <a:p>
            <a:pPr>
              <a:lnSpc>
                <a:spcPct val="120000"/>
              </a:lnSpc>
              <a:spcAft>
                <a:spcPts val="1200"/>
              </a:spcAft>
              <a:buFont typeface="+mj-lt"/>
              <a:buAutoNum type="arabicPeriod"/>
            </a:pPr>
            <a:r>
              <a:rPr lang="en-US" sz="2000" b="1" i="0" dirty="0">
                <a:solidFill>
                  <a:schemeClr val="accent2">
                    <a:lumMod val="75000"/>
                  </a:schemeClr>
                </a:solidFill>
                <a:effectLst/>
                <a:latin typeface="Arial" panose="020B0604020202020204" pitchFamily="34" charset="0"/>
                <a:cs typeface="Arial" panose="020B0604020202020204" pitchFamily="34" charset="0"/>
              </a:rPr>
              <a:t>Kitchen Staff (Model Layers): </a:t>
            </a:r>
            <a:r>
              <a:rPr lang="en-US" sz="2000" b="0" i="0" dirty="0">
                <a:effectLst/>
                <a:latin typeface="Arial" panose="020B0604020202020204" pitchFamily="34" charset="0"/>
                <a:cs typeface="Arial" panose="020B0604020202020204" pitchFamily="34" charset="0"/>
              </a:rPr>
              <a:t>The team responsible for ingredient assembly (resembling model layers).</a:t>
            </a:r>
          </a:p>
          <a:p>
            <a:pPr>
              <a:lnSpc>
                <a:spcPct val="120000"/>
              </a:lnSpc>
              <a:spcAft>
                <a:spcPts val="1200"/>
              </a:spcAft>
              <a:buFont typeface="+mj-lt"/>
              <a:buAutoNum type="arabicPeriod"/>
            </a:pPr>
            <a:r>
              <a:rPr lang="en-US" sz="2000" b="1" i="0" dirty="0">
                <a:solidFill>
                  <a:schemeClr val="accent2">
                    <a:lumMod val="75000"/>
                  </a:schemeClr>
                </a:solidFill>
                <a:effectLst/>
                <a:latin typeface="Arial" panose="020B0604020202020204" pitchFamily="34" charset="0"/>
                <a:cs typeface="Arial" panose="020B0604020202020204" pitchFamily="34" charset="0"/>
              </a:rPr>
              <a:t>Marketing Department (Intermediary Processes):</a:t>
            </a:r>
            <a:r>
              <a:rPr lang="en-US" sz="2000" b="0"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In charge of promotional activities and market dynamics.</a:t>
            </a:r>
          </a:p>
          <a:p>
            <a:pPr>
              <a:lnSpc>
                <a:spcPct val="120000"/>
              </a:lnSpc>
              <a:spcAft>
                <a:spcPts val="1200"/>
              </a:spcAft>
              <a:buFont typeface="+mj-lt"/>
              <a:buAutoNum type="arabicPeriod"/>
            </a:pPr>
            <a:r>
              <a:rPr lang="en-US" sz="2000" b="1" i="0" dirty="0">
                <a:solidFill>
                  <a:schemeClr val="accent2">
                    <a:lumMod val="75000"/>
                  </a:schemeClr>
                </a:solidFill>
                <a:effectLst/>
                <a:latin typeface="Arial" panose="020B0604020202020204" pitchFamily="34" charset="0"/>
                <a:cs typeface="Arial" panose="020B0604020202020204" pitchFamily="34" charset="0"/>
              </a:rPr>
              <a:t>Owner (Top-Level Decision Maker):</a:t>
            </a:r>
            <a:r>
              <a:rPr lang="en-US" sz="2000" b="0"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The CEO, focusing on overall profit.</a:t>
            </a:r>
          </a:p>
        </p:txBody>
      </p:sp>
      <p:pic>
        <p:nvPicPr>
          <p:cNvPr id="9" name="Picture 8">
            <a:extLst>
              <a:ext uri="{FF2B5EF4-FFF2-40B4-BE49-F238E27FC236}">
                <a16:creationId xmlns:a16="http://schemas.microsoft.com/office/drawing/2014/main" id="{033BDD86-6977-3820-F721-430BF0EB070D}"/>
              </a:ext>
            </a:extLst>
          </p:cNvPr>
          <p:cNvPicPr>
            <a:picLocks noChangeAspect="1"/>
          </p:cNvPicPr>
          <p:nvPr/>
        </p:nvPicPr>
        <p:blipFill>
          <a:blip r:embed="rId2"/>
          <a:stretch>
            <a:fillRect/>
          </a:stretch>
        </p:blipFill>
        <p:spPr>
          <a:xfrm>
            <a:off x="6195583" y="4478564"/>
            <a:ext cx="5778797" cy="2330570"/>
          </a:xfrm>
          <a:prstGeom prst="rect">
            <a:avLst/>
          </a:prstGeom>
        </p:spPr>
      </p:pic>
      <p:sp>
        <p:nvSpPr>
          <p:cNvPr id="11" name="Slide Number Placeholder 10">
            <a:extLst>
              <a:ext uri="{FF2B5EF4-FFF2-40B4-BE49-F238E27FC236}">
                <a16:creationId xmlns:a16="http://schemas.microsoft.com/office/drawing/2014/main" id="{0A855A33-2E53-7F08-8029-D83BDDC66684}"/>
              </a:ext>
            </a:extLst>
          </p:cNvPr>
          <p:cNvSpPr>
            <a:spLocks noGrp="1"/>
          </p:cNvSpPr>
          <p:nvPr>
            <p:ph type="sldNum" sz="quarter" idx="12"/>
          </p:nvPr>
        </p:nvSpPr>
        <p:spPr/>
        <p:txBody>
          <a:bodyPr/>
          <a:lstStyle/>
          <a:p>
            <a:fld id="{E912329F-61CE-48C5-8098-5A147EEAE957}" type="slidenum">
              <a:rPr lang="en-CA" smtClean="0"/>
              <a:t>16</a:t>
            </a:fld>
            <a:endParaRPr lang="en-CA"/>
          </a:p>
        </p:txBody>
      </p:sp>
    </p:spTree>
    <p:extLst>
      <p:ext uri="{BB962C8B-B14F-4D97-AF65-F5344CB8AC3E}">
        <p14:creationId xmlns:p14="http://schemas.microsoft.com/office/powerpoint/2010/main" val="327895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92FA1D-48BD-9DC2-F9C7-34149D9D7332}"/>
              </a:ext>
            </a:extLst>
          </p:cNvPr>
          <p:cNvSpPr>
            <a:spLocks noGrp="1"/>
          </p:cNvSpPr>
          <p:nvPr>
            <p:ph type="title"/>
          </p:nvPr>
        </p:nvSpPr>
        <p:spPr>
          <a:xfrm>
            <a:off x="1371599" y="294538"/>
            <a:ext cx="9895951" cy="1033669"/>
          </a:xfrm>
        </p:spPr>
        <p:txBody>
          <a:bodyPr>
            <a:normAutofit/>
          </a:bodyPr>
          <a:lstStyle/>
          <a:p>
            <a:r>
              <a:rPr lang="en-US" sz="3300" dirty="0">
                <a:solidFill>
                  <a:schemeClr val="accent4">
                    <a:lumMod val="60000"/>
                    <a:lumOff val="40000"/>
                  </a:schemeClr>
                </a:solidFill>
                <a:latin typeface="Arial" panose="020B0604020202020204" pitchFamily="34" charset="0"/>
                <a:cs typeface="Arial" panose="020B0604020202020204" pitchFamily="34" charset="0"/>
              </a:rPr>
              <a:t>2.3 Expansion of the Analogy: A PBJ Company (Continued) </a:t>
            </a:r>
            <a:endParaRPr lang="en-CA" sz="33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631DCA1-8D3C-53EE-9DA5-D8C04A324485}"/>
              </a:ext>
            </a:extLst>
          </p:cNvPr>
          <p:cNvSpPr>
            <a:spLocks noGrp="1"/>
          </p:cNvSpPr>
          <p:nvPr>
            <p:ph idx="1"/>
          </p:nvPr>
        </p:nvSpPr>
        <p:spPr>
          <a:xfrm>
            <a:off x="552892" y="1622745"/>
            <a:ext cx="11227981" cy="4863115"/>
          </a:xfrm>
        </p:spPr>
        <p:txBody>
          <a:bodyPr anchor="ctr">
            <a:normAutofit/>
          </a:bodyPr>
          <a:lstStyle/>
          <a:p>
            <a:pPr>
              <a:lnSpc>
                <a:spcPct val="100000"/>
              </a:lnSpc>
              <a:spcAft>
                <a:spcPts val="1200"/>
              </a:spcAft>
            </a:pPr>
            <a:r>
              <a:rPr lang="en-US" sz="1900" b="1" dirty="0">
                <a:solidFill>
                  <a:schemeClr val="accent6">
                    <a:lumMod val="50000"/>
                  </a:schemeClr>
                </a:solidFill>
                <a:latin typeface="Arial" panose="020B0604020202020204" pitchFamily="34" charset="0"/>
                <a:cs typeface="Arial" panose="020B0604020202020204" pitchFamily="34" charset="0"/>
              </a:rPr>
              <a:t>Forward propagation </a:t>
            </a:r>
            <a:r>
              <a:rPr lang="en-US" sz="2000" b="0" i="0" dirty="0">
                <a:effectLst/>
                <a:latin typeface="Arial" panose="020B0604020202020204" pitchFamily="34" charset="0"/>
                <a:cs typeface="Arial" panose="020B0604020202020204" pitchFamily="34" charset="0"/>
              </a:rPr>
              <a:t>entails the flow of resources, information, and labor through these departments, culminating in profit predictions. </a:t>
            </a:r>
          </a:p>
          <a:p>
            <a:pPr>
              <a:lnSpc>
                <a:spcPct val="100000"/>
              </a:lnSpc>
              <a:spcAft>
                <a:spcPts val="1200"/>
              </a:spcAft>
            </a:pPr>
            <a:r>
              <a:rPr lang="en-US" sz="1900" b="1" dirty="0">
                <a:solidFill>
                  <a:schemeClr val="accent6">
                    <a:lumMod val="50000"/>
                  </a:schemeClr>
                </a:solidFill>
                <a:latin typeface="Arial" panose="020B0604020202020204" pitchFamily="34" charset="0"/>
                <a:cs typeface="Arial" panose="020B0604020202020204" pitchFamily="34" charset="0"/>
              </a:rPr>
              <a:t>Backpropagation</a:t>
            </a:r>
            <a:r>
              <a:rPr lang="en-US" sz="2000" b="0" i="0" dirty="0">
                <a:effectLst/>
                <a:latin typeface="Arial" panose="020B0604020202020204" pitchFamily="34" charset="0"/>
                <a:cs typeface="Arial" panose="020B0604020202020204" pitchFamily="34" charset="0"/>
              </a:rPr>
              <a:t> commences when profit expectations are unmet. The owner, without intricate knowledge of each department's operations, signals that something is amiss, and each department adapts accordingly. This error message is transmitted downward through the layers, prompting adjustments.</a:t>
            </a:r>
          </a:p>
          <a:p>
            <a:pPr>
              <a:lnSpc>
                <a:spcPct val="100000"/>
              </a:lnSpc>
              <a:spcAft>
                <a:spcPts val="1200"/>
              </a:spcAft>
            </a:pPr>
            <a:r>
              <a:rPr lang="en-US" sz="2000" b="0" i="0" dirty="0">
                <a:effectLst/>
                <a:latin typeface="Arial" panose="020B0604020202020204" pitchFamily="34" charset="0"/>
                <a:cs typeface="Arial" panose="020B0604020202020204" pitchFamily="34" charset="0"/>
              </a:rPr>
              <a:t>While this analogy simplifies the complexities of deep learning, it serves as an initial framework for comprehending forward and backward propagation principles.</a:t>
            </a:r>
          </a:p>
        </p:txBody>
      </p:sp>
      <p:sp>
        <p:nvSpPr>
          <p:cNvPr id="4" name="Slide Number Placeholder 3">
            <a:extLst>
              <a:ext uri="{FF2B5EF4-FFF2-40B4-BE49-F238E27FC236}">
                <a16:creationId xmlns:a16="http://schemas.microsoft.com/office/drawing/2014/main" id="{0BF2ADC0-A72F-E4B1-F5D1-59038E41C9EC}"/>
              </a:ext>
            </a:extLst>
          </p:cNvPr>
          <p:cNvSpPr>
            <a:spLocks noGrp="1"/>
          </p:cNvSpPr>
          <p:nvPr>
            <p:ph type="sldNum" sz="quarter" idx="12"/>
          </p:nvPr>
        </p:nvSpPr>
        <p:spPr/>
        <p:txBody>
          <a:bodyPr/>
          <a:lstStyle/>
          <a:p>
            <a:fld id="{E912329F-61CE-48C5-8098-5A147EEAE957}" type="slidenum">
              <a:rPr lang="en-CA" smtClean="0"/>
              <a:t>17</a:t>
            </a:fld>
            <a:endParaRPr lang="en-CA"/>
          </a:p>
        </p:txBody>
      </p:sp>
    </p:spTree>
    <p:extLst>
      <p:ext uri="{BB962C8B-B14F-4D97-AF65-F5344CB8AC3E}">
        <p14:creationId xmlns:p14="http://schemas.microsoft.com/office/powerpoint/2010/main" val="3854424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close-up of a text&#10;&#10;Description automatically generated">
            <a:extLst>
              <a:ext uri="{FF2B5EF4-FFF2-40B4-BE49-F238E27FC236}">
                <a16:creationId xmlns:a16="http://schemas.microsoft.com/office/drawing/2014/main" id="{EA736305-1329-3CDB-8C22-EA1D8AEF0766}"/>
              </a:ext>
            </a:extLst>
          </p:cNvPr>
          <p:cNvPicPr>
            <a:picLocks noGrp="1" noChangeAspect="1"/>
          </p:cNvPicPr>
          <p:nvPr>
            <p:ph idx="1"/>
          </p:nvPr>
        </p:nvPicPr>
        <p:blipFill>
          <a:blip r:embed="rId2"/>
          <a:stretch>
            <a:fillRect/>
          </a:stretch>
        </p:blipFill>
        <p:spPr>
          <a:xfrm>
            <a:off x="643467" y="1357036"/>
            <a:ext cx="10905066" cy="4143926"/>
          </a:xfrm>
          <a:prstGeom prst="rect">
            <a:avLst/>
          </a:prstGeom>
        </p:spPr>
      </p:pic>
      <p:sp>
        <p:nvSpPr>
          <p:cNvPr id="5" name="Slide Number Placeholder 4">
            <a:extLst>
              <a:ext uri="{FF2B5EF4-FFF2-40B4-BE49-F238E27FC236}">
                <a16:creationId xmlns:a16="http://schemas.microsoft.com/office/drawing/2014/main" id="{683AD548-8E3A-D63E-BC29-BE6F4980D3EE}"/>
              </a:ext>
            </a:extLst>
          </p:cNvPr>
          <p:cNvSpPr>
            <a:spLocks noGrp="1"/>
          </p:cNvSpPr>
          <p:nvPr>
            <p:ph type="sldNum" sz="quarter" idx="12"/>
          </p:nvPr>
        </p:nvSpPr>
        <p:spPr/>
        <p:txBody>
          <a:bodyPr/>
          <a:lstStyle/>
          <a:p>
            <a:fld id="{E912329F-61CE-48C5-8098-5A147EEAE957}" type="slidenum">
              <a:rPr lang="en-CA" smtClean="0"/>
              <a:t>18</a:t>
            </a:fld>
            <a:endParaRPr lang="en-CA"/>
          </a:p>
        </p:txBody>
      </p:sp>
    </p:spTree>
    <p:extLst>
      <p:ext uri="{BB962C8B-B14F-4D97-AF65-F5344CB8AC3E}">
        <p14:creationId xmlns:p14="http://schemas.microsoft.com/office/powerpoint/2010/main" val="506480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78CFFE-B2FF-C9D9-4017-19F1F3818BE5}"/>
              </a:ext>
            </a:extLst>
          </p:cNvPr>
          <p:cNvSpPr>
            <a:spLocks noGrp="1"/>
          </p:cNvSpPr>
          <p:nvPr>
            <p:ph type="title"/>
          </p:nvPr>
        </p:nvSpPr>
        <p:spPr>
          <a:xfrm>
            <a:off x="1020727" y="294538"/>
            <a:ext cx="10246824" cy="1033669"/>
          </a:xfrm>
        </p:spPr>
        <p:txBody>
          <a:bodyPr vert="horz" lIns="91440" tIns="45720" rIns="91440" bIns="45720" rtlCol="0">
            <a:normAutofit fontScale="90000"/>
          </a:bodyPr>
          <a:lstStyle/>
          <a:p>
            <a:r>
              <a:rPr lang="en-US" sz="3300" dirty="0">
                <a:solidFill>
                  <a:schemeClr val="accent4">
                    <a:lumMod val="60000"/>
                    <a:lumOff val="40000"/>
                  </a:schemeClr>
                </a:solidFill>
                <a:latin typeface="Arial" panose="020B0604020202020204" pitchFamily="34" charset="0"/>
                <a:cs typeface="Arial" panose="020B0604020202020204" pitchFamily="34" charset="0"/>
              </a:rPr>
              <a:t>Section 3: The Philosophical Implications of Deep Learning</a:t>
            </a:r>
            <a:br>
              <a:rPr lang="en-US" sz="3300" dirty="0">
                <a:solidFill>
                  <a:schemeClr val="accent4">
                    <a:lumMod val="60000"/>
                    <a:lumOff val="40000"/>
                  </a:schemeClr>
                </a:solidFill>
                <a:latin typeface="Arial" panose="020B0604020202020204" pitchFamily="34" charset="0"/>
                <a:cs typeface="Arial" panose="020B0604020202020204" pitchFamily="34" charset="0"/>
              </a:rPr>
            </a:br>
            <a:r>
              <a:rPr lang="en-US" sz="3300" dirty="0">
                <a:solidFill>
                  <a:schemeClr val="accent4">
                    <a:lumMod val="60000"/>
                    <a:lumOff val="40000"/>
                  </a:schemeClr>
                </a:solidFill>
                <a:latin typeface="Arial" panose="020B0604020202020204" pitchFamily="34" charset="0"/>
                <a:cs typeface="Arial" panose="020B0604020202020204" pitchFamily="34" charset="0"/>
              </a:rPr>
              <a:t>3.1 The Nature of Intelligence</a:t>
            </a:r>
            <a:br>
              <a:rPr lang="en-US" sz="2200" dirty="0">
                <a:solidFill>
                  <a:srgbClr val="FFFFFF"/>
                </a:solidFill>
                <a:latin typeface="Arial" panose="020B0604020202020204" pitchFamily="34" charset="0"/>
                <a:cs typeface="Arial" panose="020B0604020202020204" pitchFamily="34" charset="0"/>
              </a:rPr>
            </a:br>
            <a:endParaRPr lang="en-CA" sz="2200" dirty="0">
              <a:solidFill>
                <a:srgbClr val="FFFFFF"/>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ECDBC7B-4F56-D193-AAB5-E2E713FF6CFF}"/>
              </a:ext>
            </a:extLst>
          </p:cNvPr>
          <p:cNvSpPr>
            <a:spLocks noGrp="1"/>
          </p:cNvSpPr>
          <p:nvPr>
            <p:ph idx="1"/>
          </p:nvPr>
        </p:nvSpPr>
        <p:spPr>
          <a:xfrm>
            <a:off x="350874" y="1597432"/>
            <a:ext cx="11387469" cy="4771469"/>
          </a:xfrm>
        </p:spPr>
        <p:txBody>
          <a:bodyPr anchor="ctr">
            <a:normAutofit/>
          </a:bodyPr>
          <a:lstStyle/>
          <a:p>
            <a:pPr>
              <a:lnSpc>
                <a:spcPct val="100000"/>
              </a:lnSpc>
              <a:spcAft>
                <a:spcPts val="1200"/>
              </a:spcAft>
            </a:pPr>
            <a:r>
              <a:rPr lang="en-US" sz="2000" b="0" i="0" dirty="0">
                <a:effectLst/>
                <a:latin typeface="Arial" panose="020B0604020202020204" pitchFamily="34" charset="0"/>
                <a:cs typeface="Arial" panose="020B0604020202020204" pitchFamily="34" charset="0"/>
              </a:rPr>
              <a:t>Intelligence is a concept that lacks a universally accepted definition within the scientific community.</a:t>
            </a:r>
          </a:p>
          <a:p>
            <a:pPr>
              <a:lnSpc>
                <a:spcPct val="100000"/>
              </a:lnSpc>
              <a:spcAft>
                <a:spcPts val="1200"/>
              </a:spcAft>
            </a:pPr>
            <a:r>
              <a:rPr lang="en-US" sz="2000" b="1" i="1" dirty="0">
                <a:solidFill>
                  <a:schemeClr val="accent2">
                    <a:lumMod val="75000"/>
                  </a:schemeClr>
                </a:solidFill>
                <a:effectLst/>
                <a:latin typeface="Arial" panose="020B0604020202020204" pitchFamily="34" charset="0"/>
                <a:cs typeface="Arial" panose="020B0604020202020204" pitchFamily="34" charset="0"/>
              </a:rPr>
              <a:t>Subjective Interpretations</a:t>
            </a:r>
            <a:r>
              <a:rPr lang="en-US" sz="2000" b="1"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This absence of consensus leads to subjective interpretations and varying definitions.</a:t>
            </a:r>
          </a:p>
          <a:p>
            <a:pPr>
              <a:lnSpc>
                <a:spcPct val="100000"/>
              </a:lnSpc>
              <a:spcAft>
                <a:spcPts val="1200"/>
              </a:spcAft>
            </a:pPr>
            <a:r>
              <a:rPr lang="en-US" sz="2000" b="1" i="1" dirty="0">
                <a:solidFill>
                  <a:schemeClr val="accent2">
                    <a:lumMod val="75000"/>
                  </a:schemeClr>
                </a:solidFill>
                <a:effectLst/>
                <a:latin typeface="Arial" panose="020B0604020202020204" pitchFamily="34" charset="0"/>
                <a:cs typeface="Arial" panose="020B0604020202020204" pitchFamily="34" charset="0"/>
              </a:rPr>
              <a:t>Beyond Humans</a:t>
            </a:r>
            <a:r>
              <a:rPr lang="en-US" sz="2000" b="1"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Intelligence isn't exclusive to humans. Some non-human species and even plants demonstrate intelligence, albeit in forms distinct from human intelligence.</a:t>
            </a:r>
          </a:p>
          <a:p>
            <a:pPr lvl="1">
              <a:lnSpc>
                <a:spcPct val="100000"/>
              </a:lnSpc>
              <a:buFont typeface="Wingdings" panose="05000000000000000000" pitchFamily="2" charset="2"/>
              <a:buChar char="q"/>
            </a:pPr>
            <a:r>
              <a:rPr lang="en-US" sz="1600" dirty="0">
                <a:latin typeface="Arial" panose="020B0604020202020204" pitchFamily="34" charset="0"/>
                <a:cs typeface="Arial" panose="020B0604020202020204" pitchFamily="34" charset="0"/>
              </a:rPr>
              <a:t>I</a:t>
            </a:r>
            <a:r>
              <a:rPr lang="en-US" sz="1600" b="0" i="0" dirty="0">
                <a:effectLst/>
                <a:latin typeface="Arial" panose="020B0604020202020204" pitchFamily="34" charset="0"/>
                <a:cs typeface="Arial" panose="020B0604020202020204" pitchFamily="34" charset="0"/>
              </a:rPr>
              <a:t>ntelligence is a complex, multifaceted phenomenon. </a:t>
            </a:r>
          </a:p>
          <a:p>
            <a:pPr lvl="1">
              <a:lnSpc>
                <a:spcPct val="100000"/>
              </a:lnSpc>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It encompasses various cognitive abilities, problem-solving skills, and adaptability to different environments.</a:t>
            </a:r>
          </a:p>
          <a:p>
            <a:pPr lvl="1">
              <a:lnSpc>
                <a:spcPct val="100000"/>
              </a:lnSpc>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Researchers in fields like artificial intelligence and neuroscience are continually exploring and attempting to quantify intelligence, leading to diverse perspectives on the nature of this phenomenon. </a:t>
            </a:r>
          </a:p>
          <a:p>
            <a:pPr lvl="1">
              <a:lnSpc>
                <a:spcPct val="100000"/>
              </a:lnSpc>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The study of non-human intelligence offers valuable insights into the breadth of intelligent behaviors found in the natural world.</a:t>
            </a:r>
          </a:p>
        </p:txBody>
      </p:sp>
      <p:sp>
        <p:nvSpPr>
          <p:cNvPr id="6" name="Slide Number Placeholder 5">
            <a:extLst>
              <a:ext uri="{FF2B5EF4-FFF2-40B4-BE49-F238E27FC236}">
                <a16:creationId xmlns:a16="http://schemas.microsoft.com/office/drawing/2014/main" id="{017113C6-B1BB-6650-8F90-BB16E8412C55}"/>
              </a:ext>
            </a:extLst>
          </p:cNvPr>
          <p:cNvSpPr>
            <a:spLocks noGrp="1"/>
          </p:cNvSpPr>
          <p:nvPr>
            <p:ph type="sldNum" sz="quarter" idx="12"/>
          </p:nvPr>
        </p:nvSpPr>
        <p:spPr/>
        <p:txBody>
          <a:bodyPr/>
          <a:lstStyle/>
          <a:p>
            <a:fld id="{E912329F-61CE-48C5-8098-5A147EEAE957}" type="slidenum">
              <a:rPr lang="en-CA" smtClean="0"/>
              <a:t>19</a:t>
            </a:fld>
            <a:endParaRPr lang="en-CA"/>
          </a:p>
        </p:txBody>
      </p:sp>
    </p:spTree>
    <p:extLst>
      <p:ext uri="{BB962C8B-B14F-4D97-AF65-F5344CB8AC3E}">
        <p14:creationId xmlns:p14="http://schemas.microsoft.com/office/powerpoint/2010/main" val="234552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8219D4-EAC3-ABCA-4005-89E16AEBED85}"/>
              </a:ext>
            </a:extLst>
          </p:cNvPr>
          <p:cNvSpPr>
            <a:spLocks noGrp="1"/>
          </p:cNvSpPr>
          <p:nvPr>
            <p:ph type="title"/>
          </p:nvPr>
        </p:nvSpPr>
        <p:spPr>
          <a:xfrm>
            <a:off x="1371599" y="294538"/>
            <a:ext cx="9895951" cy="1033669"/>
          </a:xfrm>
        </p:spPr>
        <p:txBody>
          <a:bodyP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Introduction to Deep Learning Concepts</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5309A8F-66F0-1328-F039-F55ADFC60F9F}"/>
              </a:ext>
            </a:extLst>
          </p:cNvPr>
          <p:cNvSpPr>
            <a:spLocks noGrp="1"/>
          </p:cNvSpPr>
          <p:nvPr>
            <p:ph idx="1"/>
          </p:nvPr>
        </p:nvSpPr>
        <p:spPr>
          <a:xfrm>
            <a:off x="459351" y="2318197"/>
            <a:ext cx="11481012" cy="3683358"/>
          </a:xfrm>
        </p:spPr>
        <p:txBody>
          <a:bodyPr anchor="ctr">
            <a:normAutofit/>
          </a:bodyPr>
          <a:lstStyle/>
          <a:p>
            <a:pPr>
              <a:lnSpc>
                <a:spcPct val="100000"/>
              </a:lnSpc>
              <a:spcAft>
                <a:spcPts val="1200"/>
              </a:spcAft>
            </a:pPr>
            <a:r>
              <a:rPr lang="en-US" sz="2000" b="0" i="0" dirty="0">
                <a:effectLst/>
                <a:latin typeface="Arial" panose="020B0604020202020204" pitchFamily="34" charset="0"/>
                <a:cs typeface="Arial" panose="020B0604020202020204" pitchFamily="34" charset="0"/>
              </a:rPr>
              <a:t>In this session of the course, the following will be accomplished:</a:t>
            </a:r>
          </a:p>
          <a:p>
            <a:pPr marL="914400" lvl="1" indent="-457200">
              <a:lnSpc>
                <a:spcPct val="100000"/>
              </a:lnSpc>
              <a:spcAft>
                <a:spcPts val="1200"/>
              </a:spcAft>
              <a:buFont typeface="+mj-lt"/>
              <a:buAutoNum type="arabicPeriod"/>
            </a:pPr>
            <a:r>
              <a:rPr lang="en-US" sz="2000" b="0" i="0" dirty="0">
                <a:effectLst/>
                <a:latin typeface="Arial" panose="020B0604020202020204" pitchFamily="34" charset="0"/>
                <a:cs typeface="Arial" panose="020B0604020202020204" pitchFamily="34" charset="0"/>
              </a:rPr>
              <a:t>Foundational concepts of deep learning will be explored: Fundamental ideas that underlie deep learning technology will be uncovered.</a:t>
            </a:r>
          </a:p>
          <a:p>
            <a:pPr marL="914400" lvl="1" indent="-457200">
              <a:lnSpc>
                <a:spcPct val="100000"/>
              </a:lnSpc>
              <a:spcAft>
                <a:spcPts val="1200"/>
              </a:spcAft>
              <a:buFont typeface="+mj-lt"/>
              <a:buAutoNum type="arabicPeriod"/>
            </a:pPr>
            <a:r>
              <a:rPr lang="en-US" sz="2000" b="0" i="0" dirty="0">
                <a:effectLst/>
                <a:latin typeface="Arial" panose="020B0604020202020204" pitchFamily="34" charset="0"/>
                <a:cs typeface="Arial" panose="020B0604020202020204" pitchFamily="34" charset="0"/>
              </a:rPr>
              <a:t>Deep dive into complex mathematics or coding intricacies will be avoided: The aim is to provide a high-level perspective accessible to all.</a:t>
            </a:r>
          </a:p>
          <a:p>
            <a:pPr marL="914400" lvl="1" indent="-457200">
              <a:lnSpc>
                <a:spcPct val="100000"/>
              </a:lnSpc>
              <a:spcAft>
                <a:spcPts val="1200"/>
              </a:spcAft>
              <a:buFont typeface="+mj-lt"/>
              <a:buAutoNum type="arabicPeriod"/>
            </a:pPr>
            <a:r>
              <a:rPr lang="en-US" sz="2000" b="0" i="0" dirty="0">
                <a:effectLst/>
                <a:latin typeface="Arial" panose="020B0604020202020204" pitchFamily="34" charset="0"/>
                <a:cs typeface="Arial" panose="020B0604020202020204" pitchFamily="34" charset="0"/>
              </a:rPr>
              <a:t>An overview of deep learning models will be gained: Structure, functionality, and real-world applications will be understood.</a:t>
            </a:r>
          </a:p>
        </p:txBody>
      </p:sp>
      <p:sp>
        <p:nvSpPr>
          <p:cNvPr id="4" name="Slide Number Placeholder 3">
            <a:extLst>
              <a:ext uri="{FF2B5EF4-FFF2-40B4-BE49-F238E27FC236}">
                <a16:creationId xmlns:a16="http://schemas.microsoft.com/office/drawing/2014/main" id="{BBBE20D9-3E28-C243-2E15-07ACC207F710}"/>
              </a:ext>
            </a:extLst>
          </p:cNvPr>
          <p:cNvSpPr>
            <a:spLocks noGrp="1"/>
          </p:cNvSpPr>
          <p:nvPr>
            <p:ph type="sldNum" sz="quarter" idx="12"/>
          </p:nvPr>
        </p:nvSpPr>
        <p:spPr/>
        <p:txBody>
          <a:bodyPr/>
          <a:lstStyle/>
          <a:p>
            <a:fld id="{E912329F-61CE-48C5-8098-5A147EEAE957}" type="slidenum">
              <a:rPr lang="en-CA" smtClean="0"/>
              <a:t>2</a:t>
            </a:fld>
            <a:endParaRPr lang="en-CA"/>
          </a:p>
        </p:txBody>
      </p:sp>
    </p:spTree>
    <p:extLst>
      <p:ext uri="{BB962C8B-B14F-4D97-AF65-F5344CB8AC3E}">
        <p14:creationId xmlns:p14="http://schemas.microsoft.com/office/powerpoint/2010/main" val="3504447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BB47E6-39ED-B201-A29C-5562039EB8EB}"/>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CA" sz="3300" dirty="0">
                <a:solidFill>
                  <a:schemeClr val="accent4">
                    <a:lumMod val="60000"/>
                    <a:lumOff val="40000"/>
                  </a:schemeClr>
                </a:solidFill>
                <a:latin typeface="Arial" panose="020B0604020202020204" pitchFamily="34" charset="0"/>
                <a:cs typeface="Arial" panose="020B0604020202020204" pitchFamily="34" charset="0"/>
              </a:rPr>
              <a:t>Example- </a:t>
            </a:r>
            <a:r>
              <a:rPr lang="en-US" sz="3300" dirty="0">
                <a:solidFill>
                  <a:schemeClr val="accent4">
                    <a:lumMod val="60000"/>
                    <a:lumOff val="40000"/>
                  </a:schemeClr>
                </a:solidFill>
                <a:latin typeface="Arial" panose="020B0604020202020204" pitchFamily="34" charset="0"/>
                <a:cs typeface="Arial" panose="020B0604020202020204" pitchFamily="34" charset="0"/>
              </a:rPr>
              <a:t>Intelligence Across Species</a:t>
            </a:r>
            <a:endParaRPr lang="en-CA" sz="33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7A90F0C-4174-E8B9-86F7-255FFDDC1AFA}"/>
              </a:ext>
            </a:extLst>
          </p:cNvPr>
          <p:cNvSpPr>
            <a:spLocks noGrp="1"/>
          </p:cNvSpPr>
          <p:nvPr>
            <p:ph idx="1"/>
          </p:nvPr>
        </p:nvSpPr>
        <p:spPr>
          <a:xfrm>
            <a:off x="459350" y="1622746"/>
            <a:ext cx="11364055" cy="4940716"/>
          </a:xfrm>
        </p:spPr>
        <p:txBody>
          <a:bodyPr anchor="ctr">
            <a:normAutofit lnSpcReduction="10000"/>
          </a:bodyPr>
          <a:lstStyle/>
          <a:p>
            <a:pPr>
              <a:lnSpc>
                <a:spcPct val="100000"/>
              </a:lnSpc>
              <a:spcAft>
                <a:spcPts val="600"/>
              </a:spcAft>
            </a:pPr>
            <a:r>
              <a:rPr lang="en-US" sz="1400" b="0" i="0" dirty="0">
                <a:effectLst/>
                <a:latin typeface="Arial" panose="020B0604020202020204" pitchFamily="34" charset="0"/>
                <a:cs typeface="Arial" panose="020B0604020202020204" pitchFamily="34" charset="0"/>
              </a:rPr>
              <a:t>Imagine you're a biologist studying intelligence in animals and plants. The concept of intelligence is at the heart of your research, but it's not a straightforward one for several reasons:</a:t>
            </a:r>
          </a:p>
          <a:p>
            <a:pPr>
              <a:lnSpc>
                <a:spcPct val="100000"/>
              </a:lnSpc>
              <a:spcAft>
                <a:spcPts val="600"/>
              </a:spcAft>
              <a:buFont typeface="+mj-lt"/>
              <a:buAutoNum type="arabicPeriod"/>
            </a:pPr>
            <a:r>
              <a:rPr lang="en-US" sz="1400" b="1" i="0" dirty="0">
                <a:solidFill>
                  <a:schemeClr val="accent2">
                    <a:lumMod val="75000"/>
                  </a:schemeClr>
                </a:solidFill>
                <a:effectLst/>
                <a:latin typeface="Arial" panose="020B0604020202020204" pitchFamily="34" charset="0"/>
                <a:cs typeface="Arial" panose="020B0604020202020204" pitchFamily="34" charset="0"/>
              </a:rPr>
              <a:t>Lack of Universally Accepted Definition: </a:t>
            </a:r>
            <a:r>
              <a:rPr lang="en-US" sz="1400" b="0" i="0" dirty="0">
                <a:effectLst/>
                <a:latin typeface="Arial" panose="020B0604020202020204" pitchFamily="34" charset="0"/>
                <a:cs typeface="Arial" panose="020B0604020202020204" pitchFamily="34" charset="0"/>
              </a:rPr>
              <a:t>As you delve into your research, you quickly realize that there isn't a single, universally accepted definition of intelligence within the scientific community. Some scientists emphasize problem-solving abilities, while others focus on adaptability, and there's no clear consensus on what exactly constitutes intelligence.</a:t>
            </a:r>
          </a:p>
          <a:p>
            <a:pPr>
              <a:lnSpc>
                <a:spcPct val="100000"/>
              </a:lnSpc>
              <a:spcAft>
                <a:spcPts val="600"/>
              </a:spcAft>
              <a:buFont typeface="+mj-lt"/>
              <a:buAutoNum type="arabicPeriod"/>
            </a:pPr>
            <a:r>
              <a:rPr lang="en-US" sz="1400" b="1" i="0" dirty="0">
                <a:solidFill>
                  <a:schemeClr val="accent2">
                    <a:lumMod val="75000"/>
                  </a:schemeClr>
                </a:solidFill>
                <a:effectLst/>
                <a:latin typeface="Arial" panose="020B0604020202020204" pitchFamily="34" charset="0"/>
                <a:cs typeface="Arial" panose="020B0604020202020204" pitchFamily="34" charset="0"/>
              </a:rPr>
              <a:t>Subjective Interpretations</a:t>
            </a:r>
            <a:r>
              <a:rPr lang="en-US" sz="1400" b="0" i="0" dirty="0">
                <a:solidFill>
                  <a:schemeClr val="accent2">
                    <a:lumMod val="75000"/>
                  </a:schemeClr>
                </a:solidFill>
                <a:effectLst/>
                <a:latin typeface="Arial" panose="020B0604020202020204" pitchFamily="34" charset="0"/>
                <a:cs typeface="Arial" panose="020B0604020202020204" pitchFamily="34" charset="0"/>
              </a:rPr>
              <a:t>: </a:t>
            </a:r>
            <a:r>
              <a:rPr lang="en-US" sz="1400" b="0" i="0" dirty="0">
                <a:effectLst/>
                <a:latin typeface="Arial" panose="020B0604020202020204" pitchFamily="34" charset="0"/>
                <a:cs typeface="Arial" panose="020B0604020202020204" pitchFamily="34" charset="0"/>
              </a:rPr>
              <a:t>Because of this lack of consensus, the interpretations of intelligence can be quite subjective. For example, when you observe a group of dolphins using sponges to protect their noses while foraging on the seafloor, you might interpret this behavior as a sign of intelligence. But someone else might argue that it's simply a learned behavior, not necessarily a display of intelligence.</a:t>
            </a:r>
          </a:p>
          <a:p>
            <a:pPr>
              <a:lnSpc>
                <a:spcPct val="100000"/>
              </a:lnSpc>
              <a:spcAft>
                <a:spcPts val="600"/>
              </a:spcAft>
              <a:buFont typeface="+mj-lt"/>
              <a:buAutoNum type="arabicPeriod"/>
            </a:pPr>
            <a:r>
              <a:rPr lang="en-US" sz="1400" b="1" i="0" dirty="0">
                <a:solidFill>
                  <a:schemeClr val="accent2">
                    <a:lumMod val="75000"/>
                  </a:schemeClr>
                </a:solidFill>
                <a:effectLst/>
                <a:latin typeface="Arial" panose="020B0604020202020204" pitchFamily="34" charset="0"/>
                <a:cs typeface="Arial" panose="020B0604020202020204" pitchFamily="34" charset="0"/>
              </a:rPr>
              <a:t>Beyond Humans</a:t>
            </a:r>
            <a:r>
              <a:rPr lang="en-US" sz="1400" b="0" i="0" dirty="0">
                <a:solidFill>
                  <a:schemeClr val="accent2">
                    <a:lumMod val="75000"/>
                  </a:schemeClr>
                </a:solidFill>
                <a:effectLst/>
                <a:latin typeface="Arial" panose="020B0604020202020204" pitchFamily="34" charset="0"/>
                <a:cs typeface="Arial" panose="020B0604020202020204" pitchFamily="34" charset="0"/>
              </a:rPr>
              <a:t>: </a:t>
            </a:r>
            <a:r>
              <a:rPr lang="en-US" sz="1400" b="0" i="0" dirty="0">
                <a:effectLst/>
                <a:latin typeface="Arial" panose="020B0604020202020204" pitchFamily="34" charset="0"/>
                <a:cs typeface="Arial" panose="020B0604020202020204" pitchFamily="34" charset="0"/>
              </a:rPr>
              <a:t>Your research extends beyond humans. You're intrigued by non-human species, like octopuses, which can solve complex puzzles, and certain plants that exhibit adaptive behaviors. These examples demonstrate that intelligence isn't exclusive to humans and can take on various forms in the natural world.</a:t>
            </a:r>
          </a:p>
          <a:p>
            <a:pPr>
              <a:lnSpc>
                <a:spcPct val="100000"/>
              </a:lnSpc>
              <a:spcAft>
                <a:spcPts val="600"/>
              </a:spcAft>
            </a:pPr>
            <a:r>
              <a:rPr lang="en-US" sz="1400" b="1" i="0" dirty="0">
                <a:solidFill>
                  <a:schemeClr val="accent2">
                    <a:lumMod val="75000"/>
                  </a:schemeClr>
                </a:solidFill>
                <a:effectLst/>
                <a:latin typeface="Arial" panose="020B0604020202020204" pitchFamily="34" charset="0"/>
                <a:cs typeface="Arial" panose="020B0604020202020204" pitchFamily="34" charset="0"/>
              </a:rPr>
              <a:t>Scientific Insight</a:t>
            </a:r>
            <a:r>
              <a:rPr lang="en-US" sz="1400" b="0" i="0" dirty="0">
                <a:solidFill>
                  <a:schemeClr val="accent2">
                    <a:lumMod val="75000"/>
                  </a:schemeClr>
                </a:solidFill>
                <a:effectLst/>
                <a:latin typeface="Arial" panose="020B0604020202020204" pitchFamily="34" charset="0"/>
                <a:cs typeface="Arial" panose="020B0604020202020204" pitchFamily="34" charset="0"/>
              </a:rPr>
              <a:t>: </a:t>
            </a:r>
            <a:r>
              <a:rPr lang="en-US" sz="1400" b="0" i="0" dirty="0">
                <a:effectLst/>
                <a:latin typeface="Arial" panose="020B0604020202020204" pitchFamily="34" charset="0"/>
                <a:cs typeface="Arial" panose="020B0604020202020204" pitchFamily="34" charset="0"/>
              </a:rPr>
              <a:t>In your field, you recognize that intelligence is a multifaceted and complex concept. It encompasses a wide range of cognitive abilities, problem-solving skills, and adaptability to different environments. Researchers in biology, artificial intelligence, and neuroscience are continuously exploring intelligence, trying to understand and quantify it, but they often arrive at different perspectives.</a:t>
            </a:r>
          </a:p>
          <a:p>
            <a:pPr>
              <a:lnSpc>
                <a:spcPct val="100000"/>
              </a:lnSpc>
              <a:spcAft>
                <a:spcPts val="600"/>
              </a:spcAft>
            </a:pPr>
            <a:r>
              <a:rPr lang="en-US" sz="1400" b="0" i="0" dirty="0">
                <a:effectLst/>
                <a:latin typeface="Arial" panose="020B0604020202020204" pitchFamily="34" charset="0"/>
                <a:cs typeface="Arial" panose="020B0604020202020204" pitchFamily="34" charset="0"/>
              </a:rPr>
              <a:t>Studying non-human intelligence is a valuable part of your work because it sheds light on the diversity of intelligent behaviors in the natural world. For instance, understanding how an octopus solves puzzles might help you rethink your definition of intelligence. This complexity and variety challenge your understanding of the concept and drive your research forward, contributing to a more comprehensive understanding of intelligence, not just in humans but across all living organisms.</a:t>
            </a:r>
          </a:p>
        </p:txBody>
      </p:sp>
      <p:sp>
        <p:nvSpPr>
          <p:cNvPr id="4" name="Slide Number Placeholder 3">
            <a:extLst>
              <a:ext uri="{FF2B5EF4-FFF2-40B4-BE49-F238E27FC236}">
                <a16:creationId xmlns:a16="http://schemas.microsoft.com/office/drawing/2014/main" id="{EE5B854A-9411-DA52-C5B0-4F1FED483EF2}"/>
              </a:ext>
            </a:extLst>
          </p:cNvPr>
          <p:cNvSpPr>
            <a:spLocks noGrp="1"/>
          </p:cNvSpPr>
          <p:nvPr>
            <p:ph type="sldNum" sz="quarter" idx="12"/>
          </p:nvPr>
        </p:nvSpPr>
        <p:spPr/>
        <p:txBody>
          <a:bodyPr/>
          <a:lstStyle/>
          <a:p>
            <a:fld id="{E912329F-61CE-48C5-8098-5A147EEAE957}" type="slidenum">
              <a:rPr lang="en-CA" smtClean="0"/>
              <a:t>20</a:t>
            </a:fld>
            <a:endParaRPr lang="en-CA"/>
          </a:p>
        </p:txBody>
      </p:sp>
    </p:spTree>
    <p:extLst>
      <p:ext uri="{BB962C8B-B14F-4D97-AF65-F5344CB8AC3E}">
        <p14:creationId xmlns:p14="http://schemas.microsoft.com/office/powerpoint/2010/main" val="3727282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BFA26C-CEEC-547B-1FCF-9039373B37A8}"/>
              </a:ext>
            </a:extLst>
          </p:cNvPr>
          <p:cNvSpPr>
            <a:spLocks noGrp="1"/>
          </p:cNvSpPr>
          <p:nvPr>
            <p:ph type="title"/>
          </p:nvPr>
        </p:nvSpPr>
        <p:spPr>
          <a:xfrm>
            <a:off x="1371599" y="294538"/>
            <a:ext cx="9895951" cy="1033669"/>
          </a:xfrm>
        </p:spPr>
        <p:txBody>
          <a:bodyPr>
            <a:normAutofit/>
          </a:bodyPr>
          <a:lstStyle/>
          <a:p>
            <a:r>
              <a:rPr lang="en-US" sz="3300" dirty="0">
                <a:solidFill>
                  <a:schemeClr val="accent4">
                    <a:lumMod val="60000"/>
                    <a:lumOff val="40000"/>
                  </a:schemeClr>
                </a:solidFill>
                <a:latin typeface="Arial" panose="020B0604020202020204" pitchFamily="34" charset="0"/>
                <a:cs typeface="Arial" panose="020B0604020202020204" pitchFamily="34" charset="0"/>
              </a:rPr>
              <a:t>3.2 Artificial Intelligence and Its Definition</a:t>
            </a:r>
            <a:endParaRPr lang="en-CA" sz="33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A28BBBC-97C7-6B3B-B57A-BF0938580957}"/>
              </a:ext>
            </a:extLst>
          </p:cNvPr>
          <p:cNvSpPr>
            <a:spLocks noGrp="1"/>
          </p:cNvSpPr>
          <p:nvPr>
            <p:ph idx="1"/>
          </p:nvPr>
        </p:nvSpPr>
        <p:spPr>
          <a:xfrm>
            <a:off x="271513" y="1786270"/>
            <a:ext cx="11732645" cy="4859079"/>
          </a:xfrm>
        </p:spPr>
        <p:txBody>
          <a:bodyPr anchor="ctr">
            <a:normAutofit lnSpcReduction="10000"/>
          </a:bodyPr>
          <a:lstStyle/>
          <a:p>
            <a:pPr>
              <a:lnSpc>
                <a:spcPct val="100000"/>
              </a:lnSpc>
              <a:spcAft>
                <a:spcPts val="1200"/>
              </a:spcAft>
            </a:pPr>
            <a:r>
              <a:rPr lang="en-US" sz="2000" b="1" i="1" dirty="0">
                <a:solidFill>
                  <a:schemeClr val="accent2">
                    <a:lumMod val="75000"/>
                  </a:schemeClr>
                </a:solidFill>
                <a:effectLst/>
                <a:latin typeface="Arial" panose="020B0604020202020204" pitchFamily="34" charset="0"/>
                <a:cs typeface="Arial" panose="020B0604020202020204" pitchFamily="34" charset="0"/>
              </a:rPr>
              <a:t>Complexity in Definition</a:t>
            </a:r>
            <a:r>
              <a:rPr lang="en-US" sz="2000" b="1"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Artificial Intelligence (AI) is a field that lacks a clear, universally agreed-upon definition within the scientific community.</a:t>
            </a:r>
          </a:p>
          <a:p>
            <a:pPr>
              <a:lnSpc>
                <a:spcPct val="100000"/>
              </a:lnSpc>
              <a:spcAft>
                <a:spcPts val="1200"/>
              </a:spcAft>
            </a:pPr>
            <a:r>
              <a:rPr lang="en-US" sz="2000" b="1" i="1" dirty="0">
                <a:solidFill>
                  <a:schemeClr val="accent2">
                    <a:lumMod val="75000"/>
                  </a:schemeClr>
                </a:solidFill>
                <a:effectLst/>
                <a:latin typeface="Arial" panose="020B0604020202020204" pitchFamily="34" charset="0"/>
                <a:cs typeface="Arial" panose="020B0604020202020204" pitchFamily="34" charset="0"/>
              </a:rPr>
              <a:t>Marketing Hype</a:t>
            </a:r>
            <a:r>
              <a:rPr lang="en-US" sz="2000" b="1"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Many claims of AI are driven by marketing strategies, which can often obscure the true nature of the technology.</a:t>
            </a:r>
          </a:p>
          <a:p>
            <a:pPr>
              <a:lnSpc>
                <a:spcPct val="100000"/>
              </a:lnSpc>
              <a:spcAft>
                <a:spcPts val="1200"/>
              </a:spcAft>
            </a:pPr>
            <a:r>
              <a:rPr lang="en-US" sz="2000" b="1" i="1" dirty="0">
                <a:solidFill>
                  <a:schemeClr val="accent2">
                    <a:lumMod val="75000"/>
                  </a:schemeClr>
                </a:solidFill>
                <a:effectLst/>
                <a:latin typeface="Arial" panose="020B0604020202020204" pitchFamily="34" charset="0"/>
                <a:cs typeface="Arial" panose="020B0604020202020204" pitchFamily="34" charset="0"/>
              </a:rPr>
              <a:t>Ambiguous Terminology</a:t>
            </a:r>
            <a:r>
              <a:rPr lang="en-US" sz="2000" b="1"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The terminology surrounding AI is often ambiguous and semantic, posing challenges in establishing precise definitions.</a:t>
            </a:r>
          </a:p>
          <a:p>
            <a:pPr>
              <a:lnSpc>
                <a:spcPct val="100000"/>
              </a:lnSpc>
              <a:spcAft>
                <a:spcPts val="1200"/>
              </a:spcAft>
            </a:pPr>
            <a:r>
              <a:rPr lang="en-US" sz="2000" b="0" i="0" dirty="0">
                <a:effectLst/>
                <a:latin typeface="Arial" panose="020B0604020202020204" pitchFamily="34" charset="0"/>
                <a:cs typeface="Arial" panose="020B0604020202020204" pitchFamily="34" charset="0"/>
              </a:rPr>
              <a:t>AI is a multidisciplinary field encompassing various subfields like machine learning, natural language processing, and computer vision.</a:t>
            </a:r>
          </a:p>
          <a:p>
            <a:pPr lvl="1">
              <a:lnSpc>
                <a:spcPct val="100000"/>
              </a:lnSpc>
              <a:spcAft>
                <a:spcPts val="1200"/>
              </a:spcAft>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 AI systems aim to simulate human-like intelligence to perform tasks such as pattern recognition, decision-making, and problem-solving. </a:t>
            </a:r>
            <a:endParaRPr lang="en-US" sz="1600" dirty="0">
              <a:latin typeface="Arial" panose="020B0604020202020204" pitchFamily="34" charset="0"/>
              <a:cs typeface="Arial" panose="020B0604020202020204" pitchFamily="34" charset="0"/>
            </a:endParaRPr>
          </a:p>
          <a:p>
            <a:pPr lvl="1">
              <a:lnSpc>
                <a:spcPct val="100000"/>
              </a:lnSpc>
              <a:spcAft>
                <a:spcPts val="1200"/>
              </a:spcAft>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The lack of a concrete definition and the evolving nature of AI contribute to ongoing debates and discussions in the field. </a:t>
            </a:r>
          </a:p>
          <a:p>
            <a:pPr lvl="1">
              <a:lnSpc>
                <a:spcPct val="100000"/>
              </a:lnSpc>
              <a:spcAft>
                <a:spcPts val="1200"/>
              </a:spcAft>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Distinguishing between true AI capabilities and marketing exaggerations is a critical aspect of AI literacy.</a:t>
            </a:r>
          </a:p>
        </p:txBody>
      </p:sp>
      <p:sp>
        <p:nvSpPr>
          <p:cNvPr id="4" name="Slide Number Placeholder 3">
            <a:extLst>
              <a:ext uri="{FF2B5EF4-FFF2-40B4-BE49-F238E27FC236}">
                <a16:creationId xmlns:a16="http://schemas.microsoft.com/office/drawing/2014/main" id="{8A47270B-1FAB-9CB3-0C89-6DE29AB02005}"/>
              </a:ext>
            </a:extLst>
          </p:cNvPr>
          <p:cNvSpPr>
            <a:spLocks noGrp="1"/>
          </p:cNvSpPr>
          <p:nvPr>
            <p:ph type="sldNum" sz="quarter" idx="12"/>
          </p:nvPr>
        </p:nvSpPr>
        <p:spPr/>
        <p:txBody>
          <a:bodyPr/>
          <a:lstStyle/>
          <a:p>
            <a:fld id="{E912329F-61CE-48C5-8098-5A147EEAE957}" type="slidenum">
              <a:rPr lang="en-CA" smtClean="0"/>
              <a:t>21</a:t>
            </a:fld>
            <a:endParaRPr lang="en-CA"/>
          </a:p>
        </p:txBody>
      </p:sp>
    </p:spTree>
    <p:extLst>
      <p:ext uri="{BB962C8B-B14F-4D97-AF65-F5344CB8AC3E}">
        <p14:creationId xmlns:p14="http://schemas.microsoft.com/office/powerpoint/2010/main" val="3904314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56C208-80F8-B88F-682E-FA772829E065}"/>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CA" sz="3300">
                <a:solidFill>
                  <a:schemeClr val="accent4">
                    <a:lumMod val="60000"/>
                    <a:lumOff val="40000"/>
                  </a:schemeClr>
                </a:solidFill>
                <a:latin typeface="Arial" panose="020B0604020202020204" pitchFamily="34" charset="0"/>
                <a:cs typeface="Arial" panose="020B0604020202020204" pitchFamily="34" charset="0"/>
              </a:rPr>
              <a:t>Example- </a:t>
            </a:r>
            <a:r>
              <a:rPr lang="en-US" sz="3300" dirty="0">
                <a:solidFill>
                  <a:schemeClr val="accent4">
                    <a:lumMod val="60000"/>
                    <a:lumOff val="40000"/>
                  </a:schemeClr>
                </a:solidFill>
                <a:latin typeface="Arial" panose="020B0604020202020204" pitchFamily="34" charset="0"/>
                <a:cs typeface="Arial" panose="020B0604020202020204" pitchFamily="34" charset="0"/>
              </a:rPr>
              <a:t>The Smart Speaker Mystery</a:t>
            </a:r>
            <a:endParaRPr lang="en-CA" sz="33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B56B2FC-1778-79D7-6640-2CA8B91ACB2C}"/>
              </a:ext>
            </a:extLst>
          </p:cNvPr>
          <p:cNvSpPr>
            <a:spLocks noGrp="1"/>
          </p:cNvSpPr>
          <p:nvPr>
            <p:ph idx="1"/>
          </p:nvPr>
        </p:nvSpPr>
        <p:spPr>
          <a:xfrm>
            <a:off x="250247" y="1711842"/>
            <a:ext cx="11732646" cy="4851620"/>
          </a:xfrm>
        </p:spPr>
        <p:txBody>
          <a:bodyPr anchor="ctr">
            <a:normAutofit lnSpcReduction="10000"/>
          </a:bodyPr>
          <a:lstStyle/>
          <a:p>
            <a:pPr>
              <a:lnSpc>
                <a:spcPct val="100000"/>
              </a:lnSpc>
              <a:spcAft>
                <a:spcPts val="1200"/>
              </a:spcAft>
            </a:pPr>
            <a:r>
              <a:rPr lang="en-US" sz="1400" b="0" i="0" dirty="0">
                <a:effectLst/>
                <a:latin typeface="Arial" panose="020B0604020202020204" pitchFamily="34" charset="0"/>
                <a:cs typeface="Arial" panose="020B0604020202020204" pitchFamily="34" charset="0"/>
              </a:rPr>
              <a:t>Imagine you're shopping for a smart speaker, like those you see in commercials and advertisements. These devices are often touted as having "AI" capabilities. Here's how the complexity of AI definitions, marketing hype, and ambiguous terminology can come into play:</a:t>
            </a:r>
          </a:p>
          <a:p>
            <a:pPr>
              <a:lnSpc>
                <a:spcPct val="100000"/>
              </a:lnSpc>
              <a:spcAft>
                <a:spcPts val="1200"/>
              </a:spcAft>
              <a:buFont typeface="+mj-lt"/>
              <a:buAutoNum type="arabicPeriod"/>
            </a:pPr>
            <a:r>
              <a:rPr lang="en-US" sz="1400" b="1" i="0" dirty="0">
                <a:solidFill>
                  <a:schemeClr val="accent2">
                    <a:lumMod val="75000"/>
                  </a:schemeClr>
                </a:solidFill>
                <a:effectLst/>
                <a:latin typeface="Arial" panose="020B0604020202020204" pitchFamily="34" charset="0"/>
                <a:cs typeface="Arial" panose="020B0604020202020204" pitchFamily="34" charset="0"/>
              </a:rPr>
              <a:t>Complexity in Definition</a:t>
            </a:r>
            <a:r>
              <a:rPr lang="en-US" sz="1400" b="0" i="0" dirty="0">
                <a:solidFill>
                  <a:schemeClr val="accent2">
                    <a:lumMod val="75000"/>
                  </a:schemeClr>
                </a:solidFill>
                <a:effectLst/>
                <a:latin typeface="Arial" panose="020B0604020202020204" pitchFamily="34" charset="0"/>
                <a:cs typeface="Arial" panose="020B0604020202020204" pitchFamily="34" charset="0"/>
              </a:rPr>
              <a:t>: </a:t>
            </a:r>
            <a:r>
              <a:rPr lang="en-US" sz="1400" b="0" i="0" dirty="0">
                <a:effectLst/>
                <a:latin typeface="Arial" panose="020B0604020202020204" pitchFamily="34" charset="0"/>
                <a:cs typeface="Arial" panose="020B0604020202020204" pitchFamily="34" charset="0"/>
              </a:rPr>
              <a:t>You're interested in AI, but what exactly does that mean? You ask a salesperson, and they explain that AI is about machines being smart, but they can't give you a clear, universally agreed-upon definition because AI can encompass a wide range of technologies and capabilities.</a:t>
            </a:r>
          </a:p>
          <a:p>
            <a:pPr>
              <a:lnSpc>
                <a:spcPct val="100000"/>
              </a:lnSpc>
              <a:spcAft>
                <a:spcPts val="1200"/>
              </a:spcAft>
              <a:buFont typeface="+mj-lt"/>
              <a:buAutoNum type="arabicPeriod"/>
            </a:pPr>
            <a:r>
              <a:rPr lang="en-US" sz="1400" b="1" i="0" dirty="0">
                <a:solidFill>
                  <a:schemeClr val="accent2">
                    <a:lumMod val="75000"/>
                  </a:schemeClr>
                </a:solidFill>
                <a:effectLst/>
                <a:latin typeface="Arial" panose="020B0604020202020204" pitchFamily="34" charset="0"/>
                <a:cs typeface="Arial" panose="020B0604020202020204" pitchFamily="34" charset="0"/>
              </a:rPr>
              <a:t>Marketing Hype</a:t>
            </a:r>
            <a:r>
              <a:rPr lang="en-US" sz="1400" b="0" i="0" dirty="0">
                <a:solidFill>
                  <a:schemeClr val="accent2">
                    <a:lumMod val="75000"/>
                  </a:schemeClr>
                </a:solidFill>
                <a:effectLst/>
                <a:latin typeface="Arial" panose="020B0604020202020204" pitchFamily="34" charset="0"/>
                <a:cs typeface="Arial" panose="020B0604020202020204" pitchFamily="34" charset="0"/>
              </a:rPr>
              <a:t>: </a:t>
            </a:r>
            <a:r>
              <a:rPr lang="en-US" sz="1400" b="0" i="0" dirty="0">
                <a:effectLst/>
                <a:latin typeface="Arial" panose="020B0604020202020204" pitchFamily="34" charset="0"/>
                <a:cs typeface="Arial" panose="020B0604020202020204" pitchFamily="34" charset="0"/>
              </a:rPr>
              <a:t>As you're considering which smart speaker to buy, you notice that each one claims to have the latest and greatest AI. They promise to understand your voice, answer your questions, and even predict your needs. But how much of this is true AI, and how much is just marketing to make the product sound impressive?</a:t>
            </a:r>
          </a:p>
          <a:p>
            <a:pPr>
              <a:lnSpc>
                <a:spcPct val="100000"/>
              </a:lnSpc>
              <a:spcAft>
                <a:spcPts val="1200"/>
              </a:spcAft>
              <a:buFont typeface="+mj-lt"/>
              <a:buAutoNum type="arabicPeriod"/>
            </a:pPr>
            <a:r>
              <a:rPr lang="en-US" sz="1400" b="1" i="0" dirty="0">
                <a:solidFill>
                  <a:schemeClr val="accent2">
                    <a:lumMod val="75000"/>
                  </a:schemeClr>
                </a:solidFill>
                <a:effectLst/>
                <a:latin typeface="Arial" panose="020B0604020202020204" pitchFamily="34" charset="0"/>
                <a:cs typeface="Arial" panose="020B0604020202020204" pitchFamily="34" charset="0"/>
              </a:rPr>
              <a:t>Ambiguous Terminology</a:t>
            </a:r>
            <a:r>
              <a:rPr lang="en-US" sz="1400" b="0" i="0" dirty="0">
                <a:solidFill>
                  <a:schemeClr val="accent2">
                    <a:lumMod val="75000"/>
                  </a:schemeClr>
                </a:solidFill>
                <a:effectLst/>
                <a:latin typeface="Arial" panose="020B0604020202020204" pitchFamily="34" charset="0"/>
                <a:cs typeface="Arial" panose="020B0604020202020204" pitchFamily="34" charset="0"/>
              </a:rPr>
              <a:t>: </a:t>
            </a:r>
            <a:r>
              <a:rPr lang="en-US" sz="1400" b="0" i="0" dirty="0">
                <a:effectLst/>
                <a:latin typeface="Arial" panose="020B0604020202020204" pitchFamily="34" charset="0"/>
                <a:cs typeface="Arial" panose="020B0604020202020204" pitchFamily="34" charset="0"/>
              </a:rPr>
              <a:t>On top of that, the terminology used in the product descriptions can be confusing. Some say they have "advanced machine learning," others mention "neural networks," and some talk about "natural language processing." It's hard to tell what's genuinely intelligent technology and what's just jargon.</a:t>
            </a:r>
          </a:p>
          <a:p>
            <a:pPr>
              <a:lnSpc>
                <a:spcPct val="100000"/>
              </a:lnSpc>
              <a:spcAft>
                <a:spcPts val="1200"/>
              </a:spcAft>
            </a:pPr>
            <a:r>
              <a:rPr lang="en-US" sz="1400" b="1" i="0" dirty="0">
                <a:solidFill>
                  <a:schemeClr val="accent2">
                    <a:lumMod val="75000"/>
                  </a:schemeClr>
                </a:solidFill>
                <a:effectLst/>
                <a:latin typeface="Arial" panose="020B0604020202020204" pitchFamily="34" charset="0"/>
                <a:cs typeface="Arial" panose="020B0604020202020204" pitchFamily="34" charset="0"/>
              </a:rPr>
              <a:t>Scientific Insight</a:t>
            </a:r>
            <a:r>
              <a:rPr lang="en-US" sz="1400" b="0" i="0" dirty="0">
                <a:solidFill>
                  <a:schemeClr val="accent2">
                    <a:lumMod val="75000"/>
                  </a:schemeClr>
                </a:solidFill>
                <a:effectLst/>
                <a:latin typeface="Arial" panose="020B0604020202020204" pitchFamily="34" charset="0"/>
                <a:cs typeface="Arial" panose="020B0604020202020204" pitchFamily="34" charset="0"/>
              </a:rPr>
              <a:t>: </a:t>
            </a:r>
            <a:r>
              <a:rPr lang="en-US" sz="1400" b="0" i="0" dirty="0">
                <a:effectLst/>
                <a:latin typeface="Arial" panose="020B0604020202020204" pitchFamily="34" charset="0"/>
                <a:cs typeface="Arial" panose="020B0604020202020204" pitchFamily="34" charset="0"/>
              </a:rPr>
              <a:t>Behind the scenes, AI is indeed a complex field made up of different technologies like machine learning, which allows computers to learn from data, natural language processing, which helps them understand human language, and more. True AI aims to mimic human-like intelligence, like recognizing your voice and understanding your commands.</a:t>
            </a:r>
          </a:p>
          <a:p>
            <a:pPr>
              <a:lnSpc>
                <a:spcPct val="100000"/>
              </a:lnSpc>
              <a:spcAft>
                <a:spcPts val="1200"/>
              </a:spcAft>
            </a:pPr>
            <a:r>
              <a:rPr lang="en-US" sz="1400" b="0" i="0" dirty="0">
                <a:effectLst/>
                <a:latin typeface="Arial" panose="020B0604020202020204" pitchFamily="34" charset="0"/>
                <a:cs typeface="Arial" panose="020B0604020202020204" pitchFamily="34" charset="0"/>
              </a:rPr>
              <a:t>However, the lack of a clear, agreed-upon definition and the influence of marketing make it challenging for consumers to differentiate between genuinely intelligent AI and products that merely use buzzwords. In reality, some smart speakers may use sophisticated AI techniques, while others may rely on simpler programming.</a:t>
            </a:r>
          </a:p>
        </p:txBody>
      </p:sp>
      <p:sp>
        <p:nvSpPr>
          <p:cNvPr id="4" name="Slide Number Placeholder 3">
            <a:extLst>
              <a:ext uri="{FF2B5EF4-FFF2-40B4-BE49-F238E27FC236}">
                <a16:creationId xmlns:a16="http://schemas.microsoft.com/office/drawing/2014/main" id="{183B89B1-888A-5887-416E-4CD648EC0EB9}"/>
              </a:ext>
            </a:extLst>
          </p:cNvPr>
          <p:cNvSpPr>
            <a:spLocks noGrp="1"/>
          </p:cNvSpPr>
          <p:nvPr>
            <p:ph type="sldNum" sz="quarter" idx="12"/>
          </p:nvPr>
        </p:nvSpPr>
        <p:spPr/>
        <p:txBody>
          <a:bodyPr/>
          <a:lstStyle/>
          <a:p>
            <a:fld id="{E912329F-61CE-48C5-8098-5A147EEAE957}" type="slidenum">
              <a:rPr lang="en-CA" smtClean="0"/>
              <a:t>22</a:t>
            </a:fld>
            <a:endParaRPr lang="en-CA"/>
          </a:p>
        </p:txBody>
      </p:sp>
    </p:spTree>
    <p:extLst>
      <p:ext uri="{BB962C8B-B14F-4D97-AF65-F5344CB8AC3E}">
        <p14:creationId xmlns:p14="http://schemas.microsoft.com/office/powerpoint/2010/main" val="2015112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1C3C3D-E869-D852-6D8A-EF2F0655093B}"/>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300">
                <a:solidFill>
                  <a:schemeClr val="accent4">
                    <a:lumMod val="60000"/>
                    <a:lumOff val="40000"/>
                  </a:schemeClr>
                </a:solidFill>
                <a:latin typeface="Arial" panose="020B0604020202020204" pitchFamily="34" charset="0"/>
                <a:cs typeface="Arial" panose="020B0604020202020204" pitchFamily="34" charset="0"/>
              </a:rPr>
              <a:t>3.3 The Philosophical Implications of Deep Learning</a:t>
            </a:r>
            <a:br>
              <a:rPr lang="en-US" sz="3300">
                <a:solidFill>
                  <a:schemeClr val="accent4">
                    <a:lumMod val="60000"/>
                    <a:lumOff val="40000"/>
                  </a:schemeClr>
                </a:solidFill>
                <a:latin typeface="Arial" panose="020B0604020202020204" pitchFamily="34" charset="0"/>
                <a:cs typeface="Arial" panose="020B0604020202020204" pitchFamily="34" charset="0"/>
              </a:rPr>
            </a:br>
            <a:endParaRPr lang="en-CA" sz="330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15CF708-0E6D-6978-73C0-D909A72753AD}"/>
              </a:ext>
            </a:extLst>
          </p:cNvPr>
          <p:cNvSpPr>
            <a:spLocks noGrp="1"/>
          </p:cNvSpPr>
          <p:nvPr>
            <p:ph idx="1"/>
          </p:nvPr>
        </p:nvSpPr>
        <p:spPr>
          <a:xfrm>
            <a:off x="148857" y="1796902"/>
            <a:ext cx="11855302" cy="4766560"/>
          </a:xfrm>
        </p:spPr>
        <p:txBody>
          <a:bodyPr anchor="ctr">
            <a:normAutofit fontScale="92500" lnSpcReduction="20000"/>
          </a:bodyPr>
          <a:lstStyle/>
          <a:p>
            <a:pPr>
              <a:lnSpc>
                <a:spcPct val="110000"/>
              </a:lnSpc>
              <a:spcAft>
                <a:spcPts val="1200"/>
              </a:spcAft>
            </a:pPr>
            <a:r>
              <a:rPr lang="en-US" sz="2000" b="1" i="1" dirty="0">
                <a:solidFill>
                  <a:schemeClr val="accent2">
                    <a:lumMod val="75000"/>
                  </a:schemeClr>
                </a:solidFill>
                <a:effectLst/>
                <a:latin typeface="Arial" panose="020B0604020202020204" pitchFamily="34" charset="0"/>
                <a:cs typeface="Arial" panose="020B0604020202020204" pitchFamily="34" charset="0"/>
              </a:rPr>
              <a:t>Contrasting with Traditional Approaches</a:t>
            </a:r>
            <a:endParaRPr lang="en-US" sz="2000" b="1" i="0" dirty="0">
              <a:solidFill>
                <a:schemeClr val="accent2">
                  <a:lumMod val="75000"/>
                </a:schemeClr>
              </a:solidFill>
              <a:effectLst/>
              <a:latin typeface="Arial" panose="020B0604020202020204" pitchFamily="34" charset="0"/>
              <a:cs typeface="Arial" panose="020B0604020202020204" pitchFamily="34" charset="0"/>
            </a:endParaRPr>
          </a:p>
          <a:p>
            <a:pPr>
              <a:lnSpc>
                <a:spcPct val="110000"/>
              </a:lnSpc>
              <a:spcAft>
                <a:spcPts val="1200"/>
              </a:spcAft>
            </a:pPr>
            <a:r>
              <a:rPr lang="en-US" sz="2000" b="1" i="1" dirty="0">
                <a:solidFill>
                  <a:schemeClr val="accent2">
                    <a:lumMod val="75000"/>
                  </a:schemeClr>
                </a:solidFill>
                <a:effectLst/>
                <a:latin typeface="Arial" panose="020B0604020202020204" pitchFamily="34" charset="0"/>
                <a:cs typeface="Arial" panose="020B0604020202020204" pitchFamily="34" charset="0"/>
              </a:rPr>
              <a:t>Empirical Foundation</a:t>
            </a:r>
            <a:r>
              <a:rPr lang="en-US" sz="2000" b="1"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Deep learning stands in stark contrast to traditional theoretical approaches in science and academia.</a:t>
            </a:r>
          </a:p>
          <a:p>
            <a:pPr>
              <a:lnSpc>
                <a:spcPct val="110000"/>
              </a:lnSpc>
              <a:spcAft>
                <a:spcPts val="1200"/>
              </a:spcAft>
            </a:pPr>
            <a:r>
              <a:rPr lang="en-US" sz="2000" b="1" i="1" dirty="0">
                <a:solidFill>
                  <a:schemeClr val="accent2">
                    <a:lumMod val="75000"/>
                  </a:schemeClr>
                </a:solidFill>
                <a:effectLst/>
                <a:latin typeface="Arial" panose="020B0604020202020204" pitchFamily="34" charset="0"/>
                <a:cs typeface="Arial" panose="020B0604020202020204" pitchFamily="34" charset="0"/>
              </a:rPr>
              <a:t>Data-Driven Learning</a:t>
            </a:r>
            <a:r>
              <a:rPr lang="en-US" sz="2000" b="1"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Instead of constructing formal theories, deep learning models operate on a foundation of data-driven, experimental learning.</a:t>
            </a:r>
          </a:p>
          <a:p>
            <a:pPr>
              <a:lnSpc>
                <a:spcPct val="110000"/>
              </a:lnSpc>
              <a:spcAft>
                <a:spcPts val="1200"/>
              </a:spcAft>
            </a:pPr>
            <a:r>
              <a:rPr lang="en-US" sz="2000" b="1" i="1" dirty="0">
                <a:solidFill>
                  <a:schemeClr val="accent2">
                    <a:lumMod val="75000"/>
                  </a:schemeClr>
                </a:solidFill>
                <a:effectLst/>
                <a:latin typeface="Arial" panose="020B0604020202020204" pitchFamily="34" charset="0"/>
                <a:cs typeface="Arial" panose="020B0604020202020204" pitchFamily="34" charset="0"/>
              </a:rPr>
              <a:t>Paradigm Shift</a:t>
            </a:r>
            <a:r>
              <a:rPr lang="en-US" sz="2000" b="1"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This challenges the historical paradigm of deriving knowledge from rigorous, explicit mathematical theories.</a:t>
            </a:r>
          </a:p>
          <a:p>
            <a:pPr lvl="1">
              <a:lnSpc>
                <a:spcPct val="110000"/>
              </a:lnSpc>
              <a:spcAft>
                <a:spcPts val="1200"/>
              </a:spcAft>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Deep learning's empirical approach has led to remarkable advancements, particularly in fields where data-driven solutions excel, such as computer vision and natural language processing.</a:t>
            </a:r>
          </a:p>
          <a:p>
            <a:pPr lvl="1">
              <a:lnSpc>
                <a:spcPct val="110000"/>
              </a:lnSpc>
              <a:spcAft>
                <a:spcPts val="1200"/>
              </a:spcAft>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This shift towards empirical learning has reshaped how we solve complex problems and make predictions, often achieving results that were difficult or impossible to obtain through traditional theoretical methods. </a:t>
            </a:r>
          </a:p>
          <a:p>
            <a:pPr lvl="1">
              <a:lnSpc>
                <a:spcPct val="110000"/>
              </a:lnSpc>
              <a:spcAft>
                <a:spcPts val="1200"/>
              </a:spcAft>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Deep learning models have demonstrated their ability to discover intricate patterns and relationships within data, opening up new avenues for innovation and discovery.</a:t>
            </a:r>
          </a:p>
        </p:txBody>
      </p:sp>
      <p:sp>
        <p:nvSpPr>
          <p:cNvPr id="4" name="Slide Number Placeholder 3">
            <a:extLst>
              <a:ext uri="{FF2B5EF4-FFF2-40B4-BE49-F238E27FC236}">
                <a16:creationId xmlns:a16="http://schemas.microsoft.com/office/drawing/2014/main" id="{370700F3-09FA-B1E4-3FD4-13D90C2E4450}"/>
              </a:ext>
            </a:extLst>
          </p:cNvPr>
          <p:cNvSpPr>
            <a:spLocks noGrp="1"/>
          </p:cNvSpPr>
          <p:nvPr>
            <p:ph type="sldNum" sz="quarter" idx="12"/>
          </p:nvPr>
        </p:nvSpPr>
        <p:spPr/>
        <p:txBody>
          <a:bodyPr/>
          <a:lstStyle/>
          <a:p>
            <a:fld id="{E912329F-61CE-48C5-8098-5A147EEAE957}" type="slidenum">
              <a:rPr lang="en-CA" smtClean="0"/>
              <a:t>23</a:t>
            </a:fld>
            <a:endParaRPr lang="en-CA"/>
          </a:p>
        </p:txBody>
      </p:sp>
    </p:spTree>
    <p:extLst>
      <p:ext uri="{BB962C8B-B14F-4D97-AF65-F5344CB8AC3E}">
        <p14:creationId xmlns:p14="http://schemas.microsoft.com/office/powerpoint/2010/main" val="2961475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5E2F5D-273F-2B16-A7EE-362ABCDA7E48}"/>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CA" sz="3300">
                <a:solidFill>
                  <a:schemeClr val="accent4">
                    <a:lumMod val="60000"/>
                    <a:lumOff val="40000"/>
                  </a:schemeClr>
                </a:solidFill>
                <a:latin typeface="Arial" panose="020B0604020202020204" pitchFamily="34" charset="0"/>
                <a:cs typeface="Arial" panose="020B0604020202020204" pitchFamily="34" charset="0"/>
              </a:rPr>
              <a:t>Example- </a:t>
            </a:r>
            <a:r>
              <a:rPr lang="en-US" sz="3300" dirty="0">
                <a:solidFill>
                  <a:schemeClr val="accent4">
                    <a:lumMod val="60000"/>
                    <a:lumOff val="40000"/>
                  </a:schemeClr>
                </a:solidFill>
                <a:latin typeface="Arial" panose="020B0604020202020204" pitchFamily="34" charset="0"/>
                <a:cs typeface="Arial" panose="020B0604020202020204" pitchFamily="34" charset="0"/>
              </a:rPr>
              <a:t>Traditional Diagnosis vs. Deep Learning in Medical Imaging</a:t>
            </a:r>
            <a:endParaRPr lang="en-CA" sz="33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3340DFF-2123-00E0-402E-3F93B5744734}"/>
              </a:ext>
            </a:extLst>
          </p:cNvPr>
          <p:cNvSpPr>
            <a:spLocks noGrp="1"/>
          </p:cNvSpPr>
          <p:nvPr>
            <p:ph idx="1"/>
          </p:nvPr>
        </p:nvSpPr>
        <p:spPr>
          <a:xfrm>
            <a:off x="372140" y="1701208"/>
            <a:ext cx="11451265" cy="4862253"/>
          </a:xfrm>
        </p:spPr>
        <p:txBody>
          <a:bodyPr anchor="ctr">
            <a:normAutofit fontScale="85000" lnSpcReduction="10000"/>
          </a:bodyPr>
          <a:lstStyle/>
          <a:p>
            <a:pPr>
              <a:lnSpc>
                <a:spcPct val="100000"/>
              </a:lnSpc>
              <a:spcAft>
                <a:spcPts val="1200"/>
              </a:spcAft>
            </a:pPr>
            <a:r>
              <a:rPr lang="en-US" sz="1600" b="0" i="0" dirty="0">
                <a:effectLst/>
                <a:latin typeface="Arial" panose="020B0604020202020204" pitchFamily="34" charset="0"/>
                <a:cs typeface="Arial" panose="020B0604020202020204" pitchFamily="34" charset="0"/>
              </a:rPr>
              <a:t>Traditionally, when doctors wanted to diagnose a disease using medical images like X-rays or MRIs, they relied on their expertise and established medical knowledge. They studied the images and made diagnoses based on their understanding of anatomy and pathology.</a:t>
            </a:r>
          </a:p>
          <a:p>
            <a:pPr>
              <a:lnSpc>
                <a:spcPct val="100000"/>
              </a:lnSpc>
              <a:spcAft>
                <a:spcPts val="1200"/>
              </a:spcAft>
            </a:pPr>
            <a:r>
              <a:rPr lang="en-US" sz="1600" b="1" i="0" dirty="0">
                <a:solidFill>
                  <a:schemeClr val="accent2">
                    <a:lumMod val="75000"/>
                  </a:schemeClr>
                </a:solidFill>
                <a:effectLst/>
                <a:latin typeface="Arial" panose="020B0604020202020204" pitchFamily="34" charset="0"/>
                <a:cs typeface="Arial" panose="020B0604020202020204" pitchFamily="34" charset="0"/>
              </a:rPr>
              <a:t>Empirical Foundation</a:t>
            </a:r>
            <a:r>
              <a:rPr lang="en-US" sz="1600" b="0" i="0" dirty="0">
                <a:effectLst/>
                <a:latin typeface="Arial" panose="020B0604020202020204" pitchFamily="34" charset="0"/>
                <a:cs typeface="Arial" panose="020B0604020202020204" pitchFamily="34" charset="0"/>
              </a:rPr>
              <a:t>: Now, let's introduce deep learning into the picture. Deep learning in medical imaging is like having an AI radiologist. Instead of relying solely on the doctor's knowledge and theories, you feed thousands of medical images into a deep learning model.</a:t>
            </a:r>
          </a:p>
          <a:p>
            <a:pPr>
              <a:lnSpc>
                <a:spcPct val="100000"/>
              </a:lnSpc>
              <a:spcAft>
                <a:spcPts val="1200"/>
              </a:spcAft>
            </a:pPr>
            <a:r>
              <a:rPr lang="en-US" sz="1600" b="1" i="0" dirty="0">
                <a:solidFill>
                  <a:schemeClr val="accent2">
                    <a:lumMod val="75000"/>
                  </a:schemeClr>
                </a:solidFill>
                <a:effectLst/>
                <a:latin typeface="Arial" panose="020B0604020202020204" pitchFamily="34" charset="0"/>
                <a:cs typeface="Arial" panose="020B0604020202020204" pitchFamily="34" charset="0"/>
              </a:rPr>
              <a:t>Data-Driven Learning</a:t>
            </a:r>
            <a:r>
              <a:rPr lang="en-US" sz="1600" b="0" i="0" dirty="0">
                <a:solidFill>
                  <a:schemeClr val="accent2">
                    <a:lumMod val="75000"/>
                  </a:schemeClr>
                </a:solidFill>
                <a:effectLst/>
                <a:latin typeface="Arial" panose="020B0604020202020204" pitchFamily="34" charset="0"/>
                <a:cs typeface="Arial" panose="020B0604020202020204" pitchFamily="34" charset="0"/>
              </a:rPr>
              <a:t>: </a:t>
            </a:r>
            <a:r>
              <a:rPr lang="en-US" sz="1600" b="0" i="0" dirty="0">
                <a:effectLst/>
                <a:latin typeface="Arial" panose="020B0604020202020204" pitchFamily="34" charset="0"/>
                <a:cs typeface="Arial" panose="020B0604020202020204" pitchFamily="34" charset="0"/>
              </a:rPr>
              <a:t>The deep learning model doesn't know anything about human anatomy or disease mechanisms the way a doctor does. It's like a computer that looks at patterns in the images. It learns from the data – it sees that certain patterns of shadows and shapes in the images are associated with certain diseases.</a:t>
            </a:r>
          </a:p>
          <a:p>
            <a:pPr>
              <a:lnSpc>
                <a:spcPct val="100000"/>
              </a:lnSpc>
              <a:spcAft>
                <a:spcPts val="1200"/>
              </a:spcAft>
            </a:pPr>
            <a:r>
              <a:rPr lang="en-US" sz="1600" b="1" i="0" dirty="0">
                <a:solidFill>
                  <a:schemeClr val="accent2">
                    <a:lumMod val="75000"/>
                  </a:schemeClr>
                </a:solidFill>
                <a:effectLst/>
                <a:latin typeface="Arial" panose="020B0604020202020204" pitchFamily="34" charset="0"/>
                <a:cs typeface="Arial" panose="020B0604020202020204" pitchFamily="34" charset="0"/>
              </a:rPr>
              <a:t>Paradigm Shift</a:t>
            </a:r>
            <a:r>
              <a:rPr lang="en-US" sz="1600" b="0" i="0" dirty="0">
                <a:solidFill>
                  <a:schemeClr val="accent2">
                    <a:lumMod val="75000"/>
                  </a:schemeClr>
                </a:solidFill>
                <a:effectLst/>
                <a:latin typeface="Arial" panose="020B0604020202020204" pitchFamily="34" charset="0"/>
                <a:cs typeface="Arial" panose="020B0604020202020204" pitchFamily="34" charset="0"/>
              </a:rPr>
              <a:t>:</a:t>
            </a:r>
            <a:r>
              <a:rPr lang="en-US" sz="1600" b="0" i="0" dirty="0">
                <a:effectLst/>
                <a:latin typeface="Arial" panose="020B0604020202020204" pitchFamily="34" charset="0"/>
                <a:cs typeface="Arial" panose="020B0604020202020204" pitchFamily="34" charset="0"/>
              </a:rPr>
              <a:t> This is a big change from the traditional way of diagnosing diseases. In the past, doctors used their formal education and medical theories to make diagnoses. But now, you have an AI that learns purely from the data, almost like a medical detective looking for clues in the images.</a:t>
            </a:r>
          </a:p>
          <a:p>
            <a:pPr>
              <a:lnSpc>
                <a:spcPct val="100000"/>
              </a:lnSpc>
              <a:spcAft>
                <a:spcPts val="1200"/>
              </a:spcAft>
            </a:pPr>
            <a:r>
              <a:rPr lang="en-US" sz="1600" b="1" i="0" dirty="0">
                <a:solidFill>
                  <a:schemeClr val="accent2">
                    <a:lumMod val="75000"/>
                  </a:schemeClr>
                </a:solidFill>
                <a:effectLst/>
                <a:latin typeface="Arial" panose="020B0604020202020204" pitchFamily="34" charset="0"/>
                <a:cs typeface="Arial" panose="020B0604020202020204" pitchFamily="34" charset="0"/>
              </a:rPr>
              <a:t>Scientific Insight</a:t>
            </a:r>
            <a:r>
              <a:rPr lang="en-US" sz="1600" b="0" i="0" dirty="0">
                <a:solidFill>
                  <a:schemeClr val="accent2">
                    <a:lumMod val="75000"/>
                  </a:schemeClr>
                </a:solidFill>
                <a:effectLst/>
                <a:latin typeface="Arial" panose="020B0604020202020204" pitchFamily="34" charset="0"/>
                <a:cs typeface="Arial" panose="020B0604020202020204" pitchFamily="34" charset="0"/>
              </a:rPr>
              <a:t>: </a:t>
            </a:r>
            <a:r>
              <a:rPr lang="en-US" sz="1600" b="0" i="0" dirty="0">
                <a:effectLst/>
                <a:latin typeface="Arial" panose="020B0604020202020204" pitchFamily="34" charset="0"/>
                <a:cs typeface="Arial" panose="020B0604020202020204" pitchFamily="34" charset="0"/>
              </a:rPr>
              <a:t>The key point is that this shift from traditional medical expertise to data-driven deep learning has been revolutionary. Deep learning models can spot subtle patterns and anomalies in medical images that might be hard for a human to see. They can help detect diseases at an early stage, leading to quicker treatment and potentially saving lives.</a:t>
            </a:r>
          </a:p>
          <a:p>
            <a:pPr>
              <a:lnSpc>
                <a:spcPct val="100000"/>
              </a:lnSpc>
              <a:spcAft>
                <a:spcPts val="1200"/>
              </a:spcAft>
            </a:pPr>
            <a:r>
              <a:rPr lang="en-US" sz="1600" b="0" i="0" dirty="0">
                <a:effectLst/>
                <a:latin typeface="Arial" panose="020B0604020202020204" pitchFamily="34" charset="0"/>
                <a:cs typeface="Arial" panose="020B0604020202020204" pitchFamily="34" charset="0"/>
              </a:rPr>
              <a:t>Imagine trying to find a needle in a haystack – traditional methods were like searching with your eyes, while deep learning is like using a super-powered magnet. It has transformed the way we approach diagnosis in fields like radiology, where data-driven solutions excel. This shift towards empirical learning has not only improved accuracy but has also opened up new possibilities for innovation in healthcare and various other fields.</a:t>
            </a:r>
          </a:p>
        </p:txBody>
      </p:sp>
      <p:sp>
        <p:nvSpPr>
          <p:cNvPr id="5" name="Slide Number Placeholder 4">
            <a:extLst>
              <a:ext uri="{FF2B5EF4-FFF2-40B4-BE49-F238E27FC236}">
                <a16:creationId xmlns:a16="http://schemas.microsoft.com/office/drawing/2014/main" id="{5AA55B99-ECBE-F38D-60CE-E13E63B18BC2}"/>
              </a:ext>
            </a:extLst>
          </p:cNvPr>
          <p:cNvSpPr>
            <a:spLocks noGrp="1"/>
          </p:cNvSpPr>
          <p:nvPr>
            <p:ph type="sldNum" sz="quarter" idx="12"/>
          </p:nvPr>
        </p:nvSpPr>
        <p:spPr/>
        <p:txBody>
          <a:bodyPr/>
          <a:lstStyle/>
          <a:p>
            <a:fld id="{E912329F-61CE-48C5-8098-5A147EEAE957}" type="slidenum">
              <a:rPr lang="en-CA" smtClean="0"/>
              <a:t>24</a:t>
            </a:fld>
            <a:endParaRPr lang="en-CA"/>
          </a:p>
        </p:txBody>
      </p:sp>
    </p:spTree>
    <p:extLst>
      <p:ext uri="{BB962C8B-B14F-4D97-AF65-F5344CB8AC3E}">
        <p14:creationId xmlns:p14="http://schemas.microsoft.com/office/powerpoint/2010/main" val="2216773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4843B1-8625-B5DB-0301-ADEFE43B4BC9}"/>
              </a:ext>
            </a:extLst>
          </p:cNvPr>
          <p:cNvSpPr>
            <a:spLocks noGrp="1"/>
          </p:cNvSpPr>
          <p:nvPr>
            <p:ph type="title"/>
          </p:nvPr>
        </p:nvSpPr>
        <p:spPr>
          <a:xfrm>
            <a:off x="1371599" y="294538"/>
            <a:ext cx="9895951" cy="1033669"/>
          </a:xfrm>
        </p:spPr>
        <p:txBody>
          <a:bodyPr vert="horz" lIns="91440" tIns="45720" rIns="91440" bIns="45720" rtlCol="0" anchor="ctr">
            <a:normAutofit fontScale="90000"/>
          </a:bodyPr>
          <a:lstStyle/>
          <a:p>
            <a:r>
              <a:rPr lang="en-US" sz="3300">
                <a:solidFill>
                  <a:schemeClr val="accent4">
                    <a:lumMod val="60000"/>
                    <a:lumOff val="40000"/>
                  </a:schemeClr>
                </a:solidFill>
                <a:latin typeface="Arial" panose="020B0604020202020204" pitchFamily="34" charset="0"/>
                <a:cs typeface="Arial" panose="020B0604020202020204" pitchFamily="34" charset="0"/>
              </a:rPr>
              <a:t>3.4 The Impact of Deep Learning on Science and Engineering</a:t>
            </a:r>
            <a:br>
              <a:rPr lang="en-US" sz="3300">
                <a:solidFill>
                  <a:schemeClr val="accent4">
                    <a:lumMod val="60000"/>
                    <a:lumOff val="40000"/>
                  </a:schemeClr>
                </a:solidFill>
                <a:latin typeface="Arial" panose="020B0604020202020204" pitchFamily="34" charset="0"/>
                <a:cs typeface="Arial" panose="020B0604020202020204" pitchFamily="34" charset="0"/>
              </a:rPr>
            </a:br>
            <a:endParaRPr lang="en-CA" sz="330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393DF32-9D03-B5B4-48B4-D9640EE8C1D6}"/>
              </a:ext>
            </a:extLst>
          </p:cNvPr>
          <p:cNvSpPr>
            <a:spLocks noGrp="1"/>
          </p:cNvSpPr>
          <p:nvPr>
            <p:ph idx="1"/>
          </p:nvPr>
        </p:nvSpPr>
        <p:spPr>
          <a:xfrm>
            <a:off x="308345" y="1743740"/>
            <a:ext cx="11589488" cy="4742119"/>
          </a:xfrm>
        </p:spPr>
        <p:txBody>
          <a:bodyPr anchor="ctr">
            <a:normAutofit fontScale="77500" lnSpcReduction="20000"/>
          </a:bodyPr>
          <a:lstStyle/>
          <a:p>
            <a:pPr>
              <a:lnSpc>
                <a:spcPct val="120000"/>
              </a:lnSpc>
              <a:spcAft>
                <a:spcPts val="1200"/>
              </a:spcAft>
            </a:pPr>
            <a:r>
              <a:rPr lang="en-US" sz="2000" b="1" i="1" dirty="0">
                <a:solidFill>
                  <a:schemeClr val="accent2">
                    <a:lumMod val="75000"/>
                  </a:schemeClr>
                </a:solidFill>
                <a:effectLst/>
                <a:latin typeface="Arial" panose="020B0604020202020204" pitchFamily="34" charset="0"/>
                <a:cs typeface="Arial" panose="020B0604020202020204" pitchFamily="34" charset="0"/>
              </a:rPr>
              <a:t>Solving Complex Problems in Science and Engineering</a:t>
            </a:r>
            <a:endParaRPr lang="en-US" sz="2000" b="1" i="0" dirty="0">
              <a:solidFill>
                <a:schemeClr val="accent2">
                  <a:lumMod val="75000"/>
                </a:schemeClr>
              </a:solidFill>
              <a:effectLst/>
              <a:latin typeface="Arial" panose="020B0604020202020204" pitchFamily="34" charset="0"/>
              <a:cs typeface="Arial" panose="020B0604020202020204" pitchFamily="34" charset="0"/>
            </a:endParaRPr>
          </a:p>
          <a:p>
            <a:pPr>
              <a:lnSpc>
                <a:spcPct val="120000"/>
              </a:lnSpc>
              <a:spcAft>
                <a:spcPts val="1200"/>
              </a:spcAft>
            </a:pPr>
            <a:r>
              <a:rPr lang="en-US" sz="2000" b="1" i="1" dirty="0">
                <a:solidFill>
                  <a:schemeClr val="accent2">
                    <a:lumMod val="75000"/>
                  </a:schemeClr>
                </a:solidFill>
                <a:effectLst/>
                <a:latin typeface="Arial" panose="020B0604020202020204" pitchFamily="34" charset="0"/>
                <a:cs typeface="Arial" panose="020B0604020202020204" pitchFamily="34" charset="0"/>
              </a:rPr>
              <a:t>New Approach</a:t>
            </a:r>
            <a:r>
              <a:rPr lang="en-US" sz="2000" b="1" i="0" dirty="0">
                <a:solidFill>
                  <a:schemeClr val="accent2">
                    <a:lumMod val="75000"/>
                  </a:schemeClr>
                </a:solidFill>
                <a:effectLst/>
                <a:latin typeface="Arial" panose="020B0604020202020204" pitchFamily="34" charset="0"/>
                <a:cs typeface="Arial" panose="020B0604020202020204" pitchFamily="34" charset="0"/>
              </a:rPr>
              <a:t>:</a:t>
            </a:r>
            <a:r>
              <a:rPr lang="en-US" sz="2000" b="0" i="0" dirty="0">
                <a:effectLst/>
                <a:latin typeface="Arial" panose="020B0604020202020204" pitchFamily="34" charset="0"/>
                <a:cs typeface="Arial" panose="020B0604020202020204" pitchFamily="34" charset="0"/>
              </a:rPr>
              <a:t> Deep learning has the potential to revolutionize how we tackle complex problems in science and engineering.</a:t>
            </a:r>
          </a:p>
          <a:p>
            <a:pPr>
              <a:lnSpc>
                <a:spcPct val="120000"/>
              </a:lnSpc>
              <a:spcAft>
                <a:spcPts val="1200"/>
              </a:spcAft>
            </a:pPr>
            <a:r>
              <a:rPr lang="en-US" sz="2000" b="1" i="1" dirty="0">
                <a:solidFill>
                  <a:schemeClr val="accent2">
                    <a:lumMod val="75000"/>
                  </a:schemeClr>
                </a:solidFill>
                <a:effectLst/>
                <a:latin typeface="Arial" panose="020B0604020202020204" pitchFamily="34" charset="0"/>
                <a:cs typeface="Arial" panose="020B0604020202020204" pitchFamily="34" charset="0"/>
              </a:rPr>
              <a:t>From Theory to Empiricism</a:t>
            </a:r>
            <a:r>
              <a:rPr lang="en-US" sz="2000" b="1"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It replaces the traditional reliance on explicit mathematical theories with empirical, "black box" approximations.</a:t>
            </a:r>
          </a:p>
          <a:p>
            <a:pPr>
              <a:lnSpc>
                <a:spcPct val="120000"/>
              </a:lnSpc>
              <a:spcAft>
                <a:spcPts val="1200"/>
              </a:spcAft>
            </a:pPr>
            <a:r>
              <a:rPr lang="en-US" sz="2000" b="1" i="1" dirty="0">
                <a:solidFill>
                  <a:schemeClr val="accent2">
                    <a:lumMod val="75000"/>
                  </a:schemeClr>
                </a:solidFill>
                <a:effectLst/>
                <a:latin typeface="Arial" panose="020B0604020202020204" pitchFamily="34" charset="0"/>
                <a:cs typeface="Arial" panose="020B0604020202020204" pitchFamily="34" charset="0"/>
              </a:rPr>
              <a:t>Universal Approximation</a:t>
            </a:r>
            <a:r>
              <a:rPr lang="en-US" sz="2000" b="1"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The Universal Approximation Theorem underscores deep learning's power by demonstrating its ability to approximate any mathematical function.</a:t>
            </a:r>
          </a:p>
          <a:p>
            <a:pPr>
              <a:lnSpc>
                <a:spcPct val="120000"/>
              </a:lnSpc>
              <a:spcAft>
                <a:spcPts val="1200"/>
              </a:spcAft>
            </a:pPr>
            <a:r>
              <a:rPr lang="en-US" sz="2000" dirty="0">
                <a:latin typeface="Arial" panose="020B0604020202020204" pitchFamily="34" charset="0"/>
                <a:cs typeface="Arial" panose="020B0604020202020204" pitchFamily="34" charset="0"/>
              </a:rPr>
              <a:t>D</a:t>
            </a:r>
            <a:r>
              <a:rPr lang="en-US" sz="2000" b="0" i="0" dirty="0">
                <a:effectLst/>
                <a:latin typeface="Arial" panose="020B0604020202020204" pitchFamily="34" charset="0"/>
                <a:cs typeface="Arial" panose="020B0604020202020204" pitchFamily="34" charset="0"/>
              </a:rPr>
              <a:t>eep learning's ability to approximate complex functions has significant implications. </a:t>
            </a:r>
          </a:p>
          <a:p>
            <a:pPr lvl="1">
              <a:lnSpc>
                <a:spcPct val="120000"/>
              </a:lnSpc>
              <a:spcAft>
                <a:spcPts val="1200"/>
              </a:spcAft>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It enables the development of predictive models and solutions for problems where mathematical modeling is challenging or infeasible. </a:t>
            </a:r>
          </a:p>
          <a:p>
            <a:pPr lvl="1">
              <a:lnSpc>
                <a:spcPct val="120000"/>
              </a:lnSpc>
              <a:spcAft>
                <a:spcPts val="1200"/>
              </a:spcAft>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This shift towards empirical approximations has already led to breakthroughs in various fields, including healthcare, finance, and autonomous systems. </a:t>
            </a:r>
          </a:p>
          <a:p>
            <a:pPr lvl="1">
              <a:lnSpc>
                <a:spcPct val="120000"/>
              </a:lnSpc>
              <a:spcAft>
                <a:spcPts val="1200"/>
              </a:spcAft>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As deep learning techniques continue to evolve, their impact on science and engineering is likely to expand, offering innovative solutions to previously unsolved problems.</a:t>
            </a:r>
          </a:p>
        </p:txBody>
      </p:sp>
      <p:sp>
        <p:nvSpPr>
          <p:cNvPr id="4" name="Slide Number Placeholder 3">
            <a:extLst>
              <a:ext uri="{FF2B5EF4-FFF2-40B4-BE49-F238E27FC236}">
                <a16:creationId xmlns:a16="http://schemas.microsoft.com/office/drawing/2014/main" id="{C975BE33-ACDA-6439-449B-A291E04EA5B3}"/>
              </a:ext>
            </a:extLst>
          </p:cNvPr>
          <p:cNvSpPr>
            <a:spLocks noGrp="1"/>
          </p:cNvSpPr>
          <p:nvPr>
            <p:ph type="sldNum" sz="quarter" idx="12"/>
          </p:nvPr>
        </p:nvSpPr>
        <p:spPr/>
        <p:txBody>
          <a:bodyPr/>
          <a:lstStyle/>
          <a:p>
            <a:fld id="{E912329F-61CE-48C5-8098-5A147EEAE957}" type="slidenum">
              <a:rPr lang="en-CA" smtClean="0"/>
              <a:t>25</a:t>
            </a:fld>
            <a:endParaRPr lang="en-CA"/>
          </a:p>
        </p:txBody>
      </p:sp>
    </p:spTree>
    <p:extLst>
      <p:ext uri="{BB962C8B-B14F-4D97-AF65-F5344CB8AC3E}">
        <p14:creationId xmlns:p14="http://schemas.microsoft.com/office/powerpoint/2010/main" val="8994533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73FF8D-885A-4EE7-76D6-4B021B7FE684}"/>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CA" sz="3300" dirty="0">
                <a:solidFill>
                  <a:schemeClr val="accent4">
                    <a:lumMod val="60000"/>
                    <a:lumOff val="40000"/>
                  </a:schemeClr>
                </a:solidFill>
                <a:latin typeface="Arial" panose="020B0604020202020204" pitchFamily="34" charset="0"/>
                <a:cs typeface="Arial" panose="020B0604020202020204" pitchFamily="34" charset="0"/>
              </a:rPr>
              <a:t>Example-Weather Prediction</a:t>
            </a:r>
          </a:p>
        </p:txBody>
      </p:sp>
      <p:sp>
        <p:nvSpPr>
          <p:cNvPr id="3" name="Content Placeholder 2">
            <a:extLst>
              <a:ext uri="{FF2B5EF4-FFF2-40B4-BE49-F238E27FC236}">
                <a16:creationId xmlns:a16="http://schemas.microsoft.com/office/drawing/2014/main" id="{E7CE085E-48BD-829C-5456-E1F7D143EA1B}"/>
              </a:ext>
            </a:extLst>
          </p:cNvPr>
          <p:cNvSpPr>
            <a:spLocks noGrp="1"/>
          </p:cNvSpPr>
          <p:nvPr>
            <p:ph idx="1"/>
          </p:nvPr>
        </p:nvSpPr>
        <p:spPr>
          <a:xfrm>
            <a:off x="314043" y="1622744"/>
            <a:ext cx="11732645" cy="4940717"/>
          </a:xfrm>
        </p:spPr>
        <p:txBody>
          <a:bodyPr anchor="ctr">
            <a:normAutofit fontScale="92500" lnSpcReduction="10000"/>
          </a:bodyPr>
          <a:lstStyle/>
          <a:p>
            <a:pPr>
              <a:lnSpc>
                <a:spcPct val="100000"/>
              </a:lnSpc>
              <a:spcAft>
                <a:spcPts val="1200"/>
              </a:spcAft>
            </a:pPr>
            <a:r>
              <a:rPr lang="en-US" sz="1600" b="1" i="0" dirty="0">
                <a:solidFill>
                  <a:schemeClr val="accent2">
                    <a:lumMod val="75000"/>
                  </a:schemeClr>
                </a:solidFill>
                <a:effectLst/>
                <a:latin typeface="Arial" panose="020B0604020202020204" pitchFamily="34" charset="0"/>
                <a:cs typeface="Arial" panose="020B0604020202020204" pitchFamily="34" charset="0"/>
              </a:rPr>
              <a:t>Imagine you're trying to predict the weather. </a:t>
            </a:r>
            <a:r>
              <a:rPr lang="en-US" sz="1600" b="0" i="0" dirty="0">
                <a:effectLst/>
                <a:latin typeface="Arial" panose="020B0604020202020204" pitchFamily="34" charset="0"/>
                <a:cs typeface="Arial" panose="020B0604020202020204" pitchFamily="34" charset="0"/>
              </a:rPr>
              <a:t>Traditionally, meteorologists have relied on complicated mathematical equations and theories to make weather forecasts. They would take measurements like temperature, humidity, and wind speed and use mathematical models to predict what the weather would be like.</a:t>
            </a:r>
          </a:p>
          <a:p>
            <a:pPr>
              <a:lnSpc>
                <a:spcPct val="100000"/>
              </a:lnSpc>
              <a:spcAft>
                <a:spcPts val="1200"/>
              </a:spcAft>
            </a:pPr>
            <a:r>
              <a:rPr lang="en-US" sz="1600" b="1" i="0" dirty="0">
                <a:solidFill>
                  <a:schemeClr val="accent2">
                    <a:lumMod val="75000"/>
                  </a:schemeClr>
                </a:solidFill>
                <a:effectLst/>
                <a:latin typeface="Arial" panose="020B0604020202020204" pitchFamily="34" charset="0"/>
                <a:cs typeface="Arial" panose="020B0604020202020204" pitchFamily="34" charset="0"/>
              </a:rPr>
              <a:t>New Approach</a:t>
            </a:r>
            <a:r>
              <a:rPr lang="en-US" sz="1600" b="0" i="0" dirty="0">
                <a:effectLst/>
                <a:latin typeface="Arial" panose="020B0604020202020204" pitchFamily="34" charset="0"/>
                <a:cs typeface="Arial" panose="020B0604020202020204" pitchFamily="34" charset="0"/>
              </a:rPr>
              <a:t>: Now, let's introduce deep learning. Deep learning is like a super-smart computer program that can learn from lots and lots of data. In weather forecasting, instead of relying solely on complex mathematical theories, you can use deep learning. You feed the computer lots of data about past weather conditions – like temperature, humidity, and wind patterns – and the computer learns from this data.</a:t>
            </a:r>
          </a:p>
          <a:p>
            <a:pPr>
              <a:lnSpc>
                <a:spcPct val="100000"/>
              </a:lnSpc>
              <a:spcAft>
                <a:spcPts val="1200"/>
              </a:spcAft>
            </a:pPr>
            <a:r>
              <a:rPr lang="en-US" sz="1600" b="1" i="0" dirty="0">
                <a:solidFill>
                  <a:schemeClr val="accent2">
                    <a:lumMod val="75000"/>
                  </a:schemeClr>
                </a:solidFill>
                <a:effectLst/>
                <a:latin typeface="Arial" panose="020B0604020202020204" pitchFamily="34" charset="0"/>
                <a:cs typeface="Arial" panose="020B0604020202020204" pitchFamily="34" charset="0"/>
              </a:rPr>
              <a:t>From Theory to Empiricism</a:t>
            </a:r>
            <a:r>
              <a:rPr lang="en-US" sz="1600" b="0" i="0" dirty="0">
                <a:effectLst/>
                <a:latin typeface="Arial" panose="020B0604020202020204" pitchFamily="34" charset="0"/>
                <a:cs typeface="Arial" panose="020B0604020202020204" pitchFamily="34" charset="0"/>
              </a:rPr>
              <a:t>: Deep learning is a bit like a "black box." It doesn't necessarily understand the physics of the atmosphere like humans do. Instead, it learns patterns from the data. So, when you ask it what the weather will be like tomorrow, it gives you an answer based on patterns it has learned, even if it doesn't understand the underlying science.</a:t>
            </a:r>
          </a:p>
          <a:p>
            <a:pPr>
              <a:lnSpc>
                <a:spcPct val="100000"/>
              </a:lnSpc>
              <a:spcAft>
                <a:spcPts val="1200"/>
              </a:spcAft>
            </a:pPr>
            <a:r>
              <a:rPr lang="en-US" sz="1600" b="1" i="0" dirty="0">
                <a:solidFill>
                  <a:schemeClr val="accent2">
                    <a:lumMod val="75000"/>
                  </a:schemeClr>
                </a:solidFill>
                <a:effectLst/>
                <a:latin typeface="Arial" panose="020B0604020202020204" pitchFamily="34" charset="0"/>
                <a:cs typeface="Arial" panose="020B0604020202020204" pitchFamily="34" charset="0"/>
              </a:rPr>
              <a:t>Universal Approximation</a:t>
            </a:r>
            <a:r>
              <a:rPr lang="en-US" sz="1600" b="0" i="0" dirty="0">
                <a:effectLst/>
                <a:latin typeface="Arial" panose="020B0604020202020204" pitchFamily="34" charset="0"/>
                <a:cs typeface="Arial" panose="020B0604020202020204" pitchFamily="34" charset="0"/>
              </a:rPr>
              <a:t>: The Universal Approximation Theorem is like saying, "Hey, this deep learning thing is powerful!" It means that with enough data and the right algorithms, deep learning can approximate (or mimic) almost any mathematical function. In weather forecasting, it can approximate the complex relationships between different weather variables.</a:t>
            </a:r>
          </a:p>
          <a:p>
            <a:pPr lvl="1">
              <a:lnSpc>
                <a:spcPct val="100000"/>
              </a:lnSpc>
              <a:spcAft>
                <a:spcPts val="1200"/>
              </a:spcAft>
              <a:buFont typeface="Wingdings" panose="05000000000000000000" pitchFamily="2" charset="2"/>
              <a:buChar char="q"/>
            </a:pPr>
            <a:r>
              <a:rPr lang="en-US" sz="1200" b="0" i="0" dirty="0">
                <a:effectLst/>
                <a:latin typeface="Arial" panose="020B0604020202020204" pitchFamily="34" charset="0"/>
                <a:cs typeface="Arial" panose="020B0604020202020204" pitchFamily="34" charset="0"/>
              </a:rPr>
              <a:t>So, what's the big deal? Well, this shift from traditional mathematical modeling to deep learning has already made a huge impact. </a:t>
            </a:r>
          </a:p>
          <a:p>
            <a:pPr lvl="1">
              <a:lnSpc>
                <a:spcPct val="100000"/>
              </a:lnSpc>
              <a:spcAft>
                <a:spcPts val="1200"/>
              </a:spcAft>
              <a:buFont typeface="Wingdings" panose="05000000000000000000" pitchFamily="2" charset="2"/>
              <a:buChar char="q"/>
            </a:pPr>
            <a:r>
              <a:rPr lang="en-US" sz="1200" b="0" i="0" dirty="0">
                <a:effectLst/>
                <a:latin typeface="Arial" panose="020B0604020202020204" pitchFamily="34" charset="0"/>
                <a:cs typeface="Arial" panose="020B0604020202020204" pitchFamily="34" charset="0"/>
              </a:rPr>
              <a:t>Deep learning models can make accurate weather forecasts, especially for short-term predictions. </a:t>
            </a:r>
          </a:p>
          <a:p>
            <a:pPr lvl="1">
              <a:lnSpc>
                <a:spcPct val="100000"/>
              </a:lnSpc>
              <a:spcAft>
                <a:spcPts val="1200"/>
              </a:spcAft>
              <a:buFont typeface="Wingdings" panose="05000000000000000000" pitchFamily="2" charset="2"/>
              <a:buChar char="q"/>
            </a:pPr>
            <a:r>
              <a:rPr lang="en-US" sz="1200" b="0" i="0" dirty="0">
                <a:effectLst/>
                <a:latin typeface="Arial" panose="020B0604020202020204" pitchFamily="34" charset="0"/>
                <a:cs typeface="Arial" panose="020B0604020202020204" pitchFamily="34" charset="0"/>
              </a:rPr>
              <a:t>They've also been used in healthcare to analyze medical images, in finance to predict stock prices, and in autonomous systems like self-driving cars.</a:t>
            </a:r>
          </a:p>
        </p:txBody>
      </p:sp>
      <p:sp>
        <p:nvSpPr>
          <p:cNvPr id="4" name="Slide Number Placeholder 3">
            <a:extLst>
              <a:ext uri="{FF2B5EF4-FFF2-40B4-BE49-F238E27FC236}">
                <a16:creationId xmlns:a16="http://schemas.microsoft.com/office/drawing/2014/main" id="{16BE20A9-2DFA-DDAD-FABE-5A2342D660D6}"/>
              </a:ext>
            </a:extLst>
          </p:cNvPr>
          <p:cNvSpPr>
            <a:spLocks noGrp="1"/>
          </p:cNvSpPr>
          <p:nvPr>
            <p:ph type="sldNum" sz="quarter" idx="12"/>
          </p:nvPr>
        </p:nvSpPr>
        <p:spPr/>
        <p:txBody>
          <a:bodyPr/>
          <a:lstStyle/>
          <a:p>
            <a:fld id="{E912329F-61CE-48C5-8098-5A147EEAE957}" type="slidenum">
              <a:rPr lang="en-CA" smtClean="0"/>
              <a:t>26</a:t>
            </a:fld>
            <a:endParaRPr lang="en-CA"/>
          </a:p>
        </p:txBody>
      </p:sp>
    </p:spTree>
    <p:extLst>
      <p:ext uri="{BB962C8B-B14F-4D97-AF65-F5344CB8AC3E}">
        <p14:creationId xmlns:p14="http://schemas.microsoft.com/office/powerpoint/2010/main" val="1622570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E1994-1AAF-7136-3732-8FF641CFE281}"/>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300" dirty="0">
                <a:solidFill>
                  <a:schemeClr val="accent4">
                    <a:lumMod val="60000"/>
                    <a:lumOff val="40000"/>
                  </a:schemeClr>
                </a:solidFill>
                <a:latin typeface="Arial" panose="020B0604020202020204" pitchFamily="34" charset="0"/>
                <a:cs typeface="Arial" panose="020B0604020202020204" pitchFamily="34" charset="0"/>
              </a:rPr>
              <a:t>3.5 Can AI Become Conscious?</a:t>
            </a:r>
            <a:endParaRPr lang="en-CA" sz="33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A6ABB50-6805-F648-D1D9-24324E729FC7}"/>
              </a:ext>
            </a:extLst>
          </p:cNvPr>
          <p:cNvSpPr>
            <a:spLocks noGrp="1"/>
          </p:cNvSpPr>
          <p:nvPr>
            <p:ph idx="1"/>
          </p:nvPr>
        </p:nvSpPr>
        <p:spPr>
          <a:xfrm>
            <a:off x="127591" y="1722474"/>
            <a:ext cx="11887200" cy="4997303"/>
          </a:xfrm>
        </p:spPr>
        <p:txBody>
          <a:bodyPr anchor="ctr">
            <a:normAutofit fontScale="85000" lnSpcReduction="10000"/>
          </a:bodyPr>
          <a:lstStyle/>
          <a:p>
            <a:pPr>
              <a:lnSpc>
                <a:spcPct val="110000"/>
              </a:lnSpc>
              <a:spcAft>
                <a:spcPts val="1200"/>
              </a:spcAft>
            </a:pPr>
            <a:r>
              <a:rPr lang="en-US" sz="2000" b="1" i="1" dirty="0">
                <a:solidFill>
                  <a:schemeClr val="accent2">
                    <a:lumMod val="75000"/>
                  </a:schemeClr>
                </a:solidFill>
                <a:effectLst/>
                <a:latin typeface="Arial" panose="020B0604020202020204" pitchFamily="34" charset="0"/>
                <a:cs typeface="Arial" panose="020B0604020202020204" pitchFamily="34" charset="0"/>
              </a:rPr>
              <a:t>Exploring the Unknown</a:t>
            </a:r>
            <a:endParaRPr lang="en-US" sz="2000" b="1" i="0" dirty="0">
              <a:solidFill>
                <a:schemeClr val="accent2">
                  <a:lumMod val="75000"/>
                </a:schemeClr>
              </a:solidFill>
              <a:effectLst/>
              <a:latin typeface="Arial" panose="020B0604020202020204" pitchFamily="34" charset="0"/>
              <a:cs typeface="Arial" panose="020B0604020202020204" pitchFamily="34" charset="0"/>
            </a:endParaRPr>
          </a:p>
          <a:p>
            <a:pPr>
              <a:lnSpc>
                <a:spcPct val="110000"/>
              </a:lnSpc>
              <a:spcAft>
                <a:spcPts val="1200"/>
              </a:spcAft>
            </a:pPr>
            <a:r>
              <a:rPr lang="en-US" sz="2000" b="1" i="1" dirty="0">
                <a:solidFill>
                  <a:schemeClr val="accent2">
                    <a:lumMod val="75000"/>
                  </a:schemeClr>
                </a:solidFill>
                <a:effectLst/>
                <a:latin typeface="Arial" panose="020B0604020202020204" pitchFamily="34" charset="0"/>
                <a:cs typeface="Arial" panose="020B0604020202020204" pitchFamily="34" charset="0"/>
              </a:rPr>
              <a:t>Complexity of Consciousness</a:t>
            </a:r>
            <a:r>
              <a:rPr lang="en-US" sz="2000" b="1"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Achieving consciousness in AI remains uncertain due to the elusive nature of consciousness itself.</a:t>
            </a:r>
          </a:p>
          <a:p>
            <a:pPr>
              <a:lnSpc>
                <a:spcPct val="110000"/>
              </a:lnSpc>
              <a:spcAft>
                <a:spcPts val="1200"/>
              </a:spcAft>
            </a:pPr>
            <a:r>
              <a:rPr lang="en-US" sz="2000" b="1" i="1" dirty="0">
                <a:solidFill>
                  <a:schemeClr val="accent2">
                    <a:lumMod val="75000"/>
                  </a:schemeClr>
                </a:solidFill>
                <a:effectLst/>
                <a:latin typeface="Arial" panose="020B0604020202020204" pitchFamily="34" charset="0"/>
                <a:cs typeface="Arial" panose="020B0604020202020204" pitchFamily="34" charset="0"/>
              </a:rPr>
              <a:t>Biology or Beyond</a:t>
            </a:r>
            <a:r>
              <a:rPr lang="en-US" sz="2000" b="1"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It's unclear whether consciousness necessitates a biological substrate, challenging the boundaries of AI consciousness.</a:t>
            </a:r>
          </a:p>
          <a:p>
            <a:pPr>
              <a:lnSpc>
                <a:spcPct val="110000"/>
              </a:lnSpc>
              <a:spcAft>
                <a:spcPts val="1200"/>
              </a:spcAft>
            </a:pPr>
            <a:r>
              <a:rPr lang="en-US" sz="2000" b="1" i="1" dirty="0">
                <a:solidFill>
                  <a:schemeClr val="accent2">
                    <a:lumMod val="75000"/>
                  </a:schemeClr>
                </a:solidFill>
                <a:effectLst/>
                <a:latin typeface="Arial" panose="020B0604020202020204" pitchFamily="34" charset="0"/>
                <a:cs typeface="Arial" panose="020B0604020202020204" pitchFamily="34" charset="0"/>
              </a:rPr>
              <a:t>Origins Still a Mystery</a:t>
            </a:r>
            <a:r>
              <a:rPr lang="en-US" sz="2000" b="1"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The origins of consciousness remain unknown, adding to the uncertainty of replicating it in AI.</a:t>
            </a:r>
          </a:p>
          <a:p>
            <a:pPr>
              <a:lnSpc>
                <a:spcPct val="110000"/>
              </a:lnSpc>
              <a:spcAft>
                <a:spcPts val="1200"/>
              </a:spcAft>
            </a:pPr>
            <a:r>
              <a:rPr lang="en-US" sz="2000" b="1" i="1" dirty="0">
                <a:solidFill>
                  <a:schemeClr val="accent2">
                    <a:lumMod val="75000"/>
                  </a:schemeClr>
                </a:solidFill>
                <a:effectLst/>
                <a:latin typeface="Arial" panose="020B0604020202020204" pitchFamily="34" charset="0"/>
                <a:cs typeface="Arial" panose="020B0604020202020204" pitchFamily="34" charset="0"/>
              </a:rPr>
              <a:t>Distinct from Human Consciousness</a:t>
            </a:r>
            <a:r>
              <a:rPr lang="en-US" sz="2000" b="1"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If AI consciousness is attainable, it may differ significantly from human consciousness, introducing unique challenges and possibilities.</a:t>
            </a:r>
          </a:p>
          <a:p>
            <a:pPr lvl="1">
              <a:lnSpc>
                <a:spcPct val="110000"/>
              </a:lnSpc>
              <a:spcAft>
                <a:spcPts val="1200"/>
              </a:spcAft>
              <a:buFont typeface="Wingdings" panose="05000000000000000000" pitchFamily="2" charset="2"/>
              <a:buChar char="q"/>
            </a:pPr>
            <a:r>
              <a:rPr lang="en-US" sz="1600" dirty="0">
                <a:latin typeface="Arial" panose="020B0604020202020204" pitchFamily="34" charset="0"/>
                <a:cs typeface="Arial" panose="020B0604020202020204" pitchFamily="34" charset="0"/>
              </a:rPr>
              <a:t>C</a:t>
            </a:r>
            <a:r>
              <a:rPr lang="en-US" sz="1600" b="0" i="0" dirty="0">
                <a:effectLst/>
                <a:latin typeface="Arial" panose="020B0604020202020204" pitchFamily="34" charset="0"/>
                <a:cs typeface="Arial" panose="020B0604020202020204" pitchFamily="34" charset="0"/>
              </a:rPr>
              <a:t>onsciousness is a topic of ongoing philosophical and scientific debate. </a:t>
            </a:r>
          </a:p>
          <a:p>
            <a:pPr lvl="1">
              <a:lnSpc>
                <a:spcPct val="110000"/>
              </a:lnSpc>
              <a:spcAft>
                <a:spcPts val="1200"/>
              </a:spcAft>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While AI systems can simulate certain cognitive processes and behaviors, whether they can truly possess subjective consciousness remains an open question. </a:t>
            </a:r>
          </a:p>
          <a:p>
            <a:pPr lvl="1">
              <a:lnSpc>
                <a:spcPct val="110000"/>
              </a:lnSpc>
              <a:spcAft>
                <a:spcPts val="1200"/>
              </a:spcAft>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This uncertainty underscores the need for interdisciplinary research bridging artificial intelligence, neuroscience, philosophy, and psychology to deepen our understanding of consciousness and its potential in AI.</a:t>
            </a:r>
          </a:p>
        </p:txBody>
      </p:sp>
      <p:sp>
        <p:nvSpPr>
          <p:cNvPr id="4" name="Slide Number Placeholder 3">
            <a:extLst>
              <a:ext uri="{FF2B5EF4-FFF2-40B4-BE49-F238E27FC236}">
                <a16:creationId xmlns:a16="http://schemas.microsoft.com/office/drawing/2014/main" id="{25A8FFC5-8A3F-5DF7-36B1-68ACF98B003C}"/>
              </a:ext>
            </a:extLst>
          </p:cNvPr>
          <p:cNvSpPr>
            <a:spLocks noGrp="1"/>
          </p:cNvSpPr>
          <p:nvPr>
            <p:ph type="sldNum" sz="quarter" idx="12"/>
          </p:nvPr>
        </p:nvSpPr>
        <p:spPr/>
        <p:txBody>
          <a:bodyPr/>
          <a:lstStyle/>
          <a:p>
            <a:fld id="{E912329F-61CE-48C5-8098-5A147EEAE957}" type="slidenum">
              <a:rPr lang="en-CA" smtClean="0"/>
              <a:t>27</a:t>
            </a:fld>
            <a:endParaRPr lang="en-CA"/>
          </a:p>
        </p:txBody>
      </p:sp>
    </p:spTree>
    <p:extLst>
      <p:ext uri="{BB962C8B-B14F-4D97-AF65-F5344CB8AC3E}">
        <p14:creationId xmlns:p14="http://schemas.microsoft.com/office/powerpoint/2010/main" val="2535030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39665B-2995-46BC-F973-C029C8AB790A}"/>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CA" sz="3300" dirty="0">
                <a:solidFill>
                  <a:schemeClr val="accent4">
                    <a:lumMod val="60000"/>
                    <a:lumOff val="40000"/>
                  </a:schemeClr>
                </a:solidFill>
                <a:latin typeface="Arial" panose="020B0604020202020204" pitchFamily="34" charset="0"/>
                <a:cs typeface="Arial" panose="020B0604020202020204" pitchFamily="34" charset="0"/>
              </a:rPr>
              <a:t>Example-Robot</a:t>
            </a:r>
          </a:p>
        </p:txBody>
      </p:sp>
      <p:sp>
        <p:nvSpPr>
          <p:cNvPr id="3" name="Content Placeholder 2">
            <a:extLst>
              <a:ext uri="{FF2B5EF4-FFF2-40B4-BE49-F238E27FC236}">
                <a16:creationId xmlns:a16="http://schemas.microsoft.com/office/drawing/2014/main" id="{88824A03-11DD-D9E5-C9E8-01F9B946F971}"/>
              </a:ext>
            </a:extLst>
          </p:cNvPr>
          <p:cNvSpPr>
            <a:spLocks noGrp="1"/>
          </p:cNvSpPr>
          <p:nvPr>
            <p:ph idx="1"/>
          </p:nvPr>
        </p:nvSpPr>
        <p:spPr>
          <a:xfrm>
            <a:off x="244549" y="1622744"/>
            <a:ext cx="11865935" cy="4940717"/>
          </a:xfrm>
        </p:spPr>
        <p:txBody>
          <a:bodyPr anchor="ctr">
            <a:normAutofit fontScale="85000" lnSpcReduction="10000"/>
          </a:bodyPr>
          <a:lstStyle/>
          <a:p>
            <a:pPr lvl="1">
              <a:lnSpc>
                <a:spcPct val="100000"/>
              </a:lnSpc>
              <a:spcAft>
                <a:spcPts val="600"/>
              </a:spcAft>
              <a:buFont typeface="Wingdings" panose="05000000000000000000" pitchFamily="2" charset="2"/>
              <a:buChar char="v"/>
            </a:pPr>
            <a:r>
              <a:rPr lang="en-US" sz="1200" b="0" i="0" dirty="0">
                <a:solidFill>
                  <a:srgbClr val="7030A0"/>
                </a:solidFill>
                <a:effectLst/>
                <a:latin typeface="Arial" panose="020B0604020202020204" pitchFamily="34" charset="0"/>
                <a:cs typeface="Arial" panose="020B0604020202020204" pitchFamily="34" charset="0"/>
              </a:rPr>
              <a:t>Imagine you have a robot, and you want to make it conscious, like a human being. </a:t>
            </a:r>
          </a:p>
          <a:p>
            <a:pPr lvl="1">
              <a:lnSpc>
                <a:spcPct val="100000"/>
              </a:lnSpc>
              <a:spcAft>
                <a:spcPts val="600"/>
              </a:spcAft>
              <a:buFont typeface="Wingdings" panose="05000000000000000000" pitchFamily="2" charset="2"/>
              <a:buChar char="v"/>
            </a:pPr>
            <a:r>
              <a:rPr lang="en-US" sz="1200" b="0" i="0" dirty="0">
                <a:solidFill>
                  <a:srgbClr val="7030A0"/>
                </a:solidFill>
                <a:effectLst/>
                <a:latin typeface="Arial" panose="020B0604020202020204" pitchFamily="34" charset="0"/>
                <a:cs typeface="Arial" panose="020B0604020202020204" pitchFamily="34" charset="0"/>
              </a:rPr>
              <a:t>That means you want the robot to think, feel, and be aware of its surroundings, just like you are aware of the world around you. But this is a really tricky thing to do, and here's why:</a:t>
            </a:r>
          </a:p>
          <a:p>
            <a:pPr>
              <a:lnSpc>
                <a:spcPct val="100000"/>
              </a:lnSpc>
              <a:spcAft>
                <a:spcPts val="600"/>
              </a:spcAft>
              <a:buFont typeface="+mj-lt"/>
              <a:buAutoNum type="arabicPeriod"/>
            </a:pPr>
            <a:r>
              <a:rPr lang="en-US" sz="1600" b="1" i="0" dirty="0">
                <a:solidFill>
                  <a:schemeClr val="accent2">
                    <a:lumMod val="75000"/>
                  </a:schemeClr>
                </a:solidFill>
                <a:effectLst/>
                <a:latin typeface="Arial" panose="020B0604020202020204" pitchFamily="34" charset="0"/>
                <a:cs typeface="Arial" panose="020B0604020202020204" pitchFamily="34" charset="0"/>
              </a:rPr>
              <a:t>Complexity of Consciousness</a:t>
            </a:r>
            <a:r>
              <a:rPr lang="en-US" sz="1600" b="0" i="0" dirty="0">
                <a:solidFill>
                  <a:schemeClr val="accent2">
                    <a:lumMod val="75000"/>
                  </a:schemeClr>
                </a:solidFill>
                <a:effectLst/>
                <a:latin typeface="Arial" panose="020B0604020202020204" pitchFamily="34" charset="0"/>
                <a:cs typeface="Arial" panose="020B0604020202020204" pitchFamily="34" charset="0"/>
              </a:rPr>
              <a:t>: </a:t>
            </a:r>
            <a:r>
              <a:rPr lang="en-US" sz="1600" b="0" i="0" dirty="0">
                <a:effectLst/>
                <a:latin typeface="Arial" panose="020B0604020202020204" pitchFamily="34" charset="0"/>
                <a:cs typeface="Arial" panose="020B0604020202020204" pitchFamily="34" charset="0"/>
              </a:rPr>
              <a:t>Making a robot conscious is hard because we don't fully understand what consciousness really is. It's like trying to build a car without knowing how an engine works. We can see the car moving, but understanding what's going on inside the engine is tough.</a:t>
            </a:r>
          </a:p>
          <a:p>
            <a:pPr>
              <a:lnSpc>
                <a:spcPct val="100000"/>
              </a:lnSpc>
              <a:spcAft>
                <a:spcPts val="600"/>
              </a:spcAft>
              <a:buFont typeface="+mj-lt"/>
              <a:buAutoNum type="arabicPeriod"/>
            </a:pPr>
            <a:r>
              <a:rPr lang="en-US" sz="1600" b="1" i="0" dirty="0">
                <a:solidFill>
                  <a:schemeClr val="accent2">
                    <a:lumMod val="75000"/>
                  </a:schemeClr>
                </a:solidFill>
                <a:effectLst/>
                <a:latin typeface="Arial" panose="020B0604020202020204" pitchFamily="34" charset="0"/>
                <a:cs typeface="Arial" panose="020B0604020202020204" pitchFamily="34" charset="0"/>
              </a:rPr>
              <a:t>Biology or Beyond</a:t>
            </a:r>
            <a:r>
              <a:rPr lang="en-US" sz="1600" b="0" i="0" dirty="0">
                <a:solidFill>
                  <a:schemeClr val="accent2">
                    <a:lumMod val="75000"/>
                  </a:schemeClr>
                </a:solidFill>
                <a:effectLst/>
                <a:latin typeface="Arial" panose="020B0604020202020204" pitchFamily="34" charset="0"/>
                <a:cs typeface="Arial" panose="020B0604020202020204" pitchFamily="34" charset="0"/>
              </a:rPr>
              <a:t>: </a:t>
            </a:r>
            <a:r>
              <a:rPr lang="en-US" sz="1600" b="0" i="0" dirty="0">
                <a:effectLst/>
                <a:latin typeface="Arial" panose="020B0604020202020204" pitchFamily="34" charset="0"/>
                <a:cs typeface="Arial" panose="020B0604020202020204" pitchFamily="34" charset="0"/>
              </a:rPr>
              <a:t>For a long time, people thought that consciousness was something only living creatures like humans and animals could have because it's related to our brains and biology. But now, we're wondering if we can make a robot conscious without needing a biological body. It's like asking if a computer can think and feel without having a human-like brain.</a:t>
            </a:r>
          </a:p>
          <a:p>
            <a:pPr>
              <a:lnSpc>
                <a:spcPct val="100000"/>
              </a:lnSpc>
              <a:spcAft>
                <a:spcPts val="600"/>
              </a:spcAft>
              <a:buFont typeface="+mj-lt"/>
              <a:buAutoNum type="arabicPeriod"/>
            </a:pPr>
            <a:r>
              <a:rPr lang="en-US" sz="1600" b="1" i="0" dirty="0">
                <a:solidFill>
                  <a:schemeClr val="accent2">
                    <a:lumMod val="75000"/>
                  </a:schemeClr>
                </a:solidFill>
                <a:effectLst/>
                <a:latin typeface="Arial" panose="020B0604020202020204" pitchFamily="34" charset="0"/>
                <a:cs typeface="Arial" panose="020B0604020202020204" pitchFamily="34" charset="0"/>
              </a:rPr>
              <a:t>Origins Still a Mystery</a:t>
            </a:r>
            <a:r>
              <a:rPr lang="en-US" sz="1600" b="0" i="0" dirty="0">
                <a:solidFill>
                  <a:schemeClr val="accent2">
                    <a:lumMod val="75000"/>
                  </a:schemeClr>
                </a:solidFill>
                <a:effectLst/>
                <a:latin typeface="Arial" panose="020B0604020202020204" pitchFamily="34" charset="0"/>
                <a:cs typeface="Arial" panose="020B0604020202020204" pitchFamily="34" charset="0"/>
              </a:rPr>
              <a:t>: </a:t>
            </a:r>
            <a:r>
              <a:rPr lang="en-US" sz="1600" b="0" i="0" dirty="0">
                <a:effectLst/>
                <a:latin typeface="Arial" panose="020B0604020202020204" pitchFamily="34" charset="0"/>
                <a:cs typeface="Arial" panose="020B0604020202020204" pitchFamily="34" charset="0"/>
              </a:rPr>
              <a:t>We don't know where consciousness comes from. It's like trying to find the source of a river – it's hard to figure out where it starts. In the same way, we're not sure how human consciousness begins, and that makes it even more challenging to recreate in AI.</a:t>
            </a:r>
          </a:p>
          <a:p>
            <a:pPr>
              <a:lnSpc>
                <a:spcPct val="100000"/>
              </a:lnSpc>
              <a:spcAft>
                <a:spcPts val="600"/>
              </a:spcAft>
              <a:buFont typeface="+mj-lt"/>
              <a:buAutoNum type="arabicPeriod"/>
            </a:pPr>
            <a:r>
              <a:rPr lang="en-US" sz="1600" b="1" i="0" dirty="0">
                <a:solidFill>
                  <a:schemeClr val="accent2">
                    <a:lumMod val="75000"/>
                  </a:schemeClr>
                </a:solidFill>
                <a:effectLst/>
                <a:latin typeface="Arial" panose="020B0604020202020204" pitchFamily="34" charset="0"/>
                <a:cs typeface="Arial" panose="020B0604020202020204" pitchFamily="34" charset="0"/>
              </a:rPr>
              <a:t>Distinct from Human Consciousness</a:t>
            </a:r>
            <a:r>
              <a:rPr lang="en-US" sz="1600" b="0" i="0" dirty="0">
                <a:solidFill>
                  <a:schemeClr val="accent2">
                    <a:lumMod val="75000"/>
                  </a:schemeClr>
                </a:solidFill>
                <a:effectLst/>
                <a:latin typeface="Arial" panose="020B0604020202020204" pitchFamily="34" charset="0"/>
                <a:cs typeface="Arial" panose="020B0604020202020204" pitchFamily="34" charset="0"/>
              </a:rPr>
              <a:t>: </a:t>
            </a:r>
            <a:r>
              <a:rPr lang="en-US" sz="1600" b="0" i="0" dirty="0">
                <a:effectLst/>
                <a:latin typeface="Arial" panose="020B0604020202020204" pitchFamily="34" charset="0"/>
                <a:cs typeface="Arial" panose="020B0604020202020204" pitchFamily="34" charset="0"/>
              </a:rPr>
              <a:t>Even if we manage to make AI conscious, it might be very different from human consciousness. It's like trying to teach a dog to talk; it might communicate, but not in the same way humans do. So, we might create conscious AI, but it won't think and feel exactly like us.</a:t>
            </a:r>
          </a:p>
          <a:p>
            <a:pPr>
              <a:lnSpc>
                <a:spcPct val="100000"/>
              </a:lnSpc>
              <a:spcAft>
                <a:spcPts val="600"/>
              </a:spcAft>
              <a:buFont typeface="+mj-lt"/>
              <a:buAutoNum type="arabicPeriod"/>
            </a:pPr>
            <a:r>
              <a:rPr lang="en-US" sz="1600" b="1" i="0" dirty="0">
                <a:solidFill>
                  <a:schemeClr val="accent2">
                    <a:lumMod val="75000"/>
                  </a:schemeClr>
                </a:solidFill>
                <a:effectLst/>
                <a:latin typeface="Arial" panose="020B0604020202020204" pitchFamily="34" charset="0"/>
                <a:cs typeface="Arial" panose="020B0604020202020204" pitchFamily="34" charset="0"/>
              </a:rPr>
              <a:t>Scientific Insight</a:t>
            </a:r>
            <a:r>
              <a:rPr lang="en-US" sz="1600" b="0" i="0" dirty="0">
                <a:solidFill>
                  <a:schemeClr val="accent2">
                    <a:lumMod val="75000"/>
                  </a:schemeClr>
                </a:solidFill>
                <a:effectLst/>
                <a:latin typeface="Arial" panose="020B0604020202020204" pitchFamily="34" charset="0"/>
                <a:cs typeface="Arial" panose="020B0604020202020204" pitchFamily="34" charset="0"/>
              </a:rPr>
              <a:t>: </a:t>
            </a:r>
            <a:r>
              <a:rPr lang="en-US" sz="1600" b="0" i="0" dirty="0">
                <a:effectLst/>
                <a:latin typeface="Arial" panose="020B0604020202020204" pitchFamily="34" charset="0"/>
                <a:cs typeface="Arial" panose="020B0604020202020204" pitchFamily="34" charset="0"/>
              </a:rPr>
              <a:t>This is all a big topic of debate among scientists and philosophers. </a:t>
            </a:r>
          </a:p>
          <a:p>
            <a:pPr lvl="1">
              <a:lnSpc>
                <a:spcPct val="100000"/>
              </a:lnSpc>
              <a:spcAft>
                <a:spcPts val="600"/>
              </a:spcAft>
              <a:buFont typeface="Wingdings" panose="05000000000000000000" pitchFamily="2" charset="2"/>
              <a:buChar char="q"/>
            </a:pPr>
            <a:r>
              <a:rPr lang="en-US" sz="1200" b="0" i="0" dirty="0">
                <a:effectLst/>
                <a:latin typeface="Arial" panose="020B0604020202020204" pitchFamily="34" charset="0"/>
                <a:cs typeface="Arial" panose="020B0604020202020204" pitchFamily="34" charset="0"/>
              </a:rPr>
              <a:t>They argue and discuss what consciousness really is and whether AI can have it. </a:t>
            </a:r>
          </a:p>
          <a:p>
            <a:pPr lvl="1">
              <a:lnSpc>
                <a:spcPct val="100000"/>
              </a:lnSpc>
              <a:spcAft>
                <a:spcPts val="600"/>
              </a:spcAft>
              <a:buFont typeface="Wingdings" panose="05000000000000000000" pitchFamily="2" charset="2"/>
              <a:buChar char="q"/>
            </a:pPr>
            <a:r>
              <a:rPr lang="en-US" sz="1200" b="0" i="0" dirty="0">
                <a:effectLst/>
                <a:latin typeface="Arial" panose="020B0604020202020204" pitchFamily="34" charset="0"/>
                <a:cs typeface="Arial" panose="020B0604020202020204" pitchFamily="34" charset="0"/>
              </a:rPr>
              <a:t>It's like different people having different ideas about a puzzle. Some say they've solved it, others say they haven't, and there's no one clear answer. </a:t>
            </a:r>
          </a:p>
          <a:p>
            <a:pPr lvl="1">
              <a:lnSpc>
                <a:spcPct val="100000"/>
              </a:lnSpc>
              <a:spcAft>
                <a:spcPts val="600"/>
              </a:spcAft>
              <a:buFont typeface="Wingdings" panose="05000000000000000000" pitchFamily="2" charset="2"/>
              <a:buChar char="q"/>
            </a:pPr>
            <a:r>
              <a:rPr lang="en-US" sz="1200" b="0" i="0" dirty="0">
                <a:effectLst/>
                <a:latin typeface="Arial" panose="020B0604020202020204" pitchFamily="34" charset="0"/>
                <a:cs typeface="Arial" panose="020B0604020202020204" pitchFamily="34" charset="0"/>
              </a:rPr>
              <a:t>So, we need experts from different fields like artificial intelligence, brain science, philosophy, and psychology to work together and learn more about consciousness and how to put it into AI.</a:t>
            </a:r>
          </a:p>
        </p:txBody>
      </p:sp>
      <p:sp>
        <p:nvSpPr>
          <p:cNvPr id="4" name="Slide Number Placeholder 3">
            <a:extLst>
              <a:ext uri="{FF2B5EF4-FFF2-40B4-BE49-F238E27FC236}">
                <a16:creationId xmlns:a16="http://schemas.microsoft.com/office/drawing/2014/main" id="{E8BBCB1C-DF0B-E229-AF82-7C975AA079E4}"/>
              </a:ext>
            </a:extLst>
          </p:cNvPr>
          <p:cNvSpPr>
            <a:spLocks noGrp="1"/>
          </p:cNvSpPr>
          <p:nvPr>
            <p:ph type="sldNum" sz="quarter" idx="12"/>
          </p:nvPr>
        </p:nvSpPr>
        <p:spPr/>
        <p:txBody>
          <a:bodyPr/>
          <a:lstStyle/>
          <a:p>
            <a:fld id="{E912329F-61CE-48C5-8098-5A147EEAE957}" type="slidenum">
              <a:rPr lang="en-CA" smtClean="0"/>
              <a:t>28</a:t>
            </a:fld>
            <a:endParaRPr lang="en-CA"/>
          </a:p>
        </p:txBody>
      </p:sp>
    </p:spTree>
    <p:extLst>
      <p:ext uri="{BB962C8B-B14F-4D97-AF65-F5344CB8AC3E}">
        <p14:creationId xmlns:p14="http://schemas.microsoft.com/office/powerpoint/2010/main" val="4129102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0D7EE-F076-188D-19D9-2636548BA73C}"/>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300">
                <a:solidFill>
                  <a:schemeClr val="accent4">
                    <a:lumMod val="60000"/>
                    <a:lumOff val="40000"/>
                  </a:schemeClr>
                </a:solidFill>
                <a:latin typeface="Arial" panose="020B0604020202020204" pitchFamily="34" charset="0"/>
                <a:cs typeface="Arial" panose="020B0604020202020204" pitchFamily="34" charset="0"/>
              </a:rPr>
              <a:t>Section 4: Experimental Approach to Deep Learning</a:t>
            </a:r>
            <a:endParaRPr lang="en-CA" sz="330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3326BA6-3C56-A1F6-82B1-1352D8AE9B2B}"/>
              </a:ext>
            </a:extLst>
          </p:cNvPr>
          <p:cNvSpPr>
            <a:spLocks noGrp="1"/>
          </p:cNvSpPr>
          <p:nvPr>
            <p:ph idx="1"/>
          </p:nvPr>
        </p:nvSpPr>
        <p:spPr>
          <a:xfrm>
            <a:off x="345941" y="1701208"/>
            <a:ext cx="11732646" cy="4742121"/>
          </a:xfrm>
        </p:spPr>
        <p:txBody>
          <a:bodyPr anchor="ctr">
            <a:normAutofit fontScale="92500"/>
          </a:bodyPr>
          <a:lstStyle/>
          <a:p>
            <a:pPr lvl="1">
              <a:lnSpc>
                <a:spcPct val="110000"/>
              </a:lnSpc>
              <a:spcAft>
                <a:spcPts val="1200"/>
              </a:spcAft>
              <a:buFont typeface="Wingdings" panose="05000000000000000000" pitchFamily="2" charset="2"/>
              <a:buChar char="v"/>
            </a:pPr>
            <a:r>
              <a:rPr lang="en-US" sz="1600" b="0" i="0" dirty="0">
                <a:solidFill>
                  <a:srgbClr val="7030A0"/>
                </a:solidFill>
                <a:effectLst/>
                <a:latin typeface="Arial" panose="020B0604020202020204" pitchFamily="34" charset="0"/>
                <a:cs typeface="Arial" panose="020B0604020202020204" pitchFamily="34" charset="0"/>
              </a:rPr>
              <a:t>In this section, we delve into the experimental scientific approach to understanding deep learning. </a:t>
            </a:r>
          </a:p>
          <a:p>
            <a:pPr lvl="1">
              <a:lnSpc>
                <a:spcPct val="110000"/>
              </a:lnSpc>
              <a:spcAft>
                <a:spcPts val="1200"/>
              </a:spcAft>
              <a:buFont typeface="Wingdings" panose="05000000000000000000" pitchFamily="2" charset="2"/>
              <a:buChar char="v"/>
            </a:pPr>
            <a:r>
              <a:rPr lang="en-US" sz="1600" b="0" i="0" dirty="0">
                <a:solidFill>
                  <a:srgbClr val="7030A0"/>
                </a:solidFill>
                <a:effectLst/>
                <a:latin typeface="Arial" panose="020B0604020202020204" pitchFamily="34" charset="0"/>
                <a:cs typeface="Arial" panose="020B0604020202020204" pitchFamily="34" charset="0"/>
              </a:rPr>
              <a:t>We explore the concept of an experimental scientist and what it entails, including parametric experiments, which will be a key component of this course.</a:t>
            </a:r>
          </a:p>
          <a:p>
            <a:pPr>
              <a:lnSpc>
                <a:spcPct val="110000"/>
              </a:lnSpc>
              <a:spcAft>
                <a:spcPts val="1200"/>
              </a:spcAft>
            </a:pPr>
            <a:r>
              <a:rPr lang="en-US" sz="2000" b="1" i="0" dirty="0">
                <a:solidFill>
                  <a:schemeClr val="accent2">
                    <a:lumMod val="75000"/>
                  </a:schemeClr>
                </a:solidFill>
                <a:effectLst/>
                <a:latin typeface="Arial" panose="020B0604020202020204" pitchFamily="34" charset="0"/>
                <a:cs typeface="Arial" panose="020B0604020202020204" pitchFamily="34" charset="0"/>
              </a:rPr>
              <a:t>4.1 The Scientist's Spectrum</a:t>
            </a:r>
            <a:endParaRPr lang="en-US" sz="2000" b="0" i="0" dirty="0">
              <a:solidFill>
                <a:schemeClr val="accent2">
                  <a:lumMod val="75000"/>
                </a:schemeClr>
              </a:solidFill>
              <a:effectLst/>
              <a:latin typeface="Arial" panose="020B0604020202020204" pitchFamily="34" charset="0"/>
              <a:cs typeface="Arial" panose="020B0604020202020204" pitchFamily="34" charset="0"/>
            </a:endParaRPr>
          </a:p>
          <a:p>
            <a:pPr>
              <a:lnSpc>
                <a:spcPct val="110000"/>
              </a:lnSpc>
              <a:spcAft>
                <a:spcPts val="1200"/>
              </a:spcAft>
              <a:buFont typeface="Courier New" panose="02070309020205020404" pitchFamily="49" charset="0"/>
              <a:buChar char="o"/>
            </a:pPr>
            <a:r>
              <a:rPr lang="en-US" sz="2000" b="1" i="0" dirty="0">
                <a:solidFill>
                  <a:schemeClr val="accent2">
                    <a:lumMod val="75000"/>
                  </a:schemeClr>
                </a:solidFill>
                <a:effectLst/>
                <a:latin typeface="Arial" panose="020B0604020202020204" pitchFamily="34" charset="0"/>
                <a:cs typeface="Arial" panose="020B0604020202020204" pitchFamily="34" charset="0"/>
              </a:rPr>
              <a:t>Theoretical Scientists</a:t>
            </a:r>
            <a:r>
              <a:rPr lang="en-US" sz="2000" b="0"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These scientists primarily work on developing ideas and theories with mathematical formalisms. They often don't require actual data to be considered scientists, as their focus is on theoretical frameworks.</a:t>
            </a:r>
          </a:p>
          <a:p>
            <a:pPr>
              <a:lnSpc>
                <a:spcPct val="110000"/>
              </a:lnSpc>
              <a:spcAft>
                <a:spcPts val="1200"/>
              </a:spcAft>
              <a:buFont typeface="Courier New" panose="02070309020205020404" pitchFamily="49" charset="0"/>
              <a:buChar char="o"/>
            </a:pPr>
            <a:r>
              <a:rPr lang="en-US" sz="2000" b="1" i="0" dirty="0">
                <a:solidFill>
                  <a:schemeClr val="accent2">
                    <a:lumMod val="75000"/>
                  </a:schemeClr>
                </a:solidFill>
                <a:effectLst/>
                <a:latin typeface="Arial" panose="020B0604020202020204" pitchFamily="34" charset="0"/>
                <a:cs typeface="Arial" panose="020B0604020202020204" pitchFamily="34" charset="0"/>
              </a:rPr>
              <a:t>Ecological Scientists</a:t>
            </a:r>
            <a:r>
              <a:rPr lang="en-US" sz="2000" b="0"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Ecological scientists, similar to ecologists, observe and describe the real world. They gather data by studying nature, human behavior, or other observable phenomena.</a:t>
            </a:r>
          </a:p>
          <a:p>
            <a:pPr>
              <a:lnSpc>
                <a:spcPct val="110000"/>
              </a:lnSpc>
              <a:spcAft>
                <a:spcPts val="1200"/>
              </a:spcAft>
              <a:buFont typeface="Courier New" panose="02070309020205020404" pitchFamily="49" charset="0"/>
              <a:buChar char="o"/>
            </a:pPr>
            <a:r>
              <a:rPr lang="en-US" sz="2000" b="1" i="0" dirty="0">
                <a:solidFill>
                  <a:schemeClr val="accent2">
                    <a:lumMod val="75000"/>
                  </a:schemeClr>
                </a:solidFill>
                <a:effectLst/>
                <a:latin typeface="Arial" panose="020B0604020202020204" pitchFamily="34" charset="0"/>
                <a:cs typeface="Arial" panose="020B0604020202020204" pitchFamily="34" charset="0"/>
              </a:rPr>
              <a:t>Experimental Scientists</a:t>
            </a:r>
            <a:r>
              <a:rPr lang="en-US" sz="2000" b="0"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Experimental scientists design and run experiments, manipulating variables to collect empirical data. They then analyze this data using inferential statistics to draw conclusions.</a:t>
            </a:r>
          </a:p>
        </p:txBody>
      </p:sp>
      <p:sp>
        <p:nvSpPr>
          <p:cNvPr id="4" name="Slide Number Placeholder 3">
            <a:extLst>
              <a:ext uri="{FF2B5EF4-FFF2-40B4-BE49-F238E27FC236}">
                <a16:creationId xmlns:a16="http://schemas.microsoft.com/office/drawing/2014/main" id="{0E5D0F5F-3002-538C-C833-91E7873269BE}"/>
              </a:ext>
            </a:extLst>
          </p:cNvPr>
          <p:cNvSpPr>
            <a:spLocks noGrp="1"/>
          </p:cNvSpPr>
          <p:nvPr>
            <p:ph type="sldNum" sz="quarter" idx="12"/>
          </p:nvPr>
        </p:nvSpPr>
        <p:spPr/>
        <p:txBody>
          <a:bodyPr/>
          <a:lstStyle/>
          <a:p>
            <a:fld id="{E912329F-61CE-48C5-8098-5A147EEAE957}" type="slidenum">
              <a:rPr lang="en-CA" smtClean="0"/>
              <a:t>29</a:t>
            </a:fld>
            <a:endParaRPr lang="en-CA"/>
          </a:p>
        </p:txBody>
      </p:sp>
    </p:spTree>
    <p:extLst>
      <p:ext uri="{BB962C8B-B14F-4D97-AF65-F5344CB8AC3E}">
        <p14:creationId xmlns:p14="http://schemas.microsoft.com/office/powerpoint/2010/main" val="4252670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735815-D1B5-D9C4-506E-0B7014B7C5E2}"/>
              </a:ext>
            </a:extLst>
          </p:cNvPr>
          <p:cNvSpPr>
            <a:spLocks noGrp="1"/>
          </p:cNvSpPr>
          <p:nvPr>
            <p:ph type="title"/>
          </p:nvPr>
        </p:nvSpPr>
        <p:spPr>
          <a:xfrm>
            <a:off x="1371599" y="294538"/>
            <a:ext cx="9895951" cy="1033669"/>
          </a:xfrm>
        </p:spPr>
        <p:txBody>
          <a:bodyPr vert="horz" lIns="91440" tIns="45720" rIns="91440" bIns="45720" rtlCol="0" anchor="ctr">
            <a:normAutofit fontScale="90000"/>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The Essence of Artificial Neural Networks (ANNs)</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B529A53-F92B-BA63-12A7-EDA915343ACB}"/>
              </a:ext>
            </a:extLst>
          </p:cNvPr>
          <p:cNvSpPr>
            <a:spLocks noGrp="1"/>
          </p:cNvSpPr>
          <p:nvPr>
            <p:ph idx="1"/>
          </p:nvPr>
        </p:nvSpPr>
        <p:spPr>
          <a:xfrm>
            <a:off x="1371599" y="2318197"/>
            <a:ext cx="9724031" cy="3683358"/>
          </a:xfrm>
        </p:spPr>
        <p:txBody>
          <a:bodyPr vert="horz" lIns="91440" tIns="45720" rIns="91440" bIns="45720" rtlCol="0" anchor="ctr">
            <a:normAutofit/>
          </a:bodyPr>
          <a:lstStyle/>
          <a:p>
            <a:pPr>
              <a:lnSpc>
                <a:spcPct val="100000"/>
              </a:lnSpc>
              <a:spcAft>
                <a:spcPts val="1200"/>
              </a:spcAft>
            </a:pPr>
            <a:r>
              <a:rPr lang="en-US" sz="2000" dirty="0">
                <a:latin typeface="Arial" panose="020B0604020202020204" pitchFamily="34" charset="0"/>
                <a:cs typeface="Arial" panose="020B0604020202020204" pitchFamily="34" charset="0"/>
              </a:rPr>
              <a:t>Artificial Neural Network (ANN): A computational model inspired by the human brain, consisting of interconnected nodes capable of learning from data.</a:t>
            </a:r>
          </a:p>
          <a:p>
            <a:pPr>
              <a:lnSpc>
                <a:spcPct val="100000"/>
              </a:lnSpc>
              <a:spcAft>
                <a:spcPts val="1200"/>
              </a:spcAft>
            </a:pPr>
            <a:r>
              <a:rPr lang="en-US" sz="2000" dirty="0">
                <a:latin typeface="Arial" panose="020B0604020202020204" pitchFamily="34" charset="0"/>
                <a:cs typeface="Arial" panose="020B0604020202020204" pitchFamily="34" charset="0"/>
              </a:rPr>
              <a:t>Weighted Connections: Information is processed through connections with adjustable weights, allowing the network to adapt and learn.</a:t>
            </a:r>
          </a:p>
          <a:p>
            <a:pPr>
              <a:lnSpc>
                <a:spcPct val="100000"/>
              </a:lnSpc>
              <a:spcAft>
                <a:spcPts val="1200"/>
              </a:spcAft>
            </a:pPr>
            <a:r>
              <a:rPr lang="en-US" sz="2000" dirty="0">
                <a:latin typeface="Arial" panose="020B0604020202020204" pitchFamily="34" charset="0"/>
                <a:cs typeface="Arial" panose="020B0604020202020204" pitchFamily="34" charset="0"/>
              </a:rPr>
              <a:t>Deep Learning: ANNs are a fundamental component of deep learning, a subset of machine learning with applications in various domains.</a:t>
            </a:r>
          </a:p>
        </p:txBody>
      </p:sp>
      <p:sp>
        <p:nvSpPr>
          <p:cNvPr id="4" name="Slide Number Placeholder 3">
            <a:extLst>
              <a:ext uri="{FF2B5EF4-FFF2-40B4-BE49-F238E27FC236}">
                <a16:creationId xmlns:a16="http://schemas.microsoft.com/office/drawing/2014/main" id="{9B8C09CA-DF99-7D01-FE5B-D86DD00B376A}"/>
              </a:ext>
            </a:extLst>
          </p:cNvPr>
          <p:cNvSpPr>
            <a:spLocks noGrp="1"/>
          </p:cNvSpPr>
          <p:nvPr>
            <p:ph type="sldNum" sz="quarter" idx="12"/>
          </p:nvPr>
        </p:nvSpPr>
        <p:spPr/>
        <p:txBody>
          <a:bodyPr/>
          <a:lstStyle/>
          <a:p>
            <a:fld id="{E912329F-61CE-48C5-8098-5A147EEAE957}" type="slidenum">
              <a:rPr lang="en-CA" smtClean="0"/>
              <a:t>3</a:t>
            </a:fld>
            <a:endParaRPr lang="en-CA"/>
          </a:p>
        </p:txBody>
      </p:sp>
    </p:spTree>
    <p:extLst>
      <p:ext uri="{BB962C8B-B14F-4D97-AF65-F5344CB8AC3E}">
        <p14:creationId xmlns:p14="http://schemas.microsoft.com/office/powerpoint/2010/main" val="27522584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844D23-1CC0-28FA-FFC4-1AED5DB9B7FD}"/>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300" dirty="0">
                <a:solidFill>
                  <a:schemeClr val="accent4">
                    <a:lumMod val="60000"/>
                    <a:lumOff val="40000"/>
                  </a:schemeClr>
                </a:solidFill>
                <a:latin typeface="Arial" panose="020B0604020202020204" pitchFamily="34" charset="0"/>
                <a:cs typeface="Arial" panose="020B0604020202020204" pitchFamily="34" charset="0"/>
              </a:rPr>
              <a:t>The Scientist's Spectrum in Environmental Research</a:t>
            </a:r>
            <a:endParaRPr lang="en-CA" sz="33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AF03607-D62F-D44D-AB5C-6F6C208B2AAF}"/>
              </a:ext>
            </a:extLst>
          </p:cNvPr>
          <p:cNvSpPr>
            <a:spLocks noGrp="1"/>
          </p:cNvSpPr>
          <p:nvPr>
            <p:ph idx="1"/>
          </p:nvPr>
        </p:nvSpPr>
        <p:spPr>
          <a:xfrm>
            <a:off x="260881" y="1722474"/>
            <a:ext cx="11732646" cy="4840988"/>
          </a:xfrm>
        </p:spPr>
        <p:txBody>
          <a:bodyPr anchor="ctr">
            <a:normAutofit fontScale="85000" lnSpcReduction="10000"/>
          </a:bodyPr>
          <a:lstStyle/>
          <a:p>
            <a:pPr>
              <a:lnSpc>
                <a:spcPct val="110000"/>
              </a:lnSpc>
              <a:spcAft>
                <a:spcPts val="1200"/>
              </a:spcAft>
            </a:pPr>
            <a:r>
              <a:rPr lang="en-US" sz="1600" b="0" i="0" dirty="0">
                <a:effectLst/>
                <a:latin typeface="Arial" panose="020B0604020202020204" pitchFamily="34" charset="0"/>
                <a:cs typeface="Arial" panose="020B0604020202020204" pitchFamily="34" charset="0"/>
              </a:rPr>
              <a:t>Imagine a group of scientists studying the impact of pollution on a local river's ecosystem.</a:t>
            </a:r>
          </a:p>
          <a:p>
            <a:pPr>
              <a:lnSpc>
                <a:spcPct val="110000"/>
              </a:lnSpc>
              <a:spcAft>
                <a:spcPts val="1200"/>
              </a:spcAft>
              <a:buFont typeface="+mj-lt"/>
              <a:buAutoNum type="arabicPeriod"/>
            </a:pPr>
            <a:r>
              <a:rPr lang="en-US" sz="1600" b="1" i="0" dirty="0">
                <a:solidFill>
                  <a:schemeClr val="accent2">
                    <a:lumMod val="75000"/>
                  </a:schemeClr>
                </a:solidFill>
                <a:effectLst/>
                <a:latin typeface="Arial" panose="020B0604020202020204" pitchFamily="34" charset="0"/>
                <a:cs typeface="Arial" panose="020B0604020202020204" pitchFamily="34" charset="0"/>
              </a:rPr>
              <a:t>Theoretical Scientists</a:t>
            </a:r>
            <a:r>
              <a:rPr lang="en-US" sz="1600" b="0" i="0" dirty="0">
                <a:solidFill>
                  <a:schemeClr val="accent2">
                    <a:lumMod val="75000"/>
                  </a:schemeClr>
                </a:solidFill>
                <a:effectLst/>
                <a:latin typeface="Arial" panose="020B0604020202020204" pitchFamily="34" charset="0"/>
                <a:cs typeface="Arial" panose="020B0604020202020204" pitchFamily="34" charset="0"/>
              </a:rPr>
              <a:t>: </a:t>
            </a:r>
            <a:r>
              <a:rPr lang="en-US" sz="1600" b="0" i="0" dirty="0">
                <a:effectLst/>
                <a:latin typeface="Arial" panose="020B0604020202020204" pitchFamily="34" charset="0"/>
                <a:cs typeface="Arial" panose="020B0604020202020204" pitchFamily="34" charset="0"/>
              </a:rPr>
              <a:t>Some of the researchers in the group are theoretical scientists. They spend most of their time developing mathematical models and theories about how pollution affects ecosystems. They might create complex equations to predict the potential consequences of different pollution levels on aquatic life. Their work is important because it lays the theoretical groundwork for understanding the problem, even before any data is collected.</a:t>
            </a:r>
          </a:p>
          <a:p>
            <a:pPr>
              <a:lnSpc>
                <a:spcPct val="110000"/>
              </a:lnSpc>
              <a:spcAft>
                <a:spcPts val="1200"/>
              </a:spcAft>
              <a:buFont typeface="+mj-lt"/>
              <a:buAutoNum type="arabicPeriod"/>
            </a:pPr>
            <a:r>
              <a:rPr lang="en-US" sz="1600" b="1" i="0" dirty="0">
                <a:solidFill>
                  <a:schemeClr val="accent2">
                    <a:lumMod val="75000"/>
                  </a:schemeClr>
                </a:solidFill>
                <a:effectLst/>
                <a:latin typeface="Arial" panose="020B0604020202020204" pitchFamily="34" charset="0"/>
                <a:cs typeface="Arial" panose="020B0604020202020204" pitchFamily="34" charset="0"/>
              </a:rPr>
              <a:t>Ecological Scientists</a:t>
            </a:r>
            <a:r>
              <a:rPr lang="en-US" sz="1600" b="0" i="0" dirty="0">
                <a:solidFill>
                  <a:schemeClr val="accent2">
                    <a:lumMod val="75000"/>
                  </a:schemeClr>
                </a:solidFill>
                <a:effectLst/>
                <a:latin typeface="Arial" panose="020B0604020202020204" pitchFamily="34" charset="0"/>
                <a:cs typeface="Arial" panose="020B0604020202020204" pitchFamily="34" charset="0"/>
              </a:rPr>
              <a:t>: </a:t>
            </a:r>
            <a:r>
              <a:rPr lang="en-US" sz="1600" b="0" i="0" dirty="0">
                <a:effectLst/>
                <a:latin typeface="Arial" panose="020B0604020202020204" pitchFamily="34" charset="0"/>
                <a:cs typeface="Arial" panose="020B0604020202020204" pitchFamily="34" charset="0"/>
              </a:rPr>
              <a:t>Another group in the team consists of ecological scientists. They head out to the river, take samples of water, and study the plants and animals living in and around it. They observe the river's conditions over time, noting any changes and gathering real-world data about the ecosystem's health. These scientists provide valuable insights by directly observing the impact of pollution on the environment.</a:t>
            </a:r>
          </a:p>
          <a:p>
            <a:pPr>
              <a:lnSpc>
                <a:spcPct val="110000"/>
              </a:lnSpc>
              <a:spcAft>
                <a:spcPts val="1200"/>
              </a:spcAft>
              <a:buFont typeface="+mj-lt"/>
              <a:buAutoNum type="arabicPeriod"/>
            </a:pPr>
            <a:r>
              <a:rPr lang="en-US" sz="1600" b="1" i="0" dirty="0">
                <a:solidFill>
                  <a:schemeClr val="accent2">
                    <a:lumMod val="75000"/>
                  </a:schemeClr>
                </a:solidFill>
                <a:effectLst/>
                <a:latin typeface="Arial" panose="020B0604020202020204" pitchFamily="34" charset="0"/>
                <a:cs typeface="Arial" panose="020B0604020202020204" pitchFamily="34" charset="0"/>
              </a:rPr>
              <a:t>Experimental Scientists</a:t>
            </a:r>
            <a:r>
              <a:rPr lang="en-US" sz="1600" b="0" i="0" dirty="0">
                <a:solidFill>
                  <a:schemeClr val="accent2">
                    <a:lumMod val="75000"/>
                  </a:schemeClr>
                </a:solidFill>
                <a:effectLst/>
                <a:latin typeface="Arial" panose="020B0604020202020204" pitchFamily="34" charset="0"/>
                <a:cs typeface="Arial" panose="020B0604020202020204" pitchFamily="34" charset="0"/>
              </a:rPr>
              <a:t>: </a:t>
            </a:r>
            <a:r>
              <a:rPr lang="en-US" sz="1600" b="0" i="0" dirty="0">
                <a:effectLst/>
                <a:latin typeface="Arial" panose="020B0604020202020204" pitchFamily="34" charset="0"/>
                <a:cs typeface="Arial" panose="020B0604020202020204" pitchFamily="34" charset="0"/>
              </a:rPr>
              <a:t>Lastly, there are the experimental scientists. They set up controlled experiments in a lab that mimic the conditions of the river ecosystem. They manipulate variables, like the amount of pollution introduced to the system, and collect empirical data on how the ecosystem responds. They use statistical analysis to draw conclusions about cause-and-effect relationships. Their work helps validate the theories proposed by the theoretical scientists and provides concrete evidence of the pollution's effects.</a:t>
            </a:r>
          </a:p>
          <a:p>
            <a:pPr>
              <a:lnSpc>
                <a:spcPct val="110000"/>
              </a:lnSpc>
              <a:spcAft>
                <a:spcPts val="1200"/>
              </a:spcAft>
            </a:pPr>
            <a:r>
              <a:rPr lang="en-US" sz="1600" b="0" i="0" dirty="0">
                <a:effectLst/>
                <a:latin typeface="Arial" panose="020B0604020202020204" pitchFamily="34" charset="0"/>
                <a:cs typeface="Arial" panose="020B0604020202020204" pitchFamily="34" charset="0"/>
              </a:rPr>
              <a:t>In this example, you can see how each type of scientist contributes to understanding a complex environmental problem. The theoretical scientists provide the theoretical foundation, the ecological scientists gather real-world observations, and the experimental scientists conduct controlled experiments to confirm and quantify the effects. Together, they form a multidisciplinary team that advances our understanding of the pollution's impact on the river's ecosystem.</a:t>
            </a:r>
          </a:p>
        </p:txBody>
      </p:sp>
      <p:sp>
        <p:nvSpPr>
          <p:cNvPr id="4" name="Slide Number Placeholder 3">
            <a:extLst>
              <a:ext uri="{FF2B5EF4-FFF2-40B4-BE49-F238E27FC236}">
                <a16:creationId xmlns:a16="http://schemas.microsoft.com/office/drawing/2014/main" id="{326C6E7A-5D82-620B-F4F3-0C17FA278F1A}"/>
              </a:ext>
            </a:extLst>
          </p:cNvPr>
          <p:cNvSpPr>
            <a:spLocks noGrp="1"/>
          </p:cNvSpPr>
          <p:nvPr>
            <p:ph type="sldNum" sz="quarter" idx="12"/>
          </p:nvPr>
        </p:nvSpPr>
        <p:spPr/>
        <p:txBody>
          <a:bodyPr/>
          <a:lstStyle/>
          <a:p>
            <a:fld id="{E912329F-61CE-48C5-8098-5A147EEAE957}" type="slidenum">
              <a:rPr lang="en-CA" smtClean="0"/>
              <a:t>30</a:t>
            </a:fld>
            <a:endParaRPr lang="en-CA"/>
          </a:p>
        </p:txBody>
      </p:sp>
    </p:spTree>
    <p:extLst>
      <p:ext uri="{BB962C8B-B14F-4D97-AF65-F5344CB8AC3E}">
        <p14:creationId xmlns:p14="http://schemas.microsoft.com/office/powerpoint/2010/main" val="1453229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07F9B7-E027-3295-999E-74F32019AE30}"/>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300" dirty="0">
                <a:solidFill>
                  <a:schemeClr val="accent4">
                    <a:lumMod val="60000"/>
                    <a:lumOff val="40000"/>
                  </a:schemeClr>
                </a:solidFill>
                <a:latin typeface="Arial" panose="020B0604020202020204" pitchFamily="34" charset="0"/>
                <a:cs typeface="Arial" panose="020B0604020202020204" pitchFamily="34" charset="0"/>
              </a:rPr>
              <a:t>4.2 Deep Learning Researchers: Applying the Scientist's Spectrum</a:t>
            </a:r>
            <a:endParaRPr lang="en-CA" sz="33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E7E84BC-0F61-64EE-F52C-9182FBF72573}"/>
              </a:ext>
            </a:extLst>
          </p:cNvPr>
          <p:cNvSpPr>
            <a:spLocks noGrp="1"/>
          </p:cNvSpPr>
          <p:nvPr>
            <p:ph idx="1"/>
          </p:nvPr>
        </p:nvSpPr>
        <p:spPr>
          <a:xfrm>
            <a:off x="287079" y="1786270"/>
            <a:ext cx="11642651" cy="4777192"/>
          </a:xfrm>
        </p:spPr>
        <p:txBody>
          <a:bodyPr anchor="ctr">
            <a:normAutofit fontScale="92500" lnSpcReduction="10000"/>
          </a:bodyPr>
          <a:lstStyle/>
          <a:p>
            <a:pPr>
              <a:lnSpc>
                <a:spcPct val="100000"/>
              </a:lnSpc>
              <a:spcAft>
                <a:spcPts val="1200"/>
              </a:spcAft>
            </a:pPr>
            <a:r>
              <a:rPr lang="en-US" sz="2400" b="0" i="0" dirty="0">
                <a:effectLst/>
                <a:latin typeface="Arial" panose="020B0604020202020204" pitchFamily="34" charset="0"/>
                <a:cs typeface="Arial" panose="020B0604020202020204" pitchFamily="34" charset="0"/>
              </a:rPr>
              <a:t>Much like scientists, deep learning researchers and students also fall into different categories based on their approaches:</a:t>
            </a:r>
          </a:p>
          <a:p>
            <a:pPr>
              <a:lnSpc>
                <a:spcPct val="100000"/>
              </a:lnSpc>
              <a:spcAft>
                <a:spcPts val="1200"/>
              </a:spcAft>
              <a:buFont typeface="+mj-lt"/>
              <a:buAutoNum type="arabicPeriod"/>
            </a:pPr>
            <a:r>
              <a:rPr lang="en-US" sz="2400" b="1" i="0" dirty="0">
                <a:solidFill>
                  <a:schemeClr val="accent2">
                    <a:lumMod val="75000"/>
                  </a:schemeClr>
                </a:solidFill>
                <a:effectLst/>
                <a:latin typeface="Arial" panose="020B0604020202020204" pitchFamily="34" charset="0"/>
                <a:cs typeface="Arial" panose="020B0604020202020204" pitchFamily="34" charset="0"/>
              </a:rPr>
              <a:t>Theory-Driven Deep Learning Researchers</a:t>
            </a:r>
            <a:r>
              <a:rPr lang="en-US" sz="2400" b="0" i="0" dirty="0">
                <a:solidFill>
                  <a:schemeClr val="accent2">
                    <a:lumMod val="75000"/>
                  </a:schemeClr>
                </a:solidFill>
                <a:effectLst/>
                <a:latin typeface="Arial" panose="020B0604020202020204" pitchFamily="34" charset="0"/>
                <a:cs typeface="Arial" panose="020B0604020202020204" pitchFamily="34" charset="0"/>
              </a:rPr>
              <a:t>: </a:t>
            </a:r>
            <a:r>
              <a:rPr lang="en-US" sz="2400" b="0" i="0" dirty="0">
                <a:effectLst/>
                <a:latin typeface="Arial" panose="020B0604020202020204" pitchFamily="34" charset="0"/>
                <a:cs typeface="Arial" panose="020B0604020202020204" pitchFamily="34" charset="0"/>
              </a:rPr>
              <a:t>These individuals rely heavily on theory and mathematical development to understand deep learning. Their work often involves papers filled with mathematical formulas.</a:t>
            </a:r>
          </a:p>
          <a:p>
            <a:pPr>
              <a:lnSpc>
                <a:spcPct val="100000"/>
              </a:lnSpc>
              <a:spcAft>
                <a:spcPts val="1200"/>
              </a:spcAft>
              <a:buFont typeface="+mj-lt"/>
              <a:buAutoNum type="arabicPeriod"/>
            </a:pPr>
            <a:r>
              <a:rPr lang="en-US" sz="2400" b="1" i="0" dirty="0">
                <a:solidFill>
                  <a:schemeClr val="accent2">
                    <a:lumMod val="75000"/>
                  </a:schemeClr>
                </a:solidFill>
                <a:effectLst/>
                <a:latin typeface="Arial" panose="020B0604020202020204" pitchFamily="34" charset="0"/>
                <a:cs typeface="Arial" panose="020B0604020202020204" pitchFamily="34" charset="0"/>
              </a:rPr>
              <a:t>Ecological Deep Learning Researchers</a:t>
            </a:r>
            <a:r>
              <a:rPr lang="en-US" sz="2400" b="0" i="0" dirty="0">
                <a:solidFill>
                  <a:schemeClr val="accent2">
                    <a:lumMod val="75000"/>
                  </a:schemeClr>
                </a:solidFill>
                <a:effectLst/>
                <a:latin typeface="Arial" panose="020B0604020202020204" pitchFamily="34" charset="0"/>
                <a:cs typeface="Arial" panose="020B0604020202020204" pitchFamily="34" charset="0"/>
              </a:rPr>
              <a:t>: </a:t>
            </a:r>
            <a:r>
              <a:rPr lang="en-US" sz="2400" b="0" i="0" dirty="0">
                <a:effectLst/>
                <a:latin typeface="Arial" panose="020B0604020202020204" pitchFamily="34" charset="0"/>
                <a:cs typeface="Arial" panose="020B0604020202020204" pitchFamily="34" charset="0"/>
              </a:rPr>
              <a:t>This approach involves using existing models developed by others and applying them to different datasets. This process, known as transfer learning, will be explored in this course.</a:t>
            </a:r>
          </a:p>
          <a:p>
            <a:pPr>
              <a:lnSpc>
                <a:spcPct val="100000"/>
              </a:lnSpc>
              <a:spcAft>
                <a:spcPts val="1200"/>
              </a:spcAft>
              <a:buFont typeface="+mj-lt"/>
              <a:buAutoNum type="arabicPeriod"/>
            </a:pPr>
            <a:r>
              <a:rPr lang="en-US" sz="2400" b="1" i="0" dirty="0">
                <a:solidFill>
                  <a:schemeClr val="accent2">
                    <a:lumMod val="75000"/>
                  </a:schemeClr>
                </a:solidFill>
                <a:effectLst/>
                <a:latin typeface="Arial" panose="020B0604020202020204" pitchFamily="34" charset="0"/>
                <a:cs typeface="Arial" panose="020B0604020202020204" pitchFamily="34" charset="0"/>
              </a:rPr>
              <a:t>Experimental Deep Learning Researchers</a:t>
            </a:r>
            <a:r>
              <a:rPr lang="en-US" sz="2400" b="0" i="0" dirty="0">
                <a:solidFill>
                  <a:schemeClr val="accent2">
                    <a:lumMod val="75000"/>
                  </a:schemeClr>
                </a:solidFill>
                <a:effectLst/>
                <a:latin typeface="Arial" panose="020B0604020202020204" pitchFamily="34" charset="0"/>
                <a:cs typeface="Arial" panose="020B0604020202020204" pitchFamily="34" charset="0"/>
              </a:rPr>
              <a:t>: </a:t>
            </a:r>
            <a:r>
              <a:rPr lang="en-US" sz="2400" b="0" i="0" dirty="0">
                <a:effectLst/>
                <a:latin typeface="Arial" panose="020B0604020202020204" pitchFamily="34" charset="0"/>
                <a:cs typeface="Arial" panose="020B0604020202020204" pitchFamily="34" charset="0"/>
              </a:rPr>
              <a:t>Here, the focus is on systematically modifying model parameters and observing the impact. Experiments are conducted to empirically determine the best model parameters and architectural design choices for specific datasets.</a:t>
            </a:r>
          </a:p>
        </p:txBody>
      </p:sp>
      <p:sp>
        <p:nvSpPr>
          <p:cNvPr id="4" name="Slide Number Placeholder 3">
            <a:extLst>
              <a:ext uri="{FF2B5EF4-FFF2-40B4-BE49-F238E27FC236}">
                <a16:creationId xmlns:a16="http://schemas.microsoft.com/office/drawing/2014/main" id="{281316D8-15E8-FF52-7138-4DD1C9692209}"/>
              </a:ext>
            </a:extLst>
          </p:cNvPr>
          <p:cNvSpPr>
            <a:spLocks noGrp="1"/>
          </p:cNvSpPr>
          <p:nvPr>
            <p:ph type="sldNum" sz="quarter" idx="12"/>
          </p:nvPr>
        </p:nvSpPr>
        <p:spPr/>
        <p:txBody>
          <a:bodyPr/>
          <a:lstStyle/>
          <a:p>
            <a:fld id="{E912329F-61CE-48C5-8098-5A147EEAE957}" type="slidenum">
              <a:rPr lang="en-CA" smtClean="0"/>
              <a:t>31</a:t>
            </a:fld>
            <a:endParaRPr lang="en-CA"/>
          </a:p>
        </p:txBody>
      </p:sp>
    </p:spTree>
    <p:extLst>
      <p:ext uri="{BB962C8B-B14F-4D97-AF65-F5344CB8AC3E}">
        <p14:creationId xmlns:p14="http://schemas.microsoft.com/office/powerpoint/2010/main" val="1738156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040306-4DA3-8856-3D0C-7EB0A21BBA5D}"/>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300" dirty="0">
                <a:solidFill>
                  <a:schemeClr val="accent4">
                    <a:lumMod val="60000"/>
                    <a:lumOff val="40000"/>
                  </a:schemeClr>
                </a:solidFill>
                <a:latin typeface="Arial" panose="020B0604020202020204" pitchFamily="34" charset="0"/>
                <a:cs typeface="Arial" panose="020B0604020202020204" pitchFamily="34" charset="0"/>
              </a:rPr>
              <a:t>Example-Deep Learning Approaches in Image Recognition</a:t>
            </a:r>
            <a:endParaRPr lang="en-CA" sz="33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9" name="Content Placeholder 8">
            <a:extLst>
              <a:ext uri="{FF2B5EF4-FFF2-40B4-BE49-F238E27FC236}">
                <a16:creationId xmlns:a16="http://schemas.microsoft.com/office/drawing/2014/main" id="{DE3C9233-2310-2235-E693-63AA18DFCE12}"/>
              </a:ext>
            </a:extLst>
          </p:cNvPr>
          <p:cNvSpPr>
            <a:spLocks noGrp="1"/>
          </p:cNvSpPr>
          <p:nvPr>
            <p:ph idx="1"/>
          </p:nvPr>
        </p:nvSpPr>
        <p:spPr>
          <a:xfrm>
            <a:off x="350874" y="1590741"/>
            <a:ext cx="11515061" cy="5182199"/>
          </a:xfrm>
        </p:spPr>
        <p:txBody>
          <a:bodyPr anchor="ctr">
            <a:normAutofit/>
          </a:bodyPr>
          <a:lstStyle/>
          <a:p>
            <a:pPr lvl="1">
              <a:lnSpc>
                <a:spcPct val="100000"/>
              </a:lnSpc>
              <a:spcAft>
                <a:spcPts val="600"/>
              </a:spcAft>
              <a:buFont typeface="Wingdings" panose="05000000000000000000" pitchFamily="2" charset="2"/>
              <a:buChar char="v"/>
            </a:pPr>
            <a:r>
              <a:rPr lang="en-US" sz="1050" b="0" i="0" dirty="0">
                <a:solidFill>
                  <a:srgbClr val="7030A0"/>
                </a:solidFill>
                <a:effectLst/>
                <a:latin typeface="Arial" panose="020B0604020202020204" pitchFamily="34" charset="0"/>
                <a:cs typeface="Arial" panose="020B0604020202020204" pitchFamily="34" charset="0"/>
              </a:rPr>
              <a:t>Suppose you are part of a deep learning research group focusing on image recognition. Your group includes researchers and students with different approaches:</a:t>
            </a:r>
          </a:p>
          <a:p>
            <a:pPr>
              <a:lnSpc>
                <a:spcPct val="100000"/>
              </a:lnSpc>
              <a:spcAft>
                <a:spcPts val="600"/>
              </a:spcAft>
              <a:buFont typeface="+mj-lt"/>
              <a:buAutoNum type="arabicPeriod"/>
            </a:pPr>
            <a:r>
              <a:rPr lang="en-US" sz="1200" b="1" i="0" dirty="0">
                <a:solidFill>
                  <a:schemeClr val="accent2">
                    <a:lumMod val="75000"/>
                  </a:schemeClr>
                </a:solidFill>
                <a:effectLst/>
                <a:latin typeface="Arial" panose="020B0604020202020204" pitchFamily="34" charset="0"/>
                <a:cs typeface="Arial" panose="020B0604020202020204" pitchFamily="34" charset="0"/>
              </a:rPr>
              <a:t>Theory-Driven Deep Learning Researchers</a:t>
            </a:r>
            <a:r>
              <a:rPr lang="en-US" sz="1200" b="0" i="0" dirty="0">
                <a:solidFill>
                  <a:schemeClr val="accent2">
                    <a:lumMod val="75000"/>
                  </a:schemeClr>
                </a:solidFill>
                <a:effectLst/>
                <a:latin typeface="Arial" panose="020B0604020202020204" pitchFamily="34" charset="0"/>
                <a:cs typeface="Arial" panose="020B0604020202020204" pitchFamily="34" charset="0"/>
              </a:rPr>
              <a:t>: </a:t>
            </a:r>
            <a:r>
              <a:rPr lang="en-US" sz="1200" b="0" i="0" dirty="0">
                <a:effectLst/>
                <a:latin typeface="Arial" panose="020B0604020202020204" pitchFamily="34" charset="0"/>
                <a:cs typeface="Arial" panose="020B0604020202020204" pitchFamily="34" charset="0"/>
              </a:rPr>
              <a:t>Some members of your group are theory-driven deep learning researchers. They are like the mathematicians of deep learning. They spend a lot of time developing complex mathematical formulas and theories to understand how deep learning models work. For example, they might create mathematical proofs to explain why certain neural network architectures are more efficient at recognizing images than others. Their work is crucial for advancing the theoretical understanding of deep learning.</a:t>
            </a:r>
          </a:p>
          <a:p>
            <a:pPr>
              <a:lnSpc>
                <a:spcPct val="100000"/>
              </a:lnSpc>
              <a:spcAft>
                <a:spcPts val="600"/>
              </a:spcAft>
              <a:buFont typeface="+mj-lt"/>
              <a:buAutoNum type="arabicPeriod"/>
            </a:pPr>
            <a:r>
              <a:rPr lang="en-US" sz="1200" b="1" i="0" dirty="0">
                <a:solidFill>
                  <a:schemeClr val="accent2">
                    <a:lumMod val="75000"/>
                  </a:schemeClr>
                </a:solidFill>
                <a:effectLst/>
                <a:latin typeface="Arial" panose="020B0604020202020204" pitchFamily="34" charset="0"/>
                <a:cs typeface="Arial" panose="020B0604020202020204" pitchFamily="34" charset="0"/>
              </a:rPr>
              <a:t>Ecological Deep Learning Researchers</a:t>
            </a:r>
            <a:r>
              <a:rPr lang="en-US" sz="1200" b="0" i="0" dirty="0">
                <a:solidFill>
                  <a:schemeClr val="accent2">
                    <a:lumMod val="75000"/>
                  </a:schemeClr>
                </a:solidFill>
                <a:effectLst/>
                <a:latin typeface="Arial" panose="020B0604020202020204" pitchFamily="34" charset="0"/>
                <a:cs typeface="Arial" panose="020B0604020202020204" pitchFamily="34" charset="0"/>
              </a:rPr>
              <a:t>: </a:t>
            </a:r>
            <a:r>
              <a:rPr lang="en-US" sz="1200" b="0" i="0" dirty="0">
                <a:effectLst/>
                <a:latin typeface="Arial" panose="020B0604020202020204" pitchFamily="34" charset="0"/>
                <a:cs typeface="Arial" panose="020B0604020202020204" pitchFamily="34" charset="0"/>
              </a:rPr>
              <a:t>There are also researchers who follow the ecological approach. They're like the field biologists of deep learning. Instead of starting from scratch, they use existing deep learning models that have been developed by others, much like ecologists observe and study natural environments. These researchers apply these pre-trained models to new datasets or tasks. For instance, they might take a pre-trained model that can recognize animals and fine-tune it to recognize specific species in a new dataset of wildlife photos. This process, called transfer learning, allows them to leverage the knowledge already encoded in the pre-trained model and adapt it to new situations.</a:t>
            </a:r>
          </a:p>
          <a:p>
            <a:pPr>
              <a:lnSpc>
                <a:spcPct val="100000"/>
              </a:lnSpc>
              <a:spcAft>
                <a:spcPts val="600"/>
              </a:spcAft>
              <a:buFont typeface="+mj-lt"/>
              <a:buAutoNum type="arabicPeriod"/>
            </a:pPr>
            <a:r>
              <a:rPr lang="en-US" sz="1200" b="1" i="0" dirty="0">
                <a:solidFill>
                  <a:schemeClr val="accent2">
                    <a:lumMod val="75000"/>
                  </a:schemeClr>
                </a:solidFill>
                <a:effectLst/>
                <a:latin typeface="Arial" panose="020B0604020202020204" pitchFamily="34" charset="0"/>
                <a:cs typeface="Arial" panose="020B0604020202020204" pitchFamily="34" charset="0"/>
              </a:rPr>
              <a:t>Experimental Deep Learning Researchers</a:t>
            </a:r>
            <a:r>
              <a:rPr lang="en-US" sz="1200" b="0" i="0" dirty="0">
                <a:solidFill>
                  <a:schemeClr val="accent2">
                    <a:lumMod val="75000"/>
                  </a:schemeClr>
                </a:solidFill>
                <a:effectLst/>
                <a:latin typeface="Arial" panose="020B0604020202020204" pitchFamily="34" charset="0"/>
                <a:cs typeface="Arial" panose="020B0604020202020204" pitchFamily="34" charset="0"/>
              </a:rPr>
              <a:t>: </a:t>
            </a:r>
            <a:r>
              <a:rPr lang="en-US" sz="1200" b="0" i="0" dirty="0">
                <a:effectLst/>
                <a:latin typeface="Arial" panose="020B0604020202020204" pitchFamily="34" charset="0"/>
                <a:cs typeface="Arial" panose="020B0604020202020204" pitchFamily="34" charset="0"/>
              </a:rPr>
              <a:t>The third group in your team focuses on experimentation. They are like the lab scientists of deep learning. They systematically tweak the parameters and architecture of deep learning models and conduct experiments to see how these changes affect the model's performance. For example, they might experiment with different learning rates, activation functions, or network depths to find the best combination for a specific image recognition task. Their work provides practical insights into how to fine-tune models for optimal results.</a:t>
            </a:r>
          </a:p>
          <a:p>
            <a:pPr>
              <a:lnSpc>
                <a:spcPct val="100000"/>
              </a:lnSpc>
              <a:spcAft>
                <a:spcPts val="600"/>
              </a:spcAft>
            </a:pPr>
            <a:r>
              <a:rPr lang="en-US" sz="1200" b="0" i="0" dirty="0">
                <a:effectLst/>
                <a:latin typeface="Arial" panose="020B0604020202020204" pitchFamily="34" charset="0"/>
                <a:cs typeface="Arial" panose="020B0604020202020204" pitchFamily="34" charset="0"/>
              </a:rPr>
              <a:t>In this scenario, just as in the world of science, these different types of deep learning researchers and students contribute to the overall progress of the field. The theory-driven researchers deepen our understanding of the mathematical foundations, ecological researchers apply existing knowledge to new problems, and experimental researchers help us optimize models for real-world tasks like image recognition. Together, they advance the field of deep learning.</a:t>
            </a:r>
            <a:endParaRPr lang="en-CA" sz="1200" dirty="0">
              <a:latin typeface="Arial" panose="020B0604020202020204" pitchFamily="34" charset="0"/>
              <a:cs typeface="Arial" panose="020B0604020202020204" pitchFamily="34" charset="0"/>
            </a:endParaRPr>
          </a:p>
        </p:txBody>
      </p:sp>
      <p:sp>
        <p:nvSpPr>
          <p:cNvPr id="10" name="Slide Number Placeholder 9">
            <a:extLst>
              <a:ext uri="{FF2B5EF4-FFF2-40B4-BE49-F238E27FC236}">
                <a16:creationId xmlns:a16="http://schemas.microsoft.com/office/drawing/2014/main" id="{38229A18-0845-91BB-0529-5EA73888E283}"/>
              </a:ext>
            </a:extLst>
          </p:cNvPr>
          <p:cNvSpPr>
            <a:spLocks noGrp="1"/>
          </p:cNvSpPr>
          <p:nvPr>
            <p:ph type="sldNum" sz="quarter" idx="12"/>
          </p:nvPr>
        </p:nvSpPr>
        <p:spPr/>
        <p:txBody>
          <a:bodyPr/>
          <a:lstStyle/>
          <a:p>
            <a:fld id="{E912329F-61CE-48C5-8098-5A147EEAE957}" type="slidenum">
              <a:rPr lang="en-CA" smtClean="0"/>
              <a:t>32</a:t>
            </a:fld>
            <a:endParaRPr lang="en-CA"/>
          </a:p>
        </p:txBody>
      </p:sp>
    </p:spTree>
    <p:extLst>
      <p:ext uri="{BB962C8B-B14F-4D97-AF65-F5344CB8AC3E}">
        <p14:creationId xmlns:p14="http://schemas.microsoft.com/office/powerpoint/2010/main" val="14478880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43A4E-3573-8ADE-55AE-F63FFBF326F4}"/>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300">
                <a:solidFill>
                  <a:schemeClr val="accent4">
                    <a:lumMod val="60000"/>
                    <a:lumOff val="40000"/>
                  </a:schemeClr>
                </a:solidFill>
                <a:latin typeface="Arial" panose="020B0604020202020204" pitchFamily="34" charset="0"/>
                <a:cs typeface="Arial" panose="020B0604020202020204" pitchFamily="34" charset="0"/>
              </a:rPr>
              <a:t>4.3 Parametric Experiments</a:t>
            </a:r>
            <a:endParaRPr lang="en-CA" sz="330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DC8C736-5F0B-1179-BB1B-86BDABBBC3A3}"/>
              </a:ext>
            </a:extLst>
          </p:cNvPr>
          <p:cNvSpPr>
            <a:spLocks noGrp="1"/>
          </p:cNvSpPr>
          <p:nvPr>
            <p:ph idx="1"/>
          </p:nvPr>
        </p:nvSpPr>
        <p:spPr>
          <a:xfrm>
            <a:off x="459350" y="1743740"/>
            <a:ext cx="11364055" cy="4819722"/>
          </a:xfrm>
        </p:spPr>
        <p:txBody>
          <a:bodyPr anchor="ctr">
            <a:normAutofit/>
          </a:bodyPr>
          <a:lstStyle/>
          <a:p>
            <a:pPr lvl="1">
              <a:lnSpc>
                <a:spcPct val="100000"/>
              </a:lnSpc>
              <a:spcAft>
                <a:spcPts val="1200"/>
              </a:spcAft>
              <a:buFont typeface="Wingdings" panose="05000000000000000000" pitchFamily="2" charset="2"/>
              <a:buChar char="v"/>
            </a:pPr>
            <a:r>
              <a:rPr lang="en-US" sz="1600" b="0" i="0" dirty="0">
                <a:solidFill>
                  <a:srgbClr val="7030A0"/>
                </a:solidFill>
                <a:effectLst/>
                <a:latin typeface="Arial" panose="020B0604020202020204" pitchFamily="34" charset="0"/>
                <a:cs typeface="Arial" panose="020B0604020202020204" pitchFamily="34" charset="0"/>
              </a:rPr>
              <a:t>The cornerstone of the experimental approach in deep learning is the use of parametric experiments. </a:t>
            </a:r>
          </a:p>
          <a:p>
            <a:pPr lvl="1">
              <a:lnSpc>
                <a:spcPct val="100000"/>
              </a:lnSpc>
              <a:spcAft>
                <a:spcPts val="1200"/>
              </a:spcAft>
              <a:buFont typeface="Wingdings" panose="05000000000000000000" pitchFamily="2" charset="2"/>
              <a:buChar char="v"/>
            </a:pPr>
            <a:r>
              <a:rPr lang="en-US" sz="1600" b="0" i="0" dirty="0">
                <a:solidFill>
                  <a:srgbClr val="7030A0"/>
                </a:solidFill>
                <a:effectLst/>
                <a:latin typeface="Arial" panose="020B0604020202020204" pitchFamily="34" charset="0"/>
                <a:cs typeface="Arial" panose="020B0604020202020204" pitchFamily="34" charset="0"/>
              </a:rPr>
              <a:t>These experiments involve systematic variations of one or more model parameters while repeating the experiment multiple times. </a:t>
            </a:r>
          </a:p>
          <a:p>
            <a:pPr>
              <a:lnSpc>
                <a:spcPct val="100000"/>
              </a:lnSpc>
              <a:spcAft>
                <a:spcPts val="1200"/>
              </a:spcAft>
            </a:pPr>
            <a:r>
              <a:rPr lang="en-US" sz="2000" b="0" i="0" dirty="0">
                <a:effectLst/>
                <a:latin typeface="Arial" panose="020B0604020202020204" pitchFamily="34" charset="0"/>
                <a:cs typeface="Arial" panose="020B0604020202020204" pitchFamily="34" charset="0"/>
              </a:rPr>
              <a:t>Let's explore the key components of a parametric experiment:</a:t>
            </a:r>
          </a:p>
          <a:p>
            <a:pPr>
              <a:lnSpc>
                <a:spcPct val="100000"/>
              </a:lnSpc>
              <a:spcAft>
                <a:spcPts val="1200"/>
              </a:spcAft>
              <a:buFont typeface="Arial" panose="020B0604020202020204" pitchFamily="34" charset="0"/>
              <a:buChar char="•"/>
            </a:pPr>
            <a:r>
              <a:rPr lang="en-US" sz="2000" b="1" i="0" dirty="0">
                <a:solidFill>
                  <a:schemeClr val="accent2">
                    <a:lumMod val="75000"/>
                  </a:schemeClr>
                </a:solidFill>
                <a:effectLst/>
                <a:latin typeface="Arial" panose="020B0604020202020204" pitchFamily="34" charset="0"/>
                <a:cs typeface="Arial" panose="020B0604020202020204" pitchFamily="34" charset="0"/>
              </a:rPr>
              <a:t>Independent Variables</a:t>
            </a:r>
            <a:r>
              <a:rPr lang="en-US" sz="2000" b="0"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These are the variables that researchers systematically manipulate during the experiment. For instance, the learning rate in deep learning models can be an independent variable.</a:t>
            </a:r>
          </a:p>
          <a:p>
            <a:pPr>
              <a:lnSpc>
                <a:spcPct val="100000"/>
              </a:lnSpc>
              <a:spcAft>
                <a:spcPts val="1200"/>
              </a:spcAft>
              <a:buFont typeface="Arial" panose="020B0604020202020204" pitchFamily="34" charset="0"/>
              <a:buChar char="•"/>
            </a:pPr>
            <a:r>
              <a:rPr lang="en-US" sz="2000" b="1" i="0" dirty="0">
                <a:solidFill>
                  <a:schemeClr val="accent2">
                    <a:lumMod val="75000"/>
                  </a:schemeClr>
                </a:solidFill>
                <a:effectLst/>
                <a:latin typeface="Arial" panose="020B0604020202020204" pitchFamily="34" charset="0"/>
                <a:cs typeface="Arial" panose="020B0604020202020204" pitchFamily="34" charset="0"/>
              </a:rPr>
              <a:t>Dependent Variables</a:t>
            </a:r>
            <a:r>
              <a:rPr lang="en-US" sz="2000" b="0"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These are the outcome variables that researchers measure to assess the model's performance. Common dependent variables include model accuracy or computation speed.</a:t>
            </a:r>
          </a:p>
        </p:txBody>
      </p:sp>
      <p:sp>
        <p:nvSpPr>
          <p:cNvPr id="4" name="Slide Number Placeholder 3">
            <a:extLst>
              <a:ext uri="{FF2B5EF4-FFF2-40B4-BE49-F238E27FC236}">
                <a16:creationId xmlns:a16="http://schemas.microsoft.com/office/drawing/2014/main" id="{78FB4554-98F0-9B42-7B1A-C46E07D58E1D}"/>
              </a:ext>
            </a:extLst>
          </p:cNvPr>
          <p:cNvSpPr>
            <a:spLocks noGrp="1"/>
          </p:cNvSpPr>
          <p:nvPr>
            <p:ph type="sldNum" sz="quarter" idx="12"/>
          </p:nvPr>
        </p:nvSpPr>
        <p:spPr/>
        <p:txBody>
          <a:bodyPr/>
          <a:lstStyle/>
          <a:p>
            <a:fld id="{E912329F-61CE-48C5-8098-5A147EEAE957}" type="slidenum">
              <a:rPr lang="en-CA" smtClean="0"/>
              <a:t>33</a:t>
            </a:fld>
            <a:endParaRPr lang="en-CA"/>
          </a:p>
        </p:txBody>
      </p:sp>
    </p:spTree>
    <p:extLst>
      <p:ext uri="{BB962C8B-B14F-4D97-AF65-F5344CB8AC3E}">
        <p14:creationId xmlns:p14="http://schemas.microsoft.com/office/powerpoint/2010/main" val="2396229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ED8DB7-3C03-3369-2617-FC2C9AD7DD01}"/>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300" dirty="0">
                <a:solidFill>
                  <a:schemeClr val="accent4">
                    <a:lumMod val="60000"/>
                    <a:lumOff val="40000"/>
                  </a:schemeClr>
                </a:solidFill>
                <a:latin typeface="Arial" panose="020B0604020202020204" pitchFamily="34" charset="0"/>
                <a:cs typeface="Arial" panose="020B0604020202020204" pitchFamily="34" charset="0"/>
              </a:rPr>
              <a:t>Parametric Experiments in Recipe Testing</a:t>
            </a:r>
            <a:endParaRPr lang="en-CA" sz="33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FC8A6F5-F110-BBA0-D1CE-2D06E858859B}"/>
              </a:ext>
            </a:extLst>
          </p:cNvPr>
          <p:cNvSpPr>
            <a:spLocks noGrp="1"/>
          </p:cNvSpPr>
          <p:nvPr>
            <p:ph idx="1"/>
          </p:nvPr>
        </p:nvSpPr>
        <p:spPr>
          <a:xfrm>
            <a:off x="1" y="1722474"/>
            <a:ext cx="12078586" cy="5039833"/>
          </a:xfrm>
        </p:spPr>
        <p:txBody>
          <a:bodyPr anchor="ctr">
            <a:normAutofit/>
          </a:bodyPr>
          <a:lstStyle/>
          <a:p>
            <a:pPr lvl="1">
              <a:buFont typeface="Wingdings" panose="05000000000000000000" pitchFamily="2" charset="2"/>
              <a:buChar char="v"/>
            </a:pPr>
            <a:r>
              <a:rPr lang="en-US" sz="1400" b="0" i="0" dirty="0">
                <a:solidFill>
                  <a:srgbClr val="7030A0"/>
                </a:solidFill>
                <a:effectLst/>
                <a:latin typeface="Arial" panose="020B0604020202020204" pitchFamily="34" charset="0"/>
                <a:cs typeface="Arial" panose="020B0604020202020204" pitchFamily="34" charset="0"/>
              </a:rPr>
              <a:t>Imagine you're a chef trying to perfect a new cake recipe. You want to experiment with different ingredients and baking times to create the best cake possible. In this culinary experiment, you can relate the concepts to deep learning experiments:</a:t>
            </a:r>
          </a:p>
          <a:p>
            <a:pPr>
              <a:buFont typeface="+mj-lt"/>
              <a:buAutoNum type="arabicPeriod"/>
            </a:pPr>
            <a:r>
              <a:rPr lang="en-US" sz="1050" b="1" i="0" dirty="0">
                <a:solidFill>
                  <a:schemeClr val="accent2">
                    <a:lumMod val="75000"/>
                  </a:schemeClr>
                </a:solidFill>
                <a:effectLst/>
                <a:latin typeface="Arial" panose="020B0604020202020204" pitchFamily="34" charset="0"/>
                <a:cs typeface="Arial" panose="020B0604020202020204" pitchFamily="34" charset="0"/>
              </a:rPr>
              <a:t>Independent Variables</a:t>
            </a:r>
            <a:r>
              <a:rPr lang="en-US" sz="1050" b="0" i="0" dirty="0">
                <a:solidFill>
                  <a:schemeClr val="accent2">
                    <a:lumMod val="75000"/>
                  </a:schemeClr>
                </a:solidFill>
                <a:effectLst/>
                <a:latin typeface="Arial" panose="020B0604020202020204" pitchFamily="34" charset="0"/>
                <a:cs typeface="Arial" panose="020B0604020202020204" pitchFamily="34" charset="0"/>
              </a:rPr>
              <a:t>: </a:t>
            </a:r>
            <a:r>
              <a:rPr lang="en-US" sz="1050" b="0" i="0" dirty="0">
                <a:effectLst/>
                <a:latin typeface="Arial" panose="020B0604020202020204" pitchFamily="34" charset="0"/>
                <a:cs typeface="Arial" panose="020B0604020202020204" pitchFamily="34" charset="0"/>
              </a:rPr>
              <a:t>These are the elements you systematically change or manipulate in your cake recipe. For instance:</a:t>
            </a:r>
          </a:p>
          <a:p>
            <a:pPr marL="742950" lvl="1" indent="-285750">
              <a:buFont typeface="+mj-lt"/>
              <a:buAutoNum type="arabicPeriod"/>
            </a:pPr>
            <a:r>
              <a:rPr lang="en-US" sz="1050" b="0" i="0" dirty="0">
                <a:effectLst/>
                <a:latin typeface="Arial" panose="020B0604020202020204" pitchFamily="34" charset="0"/>
                <a:cs typeface="Arial" panose="020B0604020202020204" pitchFamily="34" charset="0"/>
              </a:rPr>
              <a:t>Type of Flour (All-purpose, Whole Wheat, Gluten-free)</a:t>
            </a:r>
          </a:p>
          <a:p>
            <a:pPr marL="742950" lvl="1" indent="-285750">
              <a:buFont typeface="+mj-lt"/>
              <a:buAutoNum type="arabicPeriod"/>
            </a:pPr>
            <a:r>
              <a:rPr lang="en-US" sz="1050" b="0" i="0" dirty="0">
                <a:effectLst/>
                <a:latin typeface="Arial" panose="020B0604020202020204" pitchFamily="34" charset="0"/>
                <a:cs typeface="Arial" panose="020B0604020202020204" pitchFamily="34" charset="0"/>
              </a:rPr>
              <a:t>Amount of Sugar (100g, 150g, 200g)</a:t>
            </a:r>
          </a:p>
          <a:p>
            <a:pPr marL="742950" lvl="1" indent="-285750">
              <a:buFont typeface="+mj-lt"/>
              <a:buAutoNum type="arabicPeriod"/>
            </a:pPr>
            <a:r>
              <a:rPr lang="en-US" sz="1050" b="0" i="0" dirty="0">
                <a:effectLst/>
                <a:latin typeface="Arial" panose="020B0604020202020204" pitchFamily="34" charset="0"/>
                <a:cs typeface="Arial" panose="020B0604020202020204" pitchFamily="34" charset="0"/>
              </a:rPr>
              <a:t>Baking Temperature (180°C, 200°C, 220°C)</a:t>
            </a:r>
          </a:p>
          <a:p>
            <a:pPr>
              <a:buFont typeface="+mj-lt"/>
              <a:buAutoNum type="arabicPeriod"/>
            </a:pPr>
            <a:r>
              <a:rPr lang="en-US" sz="1050" b="1" i="0" dirty="0">
                <a:solidFill>
                  <a:schemeClr val="accent2">
                    <a:lumMod val="75000"/>
                  </a:schemeClr>
                </a:solidFill>
                <a:effectLst/>
                <a:latin typeface="Arial" panose="020B0604020202020204" pitchFamily="34" charset="0"/>
                <a:cs typeface="Arial" panose="020B0604020202020204" pitchFamily="34" charset="0"/>
              </a:rPr>
              <a:t>Dependent Variables</a:t>
            </a:r>
            <a:r>
              <a:rPr lang="en-US" sz="1050" b="0" i="0" dirty="0">
                <a:solidFill>
                  <a:schemeClr val="accent2">
                    <a:lumMod val="75000"/>
                  </a:schemeClr>
                </a:solidFill>
                <a:effectLst/>
                <a:latin typeface="Arial" panose="020B0604020202020204" pitchFamily="34" charset="0"/>
                <a:cs typeface="Arial" panose="020B0604020202020204" pitchFamily="34" charset="0"/>
              </a:rPr>
              <a:t>: </a:t>
            </a:r>
            <a:r>
              <a:rPr lang="en-US" sz="1050" b="0" i="0" dirty="0">
                <a:effectLst/>
                <a:latin typeface="Arial" panose="020B0604020202020204" pitchFamily="34" charset="0"/>
                <a:cs typeface="Arial" panose="020B0604020202020204" pitchFamily="34" charset="0"/>
              </a:rPr>
              <a:t>These are the outcomes or measurements you use to evaluate the quality of the cake. In your cake experiment, common dependent variables might include:</a:t>
            </a:r>
          </a:p>
          <a:p>
            <a:pPr marL="742950" lvl="1" indent="-285750">
              <a:buFont typeface="+mj-lt"/>
              <a:buAutoNum type="arabicPeriod"/>
            </a:pPr>
            <a:r>
              <a:rPr lang="en-US" sz="1050" b="0" i="0" dirty="0">
                <a:effectLst/>
                <a:latin typeface="Arial" panose="020B0604020202020204" pitchFamily="34" charset="0"/>
                <a:cs typeface="Arial" panose="020B0604020202020204" pitchFamily="34" charset="0"/>
              </a:rPr>
              <a:t>Taste (subjective rating from 1 to 10)</a:t>
            </a:r>
          </a:p>
          <a:p>
            <a:pPr marL="742950" lvl="1" indent="-285750">
              <a:buFont typeface="+mj-lt"/>
              <a:buAutoNum type="arabicPeriod"/>
            </a:pPr>
            <a:r>
              <a:rPr lang="en-US" sz="1050" b="0" i="0" dirty="0">
                <a:effectLst/>
                <a:latin typeface="Arial" panose="020B0604020202020204" pitchFamily="34" charset="0"/>
                <a:cs typeface="Arial" panose="020B0604020202020204" pitchFamily="34" charset="0"/>
              </a:rPr>
              <a:t>Texture (measured on a scale from "moist" to "dry")</a:t>
            </a:r>
          </a:p>
          <a:p>
            <a:pPr marL="742950" lvl="1" indent="-285750">
              <a:buFont typeface="+mj-lt"/>
              <a:buAutoNum type="arabicPeriod"/>
            </a:pPr>
            <a:r>
              <a:rPr lang="en-US" sz="1050" b="0" i="0" dirty="0">
                <a:effectLst/>
                <a:latin typeface="Arial" panose="020B0604020202020204" pitchFamily="34" charset="0"/>
                <a:cs typeface="Arial" panose="020B0604020202020204" pitchFamily="34" charset="0"/>
              </a:rPr>
              <a:t>Appearance (rated as "poor," "good," or "excellent")</a:t>
            </a:r>
          </a:p>
          <a:p>
            <a:r>
              <a:rPr lang="en-US" sz="1050" b="0" i="0" dirty="0">
                <a:effectLst/>
                <a:latin typeface="Arial" panose="020B0604020202020204" pitchFamily="34" charset="0"/>
                <a:cs typeface="Arial" panose="020B0604020202020204" pitchFamily="34" charset="0"/>
              </a:rPr>
              <a:t>Now, let's see how this relates to deep learning:</a:t>
            </a:r>
          </a:p>
          <a:p>
            <a:pPr>
              <a:buFont typeface="Arial" panose="020B0604020202020204" pitchFamily="34" charset="0"/>
              <a:buChar char="•"/>
            </a:pPr>
            <a:r>
              <a:rPr lang="en-US" sz="1050" b="1" i="0" dirty="0">
                <a:solidFill>
                  <a:schemeClr val="accent2">
                    <a:lumMod val="75000"/>
                  </a:schemeClr>
                </a:solidFill>
                <a:effectLst/>
                <a:latin typeface="Arial" panose="020B0604020202020204" pitchFamily="34" charset="0"/>
                <a:cs typeface="Arial" panose="020B0604020202020204" pitchFamily="34" charset="0"/>
              </a:rPr>
              <a:t>Independent Variables</a:t>
            </a:r>
            <a:r>
              <a:rPr lang="en-US" sz="1050" b="0" i="0" dirty="0">
                <a:solidFill>
                  <a:schemeClr val="accent2">
                    <a:lumMod val="75000"/>
                  </a:schemeClr>
                </a:solidFill>
                <a:effectLst/>
                <a:latin typeface="Arial" panose="020B0604020202020204" pitchFamily="34" charset="0"/>
                <a:cs typeface="Arial" panose="020B0604020202020204" pitchFamily="34" charset="0"/>
              </a:rPr>
              <a:t>: </a:t>
            </a:r>
            <a:r>
              <a:rPr lang="en-US" sz="1050" b="0" i="0" dirty="0">
                <a:effectLst/>
                <a:latin typeface="Arial" panose="020B0604020202020204" pitchFamily="34" charset="0"/>
                <a:cs typeface="Arial" panose="020B0604020202020204" pitchFamily="34" charset="0"/>
              </a:rPr>
              <a:t>Just as you manipulate the type of flour, amount of sugar, and baking temperature to perfect your cake, deep learning researchers change certain parameters in their models. For example:</a:t>
            </a:r>
          </a:p>
          <a:p>
            <a:pPr marL="742950" lvl="1" indent="-285750">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Learning Rate (0.001, 0.01, 0.1)</a:t>
            </a:r>
          </a:p>
          <a:p>
            <a:pPr marL="742950" lvl="1" indent="-285750">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Number of Hidden Layers (1, 2, 3)</a:t>
            </a:r>
          </a:p>
          <a:p>
            <a:pPr marL="742950" lvl="1" indent="-285750">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Batch Size (32, 64, 128)</a:t>
            </a:r>
          </a:p>
          <a:p>
            <a:pPr>
              <a:buFont typeface="Arial" panose="020B0604020202020204" pitchFamily="34" charset="0"/>
              <a:buChar char="•"/>
            </a:pPr>
            <a:r>
              <a:rPr lang="en-US" sz="1050" b="1" i="0" dirty="0">
                <a:solidFill>
                  <a:schemeClr val="accent2">
                    <a:lumMod val="75000"/>
                  </a:schemeClr>
                </a:solidFill>
                <a:effectLst/>
                <a:latin typeface="Arial" panose="020B0604020202020204" pitchFamily="34" charset="0"/>
                <a:cs typeface="Arial" panose="020B0604020202020204" pitchFamily="34" charset="0"/>
              </a:rPr>
              <a:t>Dependent Variables</a:t>
            </a:r>
            <a:r>
              <a:rPr lang="en-US" sz="1050" b="0" i="0" dirty="0">
                <a:solidFill>
                  <a:schemeClr val="accent2">
                    <a:lumMod val="75000"/>
                  </a:schemeClr>
                </a:solidFill>
                <a:effectLst/>
                <a:latin typeface="Arial" panose="020B0604020202020204" pitchFamily="34" charset="0"/>
                <a:cs typeface="Arial" panose="020B0604020202020204" pitchFamily="34" charset="0"/>
              </a:rPr>
              <a:t>: </a:t>
            </a:r>
            <a:r>
              <a:rPr lang="en-US" sz="1050" b="0" i="0" dirty="0">
                <a:effectLst/>
                <a:latin typeface="Arial" panose="020B0604020202020204" pitchFamily="34" charset="0"/>
                <a:cs typeface="Arial" panose="020B0604020202020204" pitchFamily="34" charset="0"/>
              </a:rPr>
              <a:t>In deep learning experiments, researchers measure the performance of their models based on various metrics. These could include:</a:t>
            </a:r>
          </a:p>
          <a:p>
            <a:pPr marL="742950" lvl="1" indent="-285750">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Model Accuracy (percentage of correct predictions)</a:t>
            </a:r>
          </a:p>
          <a:p>
            <a:pPr marL="742950" lvl="1" indent="-285750">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Training Time (how long it takes for the model to learn)</a:t>
            </a:r>
          </a:p>
          <a:p>
            <a:pPr marL="742950" lvl="1" indent="-285750">
              <a:buFont typeface="Arial" panose="020B0604020202020204" pitchFamily="34" charset="0"/>
              <a:buChar char="•"/>
            </a:pPr>
            <a:r>
              <a:rPr lang="en-US" sz="1050" b="0" i="0" dirty="0">
                <a:effectLst/>
                <a:latin typeface="Arial" panose="020B0604020202020204" pitchFamily="34" charset="0"/>
                <a:cs typeface="Arial" panose="020B0604020202020204" pitchFamily="34" charset="0"/>
              </a:rPr>
              <a:t>Computational Resources (memory and processing power required)</a:t>
            </a:r>
          </a:p>
          <a:p>
            <a:r>
              <a:rPr lang="en-US" sz="1050" b="0" i="0" dirty="0">
                <a:effectLst/>
                <a:latin typeface="Arial" panose="020B0604020202020204" pitchFamily="34" charset="0"/>
                <a:cs typeface="Arial" panose="020B0604020202020204" pitchFamily="34" charset="0"/>
              </a:rPr>
              <a:t>Just as you aim to create the tastiest cake by varying ingredients and baking conditions, deep learning researchers seek to optimize their models by systematically changing parameters and evaluating their impact on model performance. This approach allows them to fine-tune deep learning models for various tasks, much like you fine-tune your cake recipe to achieve the perfect dessert.</a:t>
            </a:r>
          </a:p>
        </p:txBody>
      </p:sp>
      <p:sp>
        <p:nvSpPr>
          <p:cNvPr id="4" name="Slide Number Placeholder 3">
            <a:extLst>
              <a:ext uri="{FF2B5EF4-FFF2-40B4-BE49-F238E27FC236}">
                <a16:creationId xmlns:a16="http://schemas.microsoft.com/office/drawing/2014/main" id="{2A6B19F9-83E7-44C2-5E26-777D56FB0EF9}"/>
              </a:ext>
            </a:extLst>
          </p:cNvPr>
          <p:cNvSpPr>
            <a:spLocks noGrp="1"/>
          </p:cNvSpPr>
          <p:nvPr>
            <p:ph type="sldNum" sz="quarter" idx="12"/>
          </p:nvPr>
        </p:nvSpPr>
        <p:spPr/>
        <p:txBody>
          <a:bodyPr/>
          <a:lstStyle/>
          <a:p>
            <a:fld id="{E912329F-61CE-48C5-8098-5A147EEAE957}" type="slidenum">
              <a:rPr lang="en-CA" smtClean="0"/>
              <a:t>34</a:t>
            </a:fld>
            <a:endParaRPr lang="en-CA"/>
          </a:p>
        </p:txBody>
      </p:sp>
    </p:spTree>
    <p:extLst>
      <p:ext uri="{BB962C8B-B14F-4D97-AF65-F5344CB8AC3E}">
        <p14:creationId xmlns:p14="http://schemas.microsoft.com/office/powerpoint/2010/main" val="27215167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4B54CA-00FF-A6D9-0734-2688CF52A2FC}"/>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300" dirty="0">
                <a:solidFill>
                  <a:schemeClr val="accent4">
                    <a:lumMod val="60000"/>
                    <a:lumOff val="40000"/>
                  </a:schemeClr>
                </a:solidFill>
                <a:latin typeface="Arial" panose="020B0604020202020204" pitchFamily="34" charset="0"/>
                <a:cs typeface="Arial" panose="020B0604020202020204" pitchFamily="34" charset="0"/>
              </a:rPr>
              <a:t>4.4 Illustrating Parametric Experiments</a:t>
            </a:r>
            <a:endParaRPr lang="en-CA" sz="33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3A85E67-89FD-5BC4-5DE1-511CB7F3E7AD}"/>
              </a:ext>
            </a:extLst>
          </p:cNvPr>
          <p:cNvSpPr>
            <a:spLocks noGrp="1"/>
          </p:cNvSpPr>
          <p:nvPr>
            <p:ph idx="1"/>
          </p:nvPr>
        </p:nvSpPr>
        <p:spPr>
          <a:xfrm>
            <a:off x="303411" y="1743740"/>
            <a:ext cx="11732645" cy="4901609"/>
          </a:xfrm>
        </p:spPr>
        <p:txBody>
          <a:bodyPr anchor="ctr">
            <a:normAutofit/>
          </a:bodyPr>
          <a:lstStyle/>
          <a:p>
            <a:pPr>
              <a:lnSpc>
                <a:spcPct val="100000"/>
              </a:lnSpc>
              <a:spcAft>
                <a:spcPts val="600"/>
              </a:spcAft>
            </a:pPr>
            <a:r>
              <a:rPr lang="en-US" sz="2400" b="0" i="0" dirty="0">
                <a:effectLst/>
                <a:latin typeface="Arial" panose="020B0604020202020204" pitchFamily="34" charset="0"/>
                <a:cs typeface="Arial" panose="020B0604020202020204" pitchFamily="34" charset="0"/>
              </a:rPr>
              <a:t>To illustrate a parametric experiment, consider an experiment involving variations in a single parameter (e.g., the starting guess) for a specific model and dataset. </a:t>
            </a:r>
          </a:p>
          <a:p>
            <a:pPr>
              <a:lnSpc>
                <a:spcPct val="100000"/>
              </a:lnSpc>
              <a:spcAft>
                <a:spcPts val="600"/>
              </a:spcAft>
            </a:pPr>
            <a:r>
              <a:rPr lang="en-US" sz="2400" b="0" i="0" dirty="0">
                <a:effectLst/>
                <a:latin typeface="Arial" panose="020B0604020202020204" pitchFamily="34" charset="0"/>
                <a:cs typeface="Arial" panose="020B0604020202020204" pitchFamily="34" charset="0"/>
              </a:rPr>
              <a:t>The results display a range of parameter values that yield correct results and extreme values leading to incorrect outcomes.</a:t>
            </a:r>
          </a:p>
          <a:p>
            <a:pPr>
              <a:lnSpc>
                <a:spcPct val="100000"/>
              </a:lnSpc>
              <a:spcAft>
                <a:spcPts val="600"/>
              </a:spcAft>
            </a:pPr>
            <a:r>
              <a:rPr lang="en-US" sz="2400" b="0" i="0" dirty="0">
                <a:effectLst/>
                <a:latin typeface="Arial" panose="020B0604020202020204" pitchFamily="34" charset="0"/>
                <a:cs typeface="Arial" panose="020B0604020202020204" pitchFamily="34" charset="0"/>
              </a:rPr>
              <a:t>Another example involves the manipulation of two independent variables (learning rate and number of training epochs). </a:t>
            </a:r>
          </a:p>
          <a:p>
            <a:pPr>
              <a:lnSpc>
                <a:spcPct val="100000"/>
              </a:lnSpc>
              <a:spcAft>
                <a:spcPts val="600"/>
              </a:spcAft>
            </a:pPr>
            <a:r>
              <a:rPr lang="en-US" sz="2400" b="0" i="0" dirty="0">
                <a:effectLst/>
                <a:latin typeface="Arial" panose="020B0604020202020204" pitchFamily="34" charset="0"/>
                <a:cs typeface="Arial" panose="020B0604020202020204" pitchFamily="34" charset="0"/>
              </a:rPr>
              <a:t>Dark blue regions represent parameter combinations resulting in correct model behavior, while lighter regions indicate suboptimal performance.</a:t>
            </a:r>
          </a:p>
        </p:txBody>
      </p:sp>
      <p:sp>
        <p:nvSpPr>
          <p:cNvPr id="4" name="Slide Number Placeholder 3">
            <a:extLst>
              <a:ext uri="{FF2B5EF4-FFF2-40B4-BE49-F238E27FC236}">
                <a16:creationId xmlns:a16="http://schemas.microsoft.com/office/drawing/2014/main" id="{C2D271F7-048D-57FD-4EFE-6C71F29DA736}"/>
              </a:ext>
            </a:extLst>
          </p:cNvPr>
          <p:cNvSpPr>
            <a:spLocks noGrp="1"/>
          </p:cNvSpPr>
          <p:nvPr>
            <p:ph type="sldNum" sz="quarter" idx="12"/>
          </p:nvPr>
        </p:nvSpPr>
        <p:spPr/>
        <p:txBody>
          <a:bodyPr/>
          <a:lstStyle/>
          <a:p>
            <a:fld id="{E912329F-61CE-48C5-8098-5A147EEAE957}" type="slidenum">
              <a:rPr lang="en-CA" smtClean="0"/>
              <a:t>35</a:t>
            </a:fld>
            <a:endParaRPr lang="en-CA"/>
          </a:p>
        </p:txBody>
      </p:sp>
    </p:spTree>
    <p:extLst>
      <p:ext uri="{BB962C8B-B14F-4D97-AF65-F5344CB8AC3E}">
        <p14:creationId xmlns:p14="http://schemas.microsoft.com/office/powerpoint/2010/main" val="8516294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02B7FA-4A34-15E2-EE62-9BFCCCDC9FBE}"/>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300">
                <a:solidFill>
                  <a:schemeClr val="accent4">
                    <a:lumMod val="60000"/>
                    <a:lumOff val="40000"/>
                  </a:schemeClr>
                </a:solidFill>
                <a:latin typeface="Arial" panose="020B0604020202020204" pitchFamily="34" charset="0"/>
                <a:cs typeface="Arial" panose="020B0604020202020204" pitchFamily="34" charset="0"/>
              </a:rPr>
              <a:t>Parametric Experiments</a:t>
            </a:r>
          </a:p>
        </p:txBody>
      </p:sp>
      <p:pic>
        <p:nvPicPr>
          <p:cNvPr id="9" name="Content Placeholder 8">
            <a:extLst>
              <a:ext uri="{FF2B5EF4-FFF2-40B4-BE49-F238E27FC236}">
                <a16:creationId xmlns:a16="http://schemas.microsoft.com/office/drawing/2014/main" id="{13763FE3-33CD-7839-7052-256B6A01F63B}"/>
              </a:ext>
            </a:extLst>
          </p:cNvPr>
          <p:cNvPicPr>
            <a:picLocks noGrp="1" noChangeAspect="1"/>
          </p:cNvPicPr>
          <p:nvPr>
            <p:ph idx="1"/>
          </p:nvPr>
        </p:nvPicPr>
        <p:blipFill>
          <a:blip r:embed="rId2"/>
          <a:stretch>
            <a:fillRect/>
          </a:stretch>
        </p:blipFill>
        <p:spPr>
          <a:xfrm>
            <a:off x="432225" y="2167574"/>
            <a:ext cx="11327549" cy="4049598"/>
          </a:xfrm>
          <a:prstGeom prst="rect">
            <a:avLst/>
          </a:prstGeom>
        </p:spPr>
      </p:pic>
      <p:sp>
        <p:nvSpPr>
          <p:cNvPr id="10" name="Slide Number Placeholder 9">
            <a:extLst>
              <a:ext uri="{FF2B5EF4-FFF2-40B4-BE49-F238E27FC236}">
                <a16:creationId xmlns:a16="http://schemas.microsoft.com/office/drawing/2014/main" id="{6211BDF5-A6F7-BF29-68E5-C76FB0B93E79}"/>
              </a:ext>
            </a:extLst>
          </p:cNvPr>
          <p:cNvSpPr>
            <a:spLocks noGrp="1"/>
          </p:cNvSpPr>
          <p:nvPr>
            <p:ph type="sldNum" sz="quarter" idx="12"/>
          </p:nvPr>
        </p:nvSpPr>
        <p:spPr/>
        <p:txBody>
          <a:bodyPr/>
          <a:lstStyle/>
          <a:p>
            <a:fld id="{E912329F-61CE-48C5-8098-5A147EEAE957}" type="slidenum">
              <a:rPr lang="en-CA" smtClean="0"/>
              <a:t>36</a:t>
            </a:fld>
            <a:endParaRPr lang="en-CA"/>
          </a:p>
        </p:txBody>
      </p:sp>
    </p:spTree>
    <p:extLst>
      <p:ext uri="{BB962C8B-B14F-4D97-AF65-F5344CB8AC3E}">
        <p14:creationId xmlns:p14="http://schemas.microsoft.com/office/powerpoint/2010/main" val="2579202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B686B8-480E-21E9-9D86-692D716DBD8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300">
                <a:solidFill>
                  <a:schemeClr val="accent4">
                    <a:lumMod val="60000"/>
                    <a:lumOff val="40000"/>
                  </a:schemeClr>
                </a:solidFill>
                <a:latin typeface="Arial" panose="020B0604020202020204" pitchFamily="34" charset="0"/>
                <a:cs typeface="Arial" panose="020B0604020202020204" pitchFamily="34" charset="0"/>
              </a:rPr>
              <a:t>4.5 Interpreting Parametric Experiment Results</a:t>
            </a:r>
            <a:endParaRPr lang="en-CA" sz="330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D224E84-64AD-3F03-232A-62541A332B02}"/>
              </a:ext>
            </a:extLst>
          </p:cNvPr>
          <p:cNvSpPr>
            <a:spLocks noGrp="1"/>
          </p:cNvSpPr>
          <p:nvPr>
            <p:ph idx="1"/>
          </p:nvPr>
        </p:nvSpPr>
        <p:spPr>
          <a:xfrm>
            <a:off x="308345" y="1622744"/>
            <a:ext cx="11653284" cy="4940717"/>
          </a:xfrm>
        </p:spPr>
        <p:txBody>
          <a:bodyPr anchor="ctr">
            <a:normAutofit/>
          </a:bodyPr>
          <a:lstStyle/>
          <a:p>
            <a:pPr>
              <a:lnSpc>
                <a:spcPct val="100000"/>
              </a:lnSpc>
              <a:spcAft>
                <a:spcPts val="600"/>
              </a:spcAft>
            </a:pPr>
            <a:r>
              <a:rPr lang="en-US" b="0" i="0" dirty="0">
                <a:effectLst/>
                <a:latin typeface="Arial" panose="020B0604020202020204" pitchFamily="34" charset="0"/>
                <a:cs typeface="Arial" panose="020B0604020202020204" pitchFamily="34" charset="0"/>
              </a:rPr>
              <a:t>Parametric experiments offer valuable insights into the behavior of deep learning models. Correct interpretations often involve:</a:t>
            </a:r>
          </a:p>
          <a:p>
            <a:pPr>
              <a:lnSpc>
                <a:spcPct val="100000"/>
              </a:lnSpc>
              <a:spcAft>
                <a:spcPts val="600"/>
              </a:spcAft>
              <a:buFont typeface="Arial" panose="020B0604020202020204" pitchFamily="34" charset="0"/>
              <a:buChar char="•"/>
            </a:pPr>
            <a:r>
              <a:rPr lang="en-US" b="0" i="0" dirty="0">
                <a:effectLst/>
                <a:latin typeface="Arial" panose="020B0604020202020204" pitchFamily="34" charset="0"/>
                <a:cs typeface="Arial" panose="020B0604020202020204" pitchFamily="34" charset="0"/>
              </a:rPr>
              <a:t>Identifying the best set of parameters for a specific model and dataset.</a:t>
            </a:r>
          </a:p>
          <a:p>
            <a:pPr>
              <a:lnSpc>
                <a:spcPct val="100000"/>
              </a:lnSpc>
              <a:spcAft>
                <a:spcPts val="600"/>
              </a:spcAft>
              <a:buFont typeface="Arial" panose="020B0604020202020204" pitchFamily="34" charset="0"/>
              <a:buChar char="•"/>
            </a:pPr>
            <a:r>
              <a:rPr lang="en-US" b="0" i="0" dirty="0">
                <a:effectLst/>
                <a:latin typeface="Arial" panose="020B0604020202020204" pitchFamily="34" charset="0"/>
                <a:cs typeface="Arial" panose="020B0604020202020204" pitchFamily="34" charset="0"/>
              </a:rPr>
              <a:t>Recognizing general patterns in model performance across various datasets and models.</a:t>
            </a:r>
          </a:p>
          <a:p>
            <a:pPr>
              <a:lnSpc>
                <a:spcPct val="100000"/>
              </a:lnSpc>
              <a:spcAft>
                <a:spcPts val="600"/>
              </a:spcAft>
            </a:pPr>
            <a:r>
              <a:rPr lang="en-US" b="0" i="1" dirty="0">
                <a:solidFill>
                  <a:srgbClr val="FF0000"/>
                </a:solidFill>
                <a:effectLst/>
                <a:latin typeface="Arial" panose="020B0604020202020204" pitchFamily="34" charset="0"/>
                <a:cs typeface="Arial" panose="020B0604020202020204" pitchFamily="34" charset="0"/>
              </a:rPr>
              <a:t>It is crucial to avoid overly specific claims that a single parameter configuration is universally optimal</a:t>
            </a:r>
            <a:r>
              <a:rPr lang="en-US" b="0" i="0" dirty="0">
                <a:effectLst/>
                <a:latin typeface="Arial" panose="020B0604020202020204" pitchFamily="34" charset="0"/>
                <a:cs typeface="Arial" panose="020B0604020202020204" pitchFamily="34" charset="0"/>
              </a:rPr>
              <a:t>, as deep learning model performance can vary based on the dataset and architecture.</a:t>
            </a:r>
          </a:p>
        </p:txBody>
      </p:sp>
      <p:sp>
        <p:nvSpPr>
          <p:cNvPr id="4" name="Slide Number Placeholder 3">
            <a:extLst>
              <a:ext uri="{FF2B5EF4-FFF2-40B4-BE49-F238E27FC236}">
                <a16:creationId xmlns:a16="http://schemas.microsoft.com/office/drawing/2014/main" id="{847DEC7D-1CA4-673B-CBFA-824748771347}"/>
              </a:ext>
            </a:extLst>
          </p:cNvPr>
          <p:cNvSpPr>
            <a:spLocks noGrp="1"/>
          </p:cNvSpPr>
          <p:nvPr>
            <p:ph type="sldNum" sz="quarter" idx="12"/>
          </p:nvPr>
        </p:nvSpPr>
        <p:spPr/>
        <p:txBody>
          <a:bodyPr/>
          <a:lstStyle/>
          <a:p>
            <a:fld id="{E912329F-61CE-48C5-8098-5A147EEAE957}" type="slidenum">
              <a:rPr lang="en-CA" smtClean="0"/>
              <a:t>37</a:t>
            </a:fld>
            <a:endParaRPr lang="en-CA"/>
          </a:p>
        </p:txBody>
      </p:sp>
    </p:spTree>
    <p:extLst>
      <p:ext uri="{BB962C8B-B14F-4D97-AF65-F5344CB8AC3E}">
        <p14:creationId xmlns:p14="http://schemas.microsoft.com/office/powerpoint/2010/main" val="896675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6AE7AB-14DD-CF59-29D1-B0AD4BDDBCEC}"/>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CA" sz="3300" dirty="0">
                <a:solidFill>
                  <a:schemeClr val="accent4">
                    <a:lumMod val="60000"/>
                    <a:lumOff val="40000"/>
                  </a:schemeClr>
                </a:solidFill>
                <a:latin typeface="Arial" panose="020B0604020202020204" pitchFamily="34" charset="0"/>
                <a:cs typeface="Arial" panose="020B0604020202020204" pitchFamily="34" charset="0"/>
              </a:rPr>
              <a:t>Example-Image Classification Model</a:t>
            </a:r>
          </a:p>
        </p:txBody>
      </p:sp>
      <p:sp>
        <p:nvSpPr>
          <p:cNvPr id="3" name="Content Placeholder 2">
            <a:extLst>
              <a:ext uri="{FF2B5EF4-FFF2-40B4-BE49-F238E27FC236}">
                <a16:creationId xmlns:a16="http://schemas.microsoft.com/office/drawing/2014/main" id="{AF3CFD2A-EC95-D877-1EA3-049838718D80}"/>
              </a:ext>
            </a:extLst>
          </p:cNvPr>
          <p:cNvSpPr>
            <a:spLocks noGrp="1"/>
          </p:cNvSpPr>
          <p:nvPr>
            <p:ph idx="1"/>
          </p:nvPr>
        </p:nvSpPr>
        <p:spPr>
          <a:xfrm>
            <a:off x="116958" y="1622744"/>
            <a:ext cx="11834037" cy="5128929"/>
          </a:xfrm>
        </p:spPr>
        <p:txBody>
          <a:bodyPr anchor="ctr">
            <a:normAutofit lnSpcReduction="10000"/>
          </a:bodyPr>
          <a:lstStyle/>
          <a:p>
            <a:pPr lvl="1">
              <a:lnSpc>
                <a:spcPct val="110000"/>
              </a:lnSpc>
              <a:spcAft>
                <a:spcPts val="600"/>
              </a:spcAft>
              <a:buFont typeface="Wingdings" panose="05000000000000000000" pitchFamily="2" charset="2"/>
              <a:buChar char="v"/>
            </a:pPr>
            <a:r>
              <a:rPr lang="en-US" sz="1200" b="0" i="0" dirty="0">
                <a:solidFill>
                  <a:srgbClr val="7030A0"/>
                </a:solidFill>
                <a:effectLst/>
                <a:latin typeface="Arial" panose="020B0604020202020204" pitchFamily="34" charset="0"/>
                <a:cs typeface="Arial" panose="020B0604020202020204" pitchFamily="34" charset="0"/>
              </a:rPr>
              <a:t>You are a deep learning researcher focusing on image classification models. </a:t>
            </a:r>
          </a:p>
          <a:p>
            <a:pPr lvl="1">
              <a:lnSpc>
                <a:spcPct val="110000"/>
              </a:lnSpc>
              <a:spcAft>
                <a:spcPts val="600"/>
              </a:spcAft>
              <a:buFont typeface="Wingdings" panose="05000000000000000000" pitchFamily="2" charset="2"/>
              <a:buChar char="v"/>
            </a:pPr>
            <a:r>
              <a:rPr lang="en-US" sz="1200" b="0" i="0" dirty="0">
                <a:solidFill>
                  <a:srgbClr val="7030A0"/>
                </a:solidFill>
                <a:effectLst/>
                <a:latin typeface="Arial" panose="020B0604020202020204" pitchFamily="34" charset="0"/>
                <a:cs typeface="Arial" panose="020B0604020202020204" pitchFamily="34" charset="0"/>
              </a:rPr>
              <a:t>Your goal is to improve the accuracy of your model on a specific dataset of flower images. Here's how the statements apply to your experiments:</a:t>
            </a:r>
          </a:p>
          <a:p>
            <a:pPr>
              <a:lnSpc>
                <a:spcPct val="110000"/>
              </a:lnSpc>
              <a:spcAft>
                <a:spcPts val="600"/>
              </a:spcAft>
              <a:buFont typeface="+mj-lt"/>
              <a:buAutoNum type="arabicPeriod"/>
            </a:pPr>
            <a:r>
              <a:rPr lang="en-US" sz="1200" b="1" i="0" dirty="0">
                <a:solidFill>
                  <a:schemeClr val="accent2">
                    <a:lumMod val="75000"/>
                  </a:schemeClr>
                </a:solidFill>
                <a:effectLst/>
                <a:latin typeface="Arial" panose="020B0604020202020204" pitchFamily="34" charset="0"/>
                <a:cs typeface="Arial" panose="020B0604020202020204" pitchFamily="34" charset="0"/>
              </a:rPr>
              <a:t>Identifying the Best Parameters for a Specific Model and Dataset</a:t>
            </a:r>
            <a:r>
              <a:rPr lang="en-US" sz="1200" b="0" i="0" dirty="0">
                <a:solidFill>
                  <a:schemeClr val="accent2">
                    <a:lumMod val="75000"/>
                  </a:schemeClr>
                </a:solidFill>
                <a:effectLst/>
                <a:latin typeface="Arial" panose="020B0604020202020204" pitchFamily="34" charset="0"/>
                <a:cs typeface="Arial" panose="020B0604020202020204" pitchFamily="34" charset="0"/>
              </a:rPr>
              <a:t>: </a:t>
            </a:r>
            <a:r>
              <a:rPr lang="en-US" sz="1200" b="0" i="0" dirty="0">
                <a:effectLst/>
                <a:latin typeface="Arial" panose="020B0604020202020204" pitchFamily="34" charset="0"/>
                <a:cs typeface="Arial" panose="020B0604020202020204" pitchFamily="34" charset="0"/>
              </a:rPr>
              <a:t>After conducting a series of parametric experiments, you find that increasing the depth of your convolutional neural network (CNN) and using a specific dropout rate significantly improves the accuracy of your model on the flower image dataset. You conclude that, for this particular CNN architecture and the flower dataset, this parameter configuration is the best. This is similar to the idea of "identifying the best set of parameters for a specific model and dataset."</a:t>
            </a:r>
          </a:p>
          <a:p>
            <a:pPr>
              <a:lnSpc>
                <a:spcPct val="110000"/>
              </a:lnSpc>
              <a:spcAft>
                <a:spcPts val="600"/>
              </a:spcAft>
              <a:buFont typeface="+mj-lt"/>
              <a:buAutoNum type="arabicPeriod"/>
            </a:pPr>
            <a:r>
              <a:rPr lang="en-US" sz="1200" b="1" i="0" dirty="0">
                <a:solidFill>
                  <a:schemeClr val="accent2">
                    <a:lumMod val="75000"/>
                  </a:schemeClr>
                </a:solidFill>
                <a:effectLst/>
                <a:latin typeface="Arial" panose="020B0604020202020204" pitchFamily="34" charset="0"/>
                <a:cs typeface="Arial" panose="020B0604020202020204" pitchFamily="34" charset="0"/>
              </a:rPr>
              <a:t>Recognizing General Patterns in Model Performance</a:t>
            </a:r>
            <a:r>
              <a:rPr lang="en-US" sz="1200" b="0" i="0" dirty="0">
                <a:solidFill>
                  <a:schemeClr val="accent2">
                    <a:lumMod val="75000"/>
                  </a:schemeClr>
                </a:solidFill>
                <a:effectLst/>
                <a:latin typeface="Arial" panose="020B0604020202020204" pitchFamily="34" charset="0"/>
                <a:cs typeface="Arial" panose="020B0604020202020204" pitchFamily="34" charset="0"/>
              </a:rPr>
              <a:t>: </a:t>
            </a:r>
            <a:r>
              <a:rPr lang="en-US" sz="1200" b="0" i="0" dirty="0">
                <a:effectLst/>
                <a:latin typeface="Arial" panose="020B0604020202020204" pitchFamily="34" charset="0"/>
                <a:cs typeface="Arial" panose="020B0604020202020204" pitchFamily="34" charset="0"/>
              </a:rPr>
              <a:t>During your experiments, you also observe that applying batch normalization consistently leads to better model performance, not only for flower classification but also for other image classification tasks you've worked on in the past. This general pattern suggests that batch normalization is a valuable technique in deep learning and can improve model performance across various datasets and models. This aligns with the concept of "recognizing general patterns in model performance across various datasets and models."</a:t>
            </a:r>
          </a:p>
          <a:p>
            <a:pPr>
              <a:lnSpc>
                <a:spcPct val="110000"/>
              </a:lnSpc>
              <a:spcAft>
                <a:spcPts val="600"/>
              </a:spcAft>
            </a:pPr>
            <a:r>
              <a:rPr lang="en-US" sz="1200" b="0" i="0" dirty="0">
                <a:effectLst/>
                <a:latin typeface="Arial" panose="020B0604020202020204" pitchFamily="34" charset="0"/>
                <a:cs typeface="Arial" panose="020B0604020202020204" pitchFamily="34" charset="0"/>
              </a:rPr>
              <a:t>However, it's essential to remember the third statement:</a:t>
            </a:r>
          </a:p>
          <a:p>
            <a:pPr>
              <a:lnSpc>
                <a:spcPct val="110000"/>
              </a:lnSpc>
              <a:spcAft>
                <a:spcPts val="600"/>
              </a:spcAft>
            </a:pPr>
            <a:r>
              <a:rPr lang="en-US" sz="1200" b="1" i="0" dirty="0">
                <a:solidFill>
                  <a:schemeClr val="accent2">
                    <a:lumMod val="75000"/>
                  </a:schemeClr>
                </a:solidFill>
                <a:effectLst/>
                <a:latin typeface="Arial" panose="020B0604020202020204" pitchFamily="34" charset="0"/>
                <a:cs typeface="Arial" panose="020B0604020202020204" pitchFamily="34" charset="0"/>
              </a:rPr>
              <a:t>Avoiding Universally Optimal Claims</a:t>
            </a:r>
            <a:r>
              <a:rPr lang="en-US" sz="1200" b="0" i="0" dirty="0">
                <a:effectLst/>
                <a:latin typeface="Arial" panose="020B0604020202020204" pitchFamily="34" charset="0"/>
                <a:cs typeface="Arial" panose="020B0604020202020204" pitchFamily="34" charset="0"/>
              </a:rPr>
              <a:t>: Despite your success with the chosen parameters and batch normalization, you are careful not to make overly specific claims that this exact parameter configuration and technique will work optimally for every deep learning model and dataset. You understand that:</a:t>
            </a:r>
          </a:p>
          <a:p>
            <a:pPr lvl="1">
              <a:lnSpc>
                <a:spcPct val="110000"/>
              </a:lnSpc>
              <a:spcAft>
                <a:spcPts val="600"/>
              </a:spcAft>
              <a:buFont typeface="Wingdings" panose="05000000000000000000" pitchFamily="2" charset="2"/>
              <a:buChar char="q"/>
            </a:pPr>
            <a:r>
              <a:rPr lang="en-US" sz="1000" b="0" i="0" dirty="0">
                <a:effectLst/>
                <a:latin typeface="Arial" panose="020B0604020202020204" pitchFamily="34" charset="0"/>
                <a:cs typeface="Arial" panose="020B0604020202020204" pitchFamily="34" charset="0"/>
              </a:rPr>
              <a:t>Different model architectures may require different sets of parameters. What works well for a CNN might not be suitable for a recurrent neural network (RNN).</a:t>
            </a:r>
          </a:p>
          <a:p>
            <a:pPr lvl="1">
              <a:lnSpc>
                <a:spcPct val="110000"/>
              </a:lnSpc>
              <a:spcAft>
                <a:spcPts val="600"/>
              </a:spcAft>
              <a:buFont typeface="Wingdings" panose="05000000000000000000" pitchFamily="2" charset="2"/>
              <a:buChar char="q"/>
            </a:pPr>
            <a:r>
              <a:rPr lang="en-US" sz="1000" b="0" i="0" dirty="0">
                <a:effectLst/>
                <a:latin typeface="Arial" panose="020B0604020202020204" pitchFamily="34" charset="0"/>
                <a:cs typeface="Arial" panose="020B0604020202020204" pitchFamily="34" charset="0"/>
              </a:rPr>
              <a:t>Datasets can be vastly different in terms of content and complexity. Your parameter choices for flower images may not apply directly to datasets of animals, cars, or medical images.</a:t>
            </a:r>
          </a:p>
          <a:p>
            <a:pPr lvl="1">
              <a:lnSpc>
                <a:spcPct val="110000"/>
              </a:lnSpc>
              <a:spcAft>
                <a:spcPts val="600"/>
              </a:spcAft>
              <a:buFont typeface="Wingdings" panose="05000000000000000000" pitchFamily="2" charset="2"/>
              <a:buChar char="q"/>
            </a:pPr>
            <a:r>
              <a:rPr lang="en-US" sz="1000" b="0" i="0" dirty="0">
                <a:effectLst/>
                <a:latin typeface="Arial" panose="020B0604020202020204" pitchFamily="34" charset="0"/>
                <a:cs typeface="Arial" panose="020B0604020202020204" pitchFamily="34" charset="0"/>
              </a:rPr>
              <a:t>Task-specific requirements matter. Image classification may prioritize accuracy, while other tasks like object detection or image generation have different optimization goals.</a:t>
            </a:r>
          </a:p>
          <a:p>
            <a:pPr>
              <a:lnSpc>
                <a:spcPct val="110000"/>
              </a:lnSpc>
              <a:spcAft>
                <a:spcPts val="600"/>
              </a:spcAft>
            </a:pPr>
            <a:r>
              <a:rPr lang="en-US" sz="1200" b="0" i="0" dirty="0">
                <a:effectLst/>
                <a:latin typeface="Arial" panose="020B0604020202020204" pitchFamily="34" charset="0"/>
                <a:cs typeface="Arial" panose="020B0604020202020204" pitchFamily="34" charset="0"/>
              </a:rPr>
              <a:t>In this example, the key takeaway is that while you've successfully optimized your model for a specific use case and recognized a general pattern with batch normalization, you remain aware that deep learning model performance can vary significantly based on factors like architecture and dataset. Avoiding overly specific claims ensures that your research and insights remain valuable and applicable across a broader range of deep learning scenarios.</a:t>
            </a:r>
          </a:p>
        </p:txBody>
      </p:sp>
      <p:sp>
        <p:nvSpPr>
          <p:cNvPr id="4" name="Slide Number Placeholder 3">
            <a:extLst>
              <a:ext uri="{FF2B5EF4-FFF2-40B4-BE49-F238E27FC236}">
                <a16:creationId xmlns:a16="http://schemas.microsoft.com/office/drawing/2014/main" id="{6CE688FB-F452-E063-35A7-ACC51C70B7D9}"/>
              </a:ext>
            </a:extLst>
          </p:cNvPr>
          <p:cNvSpPr>
            <a:spLocks noGrp="1"/>
          </p:cNvSpPr>
          <p:nvPr>
            <p:ph type="sldNum" sz="quarter" idx="12"/>
          </p:nvPr>
        </p:nvSpPr>
        <p:spPr>
          <a:xfrm>
            <a:off x="8782048" y="6439711"/>
            <a:ext cx="2743200" cy="365125"/>
          </a:xfrm>
        </p:spPr>
        <p:txBody>
          <a:bodyPr/>
          <a:lstStyle/>
          <a:p>
            <a:fld id="{E912329F-61CE-48C5-8098-5A147EEAE957}" type="slidenum">
              <a:rPr lang="en-CA" smtClean="0"/>
              <a:t>38</a:t>
            </a:fld>
            <a:endParaRPr lang="en-CA" dirty="0"/>
          </a:p>
        </p:txBody>
      </p:sp>
    </p:spTree>
    <p:extLst>
      <p:ext uri="{BB962C8B-B14F-4D97-AF65-F5344CB8AC3E}">
        <p14:creationId xmlns:p14="http://schemas.microsoft.com/office/powerpoint/2010/main" val="2983402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017B65-C369-BFB8-7DA5-64684DDB764F}"/>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300">
                <a:solidFill>
                  <a:schemeClr val="accent4">
                    <a:lumMod val="60000"/>
                    <a:lumOff val="40000"/>
                  </a:schemeClr>
                </a:solidFill>
                <a:latin typeface="Arial" panose="020B0604020202020204" pitchFamily="34" charset="0"/>
                <a:cs typeface="Arial" panose="020B0604020202020204" pitchFamily="34" charset="0"/>
              </a:rPr>
              <a:t>4.6 Limitations and Solutions with experimental approach</a:t>
            </a:r>
            <a:endParaRPr lang="en-CA" sz="330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74F2DE6-00A6-CD4D-D789-378B95D27911}"/>
              </a:ext>
            </a:extLst>
          </p:cNvPr>
          <p:cNvSpPr>
            <a:spLocks noGrp="1"/>
          </p:cNvSpPr>
          <p:nvPr>
            <p:ph idx="1"/>
          </p:nvPr>
        </p:nvSpPr>
        <p:spPr>
          <a:xfrm>
            <a:off x="250247" y="1622745"/>
            <a:ext cx="11732646" cy="4940718"/>
          </a:xfrm>
        </p:spPr>
        <p:txBody>
          <a:bodyPr anchor="ctr">
            <a:normAutofit/>
          </a:bodyPr>
          <a:lstStyle/>
          <a:p>
            <a:pPr>
              <a:lnSpc>
                <a:spcPct val="100000"/>
              </a:lnSpc>
              <a:spcAft>
                <a:spcPts val="600"/>
              </a:spcAft>
              <a:buFont typeface="Wingdings" panose="05000000000000000000" pitchFamily="2" charset="2"/>
              <a:buChar char="v"/>
            </a:pPr>
            <a:r>
              <a:rPr lang="en-US" sz="1700" b="0" i="0" dirty="0">
                <a:solidFill>
                  <a:srgbClr val="7030A0"/>
                </a:solidFill>
                <a:effectLst/>
                <a:latin typeface="Arial" panose="020B0604020202020204" pitchFamily="34" charset="0"/>
                <a:cs typeface="Arial" panose="020B0604020202020204" pitchFamily="34" charset="0"/>
              </a:rPr>
              <a:t>The experimental approach to deep learning comes with certain limitations:</a:t>
            </a:r>
          </a:p>
          <a:p>
            <a:pPr>
              <a:lnSpc>
                <a:spcPct val="100000"/>
              </a:lnSpc>
              <a:spcAft>
                <a:spcPts val="600"/>
              </a:spcAft>
              <a:buFont typeface="Arial" panose="020B0604020202020204" pitchFamily="34" charset="0"/>
              <a:buChar char="•"/>
            </a:pPr>
            <a:r>
              <a:rPr lang="en-US" sz="1700" b="1" i="0" dirty="0">
                <a:solidFill>
                  <a:schemeClr val="accent2">
                    <a:lumMod val="75000"/>
                  </a:schemeClr>
                </a:solidFill>
                <a:effectLst/>
                <a:latin typeface="Arial" panose="020B0604020202020204" pitchFamily="34" charset="0"/>
                <a:cs typeface="Arial" panose="020B0604020202020204" pitchFamily="34" charset="0"/>
              </a:rPr>
              <a:t>Feasibility</a:t>
            </a:r>
            <a:r>
              <a:rPr lang="en-US" sz="1700" b="0" i="0" dirty="0">
                <a:solidFill>
                  <a:schemeClr val="accent2">
                    <a:lumMod val="75000"/>
                  </a:schemeClr>
                </a:solidFill>
                <a:effectLst/>
                <a:latin typeface="Arial" panose="020B0604020202020204" pitchFamily="34" charset="0"/>
                <a:cs typeface="Arial" panose="020B0604020202020204" pitchFamily="34" charset="0"/>
              </a:rPr>
              <a:t>: </a:t>
            </a:r>
            <a:r>
              <a:rPr lang="en-US" sz="1700" b="0" i="0" dirty="0">
                <a:effectLst/>
                <a:latin typeface="Arial" panose="020B0604020202020204" pitchFamily="34" charset="0"/>
                <a:cs typeface="Arial" panose="020B0604020202020204" pitchFamily="34" charset="0"/>
              </a:rPr>
              <a:t>Running experiments with large models can be time-consuming. Extensive testing with computationally expensive models may not be practical.</a:t>
            </a:r>
          </a:p>
          <a:p>
            <a:pPr>
              <a:lnSpc>
                <a:spcPct val="100000"/>
              </a:lnSpc>
              <a:spcAft>
                <a:spcPts val="600"/>
              </a:spcAft>
              <a:buFont typeface="Arial" panose="020B0604020202020204" pitchFamily="34" charset="0"/>
              <a:buChar char="•"/>
            </a:pPr>
            <a:r>
              <a:rPr lang="en-US" sz="1700" b="1" i="0" dirty="0">
                <a:solidFill>
                  <a:schemeClr val="accent2">
                    <a:lumMod val="75000"/>
                  </a:schemeClr>
                </a:solidFill>
                <a:effectLst/>
                <a:latin typeface="Arial" panose="020B0604020202020204" pitchFamily="34" charset="0"/>
                <a:cs typeface="Arial" panose="020B0604020202020204" pitchFamily="34" charset="0"/>
              </a:rPr>
              <a:t>Generalizability</a:t>
            </a:r>
            <a:r>
              <a:rPr lang="en-US" sz="1700" b="0" i="0" dirty="0">
                <a:effectLst/>
                <a:latin typeface="Arial" panose="020B0604020202020204" pitchFamily="34" charset="0"/>
                <a:cs typeface="Arial" panose="020B0604020202020204" pitchFamily="34" charset="0"/>
              </a:rPr>
              <a:t>: Findings from one model may not generalize well to others or different datasets.</a:t>
            </a:r>
          </a:p>
          <a:p>
            <a:pPr>
              <a:lnSpc>
                <a:spcPct val="100000"/>
              </a:lnSpc>
              <a:spcAft>
                <a:spcPts val="600"/>
              </a:spcAft>
            </a:pPr>
            <a:r>
              <a:rPr lang="en-US" sz="1700" b="0" i="0" dirty="0">
                <a:effectLst/>
                <a:latin typeface="Arial" panose="020B0604020202020204" pitchFamily="34" charset="0"/>
                <a:cs typeface="Arial" panose="020B0604020202020204" pitchFamily="34" charset="0"/>
              </a:rPr>
              <a:t>The solution lies in using the experimental approach to build intuition and expertise in deep learning principles rather than focusing solely on specific model configurations. </a:t>
            </a:r>
          </a:p>
          <a:p>
            <a:pPr lvl="1">
              <a:lnSpc>
                <a:spcPct val="100000"/>
              </a:lnSpc>
              <a:spcAft>
                <a:spcPts val="600"/>
              </a:spcAft>
              <a:buFont typeface="Wingdings" panose="05000000000000000000" pitchFamily="2" charset="2"/>
              <a:buChar char="q"/>
            </a:pPr>
            <a:r>
              <a:rPr lang="en-US" sz="1600" b="0" i="0" dirty="0">
                <a:effectLst/>
                <a:latin typeface="Arial" panose="020B0604020202020204" pitchFamily="34" charset="0"/>
                <a:cs typeface="Arial" panose="020B0604020202020204" pitchFamily="34" charset="0"/>
              </a:rPr>
              <a:t>Science is as much an art as it is a science, emphasizing the importance of developing a deep understanding of the field.</a:t>
            </a:r>
          </a:p>
        </p:txBody>
      </p:sp>
      <p:sp>
        <p:nvSpPr>
          <p:cNvPr id="4" name="Slide Number Placeholder 3">
            <a:extLst>
              <a:ext uri="{FF2B5EF4-FFF2-40B4-BE49-F238E27FC236}">
                <a16:creationId xmlns:a16="http://schemas.microsoft.com/office/drawing/2014/main" id="{9AE40CB3-E267-360D-7F16-05430E13FDDA}"/>
              </a:ext>
            </a:extLst>
          </p:cNvPr>
          <p:cNvSpPr>
            <a:spLocks noGrp="1"/>
          </p:cNvSpPr>
          <p:nvPr>
            <p:ph type="sldNum" sz="quarter" idx="12"/>
          </p:nvPr>
        </p:nvSpPr>
        <p:spPr/>
        <p:txBody>
          <a:bodyPr/>
          <a:lstStyle/>
          <a:p>
            <a:fld id="{E912329F-61CE-48C5-8098-5A147EEAE957}" type="slidenum">
              <a:rPr lang="en-CA" smtClean="0"/>
              <a:t>39</a:t>
            </a:fld>
            <a:endParaRPr lang="en-CA"/>
          </a:p>
        </p:txBody>
      </p:sp>
    </p:spTree>
    <p:extLst>
      <p:ext uri="{BB962C8B-B14F-4D97-AF65-F5344CB8AC3E}">
        <p14:creationId xmlns:p14="http://schemas.microsoft.com/office/powerpoint/2010/main" val="960641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9C6C89-4E8C-4E32-4522-F6502E33544E}"/>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1.1.2 Real-World Examples</a:t>
            </a:r>
          </a:p>
        </p:txBody>
      </p:sp>
      <p:sp>
        <p:nvSpPr>
          <p:cNvPr id="3" name="Content Placeholder 2">
            <a:extLst>
              <a:ext uri="{FF2B5EF4-FFF2-40B4-BE49-F238E27FC236}">
                <a16:creationId xmlns:a16="http://schemas.microsoft.com/office/drawing/2014/main" id="{49011B9F-DFC9-19A7-92B0-BF3FEAA9E3E2}"/>
              </a:ext>
            </a:extLst>
          </p:cNvPr>
          <p:cNvSpPr>
            <a:spLocks noGrp="1"/>
          </p:cNvSpPr>
          <p:nvPr>
            <p:ph idx="1"/>
          </p:nvPr>
        </p:nvSpPr>
        <p:spPr>
          <a:xfrm>
            <a:off x="606057" y="1622746"/>
            <a:ext cx="10919636" cy="4940716"/>
          </a:xfrm>
        </p:spPr>
        <p:txBody>
          <a:bodyPr vert="horz" lIns="91440" tIns="45720" rIns="91440" bIns="45720" rtlCol="0" anchor="ctr">
            <a:normAutofit fontScale="62500" lnSpcReduction="20000"/>
          </a:bodyPr>
          <a:lstStyle/>
          <a:p>
            <a:pPr>
              <a:lnSpc>
                <a:spcPct val="120000"/>
              </a:lnSpc>
              <a:spcAft>
                <a:spcPts val="1200"/>
              </a:spcAft>
            </a:pPr>
            <a:r>
              <a:rPr lang="en-US" sz="2000" dirty="0">
                <a:latin typeface="Arial" panose="020B0604020202020204" pitchFamily="34" charset="0"/>
                <a:cs typeface="Arial" panose="020B0604020202020204" pitchFamily="34" charset="0"/>
              </a:rPr>
              <a:t>To make the concept of input-output transformation clearer, consider these real-world examples:</a:t>
            </a:r>
          </a:p>
          <a:p>
            <a:pPr lvl="1">
              <a:lnSpc>
                <a:spcPct val="120000"/>
              </a:lnSpc>
              <a:spcAft>
                <a:spcPts val="1200"/>
              </a:spcAft>
            </a:pPr>
            <a:r>
              <a:rPr lang="en-US" b="1" dirty="0">
                <a:solidFill>
                  <a:schemeClr val="accent2">
                    <a:lumMod val="75000"/>
                  </a:schemeClr>
                </a:solidFill>
                <a:latin typeface="Arial" panose="020B0604020202020204" pitchFamily="34" charset="0"/>
                <a:cs typeface="Arial" panose="020B0604020202020204" pitchFamily="34" charset="0"/>
              </a:rPr>
              <a:t>Web Browsing Predictions: </a:t>
            </a:r>
            <a:r>
              <a:rPr lang="en-US" dirty="0">
                <a:latin typeface="Arial" panose="020B0604020202020204" pitchFamily="34" charset="0"/>
                <a:cs typeface="Arial" panose="020B0604020202020204" pitchFamily="34" charset="0"/>
              </a:rPr>
              <a:t>Algorithms analyzing web browser history to predict the likelihood of clicking on advertisements, videos, or websites. The input is the browsing history, and the output is the probability of clicking on a link, with an ANN performing the transformation.</a:t>
            </a:r>
          </a:p>
          <a:p>
            <a:pPr lvl="1">
              <a:lnSpc>
                <a:spcPct val="120000"/>
              </a:lnSpc>
              <a:spcAft>
                <a:spcPts val="1200"/>
              </a:spcAft>
            </a:pPr>
            <a:r>
              <a:rPr lang="en-US" b="1" dirty="0">
                <a:solidFill>
                  <a:schemeClr val="accent2">
                    <a:lumMod val="75000"/>
                  </a:schemeClr>
                </a:solidFill>
                <a:latin typeface="Arial" panose="020B0604020202020204" pitchFamily="34" charset="0"/>
                <a:cs typeface="Arial" panose="020B0604020202020204" pitchFamily="34" charset="0"/>
              </a:rPr>
              <a:t>Credit Card Fraud Detection: </a:t>
            </a:r>
            <a:r>
              <a:rPr lang="en-US" dirty="0">
                <a:latin typeface="Arial" panose="020B0604020202020204" pitchFamily="34" charset="0"/>
                <a:cs typeface="Arial" panose="020B0604020202020204" pitchFamily="34" charset="0"/>
              </a:rPr>
              <a:t>Given credit card transaction data (e.g., amount, time, location), a prediction can be made about whether a transaction is legitimate or fraudulent.</a:t>
            </a:r>
          </a:p>
          <a:p>
            <a:pPr lvl="1">
              <a:lnSpc>
                <a:spcPct val="120000"/>
              </a:lnSpc>
              <a:spcAft>
                <a:spcPts val="1200"/>
              </a:spcAft>
            </a:pPr>
            <a:r>
              <a:rPr lang="en-US" b="1" dirty="0">
                <a:solidFill>
                  <a:schemeClr val="accent2">
                    <a:lumMod val="75000"/>
                  </a:schemeClr>
                </a:solidFill>
                <a:latin typeface="Arial" panose="020B0604020202020204" pitchFamily="34" charset="0"/>
                <a:cs typeface="Arial" panose="020B0604020202020204" pitchFamily="34" charset="0"/>
              </a:rPr>
              <a:t>Medical Diagnosis: </a:t>
            </a:r>
            <a:r>
              <a:rPr lang="en-US" dirty="0">
                <a:latin typeface="Arial" panose="020B0604020202020204" pitchFamily="34" charset="0"/>
                <a:cs typeface="Arial" panose="020B0604020202020204" pitchFamily="34" charset="0"/>
              </a:rPr>
              <a:t>ANNs can utilize medical history and diagnostic test results to predict the likelihood of having a specific disease.</a:t>
            </a:r>
          </a:p>
          <a:p>
            <a:pPr lvl="1">
              <a:lnSpc>
                <a:spcPct val="120000"/>
              </a:lnSpc>
              <a:spcAft>
                <a:spcPts val="1200"/>
              </a:spcAft>
            </a:pPr>
            <a:r>
              <a:rPr lang="en-US" b="1" dirty="0">
                <a:solidFill>
                  <a:schemeClr val="accent2">
                    <a:lumMod val="75000"/>
                  </a:schemeClr>
                </a:solidFill>
                <a:latin typeface="Arial" panose="020B0604020202020204" pitchFamily="34" charset="0"/>
                <a:cs typeface="Arial" panose="020B0604020202020204" pitchFamily="34" charset="0"/>
              </a:rPr>
              <a:t>Pedestrian Detection: </a:t>
            </a:r>
            <a:r>
              <a:rPr lang="en-US" dirty="0">
                <a:latin typeface="Arial" panose="020B0604020202020204" pitchFamily="34" charset="0"/>
                <a:cs typeface="Arial" panose="020B0604020202020204" pitchFamily="34" charset="0"/>
              </a:rPr>
              <a:t>In self-driving cars, camera images are analyzed by ANNs to determine if a pedestrian is about to cross the road.</a:t>
            </a:r>
          </a:p>
          <a:p>
            <a:pPr lvl="1">
              <a:lnSpc>
                <a:spcPct val="120000"/>
              </a:lnSpc>
              <a:spcAft>
                <a:spcPts val="1200"/>
              </a:spcAft>
            </a:pPr>
            <a:r>
              <a:rPr lang="en-US" b="1" dirty="0">
                <a:solidFill>
                  <a:schemeClr val="accent2">
                    <a:lumMod val="75000"/>
                  </a:schemeClr>
                </a:solidFill>
                <a:latin typeface="Arial" panose="020B0604020202020204" pitchFamily="34" charset="0"/>
                <a:cs typeface="Arial" panose="020B0604020202020204" pitchFamily="34" charset="0"/>
              </a:rPr>
              <a:t>Language Translation: </a:t>
            </a:r>
            <a:r>
              <a:rPr lang="en-US" dirty="0">
                <a:latin typeface="Arial" panose="020B0604020202020204" pitchFamily="34" charset="0"/>
                <a:cs typeface="Arial" panose="020B0604020202020204" pitchFamily="34" charset="0"/>
              </a:rPr>
              <a:t>ANNs can automatically translate text from one language to another, such as translating Malay to French.</a:t>
            </a:r>
          </a:p>
          <a:p>
            <a:pPr lvl="1">
              <a:lnSpc>
                <a:spcPct val="120000"/>
              </a:lnSpc>
              <a:spcAft>
                <a:spcPts val="1200"/>
              </a:spcAft>
            </a:pPr>
            <a:r>
              <a:rPr lang="en-US" dirty="0">
                <a:latin typeface="Arial" panose="020B0604020202020204" pitchFamily="34" charset="0"/>
                <a:cs typeface="Arial" panose="020B0604020202020204" pitchFamily="34" charset="0"/>
              </a:rPr>
              <a:t>These diverse examples illustrate the versatility of ANNs, as they can handle a wide range of tasks despite their shared mathematical foundations.</a:t>
            </a:r>
          </a:p>
        </p:txBody>
      </p:sp>
      <p:sp>
        <p:nvSpPr>
          <p:cNvPr id="4" name="Slide Number Placeholder 3">
            <a:extLst>
              <a:ext uri="{FF2B5EF4-FFF2-40B4-BE49-F238E27FC236}">
                <a16:creationId xmlns:a16="http://schemas.microsoft.com/office/drawing/2014/main" id="{D5E3EF3C-8507-0E55-9123-495D7C126A57}"/>
              </a:ext>
            </a:extLst>
          </p:cNvPr>
          <p:cNvSpPr>
            <a:spLocks noGrp="1"/>
          </p:cNvSpPr>
          <p:nvPr>
            <p:ph type="sldNum" sz="quarter" idx="12"/>
          </p:nvPr>
        </p:nvSpPr>
        <p:spPr/>
        <p:txBody>
          <a:bodyPr/>
          <a:lstStyle/>
          <a:p>
            <a:fld id="{E912329F-61CE-48C5-8098-5A147EEAE957}" type="slidenum">
              <a:rPr lang="en-CA" smtClean="0"/>
              <a:t>4</a:t>
            </a:fld>
            <a:endParaRPr lang="en-CA"/>
          </a:p>
        </p:txBody>
      </p:sp>
    </p:spTree>
    <p:extLst>
      <p:ext uri="{BB962C8B-B14F-4D97-AF65-F5344CB8AC3E}">
        <p14:creationId xmlns:p14="http://schemas.microsoft.com/office/powerpoint/2010/main" val="40883934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0B75CC-89A9-8BED-7554-4937DF2B5677}"/>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CA" sz="3300">
                <a:solidFill>
                  <a:schemeClr val="accent4">
                    <a:lumMod val="60000"/>
                    <a:lumOff val="40000"/>
                  </a:schemeClr>
                </a:solidFill>
                <a:latin typeface="Arial" panose="020B0604020202020204" pitchFamily="34" charset="0"/>
                <a:cs typeface="Arial" panose="020B0604020202020204" pitchFamily="34" charset="0"/>
              </a:rPr>
              <a:t>Example- </a:t>
            </a:r>
            <a:r>
              <a:rPr lang="en-US" sz="3300" dirty="0">
                <a:solidFill>
                  <a:schemeClr val="accent4">
                    <a:lumMod val="60000"/>
                    <a:lumOff val="40000"/>
                  </a:schemeClr>
                </a:solidFill>
                <a:latin typeface="Arial" panose="020B0604020202020204" pitchFamily="34" charset="0"/>
                <a:cs typeface="Arial" panose="020B0604020202020204" pitchFamily="34" charset="0"/>
              </a:rPr>
              <a:t>Learning to Play a Video Game</a:t>
            </a:r>
            <a:endParaRPr lang="en-CA" sz="33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66862D-08C1-03D2-6205-918AD4139887}"/>
              </a:ext>
            </a:extLst>
          </p:cNvPr>
          <p:cNvSpPr>
            <a:spLocks noGrp="1"/>
          </p:cNvSpPr>
          <p:nvPr>
            <p:ph idx="1"/>
          </p:nvPr>
        </p:nvSpPr>
        <p:spPr>
          <a:xfrm>
            <a:off x="180754" y="1701209"/>
            <a:ext cx="11822988" cy="4735450"/>
          </a:xfrm>
        </p:spPr>
        <p:txBody>
          <a:bodyPr anchor="ctr">
            <a:normAutofit fontScale="92500"/>
          </a:bodyPr>
          <a:lstStyle/>
          <a:p>
            <a:pPr>
              <a:lnSpc>
                <a:spcPct val="100000"/>
              </a:lnSpc>
              <a:spcAft>
                <a:spcPts val="600"/>
              </a:spcAft>
              <a:buFont typeface="Wingdings" panose="05000000000000000000" pitchFamily="2" charset="2"/>
              <a:buChar char="v"/>
            </a:pPr>
            <a:r>
              <a:rPr lang="en-US" sz="1600" b="0" i="0" dirty="0">
                <a:solidFill>
                  <a:srgbClr val="7030A0"/>
                </a:solidFill>
                <a:effectLst/>
                <a:latin typeface="Arial" panose="020B0604020202020204" pitchFamily="34" charset="0"/>
                <a:cs typeface="Arial" panose="020B0604020202020204" pitchFamily="34" charset="0"/>
              </a:rPr>
              <a:t>Imagine you're a gamer trying to become skilled at a complex video game. </a:t>
            </a:r>
          </a:p>
          <a:p>
            <a:pPr>
              <a:lnSpc>
                <a:spcPct val="100000"/>
              </a:lnSpc>
              <a:spcAft>
                <a:spcPts val="600"/>
              </a:spcAft>
              <a:buFont typeface="Wingdings" panose="05000000000000000000" pitchFamily="2" charset="2"/>
              <a:buChar char="v"/>
            </a:pPr>
            <a:r>
              <a:rPr lang="en-US" sz="1600" b="0" i="0" dirty="0">
                <a:solidFill>
                  <a:srgbClr val="7030A0"/>
                </a:solidFill>
                <a:effectLst/>
                <a:latin typeface="Arial" panose="020B0604020202020204" pitchFamily="34" charset="0"/>
                <a:cs typeface="Arial" panose="020B0604020202020204" pitchFamily="34" charset="0"/>
              </a:rPr>
              <a:t>You decide to experiment with different strategies and approaches to improve your gameplay. </a:t>
            </a:r>
          </a:p>
          <a:p>
            <a:pPr>
              <a:lnSpc>
                <a:spcPct val="100000"/>
              </a:lnSpc>
              <a:spcAft>
                <a:spcPts val="600"/>
              </a:spcAft>
            </a:pPr>
            <a:r>
              <a:rPr lang="en-US" sz="1600" b="0" i="0" dirty="0">
                <a:effectLst/>
                <a:latin typeface="Arial" panose="020B0604020202020204" pitchFamily="34" charset="0"/>
                <a:cs typeface="Arial" panose="020B0604020202020204" pitchFamily="34" charset="0"/>
              </a:rPr>
              <a:t>However, you run into some challenges:</a:t>
            </a:r>
          </a:p>
          <a:p>
            <a:pPr>
              <a:lnSpc>
                <a:spcPct val="100000"/>
              </a:lnSpc>
              <a:spcAft>
                <a:spcPts val="600"/>
              </a:spcAft>
              <a:buFont typeface="+mj-lt"/>
              <a:buAutoNum type="arabicPeriod"/>
            </a:pPr>
            <a:r>
              <a:rPr lang="en-US" sz="1600" b="1" i="0" dirty="0">
                <a:solidFill>
                  <a:schemeClr val="accent2">
                    <a:lumMod val="75000"/>
                  </a:schemeClr>
                </a:solidFill>
                <a:effectLst/>
                <a:latin typeface="Arial" panose="020B0604020202020204" pitchFamily="34" charset="0"/>
                <a:cs typeface="Arial" panose="020B0604020202020204" pitchFamily="34" charset="0"/>
              </a:rPr>
              <a:t>Feasibility</a:t>
            </a:r>
            <a:r>
              <a:rPr lang="en-US" sz="1600" b="0" i="0" dirty="0">
                <a:solidFill>
                  <a:schemeClr val="accent2">
                    <a:lumMod val="75000"/>
                  </a:schemeClr>
                </a:solidFill>
                <a:effectLst/>
                <a:latin typeface="Arial" panose="020B0604020202020204" pitchFamily="34" charset="0"/>
                <a:cs typeface="Arial" panose="020B0604020202020204" pitchFamily="34" charset="0"/>
              </a:rPr>
              <a:t>: </a:t>
            </a:r>
            <a:r>
              <a:rPr lang="en-US" sz="1600" b="0" i="0" dirty="0">
                <a:effectLst/>
                <a:latin typeface="Arial" panose="020B0604020202020204" pitchFamily="34" charset="0"/>
                <a:cs typeface="Arial" panose="020B0604020202020204" pitchFamily="34" charset="0"/>
              </a:rPr>
              <a:t>You want to test various strategies by playing the game repeatedly, but it's a time-consuming process. You realize that practicing for hours on end to perfect each strategy can be impractical and exhausting.</a:t>
            </a:r>
          </a:p>
          <a:p>
            <a:pPr>
              <a:lnSpc>
                <a:spcPct val="100000"/>
              </a:lnSpc>
              <a:spcAft>
                <a:spcPts val="600"/>
              </a:spcAft>
              <a:buFont typeface="+mj-lt"/>
              <a:buAutoNum type="arabicPeriod"/>
            </a:pPr>
            <a:r>
              <a:rPr lang="en-US" sz="1600" b="1" i="0" dirty="0">
                <a:solidFill>
                  <a:schemeClr val="accent2">
                    <a:lumMod val="75000"/>
                  </a:schemeClr>
                </a:solidFill>
                <a:effectLst/>
                <a:latin typeface="Arial" panose="020B0604020202020204" pitchFamily="34" charset="0"/>
                <a:cs typeface="Arial" panose="020B0604020202020204" pitchFamily="34" charset="0"/>
              </a:rPr>
              <a:t>Generalizability</a:t>
            </a:r>
            <a:r>
              <a:rPr lang="en-US" sz="1600" b="0" i="0" dirty="0">
                <a:effectLst/>
                <a:latin typeface="Arial" panose="020B0604020202020204" pitchFamily="34" charset="0"/>
                <a:cs typeface="Arial" panose="020B0604020202020204" pitchFamily="34" charset="0"/>
              </a:rPr>
              <a:t>: You become really good at one level of the game using a specific strategy, but when you try the same approach in a different level or a completely different game, you struggle to perform well. Your success doesn't easily transfer to new challenges.</a:t>
            </a:r>
          </a:p>
          <a:p>
            <a:pPr>
              <a:lnSpc>
                <a:spcPct val="100000"/>
              </a:lnSpc>
              <a:spcAft>
                <a:spcPts val="600"/>
              </a:spcAft>
            </a:pPr>
            <a:r>
              <a:rPr lang="en-US" sz="1600" b="0" i="0" dirty="0">
                <a:effectLst/>
                <a:latin typeface="Arial" panose="020B0604020202020204" pitchFamily="34" charset="0"/>
                <a:cs typeface="Arial" panose="020B0604020202020204" pitchFamily="34" charset="0"/>
              </a:rPr>
              <a:t>The suggested solution, similar to the deep learning context, is</a:t>
            </a:r>
            <a:r>
              <a:rPr lang="en-US" sz="1600" dirty="0">
                <a:latin typeface="Arial" panose="020B0604020202020204" pitchFamily="34" charset="0"/>
                <a:cs typeface="Arial" panose="020B0604020202020204" pitchFamily="34" charset="0"/>
              </a:rPr>
              <a:t>:</a:t>
            </a:r>
            <a:endParaRPr lang="en-US" sz="1600" b="0" i="0" dirty="0">
              <a:effectLst/>
              <a:latin typeface="Arial" panose="020B0604020202020204" pitchFamily="34" charset="0"/>
              <a:cs typeface="Arial" panose="020B0604020202020204" pitchFamily="34" charset="0"/>
            </a:endParaRPr>
          </a:p>
          <a:p>
            <a:pPr>
              <a:lnSpc>
                <a:spcPct val="100000"/>
              </a:lnSpc>
              <a:spcAft>
                <a:spcPts val="600"/>
              </a:spcAft>
            </a:pPr>
            <a:r>
              <a:rPr lang="en-US" sz="1600" b="1" i="0" dirty="0">
                <a:solidFill>
                  <a:schemeClr val="accent2">
                    <a:lumMod val="75000"/>
                  </a:schemeClr>
                </a:solidFill>
                <a:effectLst/>
                <a:latin typeface="Arial" panose="020B0604020202020204" pitchFamily="34" charset="0"/>
                <a:cs typeface="Arial" panose="020B0604020202020204" pitchFamily="34" charset="0"/>
              </a:rPr>
              <a:t>Using Experimentation to Build Gaming Expertise</a:t>
            </a:r>
            <a:endParaRPr lang="en-US" sz="1600" b="0" i="0" dirty="0">
              <a:solidFill>
                <a:schemeClr val="accent2">
                  <a:lumMod val="75000"/>
                </a:schemeClr>
              </a:solidFill>
              <a:effectLst/>
              <a:latin typeface="Arial" panose="020B0604020202020204" pitchFamily="34" charset="0"/>
              <a:cs typeface="Arial" panose="020B0604020202020204" pitchFamily="34" charset="0"/>
            </a:endParaRPr>
          </a:p>
          <a:p>
            <a:pPr lvl="1">
              <a:lnSpc>
                <a:spcPct val="100000"/>
              </a:lnSpc>
              <a:spcAft>
                <a:spcPts val="600"/>
              </a:spcAft>
              <a:buFont typeface="Wingdings" panose="05000000000000000000" pitchFamily="2" charset="2"/>
              <a:buChar char="q"/>
            </a:pPr>
            <a:r>
              <a:rPr lang="en-US" sz="1400" b="0" i="0" dirty="0">
                <a:effectLst/>
                <a:latin typeface="Arial" panose="020B0604020202020204" pitchFamily="34" charset="0"/>
                <a:cs typeface="Arial" panose="020B0604020202020204" pitchFamily="34" charset="0"/>
              </a:rPr>
              <a:t>Instead of focusing solely on individual strategies for specific game levels, you decide to experiment in a broader sense:</a:t>
            </a:r>
          </a:p>
          <a:p>
            <a:pPr lvl="1">
              <a:lnSpc>
                <a:spcPct val="100000"/>
              </a:lnSpc>
              <a:spcAft>
                <a:spcPts val="600"/>
              </a:spcAft>
              <a:buFont typeface="Wingdings" panose="05000000000000000000" pitchFamily="2" charset="2"/>
              <a:buChar char="q"/>
            </a:pPr>
            <a:r>
              <a:rPr lang="en-US" sz="1400" b="0" i="0" dirty="0">
                <a:effectLst/>
                <a:latin typeface="Arial" panose="020B0604020202020204" pitchFamily="34" charset="0"/>
                <a:cs typeface="Arial" panose="020B0604020202020204" pitchFamily="34" charset="0"/>
              </a:rPr>
              <a:t>You analyze the game mechanics, the behavior of opponents, and the underlying strategies that work in different situations.</a:t>
            </a:r>
          </a:p>
          <a:p>
            <a:pPr lvl="1">
              <a:lnSpc>
                <a:spcPct val="100000"/>
              </a:lnSpc>
              <a:spcAft>
                <a:spcPts val="600"/>
              </a:spcAft>
              <a:buFont typeface="Wingdings" panose="05000000000000000000" pitchFamily="2" charset="2"/>
              <a:buChar char="q"/>
            </a:pPr>
            <a:r>
              <a:rPr lang="en-US" sz="1400" b="0" i="0" dirty="0">
                <a:effectLst/>
                <a:latin typeface="Arial" panose="020B0604020202020204" pitchFamily="34" charset="0"/>
                <a:cs typeface="Arial" panose="020B0604020202020204" pitchFamily="34" charset="0"/>
              </a:rPr>
              <a:t>You develop a deep understanding of gaming principles, such as timing, resource management, and spatial awareness.</a:t>
            </a:r>
          </a:p>
          <a:p>
            <a:pPr lvl="1">
              <a:lnSpc>
                <a:spcPct val="100000"/>
              </a:lnSpc>
              <a:spcAft>
                <a:spcPts val="600"/>
              </a:spcAft>
              <a:buFont typeface="Wingdings" panose="05000000000000000000" pitchFamily="2" charset="2"/>
              <a:buChar char="q"/>
            </a:pPr>
            <a:r>
              <a:rPr lang="en-US" sz="1400" b="0" i="0" dirty="0">
                <a:effectLst/>
                <a:latin typeface="Arial" panose="020B0604020202020204" pitchFamily="34" charset="0"/>
                <a:cs typeface="Arial" panose="020B0604020202020204" pitchFamily="34" charset="0"/>
              </a:rPr>
              <a:t>You build up your gaming intuition, which allows you to adapt to various games and levels, even if you don't have the time to perfect each strategy.</a:t>
            </a:r>
          </a:p>
        </p:txBody>
      </p:sp>
      <p:sp>
        <p:nvSpPr>
          <p:cNvPr id="4" name="Slide Number Placeholder 3">
            <a:extLst>
              <a:ext uri="{FF2B5EF4-FFF2-40B4-BE49-F238E27FC236}">
                <a16:creationId xmlns:a16="http://schemas.microsoft.com/office/drawing/2014/main" id="{FBFD8ADF-F409-9D41-85D3-FA5DC3CBB745}"/>
              </a:ext>
            </a:extLst>
          </p:cNvPr>
          <p:cNvSpPr>
            <a:spLocks noGrp="1"/>
          </p:cNvSpPr>
          <p:nvPr>
            <p:ph type="sldNum" sz="quarter" idx="12"/>
          </p:nvPr>
        </p:nvSpPr>
        <p:spPr/>
        <p:txBody>
          <a:bodyPr/>
          <a:lstStyle/>
          <a:p>
            <a:fld id="{E912329F-61CE-48C5-8098-5A147EEAE957}" type="slidenum">
              <a:rPr lang="en-CA" smtClean="0"/>
              <a:t>40</a:t>
            </a:fld>
            <a:endParaRPr lang="en-CA"/>
          </a:p>
        </p:txBody>
      </p:sp>
    </p:spTree>
    <p:extLst>
      <p:ext uri="{BB962C8B-B14F-4D97-AF65-F5344CB8AC3E}">
        <p14:creationId xmlns:p14="http://schemas.microsoft.com/office/powerpoint/2010/main" val="2727874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41DB6-B8E9-6FF0-B633-BFD7BEB777DA}"/>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CA" sz="3700" dirty="0">
                <a:solidFill>
                  <a:schemeClr val="accent4">
                    <a:lumMod val="60000"/>
                    <a:lumOff val="40000"/>
                  </a:schemeClr>
                </a:solidFill>
                <a:latin typeface="Arial" panose="020B0604020202020204" pitchFamily="34" charset="0"/>
                <a:cs typeface="Arial" panose="020B0604020202020204" pitchFamily="34" charset="0"/>
              </a:rPr>
              <a:t>1.1.3 Complexity vs. Comprehensibility </a:t>
            </a:r>
          </a:p>
        </p:txBody>
      </p:sp>
      <p:sp>
        <p:nvSpPr>
          <p:cNvPr id="3" name="Content Placeholder 2">
            <a:extLst>
              <a:ext uri="{FF2B5EF4-FFF2-40B4-BE49-F238E27FC236}">
                <a16:creationId xmlns:a16="http://schemas.microsoft.com/office/drawing/2014/main" id="{6BE554B9-E8F3-5969-2BFB-F0F922D0B137}"/>
              </a:ext>
            </a:extLst>
          </p:cNvPr>
          <p:cNvSpPr>
            <a:spLocks noGrp="1"/>
          </p:cNvSpPr>
          <p:nvPr>
            <p:ph idx="1"/>
          </p:nvPr>
        </p:nvSpPr>
        <p:spPr>
          <a:xfrm>
            <a:off x="1371599" y="2318197"/>
            <a:ext cx="9724031" cy="3683358"/>
          </a:xfrm>
        </p:spPr>
        <p:txBody>
          <a:bodyPr anchor="ctr">
            <a:normAutofit/>
          </a:bodyPr>
          <a:lstStyle/>
          <a:p>
            <a:pPr>
              <a:spcAft>
                <a:spcPts val="600"/>
              </a:spcAft>
            </a:pPr>
            <a:r>
              <a:rPr lang="en-US" sz="1900" b="0" i="0">
                <a:effectLst/>
                <a:latin typeface="Arial" panose="020B0604020202020204" pitchFamily="34" charset="0"/>
                <a:cs typeface="Arial" panose="020B0604020202020204" pitchFamily="34" charset="0"/>
              </a:rPr>
              <a:t>Is deep learning really like an enigmatic black box? </a:t>
            </a:r>
          </a:p>
          <a:p>
            <a:pPr lvl="1">
              <a:spcAft>
                <a:spcPts val="600"/>
              </a:spcAft>
            </a:pPr>
            <a:r>
              <a:rPr lang="en-US" sz="1900" b="0" i="0">
                <a:effectLst/>
                <a:latin typeface="Arial" panose="020B0604020202020204" pitchFamily="34" charset="0"/>
                <a:cs typeface="Arial" panose="020B0604020202020204" pitchFamily="34" charset="0"/>
              </a:rPr>
              <a:t>The answer isn't straightforward.</a:t>
            </a:r>
          </a:p>
          <a:p>
            <a:pPr>
              <a:spcAft>
                <a:spcPts val="600"/>
              </a:spcAft>
            </a:pPr>
            <a:r>
              <a:rPr lang="en-US" sz="1900" b="0" i="0">
                <a:effectLst/>
                <a:latin typeface="Arial" panose="020B0604020202020204" pitchFamily="34" charset="0"/>
                <a:cs typeface="Arial" panose="020B0604020202020204" pitchFamily="34" charset="0"/>
              </a:rPr>
              <a:t>The math behind ANNs is quite simple, but things get complicated when all these basic parts come together and interact intricately.</a:t>
            </a:r>
          </a:p>
          <a:p>
            <a:pPr>
              <a:spcAft>
                <a:spcPts val="600"/>
              </a:spcAft>
            </a:pPr>
            <a:r>
              <a:rPr lang="en-US" sz="1900" b="0" i="1">
                <a:effectLst/>
                <a:latin typeface="Arial" panose="020B0604020202020204" pitchFamily="34" charset="0"/>
                <a:cs typeface="Arial" panose="020B0604020202020204" pitchFamily="34" charset="0"/>
              </a:rPr>
              <a:t>Deep </a:t>
            </a:r>
            <a:r>
              <a:rPr lang="en-US" sz="1900" b="0" i="0">
                <a:effectLst/>
                <a:latin typeface="Arial" panose="020B0604020202020204" pitchFamily="34" charset="0"/>
                <a:cs typeface="Arial" panose="020B0604020202020204" pitchFamily="34" charset="0"/>
              </a:rPr>
              <a:t>learning models can be challenging to understand due to their high complexity, non-linearity, and the sheer number of parts involved. </a:t>
            </a:r>
          </a:p>
          <a:p>
            <a:pPr>
              <a:spcAft>
                <a:spcPts val="600"/>
              </a:spcAft>
            </a:pPr>
            <a:r>
              <a:rPr lang="en-US" sz="1900" b="0" i="0">
                <a:effectLst/>
                <a:latin typeface="Arial" panose="020B0604020202020204" pitchFamily="34" charset="0"/>
                <a:cs typeface="Arial" panose="020B0604020202020204" pitchFamily="34" charset="0"/>
              </a:rPr>
              <a:t>Researchers use methods like visualizing features, maximizing activations, and employing attention mechanisms to shed light on how these models make decisions. </a:t>
            </a:r>
          </a:p>
          <a:p>
            <a:pPr>
              <a:spcAft>
                <a:spcPts val="600"/>
              </a:spcAft>
            </a:pPr>
            <a:r>
              <a:rPr lang="en-US" sz="1900" b="0" i="0">
                <a:effectLst/>
                <a:latin typeface="Arial" panose="020B0604020202020204" pitchFamily="34" charset="0"/>
                <a:cs typeface="Arial" panose="020B0604020202020204" pitchFamily="34" charset="0"/>
              </a:rPr>
              <a:t>This interdisciplinary field blends computer science, neuroscience, and mathematics to demystify the inner workings of deep neural networks.</a:t>
            </a:r>
          </a:p>
        </p:txBody>
      </p:sp>
      <p:sp>
        <p:nvSpPr>
          <p:cNvPr id="4" name="Slide Number Placeholder 3">
            <a:extLst>
              <a:ext uri="{FF2B5EF4-FFF2-40B4-BE49-F238E27FC236}">
                <a16:creationId xmlns:a16="http://schemas.microsoft.com/office/drawing/2014/main" id="{FDEA1CD4-17A6-F149-24A8-1227A3F0CA47}"/>
              </a:ext>
            </a:extLst>
          </p:cNvPr>
          <p:cNvSpPr>
            <a:spLocks noGrp="1"/>
          </p:cNvSpPr>
          <p:nvPr>
            <p:ph type="sldNum" sz="quarter" idx="12"/>
          </p:nvPr>
        </p:nvSpPr>
        <p:spPr/>
        <p:txBody>
          <a:bodyPr/>
          <a:lstStyle/>
          <a:p>
            <a:fld id="{E912329F-61CE-48C5-8098-5A147EEAE957}" type="slidenum">
              <a:rPr lang="en-CA" smtClean="0"/>
              <a:t>5</a:t>
            </a:fld>
            <a:endParaRPr lang="en-CA"/>
          </a:p>
        </p:txBody>
      </p:sp>
    </p:spTree>
    <p:extLst>
      <p:ext uri="{BB962C8B-B14F-4D97-AF65-F5344CB8AC3E}">
        <p14:creationId xmlns:p14="http://schemas.microsoft.com/office/powerpoint/2010/main" val="3409069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441DB6-B8E9-6FF0-B633-BFD7BEB777DA}"/>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1.2: Visualizing Input-Output Transformation</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BE554B9-E8F3-5969-2BFB-F0F922D0B137}"/>
              </a:ext>
            </a:extLst>
          </p:cNvPr>
          <p:cNvSpPr>
            <a:spLocks noGrp="1"/>
          </p:cNvSpPr>
          <p:nvPr>
            <p:ph idx="1"/>
          </p:nvPr>
        </p:nvSpPr>
        <p:spPr>
          <a:xfrm>
            <a:off x="1233982" y="1622745"/>
            <a:ext cx="9724031" cy="3683358"/>
          </a:xfrm>
          <a:noFill/>
        </p:spPr>
        <p:txBody>
          <a:bodyPr anchor="ctr">
            <a:normAutofit/>
          </a:bodyPr>
          <a:lstStyle/>
          <a:p>
            <a:pPr algn="l">
              <a:lnSpc>
                <a:spcPct val="100000"/>
              </a:lnSpc>
              <a:spcAft>
                <a:spcPts val="1200"/>
              </a:spcAft>
            </a:pPr>
            <a:r>
              <a:rPr lang="en-US" sz="2000" b="1" i="0" dirty="0">
                <a:effectLst/>
                <a:latin typeface="Arial" panose="020B0604020202020204" pitchFamily="34" charset="0"/>
                <a:cs typeface="Arial" panose="020B0604020202020204" pitchFamily="34" charset="0"/>
              </a:rPr>
              <a:t>1.2.1 Predicting Exam Outcomes</a:t>
            </a:r>
            <a:r>
              <a:rPr lang="en-US" sz="2000" b="0" i="0" dirty="0">
                <a:effectLst/>
                <a:latin typeface="Arial" panose="020B0604020202020204" pitchFamily="34" charset="0"/>
                <a:cs typeface="Arial" panose="020B0604020202020204" pitchFamily="34" charset="0"/>
              </a:rPr>
              <a:t> </a:t>
            </a:r>
          </a:p>
          <a:p>
            <a:pPr algn="l">
              <a:lnSpc>
                <a:spcPct val="100000"/>
              </a:lnSpc>
              <a:spcAft>
                <a:spcPts val="1200"/>
              </a:spcAft>
            </a:pPr>
            <a:r>
              <a:rPr lang="en-US" sz="2000" b="0" i="1" dirty="0">
                <a:effectLst/>
                <a:latin typeface="Arial" panose="020B0604020202020204" pitchFamily="34" charset="0"/>
                <a:cs typeface="Arial" panose="020B0604020202020204" pitchFamily="34" charset="0"/>
              </a:rPr>
              <a:t>Visualization</a:t>
            </a:r>
            <a:r>
              <a:rPr lang="en-US" sz="2000" b="0" i="0" dirty="0">
                <a:effectLst/>
                <a:latin typeface="Arial" panose="020B0604020202020204" pitchFamily="34" charset="0"/>
                <a:cs typeface="Arial" panose="020B0604020202020204" pitchFamily="34" charset="0"/>
              </a:rPr>
              <a:t>: Imagine forecasting exam success based on study hours and sleep duration. Students depicted as data points on a graph can be separated into pass and fail categories using a drawn line.</a:t>
            </a:r>
          </a:p>
          <a:p>
            <a:pPr algn="l">
              <a:lnSpc>
                <a:spcPct val="100000"/>
              </a:lnSpc>
              <a:spcAft>
                <a:spcPts val="1200"/>
              </a:spcAft>
            </a:pPr>
            <a:r>
              <a:rPr lang="en-US" sz="2000" b="0" i="1" dirty="0">
                <a:effectLst/>
                <a:latin typeface="Arial" panose="020B0604020202020204" pitchFamily="34" charset="0"/>
                <a:cs typeface="Arial" panose="020B0604020202020204" pitchFamily="34" charset="0"/>
              </a:rPr>
              <a:t>Linear Approach</a:t>
            </a:r>
            <a:r>
              <a:rPr lang="en-US" sz="2000" b="0" i="0" dirty="0">
                <a:effectLst/>
                <a:latin typeface="Arial" panose="020B0604020202020204" pitchFamily="34" charset="0"/>
                <a:cs typeface="Arial" panose="020B0604020202020204" pitchFamily="34" charset="0"/>
              </a:rPr>
              <a:t>: While not flawless, this linear approach illustrates fundamental input-output transformation concepts</a:t>
            </a:r>
          </a:p>
          <a:p>
            <a:pPr algn="l"/>
            <a:endParaRPr lang="en-US" sz="1900" b="0" i="0" dirty="0">
              <a:effectLst/>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B7CAC8D5-2329-531E-7DEB-D507A3D1F76B}"/>
              </a:ext>
            </a:extLst>
          </p:cNvPr>
          <p:cNvGraphicFramePr>
            <a:graphicFrameLocks noGrp="1"/>
          </p:cNvGraphicFramePr>
          <p:nvPr>
            <p:extLst>
              <p:ext uri="{D42A27DB-BD31-4B8C-83A1-F6EECF244321}">
                <p14:modId xmlns:p14="http://schemas.microsoft.com/office/powerpoint/2010/main" val="326226797"/>
              </p:ext>
            </p:extLst>
          </p:nvPr>
        </p:nvGraphicFramePr>
        <p:xfrm>
          <a:off x="1532270" y="4617410"/>
          <a:ext cx="3805276" cy="2123440"/>
        </p:xfrm>
        <a:graphic>
          <a:graphicData uri="http://schemas.openxmlformats.org/drawingml/2006/table">
            <a:tbl>
              <a:tblPr firstRow="1" bandRow="1">
                <a:tableStyleId>{7E9639D4-E3E2-4D34-9284-5A2195B3D0D7}</a:tableStyleId>
              </a:tblPr>
              <a:tblGrid>
                <a:gridCol w="951319">
                  <a:extLst>
                    <a:ext uri="{9D8B030D-6E8A-4147-A177-3AD203B41FA5}">
                      <a16:colId xmlns:a16="http://schemas.microsoft.com/office/drawing/2014/main" val="650937403"/>
                    </a:ext>
                  </a:extLst>
                </a:gridCol>
                <a:gridCol w="951319">
                  <a:extLst>
                    <a:ext uri="{9D8B030D-6E8A-4147-A177-3AD203B41FA5}">
                      <a16:colId xmlns:a16="http://schemas.microsoft.com/office/drawing/2014/main" val="1215834043"/>
                    </a:ext>
                  </a:extLst>
                </a:gridCol>
                <a:gridCol w="951319">
                  <a:extLst>
                    <a:ext uri="{9D8B030D-6E8A-4147-A177-3AD203B41FA5}">
                      <a16:colId xmlns:a16="http://schemas.microsoft.com/office/drawing/2014/main" val="2069987002"/>
                    </a:ext>
                  </a:extLst>
                </a:gridCol>
                <a:gridCol w="951319">
                  <a:extLst>
                    <a:ext uri="{9D8B030D-6E8A-4147-A177-3AD203B41FA5}">
                      <a16:colId xmlns:a16="http://schemas.microsoft.com/office/drawing/2014/main" val="3699915545"/>
                    </a:ext>
                  </a:extLst>
                </a:gridCol>
              </a:tblGrid>
              <a:tr h="370840">
                <a:tc>
                  <a:txBody>
                    <a:bodyPr/>
                    <a:lstStyle/>
                    <a:p>
                      <a:r>
                        <a:rPr lang="en-CA" dirty="0"/>
                        <a:t>ID#</a:t>
                      </a:r>
                    </a:p>
                  </a:txBody>
                  <a:tcPr/>
                </a:tc>
                <a:tc>
                  <a:txBody>
                    <a:bodyPr/>
                    <a:lstStyle/>
                    <a:p>
                      <a:r>
                        <a:rPr lang="en-CA" dirty="0"/>
                        <a:t>X_1 </a:t>
                      </a:r>
                    </a:p>
                    <a:p>
                      <a:r>
                        <a:rPr lang="en-CA" dirty="0"/>
                        <a:t>Studied</a:t>
                      </a:r>
                    </a:p>
                  </a:txBody>
                  <a:tcPr/>
                </a:tc>
                <a:tc>
                  <a:txBody>
                    <a:bodyPr/>
                    <a:lstStyle/>
                    <a:p>
                      <a:r>
                        <a:rPr lang="en-CA" dirty="0"/>
                        <a:t>X_2</a:t>
                      </a:r>
                    </a:p>
                    <a:p>
                      <a:r>
                        <a:rPr lang="en-CA" dirty="0"/>
                        <a:t>Slept</a:t>
                      </a:r>
                    </a:p>
                  </a:txBody>
                  <a:tcPr/>
                </a:tc>
                <a:tc>
                  <a:txBody>
                    <a:bodyPr/>
                    <a:lstStyle/>
                    <a:p>
                      <a:r>
                        <a:rPr lang="en-CA" dirty="0"/>
                        <a:t>Y</a:t>
                      </a:r>
                    </a:p>
                    <a:p>
                      <a:r>
                        <a:rPr lang="en-CA" dirty="0"/>
                        <a:t>Results</a:t>
                      </a:r>
                    </a:p>
                  </a:txBody>
                  <a:tcPr/>
                </a:tc>
                <a:extLst>
                  <a:ext uri="{0D108BD9-81ED-4DB2-BD59-A6C34878D82A}">
                    <a16:rowId xmlns:a16="http://schemas.microsoft.com/office/drawing/2014/main" val="2390218300"/>
                  </a:ext>
                </a:extLst>
              </a:tr>
              <a:tr h="370840">
                <a:tc>
                  <a:txBody>
                    <a:bodyPr/>
                    <a:lstStyle/>
                    <a:p>
                      <a:r>
                        <a:rPr lang="en-CA" dirty="0"/>
                        <a:t>1</a:t>
                      </a:r>
                    </a:p>
                  </a:txBody>
                  <a:tcPr/>
                </a:tc>
                <a:tc>
                  <a:txBody>
                    <a:bodyPr/>
                    <a:lstStyle/>
                    <a:p>
                      <a:r>
                        <a:rPr lang="en-CA" dirty="0"/>
                        <a:t>5</a:t>
                      </a:r>
                    </a:p>
                  </a:txBody>
                  <a:tcPr/>
                </a:tc>
                <a:tc>
                  <a:txBody>
                    <a:bodyPr/>
                    <a:lstStyle/>
                    <a:p>
                      <a:r>
                        <a:rPr lang="en-CA" dirty="0"/>
                        <a:t>6</a:t>
                      </a:r>
                    </a:p>
                  </a:txBody>
                  <a:tcPr/>
                </a:tc>
                <a:tc>
                  <a:txBody>
                    <a:bodyPr/>
                    <a:lstStyle/>
                    <a:p>
                      <a:r>
                        <a:rPr lang="en-CA" dirty="0"/>
                        <a:t>Pass</a:t>
                      </a:r>
                    </a:p>
                  </a:txBody>
                  <a:tcPr/>
                </a:tc>
                <a:extLst>
                  <a:ext uri="{0D108BD9-81ED-4DB2-BD59-A6C34878D82A}">
                    <a16:rowId xmlns:a16="http://schemas.microsoft.com/office/drawing/2014/main" val="3549328944"/>
                  </a:ext>
                </a:extLst>
              </a:tr>
              <a:tr h="370840">
                <a:tc>
                  <a:txBody>
                    <a:bodyPr/>
                    <a:lstStyle/>
                    <a:p>
                      <a:r>
                        <a:rPr lang="en-CA" dirty="0"/>
                        <a:t>2</a:t>
                      </a:r>
                    </a:p>
                  </a:txBody>
                  <a:tcPr/>
                </a:tc>
                <a:tc>
                  <a:txBody>
                    <a:bodyPr/>
                    <a:lstStyle/>
                    <a:p>
                      <a:r>
                        <a:rPr lang="en-CA" dirty="0"/>
                        <a:t>10</a:t>
                      </a:r>
                    </a:p>
                  </a:txBody>
                  <a:tcPr/>
                </a:tc>
                <a:tc>
                  <a:txBody>
                    <a:bodyPr/>
                    <a:lstStyle/>
                    <a:p>
                      <a:r>
                        <a:rPr lang="en-CA" dirty="0"/>
                        <a:t>7</a:t>
                      </a:r>
                    </a:p>
                  </a:txBody>
                  <a:tcPr/>
                </a:tc>
                <a:tc>
                  <a:txBody>
                    <a:bodyPr/>
                    <a:lstStyle/>
                    <a:p>
                      <a:r>
                        <a:rPr lang="en-CA" dirty="0"/>
                        <a:t>Pass</a:t>
                      </a:r>
                    </a:p>
                  </a:txBody>
                  <a:tcPr/>
                </a:tc>
                <a:extLst>
                  <a:ext uri="{0D108BD9-81ED-4DB2-BD59-A6C34878D82A}">
                    <a16:rowId xmlns:a16="http://schemas.microsoft.com/office/drawing/2014/main" val="1488235146"/>
                  </a:ext>
                </a:extLst>
              </a:tr>
              <a:tr h="370840">
                <a:tc>
                  <a:txBody>
                    <a:bodyPr/>
                    <a:lstStyle/>
                    <a:p>
                      <a:endParaRPr lang="en-CA"/>
                    </a:p>
                  </a:txBody>
                  <a:tcPr/>
                </a:tc>
                <a:tc>
                  <a:txBody>
                    <a:bodyPr/>
                    <a:lstStyle/>
                    <a:p>
                      <a:endParaRPr lang="en-CA"/>
                    </a:p>
                  </a:txBody>
                  <a:tcPr/>
                </a:tc>
                <a:tc>
                  <a:txBody>
                    <a:bodyPr/>
                    <a:lstStyle/>
                    <a:p>
                      <a:endParaRPr lang="en-CA"/>
                    </a:p>
                  </a:txBody>
                  <a:tcPr/>
                </a:tc>
                <a:tc>
                  <a:txBody>
                    <a:bodyPr/>
                    <a:lstStyle/>
                    <a:p>
                      <a:endParaRPr lang="en-CA"/>
                    </a:p>
                  </a:txBody>
                  <a:tcPr/>
                </a:tc>
                <a:extLst>
                  <a:ext uri="{0D108BD9-81ED-4DB2-BD59-A6C34878D82A}">
                    <a16:rowId xmlns:a16="http://schemas.microsoft.com/office/drawing/2014/main" val="117785213"/>
                  </a:ext>
                </a:extLst>
              </a:tr>
              <a:tr h="370840">
                <a:tc>
                  <a:txBody>
                    <a:bodyPr/>
                    <a:lstStyle/>
                    <a:p>
                      <a:r>
                        <a:rPr lang="en-CA" dirty="0"/>
                        <a:t>N</a:t>
                      </a:r>
                    </a:p>
                  </a:txBody>
                  <a:tcPr/>
                </a:tc>
                <a:tc>
                  <a:txBody>
                    <a:bodyPr/>
                    <a:lstStyle/>
                    <a:p>
                      <a:r>
                        <a:rPr lang="en-CA" dirty="0"/>
                        <a:t>7</a:t>
                      </a:r>
                    </a:p>
                  </a:txBody>
                  <a:tcPr/>
                </a:tc>
                <a:tc>
                  <a:txBody>
                    <a:bodyPr/>
                    <a:lstStyle/>
                    <a:p>
                      <a:r>
                        <a:rPr lang="en-CA" dirty="0"/>
                        <a:t>5</a:t>
                      </a:r>
                    </a:p>
                  </a:txBody>
                  <a:tcPr/>
                </a:tc>
                <a:tc>
                  <a:txBody>
                    <a:bodyPr/>
                    <a:lstStyle/>
                    <a:p>
                      <a:r>
                        <a:rPr lang="en-CA" dirty="0"/>
                        <a:t>Fail</a:t>
                      </a:r>
                    </a:p>
                  </a:txBody>
                  <a:tcPr/>
                </a:tc>
                <a:extLst>
                  <a:ext uri="{0D108BD9-81ED-4DB2-BD59-A6C34878D82A}">
                    <a16:rowId xmlns:a16="http://schemas.microsoft.com/office/drawing/2014/main" val="612229564"/>
                  </a:ext>
                </a:extLst>
              </a:tr>
            </a:tbl>
          </a:graphicData>
        </a:graphic>
      </p:graphicFrame>
      <p:grpSp>
        <p:nvGrpSpPr>
          <p:cNvPr id="6" name="Group 5">
            <a:extLst>
              <a:ext uri="{FF2B5EF4-FFF2-40B4-BE49-F238E27FC236}">
                <a16:creationId xmlns:a16="http://schemas.microsoft.com/office/drawing/2014/main" id="{76B9A2C7-F6D2-8397-86B3-80AB013C901C}"/>
              </a:ext>
            </a:extLst>
          </p:cNvPr>
          <p:cNvGrpSpPr/>
          <p:nvPr/>
        </p:nvGrpSpPr>
        <p:grpSpPr>
          <a:xfrm>
            <a:off x="7759002" y="4246798"/>
            <a:ext cx="2544003" cy="2557656"/>
            <a:chOff x="8112641" y="4300344"/>
            <a:chExt cx="2544003" cy="2557656"/>
          </a:xfrm>
        </p:grpSpPr>
        <p:pic>
          <p:nvPicPr>
            <p:cNvPr id="7" name="Picture 6">
              <a:extLst>
                <a:ext uri="{FF2B5EF4-FFF2-40B4-BE49-F238E27FC236}">
                  <a16:creationId xmlns:a16="http://schemas.microsoft.com/office/drawing/2014/main" id="{ACFC0481-8C26-617B-544A-7DCC2E83AEB4}"/>
                </a:ext>
              </a:extLst>
            </p:cNvPr>
            <p:cNvPicPr>
              <a:picLocks noChangeAspect="1"/>
            </p:cNvPicPr>
            <p:nvPr/>
          </p:nvPicPr>
          <p:blipFill>
            <a:blip r:embed="rId2"/>
            <a:stretch>
              <a:fillRect/>
            </a:stretch>
          </p:blipFill>
          <p:spPr>
            <a:xfrm>
              <a:off x="8112641" y="4300344"/>
              <a:ext cx="2544003" cy="2557656"/>
            </a:xfrm>
            <a:prstGeom prst="rect">
              <a:avLst/>
            </a:prstGeom>
          </p:spPr>
        </p:pic>
        <p:cxnSp>
          <p:nvCxnSpPr>
            <p:cNvPr id="9" name="Straight Connector 8">
              <a:extLst>
                <a:ext uri="{FF2B5EF4-FFF2-40B4-BE49-F238E27FC236}">
                  <a16:creationId xmlns:a16="http://schemas.microsoft.com/office/drawing/2014/main" id="{20A684E4-6299-9700-8FC1-ED9BF58A674A}"/>
                </a:ext>
              </a:extLst>
            </p:cNvPr>
            <p:cNvCxnSpPr>
              <a:cxnSpLocks/>
            </p:cNvCxnSpPr>
            <p:nvPr/>
          </p:nvCxnSpPr>
          <p:spPr>
            <a:xfrm>
              <a:off x="8686800" y="4486940"/>
              <a:ext cx="1775637" cy="1541720"/>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grpSp>
      <p:sp>
        <p:nvSpPr>
          <p:cNvPr id="11" name="Slide Number Placeholder 10">
            <a:extLst>
              <a:ext uri="{FF2B5EF4-FFF2-40B4-BE49-F238E27FC236}">
                <a16:creationId xmlns:a16="http://schemas.microsoft.com/office/drawing/2014/main" id="{CEF19878-D706-EE8A-472C-CE4B7BA428C3}"/>
              </a:ext>
            </a:extLst>
          </p:cNvPr>
          <p:cNvSpPr>
            <a:spLocks noGrp="1"/>
          </p:cNvSpPr>
          <p:nvPr>
            <p:ph type="sldNum" sz="quarter" idx="12"/>
          </p:nvPr>
        </p:nvSpPr>
        <p:spPr/>
        <p:txBody>
          <a:bodyPr/>
          <a:lstStyle/>
          <a:p>
            <a:fld id="{E912329F-61CE-48C5-8098-5A147EEAE957}" type="slidenum">
              <a:rPr lang="en-CA" smtClean="0"/>
              <a:t>6</a:t>
            </a:fld>
            <a:endParaRPr lang="en-CA"/>
          </a:p>
        </p:txBody>
      </p:sp>
    </p:spTree>
    <p:extLst>
      <p:ext uri="{BB962C8B-B14F-4D97-AF65-F5344CB8AC3E}">
        <p14:creationId xmlns:p14="http://schemas.microsoft.com/office/powerpoint/2010/main" val="1809230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2255E7-1CF9-49C5-1F4D-CB6A1B562527}"/>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1.3: The Mathematics of Deep Learning</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A9A2EC0-6EC4-D3F5-2D49-0D694B20148B}"/>
              </a:ext>
            </a:extLst>
          </p:cNvPr>
          <p:cNvSpPr>
            <a:spLocks noGrp="1"/>
          </p:cNvSpPr>
          <p:nvPr>
            <p:ph idx="1"/>
          </p:nvPr>
        </p:nvSpPr>
        <p:spPr>
          <a:xfrm>
            <a:off x="584791" y="1891970"/>
            <a:ext cx="11217349" cy="4519463"/>
          </a:xfrm>
        </p:spPr>
        <p:txBody>
          <a:bodyPr anchor="ctr">
            <a:normAutofit fontScale="92500" lnSpcReduction="20000"/>
          </a:bodyPr>
          <a:lstStyle/>
          <a:p>
            <a:pPr>
              <a:lnSpc>
                <a:spcPct val="120000"/>
              </a:lnSpc>
              <a:spcAft>
                <a:spcPts val="1200"/>
              </a:spcAft>
            </a:pPr>
            <a:r>
              <a:rPr lang="en-US" sz="2000" b="1" i="1" dirty="0">
                <a:solidFill>
                  <a:schemeClr val="accent2">
                    <a:lumMod val="75000"/>
                  </a:schemeClr>
                </a:solidFill>
                <a:effectLst/>
                <a:latin typeface="Arial" panose="020B0604020202020204" pitchFamily="34" charset="0"/>
                <a:cs typeface="Arial" panose="020B0604020202020204" pitchFamily="34" charset="0"/>
              </a:rPr>
              <a:t>Model Prediction Equation</a:t>
            </a:r>
            <a:r>
              <a:rPr lang="en-US" sz="2000" b="1"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The deep learning model's prediction (denoted as </a:t>
            </a:r>
            <a:r>
              <a:rPr lang="cy-GB" sz="2000" b="1" i="0" dirty="0">
                <a:solidFill>
                  <a:srgbClr val="002060"/>
                </a:solidFill>
                <a:effectLst/>
                <a:latin typeface="Arial" panose="020B0604020202020204" pitchFamily="34" charset="0"/>
                <a:cs typeface="Arial" panose="020B0604020202020204" pitchFamily="34" charset="0"/>
              </a:rPr>
              <a:t>ŷ</a:t>
            </a:r>
            <a:r>
              <a:rPr lang="en-US" sz="2000" b="0" i="0" dirty="0">
                <a:effectLst/>
                <a:latin typeface="Arial" panose="020B0604020202020204" pitchFamily="34" charset="0"/>
                <a:cs typeface="Arial" panose="020B0604020202020204" pitchFamily="34" charset="0"/>
              </a:rPr>
              <a:t>) is calculated using a straightforward linear equation:</a:t>
            </a:r>
          </a:p>
          <a:p>
            <a:pPr marL="0" indent="0" algn="ctr">
              <a:lnSpc>
                <a:spcPct val="120000"/>
              </a:lnSpc>
              <a:spcAft>
                <a:spcPts val="1200"/>
              </a:spcAft>
              <a:buNone/>
            </a:pPr>
            <a:r>
              <a:rPr lang="cy-GB" sz="2600" b="1" i="0" dirty="0">
                <a:solidFill>
                  <a:srgbClr val="002060"/>
                </a:solidFill>
                <a:effectLst/>
                <a:latin typeface="Arial" panose="020B0604020202020204" pitchFamily="34" charset="0"/>
                <a:cs typeface="Arial" panose="020B0604020202020204" pitchFamily="34" charset="0"/>
              </a:rPr>
              <a:t>ŷ = x₁ * w₁ + x₂ * w₂</a:t>
            </a:r>
          </a:p>
          <a:p>
            <a:pPr>
              <a:lnSpc>
                <a:spcPct val="120000"/>
              </a:lnSpc>
              <a:spcAft>
                <a:spcPts val="1200"/>
              </a:spcAft>
            </a:pPr>
            <a:r>
              <a:rPr lang="cy-GB" sz="2000" b="1" dirty="0">
                <a:solidFill>
                  <a:srgbClr val="002060"/>
                </a:solidFill>
                <a:latin typeface="Arial" panose="020B0604020202020204" pitchFamily="34" charset="0"/>
                <a:cs typeface="Arial" panose="020B0604020202020204" pitchFamily="34" charset="0"/>
              </a:rPr>
              <a:t>ŷ</a:t>
            </a:r>
            <a:r>
              <a:rPr lang="cy-GB" sz="2000" b="1" i="0" dirty="0">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 The model's prediction.</a:t>
            </a:r>
          </a:p>
          <a:p>
            <a:pPr>
              <a:lnSpc>
                <a:spcPct val="120000"/>
              </a:lnSpc>
              <a:spcAft>
                <a:spcPts val="1200"/>
              </a:spcAft>
              <a:buFont typeface="Arial" panose="020B0604020202020204" pitchFamily="34" charset="0"/>
              <a:buChar char="•"/>
            </a:pPr>
            <a:r>
              <a:rPr lang="en-US" sz="2000" b="1" i="1" dirty="0">
                <a:solidFill>
                  <a:srgbClr val="002060"/>
                </a:solidFill>
                <a:effectLst/>
                <a:latin typeface="Arial" panose="020B0604020202020204" pitchFamily="34" charset="0"/>
                <a:cs typeface="Arial" panose="020B0604020202020204" pitchFamily="34" charset="0"/>
              </a:rPr>
              <a:t>x₁, x₂</a:t>
            </a:r>
            <a:r>
              <a:rPr lang="en-US" sz="2000" b="0" i="0" dirty="0">
                <a:effectLst/>
                <a:latin typeface="Arial" panose="020B0604020202020204" pitchFamily="34" charset="0"/>
                <a:cs typeface="Arial" panose="020B0604020202020204" pitchFamily="34" charset="0"/>
              </a:rPr>
              <a:t>: Input data features.</a:t>
            </a:r>
          </a:p>
          <a:p>
            <a:pPr>
              <a:lnSpc>
                <a:spcPct val="120000"/>
              </a:lnSpc>
              <a:spcAft>
                <a:spcPts val="1200"/>
              </a:spcAft>
              <a:buFont typeface="Arial" panose="020B0604020202020204" pitchFamily="34" charset="0"/>
              <a:buChar char="•"/>
            </a:pPr>
            <a:r>
              <a:rPr lang="en-US" sz="2000" b="1" i="1" dirty="0">
                <a:solidFill>
                  <a:srgbClr val="002060"/>
                </a:solidFill>
                <a:effectLst/>
                <a:latin typeface="Arial" panose="020B0604020202020204" pitchFamily="34" charset="0"/>
                <a:cs typeface="Arial" panose="020B0604020202020204" pitchFamily="34" charset="0"/>
              </a:rPr>
              <a:t>w₁, w₂</a:t>
            </a:r>
            <a:r>
              <a:rPr lang="en-US" sz="2000" b="0" i="0" dirty="0">
                <a:effectLst/>
                <a:latin typeface="Arial" panose="020B0604020202020204" pitchFamily="34" charset="0"/>
                <a:cs typeface="Arial" panose="020B0604020202020204" pitchFamily="34" charset="0"/>
              </a:rPr>
              <a:t>: Weights assigned to input features.</a:t>
            </a:r>
          </a:p>
          <a:p>
            <a:pPr>
              <a:lnSpc>
                <a:spcPct val="120000"/>
              </a:lnSpc>
              <a:spcAft>
                <a:spcPts val="1200"/>
              </a:spcAft>
            </a:pPr>
            <a:r>
              <a:rPr lang="en-US" sz="2000" b="1" i="1" dirty="0">
                <a:solidFill>
                  <a:schemeClr val="accent2">
                    <a:lumMod val="75000"/>
                  </a:schemeClr>
                </a:solidFill>
                <a:effectLst/>
                <a:latin typeface="Arial" panose="020B0604020202020204" pitchFamily="34" charset="0"/>
                <a:cs typeface="Arial" panose="020B0604020202020204" pitchFamily="34" charset="0"/>
              </a:rPr>
              <a:t>Learning Weights</a:t>
            </a:r>
            <a:r>
              <a:rPr lang="en-US" sz="2000" b="1"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These weight values aren't predetermined but are learned by the model using backpropagation.</a:t>
            </a:r>
          </a:p>
          <a:p>
            <a:pPr>
              <a:lnSpc>
                <a:spcPct val="120000"/>
              </a:lnSpc>
              <a:spcAft>
                <a:spcPts val="1200"/>
              </a:spcAft>
            </a:pPr>
            <a:r>
              <a:rPr lang="en-US" sz="2000" b="1" i="1" dirty="0">
                <a:solidFill>
                  <a:schemeClr val="accent2">
                    <a:lumMod val="75000"/>
                  </a:schemeClr>
                </a:solidFill>
                <a:effectLst/>
                <a:latin typeface="Arial" panose="020B0604020202020204" pitchFamily="34" charset="0"/>
                <a:cs typeface="Arial" panose="020B0604020202020204" pitchFamily="34" charset="0"/>
              </a:rPr>
              <a:t>Feature Relevance</a:t>
            </a:r>
            <a:r>
              <a:rPr lang="en-US" sz="2000" b="1"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Notably, irrelevant features may have their weights effectively set to zero.</a:t>
            </a:r>
          </a:p>
        </p:txBody>
      </p:sp>
      <p:sp>
        <p:nvSpPr>
          <p:cNvPr id="4" name="Slide Number Placeholder 3">
            <a:extLst>
              <a:ext uri="{FF2B5EF4-FFF2-40B4-BE49-F238E27FC236}">
                <a16:creationId xmlns:a16="http://schemas.microsoft.com/office/drawing/2014/main" id="{39EDF5A0-ED4D-2E25-54D8-85D2819994F7}"/>
              </a:ext>
            </a:extLst>
          </p:cNvPr>
          <p:cNvSpPr>
            <a:spLocks noGrp="1"/>
          </p:cNvSpPr>
          <p:nvPr>
            <p:ph type="sldNum" sz="quarter" idx="12"/>
          </p:nvPr>
        </p:nvSpPr>
        <p:spPr/>
        <p:txBody>
          <a:bodyPr/>
          <a:lstStyle/>
          <a:p>
            <a:fld id="{E912329F-61CE-48C5-8098-5A147EEAE957}" type="slidenum">
              <a:rPr lang="en-CA" smtClean="0"/>
              <a:t>7</a:t>
            </a:fld>
            <a:endParaRPr lang="en-CA"/>
          </a:p>
        </p:txBody>
      </p:sp>
    </p:spTree>
    <p:extLst>
      <p:ext uri="{BB962C8B-B14F-4D97-AF65-F5344CB8AC3E}">
        <p14:creationId xmlns:p14="http://schemas.microsoft.com/office/powerpoint/2010/main" val="55358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B0095C-8822-B8FF-428F-0D06AABA11EE}"/>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1.2.2 Non-Linear Problems</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A9D8ED6-EFD1-904F-5050-F0D442573207}"/>
              </a:ext>
            </a:extLst>
          </p:cNvPr>
          <p:cNvSpPr>
            <a:spLocks noGrp="1"/>
          </p:cNvSpPr>
          <p:nvPr>
            <p:ph idx="1"/>
          </p:nvPr>
        </p:nvSpPr>
        <p:spPr>
          <a:xfrm>
            <a:off x="1095153" y="2073348"/>
            <a:ext cx="10462438" cy="4490113"/>
          </a:xfrm>
        </p:spPr>
        <p:txBody>
          <a:bodyPr anchor="ctr">
            <a:normAutofit fontScale="92500"/>
          </a:bodyPr>
          <a:lstStyle/>
          <a:p>
            <a:pPr>
              <a:lnSpc>
                <a:spcPct val="100000"/>
              </a:lnSpc>
              <a:spcAft>
                <a:spcPts val="1200"/>
              </a:spcAft>
            </a:pPr>
            <a:r>
              <a:rPr lang="en-US" sz="2000" b="1" i="1" dirty="0">
                <a:solidFill>
                  <a:schemeClr val="accent2">
                    <a:lumMod val="75000"/>
                  </a:schemeClr>
                </a:solidFill>
                <a:effectLst/>
                <a:latin typeface="Arial" panose="020B0604020202020204" pitchFamily="34" charset="0"/>
                <a:cs typeface="Arial" panose="020B0604020202020204" pitchFamily="34" charset="0"/>
              </a:rPr>
              <a:t>Visualization Challenge</a:t>
            </a:r>
            <a:r>
              <a:rPr lang="en-US" sz="2000" b="1" i="0" dirty="0">
                <a:solidFill>
                  <a:schemeClr val="accent2">
                    <a:lumMod val="75000"/>
                  </a:schemeClr>
                </a:solidFill>
                <a:effectLst/>
                <a:latin typeface="Arial" panose="020B0604020202020204" pitchFamily="34" charset="0"/>
                <a:cs typeface="Arial" panose="020B0604020202020204" pitchFamily="34" charset="0"/>
              </a:rPr>
              <a:t>: </a:t>
            </a:r>
            <a:r>
              <a:rPr lang="en-US" sz="2000" b="0" i="0" dirty="0">
                <a:effectLst/>
                <a:latin typeface="Arial" panose="020B0604020202020204" pitchFamily="34" charset="0"/>
                <a:cs typeface="Arial" panose="020B0604020202020204" pitchFamily="34" charset="0"/>
              </a:rPr>
              <a:t>Now, envision distinguishing between yellow squares and blue dots. Linear solutions won't suffice here.</a:t>
            </a:r>
          </a:p>
          <a:p>
            <a:pPr>
              <a:lnSpc>
                <a:spcPct val="100000"/>
              </a:lnSpc>
              <a:spcAft>
                <a:spcPts val="1200"/>
              </a:spcAft>
            </a:pPr>
            <a:r>
              <a:rPr lang="en-US" sz="2000" b="1" i="1" dirty="0">
                <a:solidFill>
                  <a:schemeClr val="accent2">
                    <a:lumMod val="75000"/>
                  </a:schemeClr>
                </a:solidFill>
                <a:effectLst/>
                <a:latin typeface="Arial" panose="020B0604020202020204" pitchFamily="34" charset="0"/>
                <a:cs typeface="Arial" panose="020B0604020202020204" pitchFamily="34" charset="0"/>
              </a:rPr>
              <a:t>Deep Learning Solution</a:t>
            </a:r>
            <a:r>
              <a:rPr lang="en-US" sz="2000" b="0" i="0" dirty="0">
                <a:effectLst/>
                <a:latin typeface="Arial" panose="020B0604020202020204" pitchFamily="34" charset="0"/>
                <a:cs typeface="Arial" panose="020B0604020202020204" pitchFamily="34" charset="0"/>
              </a:rPr>
              <a:t>: Deep learning excels in such scenarios by autonomously uncovering complex patterns, like drawing non-linear boundaries, such as circles or curves.</a:t>
            </a:r>
          </a:p>
          <a:p>
            <a:pPr>
              <a:lnSpc>
                <a:spcPct val="100000"/>
              </a:lnSpc>
              <a:spcAft>
                <a:spcPts val="1200"/>
              </a:spcAft>
            </a:pPr>
            <a:endParaRPr lang="en-US" sz="2000" dirty="0">
              <a:latin typeface="Arial" panose="020B0604020202020204" pitchFamily="34" charset="0"/>
              <a:cs typeface="Arial" panose="020B0604020202020204" pitchFamily="34" charset="0"/>
            </a:endParaRPr>
          </a:p>
          <a:p>
            <a:pPr>
              <a:lnSpc>
                <a:spcPct val="100000"/>
              </a:lnSpc>
              <a:spcAft>
                <a:spcPts val="1200"/>
              </a:spcAft>
            </a:pPr>
            <a:r>
              <a:rPr lang="en-US" sz="2000" dirty="0">
                <a:latin typeface="Arial" panose="020B0604020202020204" pitchFamily="34" charset="0"/>
                <a:cs typeface="Arial" panose="020B0604020202020204" pitchFamily="34" charset="0"/>
              </a:rPr>
              <a:t>N</a:t>
            </a:r>
            <a:r>
              <a:rPr lang="en-US" sz="2000" b="0" i="0" dirty="0">
                <a:effectLst/>
                <a:latin typeface="Arial" panose="020B0604020202020204" pitchFamily="34" charset="0"/>
                <a:cs typeface="Arial" panose="020B0604020202020204" pitchFamily="34" charset="0"/>
              </a:rPr>
              <a:t>on-linear problems are prevalent in various real-world applications, such as image and speech recognition. </a:t>
            </a:r>
          </a:p>
          <a:p>
            <a:pPr>
              <a:lnSpc>
                <a:spcPct val="100000"/>
              </a:lnSpc>
              <a:spcAft>
                <a:spcPts val="1200"/>
              </a:spcAft>
            </a:pPr>
            <a:r>
              <a:rPr lang="en-US" sz="2000" b="0" i="0" dirty="0">
                <a:effectLst/>
                <a:latin typeface="Arial" panose="020B0604020202020204" pitchFamily="34" charset="0"/>
                <a:cs typeface="Arial" panose="020B0604020202020204" pitchFamily="34" charset="0"/>
              </a:rPr>
              <a:t>Deep neural networks, with their ability to capture intricate, non-linear relationships, play a crucial role in solving these complex tasks. </a:t>
            </a:r>
          </a:p>
          <a:p>
            <a:pPr>
              <a:lnSpc>
                <a:spcPct val="100000"/>
              </a:lnSpc>
              <a:spcAft>
                <a:spcPts val="1200"/>
              </a:spcAft>
            </a:pPr>
            <a:r>
              <a:rPr lang="en-US" sz="2000" b="0" i="0" dirty="0">
                <a:effectLst/>
                <a:latin typeface="Arial" panose="020B0604020202020204" pitchFamily="34" charset="0"/>
                <a:cs typeface="Arial" panose="020B0604020202020204" pitchFamily="34" charset="0"/>
              </a:rPr>
              <a:t>This underscores the significance of deep learning in modern artificial intelligence.</a:t>
            </a:r>
          </a:p>
        </p:txBody>
      </p:sp>
      <p:sp>
        <p:nvSpPr>
          <p:cNvPr id="9" name="Slide Number Placeholder 8">
            <a:extLst>
              <a:ext uri="{FF2B5EF4-FFF2-40B4-BE49-F238E27FC236}">
                <a16:creationId xmlns:a16="http://schemas.microsoft.com/office/drawing/2014/main" id="{09D212A6-5891-F73D-3130-C2BDD71A04AC}"/>
              </a:ext>
            </a:extLst>
          </p:cNvPr>
          <p:cNvSpPr>
            <a:spLocks noGrp="1"/>
          </p:cNvSpPr>
          <p:nvPr>
            <p:ph type="sldNum" sz="quarter" idx="12"/>
          </p:nvPr>
        </p:nvSpPr>
        <p:spPr/>
        <p:txBody>
          <a:bodyPr/>
          <a:lstStyle/>
          <a:p>
            <a:fld id="{E912329F-61CE-48C5-8098-5A147EEAE957}" type="slidenum">
              <a:rPr lang="en-CA" smtClean="0"/>
              <a:t>8</a:t>
            </a:fld>
            <a:endParaRPr lang="en-CA"/>
          </a:p>
        </p:txBody>
      </p:sp>
    </p:spTree>
    <p:extLst>
      <p:ext uri="{BB962C8B-B14F-4D97-AF65-F5344CB8AC3E}">
        <p14:creationId xmlns:p14="http://schemas.microsoft.com/office/powerpoint/2010/main" val="2350980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BB9E02-AC3B-A067-9CF0-4E36047913E1}"/>
              </a:ext>
            </a:extLst>
          </p:cNvPr>
          <p:cNvSpPr>
            <a:spLocks noGrp="1"/>
          </p:cNvSpPr>
          <p:nvPr>
            <p:ph type="title"/>
          </p:nvPr>
        </p:nvSpPr>
        <p:spPr>
          <a:xfrm>
            <a:off x="1383564" y="348865"/>
            <a:ext cx="9718111" cy="1576446"/>
          </a:xfrm>
        </p:spPr>
        <p:txBody>
          <a:bodyPr anchor="ctr">
            <a:normAutofit/>
          </a:bodyPr>
          <a:lstStyle/>
          <a:p>
            <a:r>
              <a:rPr lang="en-CA" sz="3700" dirty="0">
                <a:solidFill>
                  <a:schemeClr val="accent4">
                    <a:lumMod val="60000"/>
                    <a:lumOff val="40000"/>
                  </a:schemeClr>
                </a:solidFill>
                <a:latin typeface="Arial" panose="020B0604020202020204" pitchFamily="34" charset="0"/>
                <a:cs typeface="Arial" panose="020B0604020202020204" pitchFamily="34" charset="0"/>
              </a:rPr>
              <a:t>Non-Linear Problems</a:t>
            </a:r>
          </a:p>
        </p:txBody>
      </p:sp>
      <p:pic>
        <p:nvPicPr>
          <p:cNvPr id="4" name="Picture 3">
            <a:extLst>
              <a:ext uri="{FF2B5EF4-FFF2-40B4-BE49-F238E27FC236}">
                <a16:creationId xmlns:a16="http://schemas.microsoft.com/office/drawing/2014/main" id="{71E741CE-D2B3-7A8C-6B1E-1AD28FF1878D}"/>
              </a:ext>
            </a:extLst>
          </p:cNvPr>
          <p:cNvPicPr>
            <a:picLocks noChangeAspect="1"/>
          </p:cNvPicPr>
          <p:nvPr/>
        </p:nvPicPr>
        <p:blipFill>
          <a:blip r:embed="rId2"/>
          <a:stretch>
            <a:fillRect/>
          </a:stretch>
        </p:blipFill>
        <p:spPr>
          <a:xfrm>
            <a:off x="7796343" y="2615979"/>
            <a:ext cx="3380836" cy="3689405"/>
          </a:xfrm>
          <a:prstGeom prst="rect">
            <a:avLst/>
          </a:prstGeom>
        </p:spPr>
      </p:pic>
      <p:sp>
        <p:nvSpPr>
          <p:cNvPr id="5" name="Oval 4">
            <a:extLst>
              <a:ext uri="{FF2B5EF4-FFF2-40B4-BE49-F238E27FC236}">
                <a16:creationId xmlns:a16="http://schemas.microsoft.com/office/drawing/2014/main" id="{A6E46E50-B617-0A0E-7A07-372AB032321E}"/>
              </a:ext>
            </a:extLst>
          </p:cNvPr>
          <p:cNvSpPr/>
          <p:nvPr/>
        </p:nvSpPr>
        <p:spPr>
          <a:xfrm>
            <a:off x="8494651" y="3647847"/>
            <a:ext cx="2235056" cy="1934093"/>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Picture 5">
            <a:extLst>
              <a:ext uri="{FF2B5EF4-FFF2-40B4-BE49-F238E27FC236}">
                <a16:creationId xmlns:a16="http://schemas.microsoft.com/office/drawing/2014/main" id="{B6CA6FD3-F627-5D1A-1198-7F7A8A7F7948}"/>
              </a:ext>
            </a:extLst>
          </p:cNvPr>
          <p:cNvPicPr>
            <a:picLocks noChangeAspect="1"/>
          </p:cNvPicPr>
          <p:nvPr/>
        </p:nvPicPr>
        <p:blipFill>
          <a:blip r:embed="rId2"/>
          <a:stretch>
            <a:fillRect/>
          </a:stretch>
        </p:blipFill>
        <p:spPr>
          <a:xfrm>
            <a:off x="1038762" y="2615979"/>
            <a:ext cx="3380836" cy="3689405"/>
          </a:xfrm>
          <a:prstGeom prst="rect">
            <a:avLst/>
          </a:prstGeom>
        </p:spPr>
      </p:pic>
      <p:sp>
        <p:nvSpPr>
          <p:cNvPr id="7" name="Arrow: Right 6">
            <a:extLst>
              <a:ext uri="{FF2B5EF4-FFF2-40B4-BE49-F238E27FC236}">
                <a16:creationId xmlns:a16="http://schemas.microsoft.com/office/drawing/2014/main" id="{C8A20216-D434-851B-DB95-773C3A08803A}"/>
              </a:ext>
            </a:extLst>
          </p:cNvPr>
          <p:cNvSpPr/>
          <p:nvPr/>
        </p:nvSpPr>
        <p:spPr>
          <a:xfrm>
            <a:off x="4833203" y="3856153"/>
            <a:ext cx="2628156" cy="13870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Slide Number Placeholder 7">
            <a:extLst>
              <a:ext uri="{FF2B5EF4-FFF2-40B4-BE49-F238E27FC236}">
                <a16:creationId xmlns:a16="http://schemas.microsoft.com/office/drawing/2014/main" id="{BBFBC3A4-DED9-A2C6-D390-2FDD14DDB363}"/>
              </a:ext>
            </a:extLst>
          </p:cNvPr>
          <p:cNvSpPr>
            <a:spLocks noGrp="1"/>
          </p:cNvSpPr>
          <p:nvPr>
            <p:ph type="sldNum" sz="quarter" idx="12"/>
          </p:nvPr>
        </p:nvSpPr>
        <p:spPr/>
        <p:txBody>
          <a:bodyPr/>
          <a:lstStyle/>
          <a:p>
            <a:fld id="{E912329F-61CE-48C5-8098-5A147EEAE957}" type="slidenum">
              <a:rPr lang="en-CA" smtClean="0"/>
              <a:t>9</a:t>
            </a:fld>
            <a:endParaRPr lang="en-CA"/>
          </a:p>
        </p:txBody>
      </p:sp>
    </p:spTree>
    <p:extLst>
      <p:ext uri="{BB962C8B-B14F-4D97-AF65-F5344CB8AC3E}">
        <p14:creationId xmlns:p14="http://schemas.microsoft.com/office/powerpoint/2010/main" val="2938692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4047</TotalTime>
  <Words>6544</Words>
  <Application>Microsoft Office PowerPoint</Application>
  <PresentationFormat>Widescreen</PresentationFormat>
  <Paragraphs>317</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Courier New</vt:lpstr>
      <vt:lpstr>Wingdings</vt:lpstr>
      <vt:lpstr>Office Theme</vt:lpstr>
      <vt:lpstr>Understanding Deep Learning: A Comprehensive Introduction</vt:lpstr>
      <vt:lpstr>Introduction to Deep Learning Concepts</vt:lpstr>
      <vt:lpstr>The Essence of Artificial Neural Networks (ANNs)</vt:lpstr>
      <vt:lpstr>1.1.2 Real-World Examples</vt:lpstr>
      <vt:lpstr>1.1.3 Complexity vs. Comprehensibility </vt:lpstr>
      <vt:lpstr>1.2: Visualizing Input-Output Transformation</vt:lpstr>
      <vt:lpstr>1.3: The Mathematics of Deep Learning</vt:lpstr>
      <vt:lpstr>1.2.2 Non-Linear Problems</vt:lpstr>
      <vt:lpstr>Non-Linear Problems</vt:lpstr>
      <vt:lpstr>1.3.2 Adding Non-Linearity</vt:lpstr>
      <vt:lpstr>1.3.3 Building Blocks of Deep Learning</vt:lpstr>
      <vt:lpstr>Deep Learning Architecture </vt:lpstr>
      <vt:lpstr>Deep Learning Architecture </vt:lpstr>
      <vt:lpstr>2.1 A Silly Analogy: The PBJ Sandwich Chef</vt:lpstr>
      <vt:lpstr>2.2 Alignment of the Analogy with Forward Propagation and Backpropagation</vt:lpstr>
      <vt:lpstr>2.3 Expansion of the Analogy: A PBJ Company</vt:lpstr>
      <vt:lpstr>2.3 Expansion of the Analogy: A PBJ Company (Continued) </vt:lpstr>
      <vt:lpstr>PowerPoint Presentation</vt:lpstr>
      <vt:lpstr>Section 3: The Philosophical Implications of Deep Learning 3.1 The Nature of Intelligence </vt:lpstr>
      <vt:lpstr>Example- Intelligence Across Species</vt:lpstr>
      <vt:lpstr>3.2 Artificial Intelligence and Its Definition</vt:lpstr>
      <vt:lpstr>Example- The Smart Speaker Mystery</vt:lpstr>
      <vt:lpstr>3.3 The Philosophical Implications of Deep Learning </vt:lpstr>
      <vt:lpstr>Example- Traditional Diagnosis vs. Deep Learning in Medical Imaging</vt:lpstr>
      <vt:lpstr>3.4 The Impact of Deep Learning on Science and Engineering </vt:lpstr>
      <vt:lpstr>Example-Weather Prediction</vt:lpstr>
      <vt:lpstr>3.5 Can AI Become Conscious?</vt:lpstr>
      <vt:lpstr>Example-Robot</vt:lpstr>
      <vt:lpstr>Section 4: Experimental Approach to Deep Learning</vt:lpstr>
      <vt:lpstr>The Scientist's Spectrum in Environmental Research</vt:lpstr>
      <vt:lpstr>4.2 Deep Learning Researchers: Applying the Scientist's Spectrum</vt:lpstr>
      <vt:lpstr>Example-Deep Learning Approaches in Image Recognition</vt:lpstr>
      <vt:lpstr>4.3 Parametric Experiments</vt:lpstr>
      <vt:lpstr>Parametric Experiments in Recipe Testing</vt:lpstr>
      <vt:lpstr>4.4 Illustrating Parametric Experiments</vt:lpstr>
      <vt:lpstr>Parametric Experiments</vt:lpstr>
      <vt:lpstr>4.5 Interpreting Parametric Experiment Results</vt:lpstr>
      <vt:lpstr>Example-Image Classification Model</vt:lpstr>
      <vt:lpstr>4.6 Limitations and Solutions with experimental approach</vt:lpstr>
      <vt:lpstr>Example- Learning to Play a Video Game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Farid Afzali</dc:creator>
  <cp:lastModifiedBy>Farid Afzali</cp:lastModifiedBy>
  <cp:revision>7</cp:revision>
  <dcterms:created xsi:type="dcterms:W3CDTF">2023-09-10T02:48:42Z</dcterms:created>
  <dcterms:modified xsi:type="dcterms:W3CDTF">2023-09-20T12:13:34Z</dcterms:modified>
</cp:coreProperties>
</file>