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ppt/theme/themeOverride41.xml" ContentType="application/vnd.openxmlformats-officedocument.themeOverride+xml"/>
  <Override PartName="/ppt/theme/themeOverride42.xml" ContentType="application/vnd.openxmlformats-officedocument.themeOverride+xml"/>
  <Override PartName="/ppt/theme/themeOverride43.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56" r:id="rId2"/>
    <p:sldId id="257" r:id="rId3"/>
    <p:sldId id="349" r:id="rId4"/>
    <p:sldId id="390" r:id="rId5"/>
    <p:sldId id="348" r:id="rId6"/>
    <p:sldId id="347" r:id="rId7"/>
    <p:sldId id="391" r:id="rId8"/>
    <p:sldId id="400" r:id="rId9"/>
    <p:sldId id="350" r:id="rId10"/>
    <p:sldId id="352" r:id="rId11"/>
    <p:sldId id="353" r:id="rId12"/>
    <p:sldId id="354" r:id="rId13"/>
    <p:sldId id="359" r:id="rId14"/>
    <p:sldId id="401" r:id="rId15"/>
    <p:sldId id="357" r:id="rId16"/>
    <p:sldId id="362" r:id="rId17"/>
    <p:sldId id="393" r:id="rId18"/>
    <p:sldId id="392" r:id="rId19"/>
    <p:sldId id="402" r:id="rId20"/>
    <p:sldId id="361" r:id="rId21"/>
    <p:sldId id="363" r:id="rId22"/>
    <p:sldId id="364" r:id="rId23"/>
    <p:sldId id="365" r:id="rId24"/>
    <p:sldId id="394" r:id="rId25"/>
    <p:sldId id="367" r:id="rId26"/>
    <p:sldId id="368" r:id="rId27"/>
    <p:sldId id="369" r:id="rId28"/>
    <p:sldId id="396" r:id="rId29"/>
    <p:sldId id="395" r:id="rId30"/>
    <p:sldId id="397" r:id="rId31"/>
    <p:sldId id="404" r:id="rId32"/>
    <p:sldId id="370" r:id="rId33"/>
    <p:sldId id="371" r:id="rId34"/>
    <p:sldId id="388" r:id="rId35"/>
    <p:sldId id="372" r:id="rId36"/>
    <p:sldId id="405" r:id="rId37"/>
    <p:sldId id="406" r:id="rId38"/>
    <p:sldId id="373" r:id="rId39"/>
    <p:sldId id="398" r:id="rId40"/>
    <p:sldId id="374" r:id="rId41"/>
    <p:sldId id="375" r:id="rId42"/>
    <p:sldId id="376" r:id="rId43"/>
    <p:sldId id="399" r:id="rId44"/>
    <p:sldId id="378" r:id="rId45"/>
    <p:sldId id="377"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a:srgbClr val="000099"/>
    <a:srgbClr val="FF7C80"/>
    <a:srgbClr val="006699"/>
    <a:srgbClr val="669900"/>
    <a:srgbClr val="FFFF00"/>
    <a:srgbClr val="00FF99"/>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60" d="100"/>
          <a:sy n="60" d="100"/>
        </p:scale>
        <p:origin x="84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0ED611-A2BB-4A57-AD2B-31A7CEA2BB39}" type="datetimeFigureOut">
              <a:rPr lang="en-CA" smtClean="0"/>
              <a:t>2024-10-08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9174E5-5A37-4143-A4FE-6737803BBC52}" type="slidenum">
              <a:rPr lang="en-CA" smtClean="0"/>
              <a:t>‹#›</a:t>
            </a:fld>
            <a:endParaRPr lang="en-CA"/>
          </a:p>
        </p:txBody>
      </p:sp>
    </p:spTree>
    <p:extLst>
      <p:ext uri="{BB962C8B-B14F-4D97-AF65-F5344CB8AC3E}">
        <p14:creationId xmlns:p14="http://schemas.microsoft.com/office/powerpoint/2010/main" val="268301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CB1D6-87B6-FBB3-917F-3A3069AE11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7ED811B-D8B6-BD44-D81E-96CB789DDB8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7838446-7779-0A3F-A851-19AFA520F247}"/>
              </a:ext>
            </a:extLst>
          </p:cNvPr>
          <p:cNvSpPr>
            <a:spLocks noGrp="1"/>
          </p:cNvSpPr>
          <p:nvPr>
            <p:ph type="dt" sz="half" idx="10"/>
          </p:nvPr>
        </p:nvSpPr>
        <p:spPr/>
        <p:txBody>
          <a:bodyPr/>
          <a:lstStyle/>
          <a:p>
            <a:fld id="{56544A17-5A08-4206-8885-90F227AA152F}" type="datetime1">
              <a:rPr lang="en-CA" smtClean="0"/>
              <a:t>2024-10-08</a:t>
            </a:fld>
            <a:endParaRPr lang="en-CA"/>
          </a:p>
        </p:txBody>
      </p:sp>
      <p:sp>
        <p:nvSpPr>
          <p:cNvPr id="5" name="Footer Placeholder 4">
            <a:extLst>
              <a:ext uri="{FF2B5EF4-FFF2-40B4-BE49-F238E27FC236}">
                <a16:creationId xmlns:a16="http://schemas.microsoft.com/office/drawing/2014/main" id="{8E3CB78F-5847-BD74-98CA-CAD1D30F0CE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8ADAD7E-744C-0658-9ED0-4A573EEDA196}"/>
              </a:ext>
            </a:extLst>
          </p:cNvPr>
          <p:cNvSpPr>
            <a:spLocks noGrp="1"/>
          </p:cNvSpPr>
          <p:nvPr>
            <p:ph type="sldNum" sz="quarter" idx="12"/>
          </p:nvPr>
        </p:nvSpPr>
        <p:spPr/>
        <p:txBody>
          <a:bodyPr/>
          <a:lstStyle/>
          <a:p>
            <a:fld id="{E284E844-716D-4666-BA44-A8E28B3F3BC8}" type="slidenum">
              <a:rPr lang="en-CA" smtClean="0"/>
              <a:t>‹#›</a:t>
            </a:fld>
            <a:endParaRPr lang="en-CA"/>
          </a:p>
        </p:txBody>
      </p:sp>
    </p:spTree>
    <p:extLst>
      <p:ext uri="{BB962C8B-B14F-4D97-AF65-F5344CB8AC3E}">
        <p14:creationId xmlns:p14="http://schemas.microsoft.com/office/powerpoint/2010/main" val="4053848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CCA9D-D53A-C637-1F34-AB5CC7CA27D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EF49CC5-9271-9379-614C-7B204C11E2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5F50772-75E9-BE61-C110-D35EE282355C}"/>
              </a:ext>
            </a:extLst>
          </p:cNvPr>
          <p:cNvSpPr>
            <a:spLocks noGrp="1"/>
          </p:cNvSpPr>
          <p:nvPr>
            <p:ph type="dt" sz="half" idx="10"/>
          </p:nvPr>
        </p:nvSpPr>
        <p:spPr/>
        <p:txBody>
          <a:bodyPr/>
          <a:lstStyle/>
          <a:p>
            <a:fld id="{A6B3734C-9C26-4E3E-AFF2-C2B5513146B0}" type="datetime1">
              <a:rPr lang="en-CA" smtClean="0"/>
              <a:t>2024-10-08</a:t>
            </a:fld>
            <a:endParaRPr lang="en-CA"/>
          </a:p>
        </p:txBody>
      </p:sp>
      <p:sp>
        <p:nvSpPr>
          <p:cNvPr id="5" name="Footer Placeholder 4">
            <a:extLst>
              <a:ext uri="{FF2B5EF4-FFF2-40B4-BE49-F238E27FC236}">
                <a16:creationId xmlns:a16="http://schemas.microsoft.com/office/drawing/2014/main" id="{8D44D8F4-1F04-551B-D5FA-E52DDEABC4F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F00BCFF-CD6B-3505-29C5-1AEB4B8B2DB7}"/>
              </a:ext>
            </a:extLst>
          </p:cNvPr>
          <p:cNvSpPr>
            <a:spLocks noGrp="1"/>
          </p:cNvSpPr>
          <p:nvPr>
            <p:ph type="sldNum" sz="quarter" idx="12"/>
          </p:nvPr>
        </p:nvSpPr>
        <p:spPr/>
        <p:txBody>
          <a:bodyPr/>
          <a:lstStyle/>
          <a:p>
            <a:fld id="{E284E844-716D-4666-BA44-A8E28B3F3BC8}" type="slidenum">
              <a:rPr lang="en-CA" smtClean="0"/>
              <a:t>‹#›</a:t>
            </a:fld>
            <a:endParaRPr lang="en-CA"/>
          </a:p>
        </p:txBody>
      </p:sp>
    </p:spTree>
    <p:extLst>
      <p:ext uri="{BB962C8B-B14F-4D97-AF65-F5344CB8AC3E}">
        <p14:creationId xmlns:p14="http://schemas.microsoft.com/office/powerpoint/2010/main" val="784742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ABA8E0-B921-8A48-81C6-DB5BFCC5F4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04944F9-5AC5-89D7-7759-E5523A120B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2899A52-3172-B11A-376B-F36959F1FA5F}"/>
              </a:ext>
            </a:extLst>
          </p:cNvPr>
          <p:cNvSpPr>
            <a:spLocks noGrp="1"/>
          </p:cNvSpPr>
          <p:nvPr>
            <p:ph type="dt" sz="half" idx="10"/>
          </p:nvPr>
        </p:nvSpPr>
        <p:spPr/>
        <p:txBody>
          <a:bodyPr/>
          <a:lstStyle/>
          <a:p>
            <a:fld id="{55559EA1-67EE-4D44-9B85-F7E501A44EE3}" type="datetime1">
              <a:rPr lang="en-CA" smtClean="0"/>
              <a:t>2024-10-08</a:t>
            </a:fld>
            <a:endParaRPr lang="en-CA"/>
          </a:p>
        </p:txBody>
      </p:sp>
      <p:sp>
        <p:nvSpPr>
          <p:cNvPr id="5" name="Footer Placeholder 4">
            <a:extLst>
              <a:ext uri="{FF2B5EF4-FFF2-40B4-BE49-F238E27FC236}">
                <a16:creationId xmlns:a16="http://schemas.microsoft.com/office/drawing/2014/main" id="{704B7A4E-93ED-17F9-81E4-6DD9A10B96B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1F9EC12-3D97-43E8-99F2-C70929320019}"/>
              </a:ext>
            </a:extLst>
          </p:cNvPr>
          <p:cNvSpPr>
            <a:spLocks noGrp="1"/>
          </p:cNvSpPr>
          <p:nvPr>
            <p:ph type="sldNum" sz="quarter" idx="12"/>
          </p:nvPr>
        </p:nvSpPr>
        <p:spPr/>
        <p:txBody>
          <a:bodyPr/>
          <a:lstStyle/>
          <a:p>
            <a:fld id="{E284E844-716D-4666-BA44-A8E28B3F3BC8}" type="slidenum">
              <a:rPr lang="en-CA" smtClean="0"/>
              <a:t>‹#›</a:t>
            </a:fld>
            <a:endParaRPr lang="en-CA"/>
          </a:p>
        </p:txBody>
      </p:sp>
    </p:spTree>
    <p:extLst>
      <p:ext uri="{BB962C8B-B14F-4D97-AF65-F5344CB8AC3E}">
        <p14:creationId xmlns:p14="http://schemas.microsoft.com/office/powerpoint/2010/main" val="2334877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0A585-3840-A09D-3844-5EB142D07FB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151E9EC-1BB5-4EE5-9D40-B276F4E147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3DCEBEB-CD12-6894-8E23-35D9B059CBF9}"/>
              </a:ext>
            </a:extLst>
          </p:cNvPr>
          <p:cNvSpPr>
            <a:spLocks noGrp="1"/>
          </p:cNvSpPr>
          <p:nvPr>
            <p:ph type="dt" sz="half" idx="10"/>
          </p:nvPr>
        </p:nvSpPr>
        <p:spPr/>
        <p:txBody>
          <a:bodyPr/>
          <a:lstStyle/>
          <a:p>
            <a:fld id="{878ED84B-CD01-453A-AE96-F293B1F76C1C}" type="datetime1">
              <a:rPr lang="en-CA" smtClean="0"/>
              <a:t>2024-10-08</a:t>
            </a:fld>
            <a:endParaRPr lang="en-CA"/>
          </a:p>
        </p:txBody>
      </p:sp>
      <p:sp>
        <p:nvSpPr>
          <p:cNvPr id="5" name="Footer Placeholder 4">
            <a:extLst>
              <a:ext uri="{FF2B5EF4-FFF2-40B4-BE49-F238E27FC236}">
                <a16:creationId xmlns:a16="http://schemas.microsoft.com/office/drawing/2014/main" id="{1940BF2B-558F-D59A-4BF7-AF260B7D5DA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9328305-B19C-B500-EC60-2A0BFEF56111}"/>
              </a:ext>
            </a:extLst>
          </p:cNvPr>
          <p:cNvSpPr>
            <a:spLocks noGrp="1"/>
          </p:cNvSpPr>
          <p:nvPr>
            <p:ph type="sldNum" sz="quarter" idx="12"/>
          </p:nvPr>
        </p:nvSpPr>
        <p:spPr/>
        <p:txBody>
          <a:bodyPr/>
          <a:lstStyle/>
          <a:p>
            <a:fld id="{E284E844-716D-4666-BA44-A8E28B3F3BC8}" type="slidenum">
              <a:rPr lang="en-CA" smtClean="0"/>
              <a:t>‹#›</a:t>
            </a:fld>
            <a:endParaRPr lang="en-CA"/>
          </a:p>
        </p:txBody>
      </p:sp>
    </p:spTree>
    <p:extLst>
      <p:ext uri="{BB962C8B-B14F-4D97-AF65-F5344CB8AC3E}">
        <p14:creationId xmlns:p14="http://schemas.microsoft.com/office/powerpoint/2010/main" val="3427189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72A64-3C3D-00E3-A995-E1C0A1F308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0D7600B6-8B05-C50C-065A-A4A79DB329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E2DACC-1892-F29C-D39E-6ED35AC1D030}"/>
              </a:ext>
            </a:extLst>
          </p:cNvPr>
          <p:cNvSpPr>
            <a:spLocks noGrp="1"/>
          </p:cNvSpPr>
          <p:nvPr>
            <p:ph type="dt" sz="half" idx="10"/>
          </p:nvPr>
        </p:nvSpPr>
        <p:spPr/>
        <p:txBody>
          <a:bodyPr/>
          <a:lstStyle/>
          <a:p>
            <a:fld id="{BFCA9665-9475-4AE3-8792-2E8A170006A7}" type="datetime1">
              <a:rPr lang="en-CA" smtClean="0"/>
              <a:t>2024-10-08</a:t>
            </a:fld>
            <a:endParaRPr lang="en-CA"/>
          </a:p>
        </p:txBody>
      </p:sp>
      <p:sp>
        <p:nvSpPr>
          <p:cNvPr id="5" name="Footer Placeholder 4">
            <a:extLst>
              <a:ext uri="{FF2B5EF4-FFF2-40B4-BE49-F238E27FC236}">
                <a16:creationId xmlns:a16="http://schemas.microsoft.com/office/drawing/2014/main" id="{73B11568-35B8-2F32-650D-2FFB4A37DBC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5C3088B-24FC-DDD2-5369-5836BA250A1D}"/>
              </a:ext>
            </a:extLst>
          </p:cNvPr>
          <p:cNvSpPr>
            <a:spLocks noGrp="1"/>
          </p:cNvSpPr>
          <p:nvPr>
            <p:ph type="sldNum" sz="quarter" idx="12"/>
          </p:nvPr>
        </p:nvSpPr>
        <p:spPr/>
        <p:txBody>
          <a:bodyPr/>
          <a:lstStyle/>
          <a:p>
            <a:fld id="{E284E844-716D-4666-BA44-A8E28B3F3BC8}" type="slidenum">
              <a:rPr lang="en-CA" smtClean="0"/>
              <a:t>‹#›</a:t>
            </a:fld>
            <a:endParaRPr lang="en-CA"/>
          </a:p>
        </p:txBody>
      </p:sp>
    </p:spTree>
    <p:extLst>
      <p:ext uri="{BB962C8B-B14F-4D97-AF65-F5344CB8AC3E}">
        <p14:creationId xmlns:p14="http://schemas.microsoft.com/office/powerpoint/2010/main" val="2076974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7B7F9-71FE-E137-C06E-C137ABA73DE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7F4ABD5-FAF9-800C-B785-94140AEE30B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31E30E81-220F-AA6D-6777-CCF3557215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403845D2-56E7-D568-BDE0-C81BFCA607CF}"/>
              </a:ext>
            </a:extLst>
          </p:cNvPr>
          <p:cNvSpPr>
            <a:spLocks noGrp="1"/>
          </p:cNvSpPr>
          <p:nvPr>
            <p:ph type="dt" sz="half" idx="10"/>
          </p:nvPr>
        </p:nvSpPr>
        <p:spPr/>
        <p:txBody>
          <a:bodyPr/>
          <a:lstStyle/>
          <a:p>
            <a:fld id="{13152375-8092-40B7-A39D-405698838E33}" type="datetime1">
              <a:rPr lang="en-CA" smtClean="0"/>
              <a:t>2024-10-08</a:t>
            </a:fld>
            <a:endParaRPr lang="en-CA"/>
          </a:p>
        </p:txBody>
      </p:sp>
      <p:sp>
        <p:nvSpPr>
          <p:cNvPr id="6" name="Footer Placeholder 5">
            <a:extLst>
              <a:ext uri="{FF2B5EF4-FFF2-40B4-BE49-F238E27FC236}">
                <a16:creationId xmlns:a16="http://schemas.microsoft.com/office/drawing/2014/main" id="{67F1A6A4-0A28-EDA9-2DD7-ECEC7AF8008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D91ED65-B59E-F32A-6B45-F285E57F361A}"/>
              </a:ext>
            </a:extLst>
          </p:cNvPr>
          <p:cNvSpPr>
            <a:spLocks noGrp="1"/>
          </p:cNvSpPr>
          <p:nvPr>
            <p:ph type="sldNum" sz="quarter" idx="12"/>
          </p:nvPr>
        </p:nvSpPr>
        <p:spPr/>
        <p:txBody>
          <a:bodyPr/>
          <a:lstStyle/>
          <a:p>
            <a:fld id="{E284E844-716D-4666-BA44-A8E28B3F3BC8}" type="slidenum">
              <a:rPr lang="en-CA" smtClean="0"/>
              <a:t>‹#›</a:t>
            </a:fld>
            <a:endParaRPr lang="en-CA"/>
          </a:p>
        </p:txBody>
      </p:sp>
    </p:spTree>
    <p:extLst>
      <p:ext uri="{BB962C8B-B14F-4D97-AF65-F5344CB8AC3E}">
        <p14:creationId xmlns:p14="http://schemas.microsoft.com/office/powerpoint/2010/main" val="4069160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CBB14-7C98-5318-DC59-00280184573C}"/>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77C003E6-DEF6-FD72-05E2-891CD0A5E5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DB7FB6-A7F5-169C-016E-BF962102A6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0B19D3FB-7DE9-94FC-8F7A-5731085542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71D3272-0ECB-71E1-B9D2-00E4486AEE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8B734CA-40AC-851E-37B4-A5280CB2E408}"/>
              </a:ext>
            </a:extLst>
          </p:cNvPr>
          <p:cNvSpPr>
            <a:spLocks noGrp="1"/>
          </p:cNvSpPr>
          <p:nvPr>
            <p:ph type="dt" sz="half" idx="10"/>
          </p:nvPr>
        </p:nvSpPr>
        <p:spPr/>
        <p:txBody>
          <a:bodyPr/>
          <a:lstStyle/>
          <a:p>
            <a:fld id="{BB1CF2FB-1EB5-483E-855B-84B986577C4F}" type="datetime1">
              <a:rPr lang="en-CA" smtClean="0"/>
              <a:t>2024-10-08</a:t>
            </a:fld>
            <a:endParaRPr lang="en-CA"/>
          </a:p>
        </p:txBody>
      </p:sp>
      <p:sp>
        <p:nvSpPr>
          <p:cNvPr id="8" name="Footer Placeholder 7">
            <a:extLst>
              <a:ext uri="{FF2B5EF4-FFF2-40B4-BE49-F238E27FC236}">
                <a16:creationId xmlns:a16="http://schemas.microsoft.com/office/drawing/2014/main" id="{B01F546B-F589-A97C-D712-F291CD318F79}"/>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B1971C0-E6FD-7745-158C-E91198041CEF}"/>
              </a:ext>
            </a:extLst>
          </p:cNvPr>
          <p:cNvSpPr>
            <a:spLocks noGrp="1"/>
          </p:cNvSpPr>
          <p:nvPr>
            <p:ph type="sldNum" sz="quarter" idx="12"/>
          </p:nvPr>
        </p:nvSpPr>
        <p:spPr/>
        <p:txBody>
          <a:bodyPr/>
          <a:lstStyle/>
          <a:p>
            <a:fld id="{E284E844-716D-4666-BA44-A8E28B3F3BC8}" type="slidenum">
              <a:rPr lang="en-CA" smtClean="0"/>
              <a:t>‹#›</a:t>
            </a:fld>
            <a:endParaRPr lang="en-CA"/>
          </a:p>
        </p:txBody>
      </p:sp>
    </p:spTree>
    <p:extLst>
      <p:ext uri="{BB962C8B-B14F-4D97-AF65-F5344CB8AC3E}">
        <p14:creationId xmlns:p14="http://schemas.microsoft.com/office/powerpoint/2010/main" val="4024334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BD4E4-6072-E2F1-0859-D4E880F245E8}"/>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167622E-620C-7A91-96BD-B67204BEB0F4}"/>
              </a:ext>
            </a:extLst>
          </p:cNvPr>
          <p:cNvSpPr>
            <a:spLocks noGrp="1"/>
          </p:cNvSpPr>
          <p:nvPr>
            <p:ph type="dt" sz="half" idx="10"/>
          </p:nvPr>
        </p:nvSpPr>
        <p:spPr/>
        <p:txBody>
          <a:bodyPr/>
          <a:lstStyle/>
          <a:p>
            <a:fld id="{C1DC9D95-6A22-4E77-985E-288DE3E10D37}" type="datetime1">
              <a:rPr lang="en-CA" smtClean="0"/>
              <a:t>2024-10-08</a:t>
            </a:fld>
            <a:endParaRPr lang="en-CA"/>
          </a:p>
        </p:txBody>
      </p:sp>
      <p:sp>
        <p:nvSpPr>
          <p:cNvPr id="4" name="Footer Placeholder 3">
            <a:extLst>
              <a:ext uri="{FF2B5EF4-FFF2-40B4-BE49-F238E27FC236}">
                <a16:creationId xmlns:a16="http://schemas.microsoft.com/office/drawing/2014/main" id="{39D8F50E-FD8D-95B6-C301-145EAC5EC5E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97D7F52A-452A-6919-9D47-79753C16BAD6}"/>
              </a:ext>
            </a:extLst>
          </p:cNvPr>
          <p:cNvSpPr>
            <a:spLocks noGrp="1"/>
          </p:cNvSpPr>
          <p:nvPr>
            <p:ph type="sldNum" sz="quarter" idx="12"/>
          </p:nvPr>
        </p:nvSpPr>
        <p:spPr/>
        <p:txBody>
          <a:bodyPr/>
          <a:lstStyle/>
          <a:p>
            <a:fld id="{E284E844-716D-4666-BA44-A8E28B3F3BC8}" type="slidenum">
              <a:rPr lang="en-CA" smtClean="0"/>
              <a:t>‹#›</a:t>
            </a:fld>
            <a:endParaRPr lang="en-CA"/>
          </a:p>
        </p:txBody>
      </p:sp>
    </p:spTree>
    <p:extLst>
      <p:ext uri="{BB962C8B-B14F-4D97-AF65-F5344CB8AC3E}">
        <p14:creationId xmlns:p14="http://schemas.microsoft.com/office/powerpoint/2010/main" val="1147636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7022FF-3F68-4853-60F4-575C54809466}"/>
              </a:ext>
            </a:extLst>
          </p:cNvPr>
          <p:cNvSpPr>
            <a:spLocks noGrp="1"/>
          </p:cNvSpPr>
          <p:nvPr>
            <p:ph type="dt" sz="half" idx="10"/>
          </p:nvPr>
        </p:nvSpPr>
        <p:spPr/>
        <p:txBody>
          <a:bodyPr/>
          <a:lstStyle/>
          <a:p>
            <a:fld id="{3D187AAF-9CDA-49BE-9706-86A7CBD7FFC3}" type="datetime1">
              <a:rPr lang="en-CA" smtClean="0"/>
              <a:t>2024-10-08</a:t>
            </a:fld>
            <a:endParaRPr lang="en-CA"/>
          </a:p>
        </p:txBody>
      </p:sp>
      <p:sp>
        <p:nvSpPr>
          <p:cNvPr id="3" name="Footer Placeholder 2">
            <a:extLst>
              <a:ext uri="{FF2B5EF4-FFF2-40B4-BE49-F238E27FC236}">
                <a16:creationId xmlns:a16="http://schemas.microsoft.com/office/drawing/2014/main" id="{7ECAE1C9-5CBB-2B7C-1F94-9554A33E3D9D}"/>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6C2076B3-97E4-2949-87AB-20CD09CAA62B}"/>
              </a:ext>
            </a:extLst>
          </p:cNvPr>
          <p:cNvSpPr>
            <a:spLocks noGrp="1"/>
          </p:cNvSpPr>
          <p:nvPr>
            <p:ph type="sldNum" sz="quarter" idx="12"/>
          </p:nvPr>
        </p:nvSpPr>
        <p:spPr/>
        <p:txBody>
          <a:bodyPr/>
          <a:lstStyle/>
          <a:p>
            <a:fld id="{E284E844-716D-4666-BA44-A8E28B3F3BC8}" type="slidenum">
              <a:rPr lang="en-CA" smtClean="0"/>
              <a:t>‹#›</a:t>
            </a:fld>
            <a:endParaRPr lang="en-CA"/>
          </a:p>
        </p:txBody>
      </p:sp>
    </p:spTree>
    <p:extLst>
      <p:ext uri="{BB962C8B-B14F-4D97-AF65-F5344CB8AC3E}">
        <p14:creationId xmlns:p14="http://schemas.microsoft.com/office/powerpoint/2010/main" val="4054185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19CCE-4090-5BB8-B71A-A631B51CF9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A433BAD-F224-15FE-6BDB-EB8E0BB93E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D42B1761-9FFA-A6C3-03AF-DE30BB8241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5AA2FA-E05A-CBDF-8022-74C90A3965B9}"/>
              </a:ext>
            </a:extLst>
          </p:cNvPr>
          <p:cNvSpPr>
            <a:spLocks noGrp="1"/>
          </p:cNvSpPr>
          <p:nvPr>
            <p:ph type="dt" sz="half" idx="10"/>
          </p:nvPr>
        </p:nvSpPr>
        <p:spPr/>
        <p:txBody>
          <a:bodyPr/>
          <a:lstStyle/>
          <a:p>
            <a:fld id="{51E7CFFC-2D1E-432C-B1DC-2763D1873567}" type="datetime1">
              <a:rPr lang="en-CA" smtClean="0"/>
              <a:t>2024-10-08</a:t>
            </a:fld>
            <a:endParaRPr lang="en-CA"/>
          </a:p>
        </p:txBody>
      </p:sp>
      <p:sp>
        <p:nvSpPr>
          <p:cNvPr id="6" name="Footer Placeholder 5">
            <a:extLst>
              <a:ext uri="{FF2B5EF4-FFF2-40B4-BE49-F238E27FC236}">
                <a16:creationId xmlns:a16="http://schemas.microsoft.com/office/drawing/2014/main" id="{6D602380-3C72-E75F-B76E-A11EB44AEB8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20B3AE4-C6DF-9FCB-E76E-58BC4E17A9DD}"/>
              </a:ext>
            </a:extLst>
          </p:cNvPr>
          <p:cNvSpPr>
            <a:spLocks noGrp="1"/>
          </p:cNvSpPr>
          <p:nvPr>
            <p:ph type="sldNum" sz="quarter" idx="12"/>
          </p:nvPr>
        </p:nvSpPr>
        <p:spPr/>
        <p:txBody>
          <a:bodyPr/>
          <a:lstStyle/>
          <a:p>
            <a:fld id="{E284E844-716D-4666-BA44-A8E28B3F3BC8}" type="slidenum">
              <a:rPr lang="en-CA" smtClean="0"/>
              <a:t>‹#›</a:t>
            </a:fld>
            <a:endParaRPr lang="en-CA"/>
          </a:p>
        </p:txBody>
      </p:sp>
    </p:spTree>
    <p:extLst>
      <p:ext uri="{BB962C8B-B14F-4D97-AF65-F5344CB8AC3E}">
        <p14:creationId xmlns:p14="http://schemas.microsoft.com/office/powerpoint/2010/main" val="1530686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E8109-298B-0ADB-DA31-2C0345148C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F8741E1-46F6-A40E-36D8-87D7540092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0C431B43-16A4-DE1D-2C58-38E58AB601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100ADE-62AB-F831-66D8-30BFA5D4DAD3}"/>
              </a:ext>
            </a:extLst>
          </p:cNvPr>
          <p:cNvSpPr>
            <a:spLocks noGrp="1"/>
          </p:cNvSpPr>
          <p:nvPr>
            <p:ph type="dt" sz="half" idx="10"/>
          </p:nvPr>
        </p:nvSpPr>
        <p:spPr/>
        <p:txBody>
          <a:bodyPr/>
          <a:lstStyle/>
          <a:p>
            <a:fld id="{6E939BED-61E6-49FF-BD1F-17ED175E26EF}" type="datetime1">
              <a:rPr lang="en-CA" smtClean="0"/>
              <a:t>2024-10-08</a:t>
            </a:fld>
            <a:endParaRPr lang="en-CA"/>
          </a:p>
        </p:txBody>
      </p:sp>
      <p:sp>
        <p:nvSpPr>
          <p:cNvPr id="6" name="Footer Placeholder 5">
            <a:extLst>
              <a:ext uri="{FF2B5EF4-FFF2-40B4-BE49-F238E27FC236}">
                <a16:creationId xmlns:a16="http://schemas.microsoft.com/office/drawing/2014/main" id="{366D1981-342B-C8DF-CD20-774B5357F95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316D34A-4428-694D-B10E-F2B2F971E968}"/>
              </a:ext>
            </a:extLst>
          </p:cNvPr>
          <p:cNvSpPr>
            <a:spLocks noGrp="1"/>
          </p:cNvSpPr>
          <p:nvPr>
            <p:ph type="sldNum" sz="quarter" idx="12"/>
          </p:nvPr>
        </p:nvSpPr>
        <p:spPr/>
        <p:txBody>
          <a:bodyPr/>
          <a:lstStyle/>
          <a:p>
            <a:fld id="{E284E844-716D-4666-BA44-A8E28B3F3BC8}" type="slidenum">
              <a:rPr lang="en-CA" smtClean="0"/>
              <a:t>‹#›</a:t>
            </a:fld>
            <a:endParaRPr lang="en-CA"/>
          </a:p>
        </p:txBody>
      </p:sp>
    </p:spTree>
    <p:extLst>
      <p:ext uri="{BB962C8B-B14F-4D97-AF65-F5344CB8AC3E}">
        <p14:creationId xmlns:p14="http://schemas.microsoft.com/office/powerpoint/2010/main" val="101021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430B70-98E0-CF81-8503-658A3A7A41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968763E-135F-B477-68BC-5F3178BE12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5EA11EF-46E6-6A81-B07F-F805E48ADD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3C554B-CFE1-434C-9682-37A624291438}" type="datetime1">
              <a:rPr lang="en-CA" smtClean="0"/>
              <a:t>2024-10-08</a:t>
            </a:fld>
            <a:endParaRPr lang="en-CA"/>
          </a:p>
        </p:txBody>
      </p:sp>
      <p:sp>
        <p:nvSpPr>
          <p:cNvPr id="5" name="Footer Placeholder 4">
            <a:extLst>
              <a:ext uri="{FF2B5EF4-FFF2-40B4-BE49-F238E27FC236}">
                <a16:creationId xmlns:a16="http://schemas.microsoft.com/office/drawing/2014/main" id="{3087B65C-9710-0DE9-C96F-49E1A4C291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D9C85E70-452D-D791-F3DE-69483FD941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84E844-716D-4666-BA44-A8E28B3F3BC8}" type="slidenum">
              <a:rPr lang="en-CA" smtClean="0"/>
              <a:t>‹#›</a:t>
            </a:fld>
            <a:endParaRPr lang="en-CA"/>
          </a:p>
        </p:txBody>
      </p:sp>
    </p:spTree>
    <p:extLst>
      <p:ext uri="{BB962C8B-B14F-4D97-AF65-F5344CB8AC3E}">
        <p14:creationId xmlns:p14="http://schemas.microsoft.com/office/powerpoint/2010/main" val="1623778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15.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hemeOverride" Target="../theme/themeOverride18.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19.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0.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1.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hemeOverride" Target="../theme/themeOverride2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3.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hemeOverride" Target="../theme/themeOverride24.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5.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hemeOverride" Target="../theme/themeOverride26.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hemeOverride" Target="../theme/themeOverride28.xml"/><Relationship Id="rId4" Type="http://schemas.openxmlformats.org/officeDocument/2006/relationships/image" Target="../media/image22.png"/></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hemeOverride" Target="../theme/themeOverride29.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0.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1.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3.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hemeOverride" Target="../theme/themeOverride34.xml"/><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hemeOverride" Target="../theme/themeOverride35.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6.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8.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9.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0.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hemeOverride" Target="../theme/themeOverride41.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06C5126-340B-998A-1FFA-1D5DD1816789}"/>
              </a:ext>
            </a:extLst>
          </p:cNvPr>
          <p:cNvSpPr>
            <a:spLocks noGrp="1"/>
          </p:cNvSpPr>
          <p:nvPr>
            <p:ph type="ctrTitle"/>
          </p:nvPr>
        </p:nvSpPr>
        <p:spPr>
          <a:xfrm>
            <a:off x="1314824" y="735106"/>
            <a:ext cx="10053763" cy="2928470"/>
          </a:xfrm>
        </p:spPr>
        <p:txBody>
          <a:bodyPr anchor="b">
            <a:normAutofit/>
          </a:bodyPr>
          <a:lstStyle/>
          <a:p>
            <a:pPr algn="l"/>
            <a:r>
              <a:rPr lang="en-CA" sz="4000" dirty="0">
                <a:solidFill>
                  <a:srgbClr val="FFFFFF"/>
                </a:solidFill>
                <a:latin typeface="Arial" panose="020B0604020202020204" pitchFamily="34" charset="0"/>
                <a:cs typeface="Arial" panose="020B0604020202020204" pitchFamily="34" charset="0"/>
              </a:rPr>
              <a:t>Deep Dive into ANN-Parameter Experiments</a:t>
            </a:r>
          </a:p>
        </p:txBody>
      </p:sp>
      <p:sp>
        <p:nvSpPr>
          <p:cNvPr id="3" name="Subtitle 2">
            <a:extLst>
              <a:ext uri="{FF2B5EF4-FFF2-40B4-BE49-F238E27FC236}">
                <a16:creationId xmlns:a16="http://schemas.microsoft.com/office/drawing/2014/main" id="{4D07BB15-D893-35E7-9764-180D93BE3ACB}"/>
              </a:ext>
            </a:extLst>
          </p:cNvPr>
          <p:cNvSpPr>
            <a:spLocks noGrp="1"/>
          </p:cNvSpPr>
          <p:nvPr>
            <p:ph type="subTitle" idx="1"/>
          </p:nvPr>
        </p:nvSpPr>
        <p:spPr>
          <a:xfrm>
            <a:off x="1350682" y="4870824"/>
            <a:ext cx="10005951" cy="1458258"/>
          </a:xfrm>
        </p:spPr>
        <p:txBody>
          <a:bodyPr anchor="ctr">
            <a:normAutofit/>
          </a:bodyPr>
          <a:lstStyle/>
          <a:p>
            <a:pPr algn="l"/>
            <a:r>
              <a:rPr lang="en-CA" dirty="0">
                <a:latin typeface="Arial" panose="020B0604020202020204" pitchFamily="34" charset="0"/>
                <a:cs typeface="Arial" panose="020B0604020202020204" pitchFamily="34" charset="0"/>
              </a:rPr>
              <a:t>Farid Afzali, Ph.D., P.Eng.</a:t>
            </a:r>
          </a:p>
        </p:txBody>
      </p:sp>
      <p:sp>
        <p:nvSpPr>
          <p:cNvPr id="4" name="Slide Number Placeholder 3">
            <a:extLst>
              <a:ext uri="{FF2B5EF4-FFF2-40B4-BE49-F238E27FC236}">
                <a16:creationId xmlns:a16="http://schemas.microsoft.com/office/drawing/2014/main" id="{7CD39997-6B86-1C3C-14E8-D0F03E5CDC95}"/>
              </a:ext>
            </a:extLst>
          </p:cNvPr>
          <p:cNvSpPr>
            <a:spLocks noGrp="1"/>
          </p:cNvSpPr>
          <p:nvPr>
            <p:ph type="sldNum" sz="quarter" idx="12"/>
          </p:nvPr>
        </p:nvSpPr>
        <p:spPr/>
        <p:txBody>
          <a:bodyPr/>
          <a:lstStyle/>
          <a:p>
            <a:fld id="{E284E844-716D-4666-BA44-A8E28B3F3BC8}" type="slidenum">
              <a:rPr lang="en-CA" smtClean="0"/>
              <a:t>1</a:t>
            </a:fld>
            <a:endParaRPr lang="en-CA"/>
          </a:p>
        </p:txBody>
      </p:sp>
    </p:spTree>
    <p:extLst>
      <p:ext uri="{BB962C8B-B14F-4D97-AF65-F5344CB8AC3E}">
        <p14:creationId xmlns:p14="http://schemas.microsoft.com/office/powerpoint/2010/main" val="270834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AD371-9D8E-7E22-D37D-C9FDC1AFCFF9}"/>
              </a:ext>
            </a:extLst>
          </p:cNvPr>
          <p:cNvSpPr>
            <a:spLocks noGrp="1"/>
          </p:cNvSpPr>
          <p:nvPr>
            <p:ph type="title"/>
          </p:nvPr>
        </p:nvSpPr>
        <p:spPr>
          <a:xfrm>
            <a:off x="1371599" y="294538"/>
            <a:ext cx="9895951" cy="1033669"/>
          </a:xfrm>
        </p:spPr>
        <p:txBody>
          <a:bodyPr vert="horz" lIns="91440" tIns="45720" rIns="91440" bIns="45720" rtlCol="0" anchor="ctr">
            <a:normAutofit fontScale="90000"/>
          </a:bodyPr>
          <a:lstStyle/>
          <a:p>
            <a:r>
              <a:rPr lang="en-US" sz="3700" dirty="0">
                <a:solidFill>
                  <a:schemeClr val="accent4">
                    <a:lumMod val="60000"/>
                    <a:lumOff val="40000"/>
                  </a:schemeClr>
                </a:solidFill>
                <a:latin typeface="Arial" panose="020B0604020202020204" pitchFamily="34" charset="0"/>
                <a:cs typeface="Arial" panose="020B0604020202020204" pitchFamily="34" charset="0"/>
              </a:rPr>
              <a:t>Unveiling the Influence of Linearity in Deep Learning Models</a:t>
            </a:r>
            <a:endParaRPr lang="en-CA" sz="37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86B592F-7664-E5FF-C4E4-4000FD788BA8}"/>
              </a:ext>
            </a:extLst>
          </p:cNvPr>
          <p:cNvSpPr>
            <a:spLocks noGrp="1"/>
          </p:cNvSpPr>
          <p:nvPr>
            <p:ph idx="1"/>
          </p:nvPr>
        </p:nvSpPr>
        <p:spPr>
          <a:xfrm>
            <a:off x="265814" y="1622746"/>
            <a:ext cx="11536326" cy="5033236"/>
          </a:xfrm>
        </p:spPr>
        <p:txBody>
          <a:bodyPr vert="horz" lIns="91440" tIns="45720" rIns="91440" bIns="45720" rtlCol="0" anchor="ctr">
            <a:normAutofit/>
          </a:bodyPr>
          <a:lstStyle/>
          <a:p>
            <a:pPr algn="l">
              <a:lnSpc>
                <a:spcPct val="100000"/>
              </a:lnSpc>
              <a:spcBef>
                <a:spcPts val="600"/>
              </a:spcBef>
              <a:spcAft>
                <a:spcPts val="600"/>
              </a:spcAft>
            </a:pPr>
            <a:r>
              <a:rPr lang="en-US" b="0" i="0" dirty="0">
                <a:effectLst/>
                <a:latin typeface="Arial" panose="020B0604020202020204" pitchFamily="34" charset="0"/>
                <a:cs typeface="Arial" panose="020B0604020202020204" pitchFamily="34" charset="0"/>
              </a:rPr>
              <a:t>In the realm of deep learning, it is imperative to recognize the potential ramifications of model complexity, a subject matter that this discourse aims to shed light upon. </a:t>
            </a:r>
          </a:p>
          <a:p>
            <a:pPr algn="l">
              <a:lnSpc>
                <a:spcPct val="100000"/>
              </a:lnSpc>
              <a:spcBef>
                <a:spcPts val="600"/>
              </a:spcBef>
              <a:spcAft>
                <a:spcPts val="600"/>
              </a:spcAft>
            </a:pPr>
            <a:r>
              <a:rPr lang="en-US" b="1" i="0" dirty="0">
                <a:solidFill>
                  <a:srgbClr val="00B05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Revelations in Model Transformation</a:t>
            </a:r>
          </a:p>
          <a:p>
            <a:pPr lvl="1">
              <a:lnSpc>
                <a:spcPct val="100000"/>
              </a:lnSpc>
              <a:spcBef>
                <a:spcPts val="600"/>
              </a:spcBef>
              <a:spcAft>
                <a:spcPts val="600"/>
              </a:spcAft>
              <a:buFont typeface="Wingdings" panose="05000000000000000000" pitchFamily="2" charset="2"/>
              <a:buChar char="q"/>
            </a:pPr>
            <a:r>
              <a:rPr lang="en-US" b="0" i="0" dirty="0">
                <a:solidFill>
                  <a:schemeClr val="accent5">
                    <a:lumMod val="75000"/>
                  </a:schemeClr>
                </a:solidFill>
                <a:effectLst/>
                <a:latin typeface="Arial" panose="020B0604020202020204" pitchFamily="34" charset="0"/>
                <a:cs typeface="Arial" panose="020B0604020202020204" pitchFamily="34" charset="0"/>
              </a:rPr>
              <a:t>In a noteworthy revelation, we explore the remarkable impact of a seemingly minor adjustment to our existing model. </a:t>
            </a:r>
          </a:p>
          <a:p>
            <a:pPr lvl="1">
              <a:lnSpc>
                <a:spcPct val="100000"/>
              </a:lnSpc>
              <a:spcBef>
                <a:spcPts val="600"/>
              </a:spcBef>
              <a:spcAft>
                <a:spcPts val="600"/>
              </a:spcAft>
              <a:buFont typeface="Wingdings" panose="05000000000000000000" pitchFamily="2" charset="2"/>
              <a:buChar char="q"/>
            </a:pPr>
            <a:r>
              <a:rPr lang="en-US" b="0" i="0" dirty="0">
                <a:solidFill>
                  <a:schemeClr val="accent2">
                    <a:lumMod val="75000"/>
                  </a:schemeClr>
                </a:solidFill>
                <a:effectLst/>
                <a:latin typeface="Arial" panose="020B0604020202020204" pitchFamily="34" charset="0"/>
                <a:cs typeface="Arial" panose="020B0604020202020204" pitchFamily="34" charset="0"/>
              </a:rPr>
              <a:t>This transformation pertains to the removal of nonlinear activation functions within the hidden layers while preserving the non-linearity within the output layer. </a:t>
            </a:r>
          </a:p>
          <a:p>
            <a:pPr lvl="1">
              <a:lnSpc>
                <a:spcPct val="100000"/>
              </a:lnSpc>
              <a:spcBef>
                <a:spcPts val="600"/>
              </a:spcBef>
              <a:spcAft>
                <a:spcPts val="600"/>
              </a:spcAft>
              <a:buFont typeface="Wingdings" panose="05000000000000000000" pitchFamily="2" charset="2"/>
              <a:buChar char="q"/>
            </a:pPr>
            <a:r>
              <a:rPr lang="en-US" b="0" i="0" dirty="0">
                <a:solidFill>
                  <a:srgbClr val="C00000"/>
                </a:solidFill>
                <a:effectLst/>
                <a:latin typeface="Arial" panose="020B0604020202020204" pitchFamily="34" charset="0"/>
                <a:cs typeface="Arial" panose="020B0604020202020204" pitchFamily="34" charset="0"/>
              </a:rPr>
              <a:t>With this minimalistic alteration, we embark on a quest to decode the enigma surrounding keyword classification.</a:t>
            </a:r>
          </a:p>
        </p:txBody>
      </p:sp>
      <p:sp>
        <p:nvSpPr>
          <p:cNvPr id="4" name="Slide Number Placeholder 3">
            <a:extLst>
              <a:ext uri="{FF2B5EF4-FFF2-40B4-BE49-F238E27FC236}">
                <a16:creationId xmlns:a16="http://schemas.microsoft.com/office/drawing/2014/main" id="{C509DE0F-BD25-CA12-7027-5B97475D5150}"/>
              </a:ext>
            </a:extLst>
          </p:cNvPr>
          <p:cNvSpPr>
            <a:spLocks noGrp="1"/>
          </p:cNvSpPr>
          <p:nvPr>
            <p:ph type="sldNum" sz="quarter" idx="12"/>
          </p:nvPr>
        </p:nvSpPr>
        <p:spPr>
          <a:xfrm>
            <a:off x="11704320" y="6455431"/>
            <a:ext cx="445913" cy="365125"/>
          </a:xfrm>
        </p:spPr>
        <p:txBody>
          <a:bodyPr>
            <a:normAutofit/>
          </a:bodyPr>
          <a:lstStyle/>
          <a:p>
            <a:pPr>
              <a:spcAft>
                <a:spcPts val="600"/>
              </a:spcAft>
            </a:pPr>
            <a:fld id="{E284E844-716D-4666-BA44-A8E28B3F3BC8}" type="slidenum">
              <a:rPr lang="en-CA" sz="1100">
                <a:solidFill>
                  <a:schemeClr val="tx1">
                    <a:lumMod val="50000"/>
                    <a:lumOff val="50000"/>
                  </a:schemeClr>
                </a:solidFill>
                <a:latin typeface="Arial" panose="020B0604020202020204" pitchFamily="34" charset="0"/>
                <a:cs typeface="Arial" panose="020B0604020202020204" pitchFamily="34" charset="0"/>
              </a:rPr>
              <a:pPr>
                <a:spcAft>
                  <a:spcPts val="600"/>
                </a:spcAft>
              </a:pPr>
              <a:t>10</a:t>
            </a:fld>
            <a:endParaRPr lang="en-CA" sz="110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3576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AD371-9D8E-7E22-D37D-C9FDC1AFCFF9}"/>
              </a:ext>
            </a:extLst>
          </p:cNvPr>
          <p:cNvSpPr>
            <a:spLocks noGrp="1"/>
          </p:cNvSpPr>
          <p:nvPr>
            <p:ph type="title"/>
          </p:nvPr>
        </p:nvSpPr>
        <p:spPr>
          <a:xfrm>
            <a:off x="599089" y="341466"/>
            <a:ext cx="9895951" cy="1033669"/>
          </a:xfrm>
        </p:spPr>
        <p:txBody>
          <a:bodyPr vert="horz" lIns="91440" tIns="45720" rIns="91440" bIns="45720" rtlCol="0" anchor="ctr">
            <a:normAutofit/>
          </a:bodyPr>
          <a:lstStyle/>
          <a:p>
            <a:r>
              <a:rPr lang="en-US" sz="3700" dirty="0">
                <a:solidFill>
                  <a:schemeClr val="accent4">
                    <a:lumMod val="60000"/>
                    <a:lumOff val="40000"/>
                  </a:schemeClr>
                </a:solidFill>
                <a:latin typeface="Arial" panose="020B0604020202020204" pitchFamily="34" charset="0"/>
                <a:cs typeface="Arial" panose="020B0604020202020204" pitchFamily="34" charset="0"/>
              </a:rPr>
              <a:t>Code Challenge: A Deceptive Simplicity(PP#3) </a:t>
            </a:r>
            <a:endParaRPr lang="en-CA" sz="37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86B592F-7664-E5FF-C4E4-4000FD788BA8}"/>
              </a:ext>
            </a:extLst>
          </p:cNvPr>
          <p:cNvSpPr>
            <a:spLocks noGrp="1"/>
          </p:cNvSpPr>
          <p:nvPr>
            <p:ph idx="1"/>
          </p:nvPr>
        </p:nvSpPr>
        <p:spPr>
          <a:xfrm>
            <a:off x="323350" y="1597432"/>
            <a:ext cx="11732646" cy="5260568"/>
          </a:xfrm>
        </p:spPr>
        <p:txBody>
          <a:bodyPr vert="horz" lIns="91440" tIns="45720" rIns="91440" bIns="45720" rtlCol="0" anchor="ctr">
            <a:normAutofit fontScale="77500" lnSpcReduction="20000"/>
          </a:bodyPr>
          <a:lstStyle/>
          <a:p>
            <a:pPr algn="l">
              <a:lnSpc>
                <a:spcPct val="110000"/>
              </a:lnSpc>
              <a:spcBef>
                <a:spcPts val="600"/>
              </a:spcBef>
              <a:spcAft>
                <a:spcPts val="600"/>
              </a:spcAft>
            </a:pPr>
            <a:r>
              <a:rPr lang="en-US" b="1" i="0" dirty="0">
                <a:solidFill>
                  <a:srgbClr val="666699"/>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An Engaging Coding Challenge</a:t>
            </a:r>
            <a:r>
              <a:rPr lang="en-US" b="0" i="0" dirty="0">
                <a:solidFill>
                  <a:srgbClr val="666699"/>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a:p>
            <a:pPr lvl="1">
              <a:lnSpc>
                <a:spcPct val="110000"/>
              </a:lnSpc>
              <a:spcBef>
                <a:spcPts val="600"/>
              </a:spcBef>
              <a:spcAft>
                <a:spcPts val="600"/>
              </a:spcAft>
              <a:buFont typeface="Wingdings" panose="05000000000000000000" pitchFamily="2" charset="2"/>
              <a:buChar char="§"/>
            </a:pPr>
            <a:r>
              <a:rPr lang="en-US" b="0" i="0" dirty="0">
                <a:solidFill>
                  <a:srgbClr val="00B050"/>
                </a:solidFill>
                <a:effectLst/>
                <a:latin typeface="Arial" panose="020B0604020202020204" pitchFamily="34" charset="0"/>
                <a:cs typeface="Arial" panose="020B0604020202020204" pitchFamily="34" charset="0"/>
              </a:rPr>
              <a:t>This process may resemble a coding challenge, but it's surprisingly straightforward. </a:t>
            </a:r>
          </a:p>
          <a:p>
            <a:pPr lvl="1">
              <a:lnSpc>
                <a:spcPct val="110000"/>
              </a:lnSpc>
              <a:spcBef>
                <a:spcPts val="600"/>
              </a:spcBef>
              <a:spcAft>
                <a:spcPts val="600"/>
              </a:spcAft>
              <a:buFont typeface="Wingdings" panose="05000000000000000000" pitchFamily="2" charset="2"/>
              <a:buChar char="§"/>
            </a:pPr>
            <a:r>
              <a:rPr lang="en-US" b="0" i="0" dirty="0">
                <a:solidFill>
                  <a:srgbClr val="A50021"/>
                </a:solidFill>
                <a:effectLst/>
                <a:latin typeface="Arial" panose="020B0604020202020204" pitchFamily="34" charset="0"/>
                <a:cs typeface="Arial" panose="020B0604020202020204" pitchFamily="34" charset="0"/>
              </a:rPr>
              <a:t>Start with the existing code and make a simple alteration: remove the non-linear components. </a:t>
            </a:r>
          </a:p>
          <a:p>
            <a:pPr lvl="1">
              <a:lnSpc>
                <a:spcPct val="110000"/>
              </a:lnSpc>
              <a:spcBef>
                <a:spcPts val="600"/>
              </a:spcBef>
              <a:spcAft>
                <a:spcPts val="600"/>
              </a:spcAft>
              <a:buFont typeface="Wingdings" panose="05000000000000000000" pitchFamily="2" charset="2"/>
              <a:buChar char="§"/>
            </a:pPr>
            <a:r>
              <a:rPr lang="en-US" b="0" i="0" dirty="0">
                <a:solidFill>
                  <a:srgbClr val="000099"/>
                </a:solidFill>
                <a:effectLst/>
                <a:latin typeface="Arial" panose="020B0604020202020204" pitchFamily="34" charset="0"/>
                <a:cs typeface="Arial" panose="020B0604020202020204" pitchFamily="34" charset="0"/>
              </a:rPr>
              <a:t>Subsequently, evaluate how this streamlined model performs compared to its more intricate counterpart.</a:t>
            </a:r>
          </a:p>
          <a:p>
            <a:pPr algn="l">
              <a:lnSpc>
                <a:spcPct val="110000"/>
              </a:lnSpc>
              <a:spcBef>
                <a:spcPts val="600"/>
              </a:spcBef>
              <a:spcAft>
                <a:spcPts val="600"/>
              </a:spcAft>
            </a:pPr>
            <a:r>
              <a:rPr lang="en-US" b="1" i="0" dirty="0">
                <a:solidFill>
                  <a:srgbClr val="666699"/>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Analyzing the Outcomes</a:t>
            </a:r>
            <a:r>
              <a:rPr lang="en-US" b="0" i="0" dirty="0">
                <a:solidFill>
                  <a:srgbClr val="666699"/>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a:p>
            <a:pPr lvl="1">
              <a:lnSpc>
                <a:spcPct val="110000"/>
              </a:lnSpc>
              <a:spcBef>
                <a:spcPts val="600"/>
              </a:spcBef>
              <a:spcAft>
                <a:spcPts val="600"/>
              </a:spcAft>
              <a:buFont typeface="Wingdings" panose="05000000000000000000" pitchFamily="2" charset="2"/>
              <a:buChar char="v"/>
            </a:pPr>
            <a:r>
              <a:rPr lang="en-US" b="0" i="0" dirty="0">
                <a:solidFill>
                  <a:srgbClr val="00B050"/>
                </a:solidFill>
                <a:effectLst/>
                <a:latin typeface="Arial" panose="020B0604020202020204" pitchFamily="34" charset="0"/>
                <a:cs typeface="Arial" panose="020B0604020202020204" pitchFamily="34" charset="0"/>
              </a:rPr>
              <a:t>When subjecting this simplified model to testing, a remarkable phenomenon emerges. </a:t>
            </a:r>
          </a:p>
          <a:p>
            <a:pPr lvl="1">
              <a:lnSpc>
                <a:spcPct val="110000"/>
              </a:lnSpc>
              <a:spcBef>
                <a:spcPts val="600"/>
              </a:spcBef>
              <a:spcAft>
                <a:spcPts val="600"/>
              </a:spcAft>
              <a:buFont typeface="Wingdings" panose="05000000000000000000" pitchFamily="2" charset="2"/>
              <a:buChar char="v"/>
            </a:pPr>
            <a:r>
              <a:rPr lang="en-US" b="0" i="0" dirty="0">
                <a:solidFill>
                  <a:srgbClr val="A50021"/>
                </a:solidFill>
                <a:effectLst/>
                <a:latin typeface="Arial" panose="020B0604020202020204" pitchFamily="34" charset="0"/>
                <a:cs typeface="Arial" panose="020B0604020202020204" pitchFamily="34" charset="0"/>
              </a:rPr>
              <a:t>It exhibits outstanding performance, achieving nearly flawless accuracy, whereas the complex model often struggled to yield consistent results.</a:t>
            </a:r>
          </a:p>
          <a:p>
            <a:pPr algn="l">
              <a:lnSpc>
                <a:spcPct val="110000"/>
              </a:lnSpc>
              <a:spcBef>
                <a:spcPts val="600"/>
              </a:spcBef>
              <a:spcAft>
                <a:spcPts val="600"/>
              </a:spcAft>
            </a:pPr>
            <a:r>
              <a:rPr lang="en-US" b="1" i="0" dirty="0">
                <a:solidFill>
                  <a:srgbClr val="666699"/>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Deciphering the Significance</a:t>
            </a:r>
            <a:r>
              <a:rPr lang="en-US" b="0" i="0" dirty="0">
                <a:solidFill>
                  <a:srgbClr val="666699"/>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a:p>
            <a:pPr lvl="1">
              <a:lnSpc>
                <a:spcPct val="110000"/>
              </a:lnSpc>
              <a:spcBef>
                <a:spcPts val="600"/>
              </a:spcBef>
              <a:spcAft>
                <a:spcPts val="600"/>
              </a:spcAft>
              <a:buFont typeface="Wingdings" panose="05000000000000000000" pitchFamily="2" charset="2"/>
              <a:buChar char="q"/>
            </a:pPr>
            <a:r>
              <a:rPr lang="en-US" b="0" i="0" dirty="0">
                <a:solidFill>
                  <a:srgbClr val="00B050"/>
                </a:solidFill>
                <a:effectLst/>
                <a:latin typeface="Arial" panose="020B0604020202020204" pitchFamily="34" charset="0"/>
                <a:cs typeface="Arial" panose="020B0604020202020204" pitchFamily="34" charset="0"/>
              </a:rPr>
              <a:t>This leads us to a crucial insight: for uncomplicated problems, simpler models often outperform their complex counterparts. </a:t>
            </a:r>
          </a:p>
          <a:p>
            <a:pPr lvl="1">
              <a:lnSpc>
                <a:spcPct val="110000"/>
              </a:lnSpc>
              <a:spcBef>
                <a:spcPts val="600"/>
              </a:spcBef>
              <a:spcAft>
                <a:spcPts val="600"/>
              </a:spcAft>
              <a:buFont typeface="Wingdings" panose="05000000000000000000" pitchFamily="2" charset="2"/>
              <a:buChar char="q"/>
            </a:pPr>
            <a:r>
              <a:rPr lang="en-US" b="0" i="0" dirty="0">
                <a:solidFill>
                  <a:srgbClr val="A50021"/>
                </a:solidFill>
                <a:effectLst/>
                <a:latin typeface="Arial" panose="020B0604020202020204" pitchFamily="34" charset="0"/>
                <a:cs typeface="Arial" panose="020B0604020202020204" pitchFamily="34" charset="0"/>
              </a:rPr>
              <a:t>Although intricate non-linear models may seem enticing, they can be excessive for tasks that don't demand their sophistication.</a:t>
            </a:r>
          </a:p>
        </p:txBody>
      </p:sp>
      <p:sp>
        <p:nvSpPr>
          <p:cNvPr id="4" name="Slide Number Placeholder 3">
            <a:extLst>
              <a:ext uri="{FF2B5EF4-FFF2-40B4-BE49-F238E27FC236}">
                <a16:creationId xmlns:a16="http://schemas.microsoft.com/office/drawing/2014/main" id="{C509DE0F-BD25-CA12-7027-5B97475D5150}"/>
              </a:ext>
            </a:extLst>
          </p:cNvPr>
          <p:cNvSpPr>
            <a:spLocks noGrp="1"/>
          </p:cNvSpPr>
          <p:nvPr>
            <p:ph type="sldNum" sz="quarter" idx="12"/>
          </p:nvPr>
        </p:nvSpPr>
        <p:spPr>
          <a:xfrm>
            <a:off x="11704320" y="6455431"/>
            <a:ext cx="445913" cy="365125"/>
          </a:xfrm>
        </p:spPr>
        <p:txBody>
          <a:bodyPr>
            <a:normAutofit/>
          </a:bodyPr>
          <a:lstStyle/>
          <a:p>
            <a:pPr>
              <a:spcAft>
                <a:spcPts val="600"/>
              </a:spcAft>
            </a:pPr>
            <a:fld id="{E284E844-716D-4666-BA44-A8E28B3F3BC8}" type="slidenum">
              <a:rPr lang="en-CA" sz="1100">
                <a:solidFill>
                  <a:schemeClr val="tx1">
                    <a:lumMod val="50000"/>
                    <a:lumOff val="50000"/>
                  </a:schemeClr>
                </a:solidFill>
                <a:latin typeface="Arial" panose="020B0604020202020204" pitchFamily="34" charset="0"/>
                <a:cs typeface="Arial" panose="020B0604020202020204" pitchFamily="34" charset="0"/>
              </a:rPr>
              <a:pPr>
                <a:spcAft>
                  <a:spcPts val="600"/>
                </a:spcAft>
              </a:pPr>
              <a:t>11</a:t>
            </a:fld>
            <a:endParaRPr lang="en-CA" sz="110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5159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AD371-9D8E-7E22-D37D-C9FDC1AFCFF9}"/>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700" dirty="0">
                <a:solidFill>
                  <a:schemeClr val="accent4">
                    <a:lumMod val="60000"/>
                    <a:lumOff val="40000"/>
                  </a:schemeClr>
                </a:solidFill>
                <a:latin typeface="Arial" panose="020B0604020202020204" pitchFamily="34" charset="0"/>
                <a:cs typeface="Arial" panose="020B0604020202020204" pitchFamily="34" charset="0"/>
              </a:rPr>
              <a:t>Essential Takeaways </a:t>
            </a:r>
            <a:endParaRPr lang="en-CA" sz="37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86B592F-7664-E5FF-C4E4-4000FD788BA8}"/>
              </a:ext>
            </a:extLst>
          </p:cNvPr>
          <p:cNvSpPr>
            <a:spLocks noGrp="1"/>
          </p:cNvSpPr>
          <p:nvPr>
            <p:ph idx="1"/>
          </p:nvPr>
        </p:nvSpPr>
        <p:spPr>
          <a:xfrm>
            <a:off x="382773" y="1622744"/>
            <a:ext cx="5518298" cy="5197811"/>
          </a:xfrm>
        </p:spPr>
        <p:txBody>
          <a:bodyPr vert="horz" lIns="91440" tIns="45720" rIns="91440" bIns="45720" rtlCol="0" anchor="ctr">
            <a:normAutofit/>
          </a:bodyPr>
          <a:lstStyle/>
          <a:p>
            <a:pPr algn="l">
              <a:lnSpc>
                <a:spcPct val="100000"/>
              </a:lnSpc>
              <a:spcBef>
                <a:spcPts val="600"/>
              </a:spcBef>
              <a:spcAft>
                <a:spcPts val="600"/>
              </a:spcAft>
            </a:pPr>
            <a:r>
              <a:rPr lang="en-US" sz="2000" b="0" i="0" dirty="0">
                <a:effectLst/>
                <a:latin typeface="Arial" panose="020B0604020202020204" pitchFamily="34" charset="0"/>
                <a:cs typeface="Arial" panose="020B0604020202020204" pitchFamily="34" charset="0"/>
              </a:rPr>
              <a:t>The lesson here is </a:t>
            </a:r>
            <a:r>
              <a:rPr lang="en-US" sz="2000" b="0" i="0" dirty="0">
                <a:effectLst/>
                <a:highlight>
                  <a:srgbClr val="FFFF00"/>
                </a:highlight>
                <a:latin typeface="Arial" panose="020B0604020202020204" pitchFamily="34" charset="0"/>
                <a:cs typeface="Arial" panose="020B0604020202020204" pitchFamily="34" charset="0"/>
              </a:rPr>
              <a:t>not to employ a complex model </a:t>
            </a:r>
            <a:r>
              <a:rPr lang="en-US" sz="2000" b="0" i="0" dirty="0">
                <a:effectLst/>
                <a:latin typeface="Arial" panose="020B0604020202020204" pitchFamily="34" charset="0"/>
                <a:cs typeface="Arial" panose="020B0604020202020204" pitchFamily="34" charset="0"/>
              </a:rPr>
              <a:t>merely because it's feasible. </a:t>
            </a:r>
          </a:p>
          <a:p>
            <a:pPr algn="l">
              <a:lnSpc>
                <a:spcPct val="100000"/>
              </a:lnSpc>
              <a:spcBef>
                <a:spcPts val="600"/>
              </a:spcBef>
              <a:spcAft>
                <a:spcPts val="600"/>
              </a:spcAft>
            </a:pPr>
            <a:r>
              <a:rPr lang="en-US" sz="2000" b="0" i="0" dirty="0">
                <a:effectLst/>
                <a:latin typeface="Arial" panose="020B0604020202020204" pitchFamily="34" charset="0"/>
                <a:cs typeface="Arial" panose="020B0604020202020204" pitchFamily="34" charset="0"/>
              </a:rPr>
              <a:t>Approach each problem with a critical, open mind. </a:t>
            </a:r>
          </a:p>
          <a:p>
            <a:pPr algn="l">
              <a:lnSpc>
                <a:spcPct val="100000"/>
              </a:lnSpc>
              <a:spcBef>
                <a:spcPts val="600"/>
              </a:spcBef>
              <a:spcAft>
                <a:spcPts val="600"/>
              </a:spcAft>
            </a:pPr>
            <a:r>
              <a:rPr lang="en-US" sz="2000" b="0" i="0" dirty="0">
                <a:effectLst/>
                <a:latin typeface="Arial" panose="020B0604020202020204" pitchFamily="34" charset="0"/>
                <a:cs typeface="Arial" panose="020B0604020202020204" pitchFamily="34" charset="0"/>
              </a:rPr>
              <a:t>Occasionally, a basic model—or an entirely different approach—proves to be the correct choice.</a:t>
            </a:r>
          </a:p>
          <a:p>
            <a:pPr algn="l">
              <a:lnSpc>
                <a:spcPct val="100000"/>
              </a:lnSpc>
              <a:spcBef>
                <a:spcPts val="600"/>
              </a:spcBef>
              <a:spcAft>
                <a:spcPts val="600"/>
              </a:spcAft>
            </a:pPr>
            <a:r>
              <a:rPr lang="en-US" sz="2000" b="1" i="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In Closing</a:t>
            </a:r>
            <a:r>
              <a:rPr lang="en-US" sz="2000" b="0" i="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a:p>
            <a:pPr lvl="1">
              <a:lnSpc>
                <a:spcPct val="100000"/>
              </a:lnSpc>
              <a:spcBef>
                <a:spcPts val="600"/>
              </a:spcBef>
              <a:spcAft>
                <a:spcPts val="600"/>
              </a:spcAft>
              <a:buFont typeface="Wingdings" panose="05000000000000000000" pitchFamily="2" charset="2"/>
              <a:buChar char="q"/>
            </a:pPr>
            <a:r>
              <a:rPr lang="en-US" sz="1600" b="0" i="0" dirty="0">
                <a:solidFill>
                  <a:srgbClr val="000099"/>
                </a:solidFill>
                <a:effectLst/>
                <a:latin typeface="Arial" panose="020B0604020202020204" pitchFamily="34" charset="0"/>
                <a:cs typeface="Arial" panose="020B0604020202020204" pitchFamily="34" charset="0"/>
              </a:rPr>
              <a:t>Ultimately, this revelation serves as a reminder to carefully consider the complexity of our models. </a:t>
            </a:r>
          </a:p>
          <a:p>
            <a:pPr lvl="1">
              <a:lnSpc>
                <a:spcPct val="100000"/>
              </a:lnSpc>
              <a:spcBef>
                <a:spcPts val="600"/>
              </a:spcBef>
              <a:spcAft>
                <a:spcPts val="600"/>
              </a:spcAft>
              <a:buFont typeface="Wingdings" panose="05000000000000000000" pitchFamily="2" charset="2"/>
              <a:buChar char="q"/>
            </a:pPr>
            <a:r>
              <a:rPr lang="en-US" sz="1600" b="0" i="0" dirty="0">
                <a:solidFill>
                  <a:schemeClr val="accent2">
                    <a:lumMod val="50000"/>
                  </a:schemeClr>
                </a:solidFill>
                <a:effectLst/>
                <a:latin typeface="Arial" panose="020B0604020202020204" pitchFamily="34" charset="0"/>
                <a:cs typeface="Arial" panose="020B0604020202020204" pitchFamily="34" charset="0"/>
              </a:rPr>
              <a:t>While deep learning wields immense power, it's not always the ideal solution. </a:t>
            </a:r>
          </a:p>
          <a:p>
            <a:pPr lvl="1">
              <a:lnSpc>
                <a:spcPct val="100000"/>
              </a:lnSpc>
              <a:spcBef>
                <a:spcPts val="600"/>
              </a:spcBef>
              <a:spcAft>
                <a:spcPts val="600"/>
              </a:spcAft>
              <a:buFont typeface="Wingdings" panose="05000000000000000000" pitchFamily="2" charset="2"/>
              <a:buChar char="q"/>
            </a:pPr>
            <a:r>
              <a:rPr lang="en-US" sz="1600" b="0" i="0" dirty="0">
                <a:solidFill>
                  <a:srgbClr val="00FF99"/>
                </a:solidFill>
                <a:effectLst/>
                <a:latin typeface="Arial" panose="020B0604020202020204" pitchFamily="34" charset="0"/>
                <a:cs typeface="Arial" panose="020B0604020202020204" pitchFamily="34" charset="0"/>
              </a:rPr>
              <a:t>Recognizing when to opt for simpler models is as vital as understanding how to construct intricate ones.</a:t>
            </a:r>
          </a:p>
        </p:txBody>
      </p:sp>
      <p:sp>
        <p:nvSpPr>
          <p:cNvPr id="4" name="Slide Number Placeholder 3">
            <a:extLst>
              <a:ext uri="{FF2B5EF4-FFF2-40B4-BE49-F238E27FC236}">
                <a16:creationId xmlns:a16="http://schemas.microsoft.com/office/drawing/2014/main" id="{C509DE0F-BD25-CA12-7027-5B97475D5150}"/>
              </a:ext>
            </a:extLst>
          </p:cNvPr>
          <p:cNvSpPr>
            <a:spLocks noGrp="1"/>
          </p:cNvSpPr>
          <p:nvPr>
            <p:ph type="sldNum" sz="quarter" idx="12"/>
          </p:nvPr>
        </p:nvSpPr>
        <p:spPr>
          <a:xfrm>
            <a:off x="11704320" y="6455431"/>
            <a:ext cx="445913" cy="365125"/>
          </a:xfrm>
        </p:spPr>
        <p:txBody>
          <a:bodyPr>
            <a:normAutofit/>
          </a:bodyPr>
          <a:lstStyle/>
          <a:p>
            <a:pPr>
              <a:spcAft>
                <a:spcPts val="600"/>
              </a:spcAft>
            </a:pPr>
            <a:fld id="{E284E844-716D-4666-BA44-A8E28B3F3BC8}" type="slidenum">
              <a:rPr lang="en-CA" sz="1100">
                <a:solidFill>
                  <a:schemeClr val="tx1">
                    <a:lumMod val="50000"/>
                    <a:lumOff val="50000"/>
                  </a:schemeClr>
                </a:solidFill>
                <a:latin typeface="Arial" panose="020B0604020202020204" pitchFamily="34" charset="0"/>
                <a:cs typeface="Arial" panose="020B0604020202020204" pitchFamily="34" charset="0"/>
              </a:rPr>
              <a:pPr>
                <a:spcAft>
                  <a:spcPts val="600"/>
                </a:spcAft>
              </a:pPr>
              <a:t>12</a:t>
            </a:fld>
            <a:endParaRPr lang="en-CA" sz="1100">
              <a:solidFill>
                <a:schemeClr val="tx1">
                  <a:lumMod val="50000"/>
                  <a:lumOff val="50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9A5F5DF7-FB86-3845-E007-E78881FBFA70}"/>
              </a:ext>
            </a:extLst>
          </p:cNvPr>
          <p:cNvPicPr>
            <a:picLocks noChangeAspect="1"/>
          </p:cNvPicPr>
          <p:nvPr/>
        </p:nvPicPr>
        <p:blipFill>
          <a:blip r:embed="rId3"/>
          <a:stretch>
            <a:fillRect/>
          </a:stretch>
        </p:blipFill>
        <p:spPr>
          <a:xfrm>
            <a:off x="5901070" y="2094010"/>
            <a:ext cx="6265057" cy="3587053"/>
          </a:xfrm>
          <a:prstGeom prst="rect">
            <a:avLst/>
          </a:prstGeom>
        </p:spPr>
      </p:pic>
    </p:spTree>
    <p:extLst>
      <p:ext uri="{BB962C8B-B14F-4D97-AF65-F5344CB8AC3E}">
        <p14:creationId xmlns:p14="http://schemas.microsoft.com/office/powerpoint/2010/main" val="290002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AD371-9D8E-7E22-D37D-C9FDC1AFCFF9}"/>
              </a:ext>
            </a:extLst>
          </p:cNvPr>
          <p:cNvSpPr>
            <a:spLocks noGrp="1"/>
          </p:cNvSpPr>
          <p:nvPr>
            <p:ph type="title"/>
          </p:nvPr>
        </p:nvSpPr>
        <p:spPr>
          <a:xfrm>
            <a:off x="1371599" y="294538"/>
            <a:ext cx="9895951" cy="1033669"/>
          </a:xfrm>
        </p:spPr>
        <p:txBody>
          <a:bodyPr vert="horz" lIns="91440" tIns="45720" rIns="91440" bIns="45720" rtlCol="0" anchor="ctr">
            <a:normAutofit fontScale="90000"/>
          </a:bodyPr>
          <a:lstStyle/>
          <a:p>
            <a:r>
              <a:rPr lang="en-US" sz="3700" dirty="0">
                <a:solidFill>
                  <a:schemeClr val="accent4">
                    <a:lumMod val="60000"/>
                    <a:lumOff val="40000"/>
                  </a:schemeClr>
                </a:solidFill>
                <a:latin typeface="Arial" panose="020B0604020202020204" pitchFamily="34" charset="0"/>
                <a:cs typeface="Arial" panose="020B0604020202020204" pitchFamily="34" charset="0"/>
              </a:rPr>
              <a:t>The Essence of Non-Linearity in Deep Learning Models</a:t>
            </a:r>
            <a:endParaRPr lang="en-CA" sz="37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86B592F-7664-E5FF-C4E4-4000FD788BA8}"/>
              </a:ext>
            </a:extLst>
          </p:cNvPr>
          <p:cNvSpPr>
            <a:spLocks noGrp="1"/>
          </p:cNvSpPr>
          <p:nvPr>
            <p:ph idx="1"/>
          </p:nvPr>
        </p:nvSpPr>
        <p:spPr>
          <a:xfrm>
            <a:off x="287079" y="1622745"/>
            <a:ext cx="11732646" cy="5107664"/>
          </a:xfrm>
        </p:spPr>
        <p:txBody>
          <a:bodyPr vert="horz" lIns="91440" tIns="45720" rIns="91440" bIns="45720" rtlCol="0" anchor="ctr">
            <a:normAutofit/>
          </a:bodyPr>
          <a:lstStyle/>
          <a:p>
            <a:pPr algn="l">
              <a:lnSpc>
                <a:spcPct val="100000"/>
              </a:lnSpc>
              <a:spcBef>
                <a:spcPts val="600"/>
              </a:spcBef>
              <a:spcAft>
                <a:spcPts val="600"/>
              </a:spcAft>
            </a:pPr>
            <a:r>
              <a:rPr lang="en-US" sz="2400" b="0" i="0" dirty="0">
                <a:effectLst/>
                <a:latin typeface="Arial" panose="020B0604020202020204" pitchFamily="34" charset="0"/>
                <a:cs typeface="Arial" panose="020B0604020202020204" pitchFamily="34" charset="0"/>
              </a:rPr>
              <a:t>In the preceding discourse, a fundamental proposition emerged: within the domain of deep learning, </a:t>
            </a:r>
            <a:r>
              <a:rPr lang="en-US" sz="2400" b="0" i="0" dirty="0">
                <a:solidFill>
                  <a:srgbClr val="A50021"/>
                </a:solidFill>
                <a:effectLst/>
                <a:latin typeface="Arial" panose="020B0604020202020204" pitchFamily="34" charset="0"/>
                <a:cs typeface="Arial" panose="020B0604020202020204" pitchFamily="34" charset="0"/>
              </a:rPr>
              <a:t>models can be reduced to a solitary layer if devoid of non-linear activation functions. </a:t>
            </a:r>
          </a:p>
          <a:p>
            <a:pPr algn="l">
              <a:lnSpc>
                <a:spcPct val="100000"/>
              </a:lnSpc>
              <a:spcBef>
                <a:spcPts val="600"/>
              </a:spcBef>
              <a:spcAft>
                <a:spcPts val="600"/>
              </a:spcAft>
            </a:pPr>
            <a:endParaRPr lang="en-US" sz="2400" b="0" i="0" dirty="0">
              <a:solidFill>
                <a:srgbClr val="A50021"/>
              </a:solidFill>
              <a:effectLst/>
              <a:latin typeface="Arial" panose="020B0604020202020204" pitchFamily="34" charset="0"/>
              <a:cs typeface="Arial" panose="020B0604020202020204" pitchFamily="34" charset="0"/>
            </a:endParaRPr>
          </a:p>
          <a:p>
            <a:pPr algn="l">
              <a:lnSpc>
                <a:spcPct val="100000"/>
              </a:lnSpc>
              <a:spcBef>
                <a:spcPts val="600"/>
              </a:spcBef>
              <a:spcAft>
                <a:spcPts val="600"/>
              </a:spcAft>
            </a:pPr>
            <a:r>
              <a:rPr lang="en-US" sz="2400" b="1" i="0" dirty="0">
                <a:solidFill>
                  <a:schemeClr val="accent4">
                    <a:lumMod val="50000"/>
                  </a:schemeClr>
                </a:solidFill>
                <a:effectLst/>
                <a:latin typeface="Arial" panose="020B0604020202020204" pitchFamily="34" charset="0"/>
                <a:cs typeface="Arial" panose="020B0604020202020204" pitchFamily="34" charset="0"/>
              </a:rPr>
              <a:t>The Crucial Need for Non-Linearity</a:t>
            </a:r>
            <a:r>
              <a:rPr lang="en-US" sz="2400" b="0" i="0" dirty="0">
                <a:solidFill>
                  <a:schemeClr val="accent4">
                    <a:lumMod val="50000"/>
                  </a:schemeClr>
                </a:solidFill>
                <a:effectLst/>
                <a:latin typeface="Arial" panose="020B0604020202020204" pitchFamily="34" charset="0"/>
                <a:cs typeface="Arial" panose="020B0604020202020204" pitchFamily="34" charset="0"/>
              </a:rPr>
              <a:t> </a:t>
            </a:r>
          </a:p>
          <a:p>
            <a:pPr lvl="1">
              <a:lnSpc>
                <a:spcPct val="100000"/>
              </a:lnSpc>
              <a:spcBef>
                <a:spcPts val="600"/>
              </a:spcBef>
              <a:spcAft>
                <a:spcPts val="600"/>
              </a:spcAft>
            </a:pPr>
            <a:r>
              <a:rPr lang="en-US" sz="2000" b="0" i="0" dirty="0">
                <a:solidFill>
                  <a:srgbClr val="006699"/>
                </a:solidFill>
                <a:effectLst/>
                <a:latin typeface="Arial" panose="020B0604020202020204" pitchFamily="34" charset="0"/>
                <a:cs typeface="Arial" panose="020B0604020202020204" pitchFamily="34" charset="0"/>
              </a:rPr>
              <a:t>The cardinal tenet of this exposition is that the inclusion of non-linear elements between layers is imperative. Whether in the form of non-linear activations or other constructs, this non-linearity serves as the linchpin that imparts depth to deep learning models.</a:t>
            </a:r>
          </a:p>
          <a:p>
            <a:pPr lvl="1">
              <a:lnSpc>
                <a:spcPct val="100000"/>
              </a:lnSpc>
              <a:spcBef>
                <a:spcPts val="600"/>
              </a:spcBef>
              <a:spcAft>
                <a:spcPts val="600"/>
              </a:spcAft>
            </a:pPr>
            <a:endParaRPr lang="en-US" sz="2000" dirty="0">
              <a:solidFill>
                <a:srgbClr val="006699"/>
              </a:solidFill>
              <a:latin typeface="Arial" panose="020B0604020202020204" pitchFamily="34" charset="0"/>
              <a:cs typeface="Arial" panose="020B0604020202020204" pitchFamily="34" charset="0"/>
            </a:endParaRPr>
          </a:p>
          <a:p>
            <a:pPr algn="l">
              <a:lnSpc>
                <a:spcPct val="100000"/>
              </a:lnSpc>
              <a:spcBef>
                <a:spcPts val="600"/>
              </a:spcBef>
              <a:spcAft>
                <a:spcPts val="600"/>
              </a:spcAft>
            </a:pPr>
            <a:r>
              <a:rPr lang="en-US" sz="2400" b="1" i="0" dirty="0">
                <a:solidFill>
                  <a:schemeClr val="accent4">
                    <a:lumMod val="50000"/>
                  </a:schemeClr>
                </a:solidFill>
                <a:effectLst/>
                <a:latin typeface="Arial" panose="020B0604020202020204" pitchFamily="34" charset="0"/>
                <a:cs typeface="Arial" panose="020B0604020202020204" pitchFamily="34" charset="0"/>
              </a:rPr>
              <a:t>Unveiling the Perceptron Model</a:t>
            </a:r>
            <a:r>
              <a:rPr lang="en-US" sz="2400" b="0" i="0" dirty="0">
                <a:solidFill>
                  <a:schemeClr val="accent4">
                    <a:lumMod val="50000"/>
                  </a:schemeClr>
                </a:solidFill>
                <a:effectLst/>
                <a:latin typeface="Arial" panose="020B0604020202020204" pitchFamily="34" charset="0"/>
                <a:cs typeface="Arial" panose="020B0604020202020204" pitchFamily="34" charset="0"/>
              </a:rPr>
              <a:t> </a:t>
            </a:r>
          </a:p>
          <a:p>
            <a:pPr algn="l">
              <a:lnSpc>
                <a:spcPct val="100000"/>
              </a:lnSpc>
              <a:spcBef>
                <a:spcPts val="600"/>
              </a:spcBef>
              <a:spcAft>
                <a:spcPts val="600"/>
              </a:spcAft>
            </a:pPr>
            <a:r>
              <a:rPr lang="en-US" sz="2400" dirty="0">
                <a:latin typeface="Arial" panose="020B0604020202020204" pitchFamily="34" charset="0"/>
                <a:cs typeface="Arial" panose="020B0604020202020204" pitchFamily="34" charset="0"/>
              </a:rPr>
              <a:t>????</a:t>
            </a:r>
            <a:endParaRPr lang="en-US" sz="2400" b="0" i="0" dirty="0">
              <a:effectLst/>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C509DE0F-BD25-CA12-7027-5B97475D5150}"/>
              </a:ext>
            </a:extLst>
          </p:cNvPr>
          <p:cNvSpPr>
            <a:spLocks noGrp="1"/>
          </p:cNvSpPr>
          <p:nvPr>
            <p:ph type="sldNum" sz="quarter" idx="12"/>
          </p:nvPr>
        </p:nvSpPr>
        <p:spPr>
          <a:xfrm>
            <a:off x="11704320" y="6455431"/>
            <a:ext cx="445913" cy="365125"/>
          </a:xfrm>
        </p:spPr>
        <p:txBody>
          <a:bodyPr>
            <a:normAutofit/>
          </a:bodyPr>
          <a:lstStyle/>
          <a:p>
            <a:pPr>
              <a:spcAft>
                <a:spcPts val="600"/>
              </a:spcAft>
            </a:pPr>
            <a:fld id="{E284E844-716D-4666-BA44-A8E28B3F3BC8}" type="slidenum">
              <a:rPr lang="en-CA" sz="1100">
                <a:solidFill>
                  <a:schemeClr val="tx1">
                    <a:lumMod val="50000"/>
                    <a:lumOff val="50000"/>
                  </a:schemeClr>
                </a:solidFill>
                <a:latin typeface="Arial" panose="020B0604020202020204" pitchFamily="34" charset="0"/>
                <a:cs typeface="Arial" panose="020B0604020202020204" pitchFamily="34" charset="0"/>
              </a:rPr>
              <a:pPr>
                <a:spcAft>
                  <a:spcPts val="600"/>
                </a:spcAft>
              </a:pPr>
              <a:t>13</a:t>
            </a:fld>
            <a:endParaRPr lang="en-CA" sz="110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80802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AD371-9D8E-7E22-D37D-C9FDC1AFCFF9}"/>
              </a:ext>
            </a:extLst>
          </p:cNvPr>
          <p:cNvSpPr>
            <a:spLocks noGrp="1"/>
          </p:cNvSpPr>
          <p:nvPr>
            <p:ph type="title"/>
          </p:nvPr>
        </p:nvSpPr>
        <p:spPr>
          <a:xfrm>
            <a:off x="459346" y="0"/>
            <a:ext cx="9895951" cy="1033669"/>
          </a:xfrm>
        </p:spPr>
        <p:txBody>
          <a:bodyPr vert="horz" lIns="91440" tIns="45720" rIns="91440" bIns="45720" rtlCol="0" anchor="ctr">
            <a:normAutofit/>
          </a:bodyPr>
          <a:lstStyle/>
          <a:p>
            <a:r>
              <a:rPr lang="en-US" sz="2800" dirty="0">
                <a:solidFill>
                  <a:schemeClr val="accent4">
                    <a:lumMod val="60000"/>
                    <a:lumOff val="40000"/>
                  </a:schemeClr>
                </a:solidFill>
                <a:latin typeface="Arial" panose="020B0604020202020204" pitchFamily="34" charset="0"/>
                <a:cs typeface="Arial" panose="020B0604020202020204" pitchFamily="34" charset="0"/>
              </a:rPr>
              <a:t>The Essence of Non-Linearity in Deep Learning Models</a:t>
            </a:r>
            <a:endParaRPr lang="en-CA" sz="28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C509DE0F-BD25-CA12-7027-5B97475D5150}"/>
              </a:ext>
            </a:extLst>
          </p:cNvPr>
          <p:cNvSpPr>
            <a:spLocks noGrp="1"/>
          </p:cNvSpPr>
          <p:nvPr>
            <p:ph type="sldNum" sz="quarter" idx="12"/>
          </p:nvPr>
        </p:nvSpPr>
        <p:spPr>
          <a:xfrm>
            <a:off x="11704320" y="6455431"/>
            <a:ext cx="445913" cy="365125"/>
          </a:xfrm>
        </p:spPr>
        <p:txBody>
          <a:bodyPr>
            <a:normAutofit/>
          </a:bodyPr>
          <a:lstStyle/>
          <a:p>
            <a:pPr>
              <a:spcAft>
                <a:spcPts val="600"/>
              </a:spcAft>
            </a:pPr>
            <a:fld id="{E284E844-716D-4666-BA44-A8E28B3F3BC8}" type="slidenum">
              <a:rPr lang="en-CA" sz="1100">
                <a:solidFill>
                  <a:schemeClr val="tx1">
                    <a:lumMod val="50000"/>
                    <a:lumOff val="50000"/>
                  </a:schemeClr>
                </a:solidFill>
                <a:latin typeface="Arial" panose="020B0604020202020204" pitchFamily="34" charset="0"/>
                <a:cs typeface="Arial" panose="020B0604020202020204" pitchFamily="34" charset="0"/>
              </a:rPr>
              <a:pPr>
                <a:spcAft>
                  <a:spcPts val="600"/>
                </a:spcAft>
              </a:pPr>
              <a:t>14</a:t>
            </a:fld>
            <a:endParaRPr lang="en-CA" sz="1100">
              <a:solidFill>
                <a:schemeClr val="tx1">
                  <a:lumMod val="50000"/>
                  <a:lumOff val="50000"/>
                </a:schemeClr>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2C30945A-8134-0613-6B83-6755515A67FB}"/>
              </a:ext>
            </a:extLst>
          </p:cNvPr>
          <p:cNvPicPr>
            <a:picLocks noChangeAspect="1"/>
          </p:cNvPicPr>
          <p:nvPr/>
        </p:nvPicPr>
        <p:blipFill>
          <a:blip r:embed="rId3"/>
          <a:stretch>
            <a:fillRect/>
          </a:stretch>
        </p:blipFill>
        <p:spPr>
          <a:xfrm>
            <a:off x="1871330" y="1042640"/>
            <a:ext cx="7293935" cy="5810456"/>
          </a:xfrm>
          <a:prstGeom prst="rect">
            <a:avLst/>
          </a:prstGeom>
        </p:spPr>
      </p:pic>
    </p:spTree>
    <p:extLst>
      <p:ext uri="{BB962C8B-B14F-4D97-AF65-F5344CB8AC3E}">
        <p14:creationId xmlns:p14="http://schemas.microsoft.com/office/powerpoint/2010/main" val="3112475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AD371-9D8E-7E22-D37D-C9FDC1AFCFF9}"/>
              </a:ext>
            </a:extLst>
          </p:cNvPr>
          <p:cNvSpPr>
            <a:spLocks noGrp="1"/>
          </p:cNvSpPr>
          <p:nvPr>
            <p:ph type="title"/>
          </p:nvPr>
        </p:nvSpPr>
        <p:spPr>
          <a:xfrm>
            <a:off x="1339702" y="294538"/>
            <a:ext cx="9895951" cy="1033669"/>
          </a:xfrm>
        </p:spPr>
        <p:txBody>
          <a:bodyPr vert="horz" lIns="91440" tIns="45720" rIns="91440" bIns="45720" rtlCol="0" anchor="ctr">
            <a:normAutofit/>
          </a:bodyPr>
          <a:lstStyle/>
          <a:p>
            <a:r>
              <a:rPr lang="en-US" sz="3300" dirty="0">
                <a:solidFill>
                  <a:schemeClr val="accent4">
                    <a:lumMod val="60000"/>
                    <a:lumOff val="40000"/>
                  </a:schemeClr>
                </a:solidFill>
                <a:latin typeface="Arial" panose="020B0604020202020204" pitchFamily="34" charset="0"/>
                <a:cs typeface="Arial" panose="020B0604020202020204" pitchFamily="34" charset="0"/>
              </a:rPr>
              <a:t>A Numerical Insight </a:t>
            </a:r>
            <a:endParaRPr lang="en-CA" sz="33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86B592F-7664-E5FF-C4E4-4000FD788BA8}"/>
              </a:ext>
            </a:extLst>
          </p:cNvPr>
          <p:cNvSpPr>
            <a:spLocks noGrp="1"/>
          </p:cNvSpPr>
          <p:nvPr>
            <p:ph idx="1"/>
          </p:nvPr>
        </p:nvSpPr>
        <p:spPr>
          <a:xfrm>
            <a:off x="361508" y="1590741"/>
            <a:ext cx="11610752" cy="4972721"/>
          </a:xfrm>
        </p:spPr>
        <p:txBody>
          <a:bodyPr vert="horz" lIns="91440" tIns="45720" rIns="91440" bIns="45720" rtlCol="0" anchor="ctr">
            <a:normAutofit/>
          </a:bodyPr>
          <a:lstStyle/>
          <a:p>
            <a:pPr algn="l">
              <a:lnSpc>
                <a:spcPct val="100000"/>
              </a:lnSpc>
              <a:spcBef>
                <a:spcPts val="600"/>
              </a:spcBef>
              <a:spcAft>
                <a:spcPts val="600"/>
              </a:spcAft>
            </a:pPr>
            <a:r>
              <a:rPr lang="en-US" sz="2400" b="0" i="0" dirty="0">
                <a:solidFill>
                  <a:schemeClr val="accent4">
                    <a:lumMod val="50000"/>
                  </a:schemeClr>
                </a:solidFill>
                <a:effectLst/>
                <a:latin typeface="Arial" panose="020B0604020202020204" pitchFamily="34" charset="0"/>
                <a:cs typeface="Arial" panose="020B0604020202020204" pitchFamily="34" charset="0"/>
              </a:rPr>
              <a:t>To illustrate this concept more concretely, consider a numerical example contrasting linear and non-linear operations. </a:t>
            </a:r>
          </a:p>
          <a:p>
            <a:pPr algn="l">
              <a:lnSpc>
                <a:spcPct val="100000"/>
              </a:lnSpc>
              <a:spcBef>
                <a:spcPts val="600"/>
              </a:spcBef>
              <a:spcAft>
                <a:spcPts val="600"/>
              </a:spcAft>
            </a:pPr>
            <a:r>
              <a:rPr lang="en-US" sz="2400" b="0" i="0" dirty="0">
                <a:solidFill>
                  <a:srgbClr val="002060"/>
                </a:solidFill>
                <a:effectLst/>
                <a:latin typeface="Arial" panose="020B0604020202020204" pitchFamily="34" charset="0"/>
                <a:cs typeface="Arial" panose="020B0604020202020204" pitchFamily="34" charset="0"/>
              </a:rPr>
              <a:t>The non-linear operation—a logarithm—does not yield separable outcomes when addition intervenes. </a:t>
            </a:r>
          </a:p>
          <a:p>
            <a:pPr algn="l">
              <a:lnSpc>
                <a:spcPct val="100000"/>
              </a:lnSpc>
              <a:spcBef>
                <a:spcPts val="600"/>
              </a:spcBef>
              <a:spcAft>
                <a:spcPts val="600"/>
              </a:spcAft>
            </a:pPr>
            <a:r>
              <a:rPr lang="en-US" sz="2400" b="0" i="0" dirty="0">
                <a:solidFill>
                  <a:srgbClr val="00B050"/>
                </a:solidFill>
                <a:effectLst/>
                <a:latin typeface="Arial" panose="020B0604020202020204" pitchFamily="34" charset="0"/>
                <a:cs typeface="Arial" panose="020B0604020202020204" pitchFamily="34" charset="0"/>
              </a:rPr>
              <a:t>Conversely, linear operations possess the distributive property, permitting the decomposition of the equation.</a:t>
            </a:r>
          </a:p>
          <a:p>
            <a:pPr algn="l">
              <a:lnSpc>
                <a:spcPct val="100000"/>
              </a:lnSpc>
              <a:spcBef>
                <a:spcPts val="600"/>
              </a:spcBef>
              <a:spcAft>
                <a:spcPts val="600"/>
              </a:spcAft>
            </a:pPr>
            <a:r>
              <a:rPr lang="en-US" sz="2400" b="1" i="0" dirty="0">
                <a:effectLst/>
                <a:latin typeface="Arial" panose="020B0604020202020204" pitchFamily="34" charset="0"/>
                <a:cs typeface="Arial" panose="020B0604020202020204" pitchFamily="34" charset="0"/>
              </a:rPr>
              <a:t>The Imperative of Non-Linearity Reiterated</a:t>
            </a:r>
            <a:r>
              <a:rPr lang="en-US" sz="2400" b="0" i="0" dirty="0">
                <a:effectLst/>
                <a:latin typeface="Arial" panose="020B0604020202020204" pitchFamily="34" charset="0"/>
                <a:cs typeface="Arial" panose="020B0604020202020204" pitchFamily="34" charset="0"/>
              </a:rPr>
              <a:t> </a:t>
            </a:r>
          </a:p>
          <a:p>
            <a:pPr lvl="1">
              <a:lnSpc>
                <a:spcPct val="100000"/>
              </a:lnSpc>
              <a:spcBef>
                <a:spcPts val="600"/>
              </a:spcBef>
              <a:spcAft>
                <a:spcPts val="600"/>
              </a:spcAft>
              <a:buFont typeface="Wingdings" panose="05000000000000000000" pitchFamily="2" charset="2"/>
              <a:buChar char="q"/>
            </a:pPr>
            <a:r>
              <a:rPr lang="en-US" sz="2000" b="0" i="0" dirty="0">
                <a:solidFill>
                  <a:schemeClr val="accent2"/>
                </a:solidFill>
                <a:effectLst/>
                <a:latin typeface="Arial" panose="020B0604020202020204" pitchFamily="34" charset="0"/>
                <a:cs typeface="Arial" panose="020B0604020202020204" pitchFamily="34" charset="0"/>
              </a:rPr>
              <a:t>This elucidation underscores the inescapable necessity of incorporating non-linear transformations between layers in deep learning models.</a:t>
            </a:r>
          </a:p>
          <a:p>
            <a:pPr lvl="1">
              <a:lnSpc>
                <a:spcPct val="100000"/>
              </a:lnSpc>
              <a:spcBef>
                <a:spcPts val="600"/>
              </a:spcBef>
              <a:spcAft>
                <a:spcPts val="600"/>
              </a:spcAft>
              <a:buFont typeface="Wingdings" panose="05000000000000000000" pitchFamily="2" charset="2"/>
              <a:buChar char="q"/>
            </a:pPr>
            <a:r>
              <a:rPr lang="en-US" sz="2000" b="0" i="0" dirty="0">
                <a:solidFill>
                  <a:srgbClr val="7030A0"/>
                </a:solidFill>
                <a:effectLst/>
                <a:latin typeface="Arial" panose="020B0604020202020204" pitchFamily="34" charset="0"/>
                <a:cs typeface="Arial" panose="020B0604020202020204" pitchFamily="34" charset="0"/>
              </a:rPr>
              <a:t> Without these vital non-linear elements, the intricate layers dissolve into a monolithic entity, undermining the essence of deep learning's depth.</a:t>
            </a:r>
          </a:p>
        </p:txBody>
      </p:sp>
      <p:sp>
        <p:nvSpPr>
          <p:cNvPr id="4" name="Slide Number Placeholder 3">
            <a:extLst>
              <a:ext uri="{FF2B5EF4-FFF2-40B4-BE49-F238E27FC236}">
                <a16:creationId xmlns:a16="http://schemas.microsoft.com/office/drawing/2014/main" id="{C509DE0F-BD25-CA12-7027-5B97475D5150}"/>
              </a:ext>
            </a:extLst>
          </p:cNvPr>
          <p:cNvSpPr>
            <a:spLocks noGrp="1"/>
          </p:cNvSpPr>
          <p:nvPr>
            <p:ph type="sldNum" sz="quarter" idx="12"/>
          </p:nvPr>
        </p:nvSpPr>
        <p:spPr>
          <a:xfrm>
            <a:off x="11704320" y="6455431"/>
            <a:ext cx="445913" cy="365125"/>
          </a:xfrm>
        </p:spPr>
        <p:txBody>
          <a:bodyPr>
            <a:normAutofit/>
          </a:bodyPr>
          <a:lstStyle/>
          <a:p>
            <a:pPr>
              <a:spcAft>
                <a:spcPts val="600"/>
              </a:spcAft>
            </a:pPr>
            <a:fld id="{E284E844-716D-4666-BA44-A8E28B3F3BC8}" type="slidenum">
              <a:rPr lang="en-CA" sz="1100">
                <a:solidFill>
                  <a:schemeClr val="tx1">
                    <a:lumMod val="50000"/>
                    <a:lumOff val="50000"/>
                  </a:schemeClr>
                </a:solidFill>
                <a:latin typeface="Arial" panose="020B0604020202020204" pitchFamily="34" charset="0"/>
                <a:cs typeface="Arial" panose="020B0604020202020204" pitchFamily="34" charset="0"/>
              </a:rPr>
              <a:pPr>
                <a:spcAft>
                  <a:spcPts val="600"/>
                </a:spcAft>
              </a:pPr>
              <a:t>15</a:t>
            </a:fld>
            <a:endParaRPr lang="en-CA" sz="110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8840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AD371-9D8E-7E22-D37D-C9FDC1AFCFF9}"/>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700" dirty="0">
                <a:solidFill>
                  <a:schemeClr val="accent4">
                    <a:lumMod val="60000"/>
                    <a:lumOff val="40000"/>
                  </a:schemeClr>
                </a:solidFill>
                <a:latin typeface="Arial" panose="020B0604020202020204" pitchFamily="34" charset="0"/>
                <a:cs typeface="Arial" panose="020B0604020202020204" pitchFamily="34" charset="0"/>
              </a:rPr>
              <a:t>Multi-Class Classification</a:t>
            </a:r>
            <a:endParaRPr lang="en-CA" sz="37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86B592F-7664-E5FF-C4E4-4000FD788BA8}"/>
              </a:ext>
            </a:extLst>
          </p:cNvPr>
          <p:cNvSpPr>
            <a:spLocks noGrp="1"/>
          </p:cNvSpPr>
          <p:nvPr>
            <p:ph idx="1"/>
          </p:nvPr>
        </p:nvSpPr>
        <p:spPr>
          <a:xfrm>
            <a:off x="459350" y="1807536"/>
            <a:ext cx="11690883" cy="4465673"/>
          </a:xfrm>
        </p:spPr>
        <p:txBody>
          <a:bodyPr vert="horz" lIns="91440" tIns="45720" rIns="91440" bIns="45720" rtlCol="0" anchor="ctr">
            <a:normAutofit/>
          </a:bodyPr>
          <a:lstStyle/>
          <a:p>
            <a:pPr algn="l">
              <a:lnSpc>
                <a:spcPct val="100000"/>
              </a:lnSpc>
              <a:spcBef>
                <a:spcPts val="600"/>
              </a:spcBef>
              <a:spcAft>
                <a:spcPts val="600"/>
              </a:spcAft>
            </a:pPr>
            <a:r>
              <a:rPr lang="en-US" sz="2000" b="0" i="0" dirty="0">
                <a:effectLst/>
                <a:latin typeface="Arial" panose="020B0604020202020204" pitchFamily="34" charset="0"/>
                <a:cs typeface="Arial" panose="020B0604020202020204" pitchFamily="34" charset="0"/>
              </a:rPr>
              <a:t>In this section, we are going to tackle multi-class classification problems. We'll explore network architecture, key terminologies in deep learning, and practical implementation in </a:t>
            </a:r>
            <a:r>
              <a:rPr lang="en-US" sz="2000" b="0" i="0" dirty="0" err="1">
                <a:effectLst/>
                <a:latin typeface="Arial" panose="020B0604020202020204" pitchFamily="34" charset="0"/>
                <a:cs typeface="Arial" panose="020B0604020202020204" pitchFamily="34" charset="0"/>
              </a:rPr>
              <a:t>PyTorch</a:t>
            </a:r>
            <a:r>
              <a:rPr lang="en-US" sz="2000" b="0" i="0" dirty="0">
                <a:effectLst/>
                <a:latin typeface="Arial" panose="020B0604020202020204" pitchFamily="34" charset="0"/>
                <a:cs typeface="Arial" panose="020B0604020202020204" pitchFamily="34" charset="0"/>
              </a:rPr>
              <a:t>.</a:t>
            </a:r>
          </a:p>
          <a:p>
            <a:pPr algn="l">
              <a:lnSpc>
                <a:spcPct val="100000"/>
              </a:lnSpc>
              <a:spcBef>
                <a:spcPts val="600"/>
              </a:spcBef>
              <a:spcAft>
                <a:spcPts val="600"/>
              </a:spcAft>
            </a:pPr>
            <a:r>
              <a:rPr lang="en-US" sz="2000" b="1" i="0" dirty="0">
                <a:effectLst/>
                <a:latin typeface="Arial" panose="020B0604020202020204" pitchFamily="34" charset="0"/>
                <a:cs typeface="Arial" panose="020B0604020202020204" pitchFamily="34" charset="0"/>
              </a:rPr>
              <a:t>The Famous Iris Dataset</a:t>
            </a:r>
          </a:p>
          <a:p>
            <a:pPr lvl="1">
              <a:lnSpc>
                <a:spcPct val="100000"/>
              </a:lnSpc>
              <a:spcBef>
                <a:spcPts val="600"/>
              </a:spcBef>
              <a:spcAft>
                <a:spcPts val="600"/>
              </a:spcAft>
              <a:buFont typeface="Wingdings" panose="05000000000000000000" pitchFamily="2" charset="2"/>
              <a:buChar char="q"/>
            </a:pPr>
            <a:r>
              <a:rPr lang="en-US" sz="1600" b="0" i="0" dirty="0">
                <a:solidFill>
                  <a:srgbClr val="7030A0"/>
                </a:solidFill>
                <a:effectLst/>
                <a:latin typeface="Arial" panose="020B0604020202020204" pitchFamily="34" charset="0"/>
                <a:cs typeface="Arial" panose="020B0604020202020204" pitchFamily="34" charset="0"/>
              </a:rPr>
              <a:t>We commence with the venerable </a:t>
            </a:r>
            <a:r>
              <a:rPr lang="en-US" sz="1600" b="1" i="0" dirty="0">
                <a:solidFill>
                  <a:srgbClr val="7030A0"/>
                </a:solidFill>
                <a:effectLst/>
                <a:latin typeface="Arial" panose="020B0604020202020204" pitchFamily="34" charset="0"/>
                <a:cs typeface="Arial" panose="020B0604020202020204" pitchFamily="34" charset="0"/>
              </a:rPr>
              <a:t>iris</a:t>
            </a:r>
            <a:r>
              <a:rPr lang="en-US" sz="1600" b="0" i="0" dirty="0">
                <a:solidFill>
                  <a:srgbClr val="7030A0"/>
                </a:solidFill>
                <a:effectLst/>
                <a:latin typeface="Arial" panose="020B0604020202020204" pitchFamily="34" charset="0"/>
                <a:cs typeface="Arial" panose="020B0604020202020204" pitchFamily="34" charset="0"/>
              </a:rPr>
              <a:t> dataset, a classic in the realm of machine learning and statistics. </a:t>
            </a:r>
          </a:p>
          <a:p>
            <a:pPr lvl="1">
              <a:lnSpc>
                <a:spcPct val="100000"/>
              </a:lnSpc>
              <a:spcBef>
                <a:spcPts val="600"/>
              </a:spcBef>
              <a:spcAft>
                <a:spcPts val="600"/>
              </a:spcAft>
              <a:buFont typeface="Wingdings" panose="05000000000000000000" pitchFamily="2" charset="2"/>
              <a:buChar char="q"/>
            </a:pPr>
            <a:r>
              <a:rPr lang="en-US" sz="1600" b="0" i="0" dirty="0">
                <a:solidFill>
                  <a:srgbClr val="FFC000"/>
                </a:solidFill>
                <a:effectLst/>
                <a:latin typeface="Arial" panose="020B0604020202020204" pitchFamily="34" charset="0"/>
                <a:cs typeface="Arial" panose="020B0604020202020204" pitchFamily="34" charset="0"/>
              </a:rPr>
              <a:t>Over nearly a century, it has been instrumental in multivariate classification studies. We measure various attributes of iris flowers to predict their species based on these measurements.</a:t>
            </a:r>
          </a:p>
          <a:p>
            <a:pPr algn="l">
              <a:lnSpc>
                <a:spcPct val="100000"/>
              </a:lnSpc>
              <a:spcBef>
                <a:spcPts val="600"/>
              </a:spcBef>
              <a:spcAft>
                <a:spcPts val="600"/>
              </a:spcAft>
            </a:pPr>
            <a:r>
              <a:rPr lang="en-US" sz="2000" b="1" i="0" dirty="0">
                <a:effectLst/>
                <a:latin typeface="Arial" panose="020B0604020202020204" pitchFamily="34" charset="0"/>
                <a:cs typeface="Arial" panose="020B0604020202020204" pitchFamily="34" charset="0"/>
              </a:rPr>
              <a:t>Model Architecture</a:t>
            </a:r>
          </a:p>
          <a:p>
            <a:pPr lvl="1">
              <a:lnSpc>
                <a:spcPct val="100000"/>
              </a:lnSpc>
              <a:spcBef>
                <a:spcPts val="600"/>
              </a:spcBef>
              <a:spcAft>
                <a:spcPts val="600"/>
              </a:spcAft>
              <a:buFont typeface="Wingdings" panose="05000000000000000000" pitchFamily="2" charset="2"/>
              <a:buChar char="q"/>
            </a:pPr>
            <a:r>
              <a:rPr lang="en-US" sz="1600" b="0" i="0" dirty="0">
                <a:solidFill>
                  <a:srgbClr val="000099"/>
                </a:solidFill>
                <a:effectLst/>
                <a:latin typeface="Arial" panose="020B0604020202020204" pitchFamily="34" charset="0"/>
                <a:cs typeface="Arial" panose="020B0604020202020204" pitchFamily="34" charset="0"/>
              </a:rPr>
              <a:t>Our model architecture is depicted as a fully connected neural network with four input nodes corresponding to the four feature dimensions. </a:t>
            </a:r>
          </a:p>
          <a:p>
            <a:pPr lvl="1">
              <a:lnSpc>
                <a:spcPct val="100000"/>
              </a:lnSpc>
              <a:spcBef>
                <a:spcPts val="600"/>
              </a:spcBef>
              <a:spcAft>
                <a:spcPts val="600"/>
              </a:spcAft>
              <a:buFont typeface="Wingdings" panose="05000000000000000000" pitchFamily="2" charset="2"/>
              <a:buChar char="q"/>
            </a:pPr>
            <a:r>
              <a:rPr lang="en-US" sz="1600" b="0" i="0" dirty="0">
                <a:solidFill>
                  <a:srgbClr val="A50021"/>
                </a:solidFill>
                <a:effectLst/>
                <a:latin typeface="Arial" panose="020B0604020202020204" pitchFamily="34" charset="0"/>
                <a:cs typeface="Arial" panose="020B0604020202020204" pitchFamily="34" charset="0"/>
              </a:rPr>
              <a:t>We then have a hidden layer with 64 units, and finally, an output layer with three units, representing the three iris species. </a:t>
            </a:r>
          </a:p>
          <a:p>
            <a:pPr lvl="1">
              <a:lnSpc>
                <a:spcPct val="100000"/>
              </a:lnSpc>
              <a:spcBef>
                <a:spcPts val="600"/>
              </a:spcBef>
              <a:spcAft>
                <a:spcPts val="600"/>
              </a:spcAft>
              <a:buFont typeface="Wingdings" panose="05000000000000000000" pitchFamily="2" charset="2"/>
              <a:buChar char="q"/>
            </a:pPr>
            <a:r>
              <a:rPr lang="en-US" sz="1600" b="0" i="0" dirty="0">
                <a:solidFill>
                  <a:srgbClr val="669900"/>
                </a:solidFill>
                <a:effectLst/>
                <a:latin typeface="Arial" panose="020B0604020202020204" pitchFamily="34" charset="0"/>
                <a:cs typeface="Arial" panose="020B0604020202020204" pitchFamily="34" charset="0"/>
              </a:rPr>
              <a:t>Activation functions, specifically </a:t>
            </a:r>
            <a:r>
              <a:rPr lang="en-US" sz="1600" b="0" i="0" dirty="0" err="1">
                <a:solidFill>
                  <a:srgbClr val="669900"/>
                </a:solidFill>
                <a:effectLst/>
                <a:latin typeface="Arial" panose="020B0604020202020204" pitchFamily="34" charset="0"/>
                <a:cs typeface="Arial" panose="020B0604020202020204" pitchFamily="34" charset="0"/>
              </a:rPr>
              <a:t>ReLU</a:t>
            </a:r>
            <a:r>
              <a:rPr lang="en-US" sz="1600" b="0" i="0" dirty="0">
                <a:solidFill>
                  <a:srgbClr val="669900"/>
                </a:solidFill>
                <a:effectLst/>
                <a:latin typeface="Arial" panose="020B0604020202020204" pitchFamily="34" charset="0"/>
                <a:cs typeface="Arial" panose="020B0604020202020204" pitchFamily="34" charset="0"/>
              </a:rPr>
              <a:t>, provide the non-linearity between layers.</a:t>
            </a:r>
          </a:p>
        </p:txBody>
      </p:sp>
      <p:sp>
        <p:nvSpPr>
          <p:cNvPr id="4" name="Slide Number Placeholder 3">
            <a:extLst>
              <a:ext uri="{FF2B5EF4-FFF2-40B4-BE49-F238E27FC236}">
                <a16:creationId xmlns:a16="http://schemas.microsoft.com/office/drawing/2014/main" id="{C509DE0F-BD25-CA12-7027-5B97475D5150}"/>
              </a:ext>
            </a:extLst>
          </p:cNvPr>
          <p:cNvSpPr>
            <a:spLocks noGrp="1"/>
          </p:cNvSpPr>
          <p:nvPr>
            <p:ph type="sldNum" sz="quarter" idx="12"/>
          </p:nvPr>
        </p:nvSpPr>
        <p:spPr>
          <a:xfrm>
            <a:off x="11704320" y="6455431"/>
            <a:ext cx="445913" cy="365125"/>
          </a:xfrm>
        </p:spPr>
        <p:txBody>
          <a:bodyPr>
            <a:normAutofit/>
          </a:bodyPr>
          <a:lstStyle/>
          <a:p>
            <a:pPr>
              <a:spcAft>
                <a:spcPts val="600"/>
              </a:spcAft>
            </a:pPr>
            <a:fld id="{E284E844-716D-4666-BA44-A8E28B3F3BC8}" type="slidenum">
              <a:rPr lang="en-CA" sz="1100">
                <a:solidFill>
                  <a:schemeClr val="tx1">
                    <a:lumMod val="50000"/>
                    <a:lumOff val="50000"/>
                  </a:schemeClr>
                </a:solidFill>
                <a:latin typeface="Arial" panose="020B0604020202020204" pitchFamily="34" charset="0"/>
                <a:cs typeface="Arial" panose="020B0604020202020204" pitchFamily="34" charset="0"/>
              </a:rPr>
              <a:pPr>
                <a:spcAft>
                  <a:spcPts val="600"/>
                </a:spcAft>
              </a:pPr>
              <a:t>16</a:t>
            </a:fld>
            <a:endParaRPr lang="en-CA" sz="110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3517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AD371-9D8E-7E22-D37D-C9FDC1AFCFF9}"/>
              </a:ext>
            </a:extLst>
          </p:cNvPr>
          <p:cNvSpPr>
            <a:spLocks noGrp="1"/>
          </p:cNvSpPr>
          <p:nvPr>
            <p:ph type="title"/>
          </p:nvPr>
        </p:nvSpPr>
        <p:spPr>
          <a:xfrm>
            <a:off x="733646" y="352018"/>
            <a:ext cx="9895951" cy="1033669"/>
          </a:xfrm>
        </p:spPr>
        <p:txBody>
          <a:bodyPr vert="horz" lIns="91440" tIns="45720" rIns="91440" bIns="45720" rtlCol="0" anchor="ctr">
            <a:normAutofit/>
          </a:bodyPr>
          <a:lstStyle/>
          <a:p>
            <a:r>
              <a:rPr lang="en-US" sz="3700" dirty="0">
                <a:solidFill>
                  <a:schemeClr val="accent4">
                    <a:lumMod val="60000"/>
                    <a:lumOff val="40000"/>
                  </a:schemeClr>
                </a:solidFill>
                <a:latin typeface="Arial" panose="020B0604020202020204" pitchFamily="34" charset="0"/>
                <a:cs typeface="Arial" panose="020B0604020202020204" pitchFamily="34" charset="0"/>
              </a:rPr>
              <a:t>Multi-Class Classification/IRIS Dataset(PP#4)</a:t>
            </a:r>
            <a:endParaRPr lang="en-CA" sz="37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C509DE0F-BD25-CA12-7027-5B97475D5150}"/>
              </a:ext>
            </a:extLst>
          </p:cNvPr>
          <p:cNvSpPr>
            <a:spLocks noGrp="1"/>
          </p:cNvSpPr>
          <p:nvPr>
            <p:ph type="sldNum" sz="quarter" idx="12"/>
          </p:nvPr>
        </p:nvSpPr>
        <p:spPr>
          <a:xfrm>
            <a:off x="11704320" y="6455431"/>
            <a:ext cx="445913" cy="365125"/>
          </a:xfrm>
        </p:spPr>
        <p:txBody>
          <a:bodyPr>
            <a:normAutofit/>
          </a:bodyPr>
          <a:lstStyle/>
          <a:p>
            <a:pPr>
              <a:spcAft>
                <a:spcPts val="600"/>
              </a:spcAft>
            </a:pPr>
            <a:fld id="{E284E844-716D-4666-BA44-A8E28B3F3BC8}" type="slidenum">
              <a:rPr lang="en-CA" sz="1100">
                <a:solidFill>
                  <a:schemeClr val="tx1">
                    <a:lumMod val="50000"/>
                    <a:lumOff val="50000"/>
                  </a:schemeClr>
                </a:solidFill>
                <a:latin typeface="Arial" panose="020B0604020202020204" pitchFamily="34" charset="0"/>
                <a:cs typeface="Arial" panose="020B0604020202020204" pitchFamily="34" charset="0"/>
              </a:rPr>
              <a:pPr>
                <a:spcAft>
                  <a:spcPts val="600"/>
                </a:spcAft>
              </a:pPr>
              <a:t>17</a:t>
            </a:fld>
            <a:endParaRPr lang="en-CA" sz="1100">
              <a:solidFill>
                <a:schemeClr val="tx1">
                  <a:lumMod val="50000"/>
                  <a:lumOff val="50000"/>
                </a:schemeClr>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2FED4943-6DA7-5E52-0055-81D857EBB1BD}"/>
              </a:ext>
            </a:extLst>
          </p:cNvPr>
          <p:cNvPicPr>
            <a:picLocks noChangeAspect="1"/>
          </p:cNvPicPr>
          <p:nvPr/>
        </p:nvPicPr>
        <p:blipFill>
          <a:blip r:embed="rId3"/>
          <a:stretch>
            <a:fillRect/>
          </a:stretch>
        </p:blipFill>
        <p:spPr>
          <a:xfrm>
            <a:off x="656986" y="1885279"/>
            <a:ext cx="3925648" cy="1526108"/>
          </a:xfrm>
          <a:prstGeom prst="rect">
            <a:avLst/>
          </a:prstGeom>
        </p:spPr>
      </p:pic>
      <p:pic>
        <p:nvPicPr>
          <p:cNvPr id="3074" name="Picture 2" descr="Data Science Example - Iris dataset">
            <a:extLst>
              <a:ext uri="{FF2B5EF4-FFF2-40B4-BE49-F238E27FC236}">
                <a16:creationId xmlns:a16="http://schemas.microsoft.com/office/drawing/2014/main" id="{AB5793A5-4DD1-F919-577A-F26B6C2F16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1884" y="3630285"/>
            <a:ext cx="8042436" cy="3008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3596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AD371-9D8E-7E22-D37D-C9FDC1AFCFF9}"/>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700" dirty="0">
                <a:solidFill>
                  <a:schemeClr val="accent4">
                    <a:lumMod val="60000"/>
                    <a:lumOff val="40000"/>
                  </a:schemeClr>
                </a:solidFill>
                <a:latin typeface="Arial" panose="020B0604020202020204" pitchFamily="34" charset="0"/>
                <a:cs typeface="Arial" panose="020B0604020202020204" pitchFamily="34" charset="0"/>
              </a:rPr>
              <a:t>Multi-Class Classification</a:t>
            </a:r>
            <a:endParaRPr lang="en-CA" sz="37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C509DE0F-BD25-CA12-7027-5B97475D5150}"/>
              </a:ext>
            </a:extLst>
          </p:cNvPr>
          <p:cNvSpPr>
            <a:spLocks noGrp="1"/>
          </p:cNvSpPr>
          <p:nvPr>
            <p:ph type="sldNum" sz="quarter" idx="12"/>
          </p:nvPr>
        </p:nvSpPr>
        <p:spPr>
          <a:xfrm>
            <a:off x="11704320" y="6455431"/>
            <a:ext cx="445913" cy="365125"/>
          </a:xfrm>
        </p:spPr>
        <p:txBody>
          <a:bodyPr>
            <a:normAutofit/>
          </a:bodyPr>
          <a:lstStyle/>
          <a:p>
            <a:pPr>
              <a:spcAft>
                <a:spcPts val="600"/>
              </a:spcAft>
            </a:pPr>
            <a:fld id="{E284E844-716D-4666-BA44-A8E28B3F3BC8}" type="slidenum">
              <a:rPr lang="en-CA" sz="1100">
                <a:solidFill>
                  <a:schemeClr val="tx1">
                    <a:lumMod val="50000"/>
                    <a:lumOff val="50000"/>
                  </a:schemeClr>
                </a:solidFill>
                <a:latin typeface="Arial" panose="020B0604020202020204" pitchFamily="34" charset="0"/>
                <a:cs typeface="Arial" panose="020B0604020202020204" pitchFamily="34" charset="0"/>
              </a:rPr>
              <a:pPr>
                <a:spcAft>
                  <a:spcPts val="600"/>
                </a:spcAft>
              </a:pPr>
              <a:t>18</a:t>
            </a:fld>
            <a:endParaRPr lang="en-CA" sz="1100">
              <a:solidFill>
                <a:schemeClr val="tx1">
                  <a:lumMod val="50000"/>
                  <a:lumOff val="50000"/>
                </a:schemeClr>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0DAD69B2-272F-0E89-AAB4-9CCA75EB4BAC}"/>
              </a:ext>
            </a:extLst>
          </p:cNvPr>
          <p:cNvPicPr>
            <a:picLocks noChangeAspect="1"/>
          </p:cNvPicPr>
          <p:nvPr/>
        </p:nvPicPr>
        <p:blipFill>
          <a:blip r:embed="rId3"/>
          <a:stretch>
            <a:fillRect/>
          </a:stretch>
        </p:blipFill>
        <p:spPr>
          <a:xfrm>
            <a:off x="1073888" y="1622745"/>
            <a:ext cx="10499763" cy="5132698"/>
          </a:xfrm>
          <a:prstGeom prst="rect">
            <a:avLst/>
          </a:prstGeom>
        </p:spPr>
      </p:pic>
    </p:spTree>
    <p:extLst>
      <p:ext uri="{BB962C8B-B14F-4D97-AF65-F5344CB8AC3E}">
        <p14:creationId xmlns:p14="http://schemas.microsoft.com/office/powerpoint/2010/main" val="94124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AD371-9D8E-7E22-D37D-C9FDC1AFCFF9}"/>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700" dirty="0">
                <a:solidFill>
                  <a:schemeClr val="accent4">
                    <a:lumMod val="60000"/>
                    <a:lumOff val="40000"/>
                  </a:schemeClr>
                </a:solidFill>
                <a:latin typeface="Arial" panose="020B0604020202020204" pitchFamily="34" charset="0"/>
                <a:cs typeface="Arial" panose="020B0604020202020204" pitchFamily="34" charset="0"/>
              </a:rPr>
              <a:t>Multi-Class Classification</a:t>
            </a:r>
            <a:endParaRPr lang="en-CA" sz="37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C509DE0F-BD25-CA12-7027-5B97475D5150}"/>
              </a:ext>
            </a:extLst>
          </p:cNvPr>
          <p:cNvSpPr>
            <a:spLocks noGrp="1"/>
          </p:cNvSpPr>
          <p:nvPr>
            <p:ph type="sldNum" sz="quarter" idx="12"/>
          </p:nvPr>
        </p:nvSpPr>
        <p:spPr>
          <a:xfrm>
            <a:off x="11704320" y="6455431"/>
            <a:ext cx="445913" cy="365125"/>
          </a:xfrm>
        </p:spPr>
        <p:txBody>
          <a:bodyPr>
            <a:normAutofit/>
          </a:bodyPr>
          <a:lstStyle/>
          <a:p>
            <a:pPr>
              <a:spcAft>
                <a:spcPts val="600"/>
              </a:spcAft>
            </a:pPr>
            <a:fld id="{E284E844-716D-4666-BA44-A8E28B3F3BC8}" type="slidenum">
              <a:rPr lang="en-CA" sz="1100">
                <a:solidFill>
                  <a:schemeClr val="tx1">
                    <a:lumMod val="50000"/>
                    <a:lumOff val="50000"/>
                  </a:schemeClr>
                </a:solidFill>
                <a:latin typeface="Arial" panose="020B0604020202020204" pitchFamily="34" charset="0"/>
                <a:cs typeface="Arial" panose="020B0604020202020204" pitchFamily="34" charset="0"/>
              </a:rPr>
              <a:pPr>
                <a:spcAft>
                  <a:spcPts val="600"/>
                </a:spcAft>
              </a:pPr>
              <a:t>19</a:t>
            </a:fld>
            <a:endParaRPr lang="en-CA" sz="1100">
              <a:solidFill>
                <a:schemeClr val="tx1">
                  <a:lumMod val="50000"/>
                  <a:lumOff val="50000"/>
                </a:schemeClr>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452140D-3F6C-4A76-3B07-301AA40B9D09}"/>
              </a:ext>
            </a:extLst>
          </p:cNvPr>
          <p:cNvPicPr>
            <a:picLocks noChangeAspect="1"/>
          </p:cNvPicPr>
          <p:nvPr/>
        </p:nvPicPr>
        <p:blipFill>
          <a:blip r:embed="rId3"/>
          <a:stretch>
            <a:fillRect/>
          </a:stretch>
        </p:blipFill>
        <p:spPr>
          <a:xfrm>
            <a:off x="175338" y="1185586"/>
            <a:ext cx="11092212" cy="5634970"/>
          </a:xfrm>
          <a:prstGeom prst="rect">
            <a:avLst/>
          </a:prstGeom>
        </p:spPr>
      </p:pic>
    </p:spTree>
    <p:extLst>
      <p:ext uri="{BB962C8B-B14F-4D97-AF65-F5344CB8AC3E}">
        <p14:creationId xmlns:p14="http://schemas.microsoft.com/office/powerpoint/2010/main" val="837313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AD371-9D8E-7E22-D37D-C9FDC1AFCFF9}"/>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700" dirty="0">
                <a:solidFill>
                  <a:schemeClr val="accent4">
                    <a:lumMod val="60000"/>
                    <a:lumOff val="40000"/>
                  </a:schemeClr>
                </a:solidFill>
                <a:latin typeface="Arial" panose="020B0604020202020204" pitchFamily="34" charset="0"/>
                <a:cs typeface="Arial" panose="020B0604020202020204" pitchFamily="34" charset="0"/>
              </a:rPr>
              <a:t>Learning Rate's Role in Deep Learning</a:t>
            </a:r>
            <a:endParaRPr lang="en-CA" sz="37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86B592F-7664-E5FF-C4E4-4000FD788BA8}"/>
              </a:ext>
            </a:extLst>
          </p:cNvPr>
          <p:cNvSpPr>
            <a:spLocks noGrp="1"/>
          </p:cNvSpPr>
          <p:nvPr>
            <p:ph idx="1"/>
          </p:nvPr>
        </p:nvSpPr>
        <p:spPr>
          <a:xfrm>
            <a:off x="239614" y="1622745"/>
            <a:ext cx="11732646" cy="5033235"/>
          </a:xfrm>
        </p:spPr>
        <p:txBody>
          <a:bodyPr vert="horz" lIns="91440" tIns="45720" rIns="91440" bIns="45720" rtlCol="0" anchor="ctr">
            <a:normAutofit fontScale="85000" lnSpcReduction="20000"/>
          </a:bodyPr>
          <a:lstStyle/>
          <a:p>
            <a:pPr algn="l">
              <a:lnSpc>
                <a:spcPct val="120000"/>
              </a:lnSpc>
              <a:spcBef>
                <a:spcPts val="600"/>
              </a:spcBef>
              <a:spcAft>
                <a:spcPts val="600"/>
              </a:spcAft>
            </a:pPr>
            <a:r>
              <a:rPr lang="en-US" b="0" i="0" dirty="0">
                <a:effectLst/>
                <a:latin typeface="Arial" panose="020B0604020202020204" pitchFamily="34" charset="0"/>
                <a:cs typeface="Arial" panose="020B0604020202020204" pitchFamily="34" charset="0"/>
              </a:rPr>
              <a:t>In this section, we discuss the effects of </a:t>
            </a:r>
            <a:r>
              <a:rPr lang="en-US" b="0" i="0" dirty="0">
                <a:solidFill>
                  <a:schemeClr val="accent2"/>
                </a:solidFill>
                <a:effectLst/>
                <a:latin typeface="Arial" panose="020B0604020202020204" pitchFamily="34" charset="0"/>
                <a:cs typeface="Arial" panose="020B0604020202020204" pitchFamily="34" charset="0"/>
              </a:rPr>
              <a:t>learning rates on deep learning models</a:t>
            </a:r>
            <a:r>
              <a:rPr lang="en-US" b="0" i="0" dirty="0">
                <a:effectLst/>
                <a:latin typeface="Arial" panose="020B0604020202020204" pitchFamily="34" charset="0"/>
                <a:cs typeface="Arial" panose="020B0604020202020204" pitchFamily="34" charset="0"/>
              </a:rPr>
              <a:t>. </a:t>
            </a:r>
          </a:p>
          <a:p>
            <a:pPr algn="l">
              <a:lnSpc>
                <a:spcPct val="120000"/>
              </a:lnSpc>
              <a:spcBef>
                <a:spcPts val="600"/>
              </a:spcBef>
              <a:spcAft>
                <a:spcPts val="600"/>
              </a:spcAft>
            </a:pPr>
            <a:r>
              <a:rPr lang="en-US" b="0" i="0" dirty="0">
                <a:solidFill>
                  <a:schemeClr val="accent2">
                    <a:lumMod val="50000"/>
                  </a:schemeClr>
                </a:solidFill>
                <a:effectLst/>
                <a:latin typeface="Arial" panose="020B0604020202020204" pitchFamily="34" charset="0"/>
                <a:cs typeface="Arial" panose="020B0604020202020204" pitchFamily="34" charset="0"/>
              </a:rPr>
              <a:t>Different learning rates influence model performance, and we will gain insights into the learning process.</a:t>
            </a:r>
          </a:p>
          <a:p>
            <a:pPr algn="l">
              <a:lnSpc>
                <a:spcPct val="120000"/>
              </a:lnSpc>
              <a:spcBef>
                <a:spcPts val="600"/>
              </a:spcBef>
              <a:spcAft>
                <a:spcPts val="600"/>
              </a:spcAft>
            </a:pPr>
            <a:r>
              <a:rPr lang="en-US" b="0" i="0" dirty="0">
                <a:effectLst/>
                <a:latin typeface="Arial" panose="020B0604020202020204" pitchFamily="34" charset="0"/>
                <a:cs typeface="Arial" panose="020B0604020202020204" pitchFamily="34" charset="0"/>
              </a:rPr>
              <a:t>The learning rate, a crucial hyperparameter, plays a significant role in the training of deep learning models. </a:t>
            </a:r>
          </a:p>
          <a:p>
            <a:pPr algn="l">
              <a:lnSpc>
                <a:spcPct val="120000"/>
              </a:lnSpc>
              <a:spcBef>
                <a:spcPts val="600"/>
              </a:spcBef>
              <a:spcAft>
                <a:spcPts val="600"/>
              </a:spcAft>
            </a:pPr>
            <a:r>
              <a:rPr lang="en-US" b="0" i="0"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It determines the step size during gradient descent, impacting how quickly the model converges to a solution.</a:t>
            </a:r>
          </a:p>
          <a:p>
            <a:pPr algn="l">
              <a:lnSpc>
                <a:spcPct val="120000"/>
              </a:lnSpc>
              <a:spcBef>
                <a:spcPts val="600"/>
              </a:spcBef>
              <a:spcAft>
                <a:spcPts val="600"/>
              </a:spcAft>
            </a:pPr>
            <a:r>
              <a:rPr lang="en-US" b="0" i="0" dirty="0">
                <a:effectLst/>
                <a:latin typeface="Arial" panose="020B0604020202020204" pitchFamily="34" charset="0"/>
                <a:cs typeface="Arial" panose="020B0604020202020204" pitchFamily="34" charset="0"/>
              </a:rPr>
              <a:t>Understanding the Error Landscape</a:t>
            </a:r>
          </a:p>
          <a:p>
            <a:pPr lvl="1">
              <a:lnSpc>
                <a:spcPct val="120000"/>
              </a:lnSpc>
              <a:spcBef>
                <a:spcPts val="600"/>
              </a:spcBef>
              <a:spcAft>
                <a:spcPts val="600"/>
              </a:spcAft>
            </a:pPr>
            <a:r>
              <a:rPr lang="en-US" b="0" i="0" dirty="0">
                <a:solidFill>
                  <a:srgbClr val="00B050"/>
                </a:solidFill>
                <a:effectLst/>
                <a:latin typeface="Arial" panose="020B0604020202020204" pitchFamily="34" charset="0"/>
                <a:cs typeface="Arial" panose="020B0604020202020204" pitchFamily="34" charset="0"/>
              </a:rPr>
              <a:t>Imagine the error landscape as a multi-dimensional space where each dimension represents a model parameter. Visualizing this landscape is complex due to the high dimensionality, but it's essential to comprehend how learning rates affect the model.</a:t>
            </a:r>
          </a:p>
        </p:txBody>
      </p:sp>
      <p:sp>
        <p:nvSpPr>
          <p:cNvPr id="4" name="Slide Number Placeholder 3">
            <a:extLst>
              <a:ext uri="{FF2B5EF4-FFF2-40B4-BE49-F238E27FC236}">
                <a16:creationId xmlns:a16="http://schemas.microsoft.com/office/drawing/2014/main" id="{C509DE0F-BD25-CA12-7027-5B97475D5150}"/>
              </a:ext>
            </a:extLst>
          </p:cNvPr>
          <p:cNvSpPr>
            <a:spLocks noGrp="1"/>
          </p:cNvSpPr>
          <p:nvPr>
            <p:ph type="sldNum" sz="quarter" idx="12"/>
          </p:nvPr>
        </p:nvSpPr>
        <p:spPr>
          <a:xfrm>
            <a:off x="11704320" y="6455431"/>
            <a:ext cx="445913" cy="365125"/>
          </a:xfrm>
        </p:spPr>
        <p:txBody>
          <a:bodyPr>
            <a:normAutofit/>
          </a:bodyPr>
          <a:lstStyle/>
          <a:p>
            <a:pPr>
              <a:spcAft>
                <a:spcPts val="600"/>
              </a:spcAft>
            </a:pPr>
            <a:fld id="{E284E844-716D-4666-BA44-A8E28B3F3BC8}" type="slidenum">
              <a:rPr lang="en-CA" sz="1100">
                <a:solidFill>
                  <a:schemeClr val="tx1">
                    <a:lumMod val="50000"/>
                    <a:lumOff val="50000"/>
                  </a:schemeClr>
                </a:solidFill>
                <a:latin typeface="Arial" panose="020B0604020202020204" pitchFamily="34" charset="0"/>
                <a:cs typeface="Arial" panose="020B0604020202020204" pitchFamily="34" charset="0"/>
              </a:rPr>
              <a:pPr>
                <a:spcAft>
                  <a:spcPts val="600"/>
                </a:spcAft>
              </a:pPr>
              <a:t>2</a:t>
            </a:fld>
            <a:endParaRPr lang="en-CA" sz="110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8802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AD371-9D8E-7E22-D37D-C9FDC1AFCFF9}"/>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700" dirty="0">
                <a:solidFill>
                  <a:schemeClr val="accent4">
                    <a:lumMod val="60000"/>
                    <a:lumOff val="40000"/>
                  </a:schemeClr>
                </a:solidFill>
                <a:latin typeface="Arial" panose="020B0604020202020204" pitchFamily="34" charset="0"/>
                <a:cs typeface="Arial" panose="020B0604020202020204" pitchFamily="34" charset="0"/>
              </a:rPr>
              <a:t>The Role of </a:t>
            </a:r>
            <a:r>
              <a:rPr lang="en-US" sz="3700" dirty="0" err="1">
                <a:solidFill>
                  <a:schemeClr val="accent4">
                    <a:lumMod val="60000"/>
                    <a:lumOff val="40000"/>
                  </a:schemeClr>
                </a:solidFill>
                <a:latin typeface="Arial" panose="020B0604020202020204" pitchFamily="34" charset="0"/>
                <a:cs typeface="Arial" panose="020B0604020202020204" pitchFamily="34" charset="0"/>
              </a:rPr>
              <a:t>Softmax</a:t>
            </a:r>
            <a:endParaRPr lang="en-CA" sz="37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86B592F-7664-E5FF-C4E4-4000FD788BA8}"/>
              </a:ext>
            </a:extLst>
          </p:cNvPr>
          <p:cNvSpPr>
            <a:spLocks noGrp="1"/>
          </p:cNvSpPr>
          <p:nvPr>
            <p:ph idx="1"/>
          </p:nvPr>
        </p:nvSpPr>
        <p:spPr>
          <a:xfrm>
            <a:off x="287080" y="1622746"/>
            <a:ext cx="11568222" cy="2864194"/>
          </a:xfrm>
        </p:spPr>
        <p:txBody>
          <a:bodyPr vert="horz" lIns="91440" tIns="45720" rIns="91440" bIns="45720" rtlCol="0" anchor="ctr">
            <a:normAutofit lnSpcReduction="10000"/>
          </a:bodyPr>
          <a:lstStyle/>
          <a:p>
            <a:pPr lvl="1">
              <a:lnSpc>
                <a:spcPct val="100000"/>
              </a:lnSpc>
              <a:spcBef>
                <a:spcPts val="600"/>
              </a:spcBef>
              <a:spcAft>
                <a:spcPts val="600"/>
              </a:spcAft>
              <a:buFont typeface="Wingdings" panose="05000000000000000000" pitchFamily="2" charset="2"/>
              <a:buChar char="ü"/>
            </a:pPr>
            <a:r>
              <a:rPr lang="en-US" sz="1800" b="0" i="0" dirty="0">
                <a:solidFill>
                  <a:srgbClr val="669900"/>
                </a:solidFill>
                <a:effectLst/>
                <a:latin typeface="Arial" panose="020B0604020202020204" pitchFamily="34" charset="0"/>
                <a:cs typeface="Arial" panose="020B0604020202020204" pitchFamily="34" charset="0"/>
              </a:rPr>
              <a:t>A pivotal aspect in multi-class classification is the use of the </a:t>
            </a:r>
            <a:r>
              <a:rPr lang="en-US" sz="1800" b="0" i="0" dirty="0" err="1">
                <a:solidFill>
                  <a:srgbClr val="669900"/>
                </a:solidFill>
                <a:effectLst/>
                <a:latin typeface="Arial" panose="020B0604020202020204" pitchFamily="34" charset="0"/>
                <a:cs typeface="Arial" panose="020B0604020202020204" pitchFamily="34" charset="0"/>
              </a:rPr>
              <a:t>softmax</a:t>
            </a:r>
            <a:r>
              <a:rPr lang="en-US" sz="1800" b="0" i="0" dirty="0">
                <a:solidFill>
                  <a:srgbClr val="669900"/>
                </a:solidFill>
                <a:effectLst/>
                <a:latin typeface="Arial" panose="020B0604020202020204" pitchFamily="34" charset="0"/>
                <a:cs typeface="Arial" panose="020B0604020202020204" pitchFamily="34" charset="0"/>
              </a:rPr>
              <a:t> function after the output layer. </a:t>
            </a:r>
          </a:p>
          <a:p>
            <a:pPr lvl="1">
              <a:lnSpc>
                <a:spcPct val="100000"/>
              </a:lnSpc>
              <a:spcBef>
                <a:spcPts val="600"/>
              </a:spcBef>
              <a:spcAft>
                <a:spcPts val="600"/>
              </a:spcAft>
              <a:buFont typeface="Wingdings" panose="05000000000000000000" pitchFamily="2" charset="2"/>
              <a:buChar char="ü"/>
            </a:pPr>
            <a:r>
              <a:rPr lang="en-US" sz="1800" b="0" i="0" dirty="0">
                <a:solidFill>
                  <a:srgbClr val="FF7C80"/>
                </a:solidFill>
                <a:effectLst/>
                <a:latin typeface="Arial" panose="020B0604020202020204" pitchFamily="34" charset="0"/>
                <a:cs typeface="Arial" panose="020B0604020202020204" pitchFamily="34" charset="0"/>
              </a:rPr>
              <a:t>Unlike binary classification where we employ sigmoid functions, </a:t>
            </a:r>
            <a:r>
              <a:rPr lang="en-US" sz="1800" b="0" i="0" dirty="0" err="1">
                <a:solidFill>
                  <a:srgbClr val="FF7C80"/>
                </a:solidFill>
                <a:effectLst/>
                <a:latin typeface="Arial" panose="020B0604020202020204" pitchFamily="34" charset="0"/>
                <a:cs typeface="Arial" panose="020B0604020202020204" pitchFamily="34" charset="0"/>
              </a:rPr>
              <a:t>softmax</a:t>
            </a:r>
            <a:r>
              <a:rPr lang="en-US" sz="1800" b="0" i="0" dirty="0">
                <a:solidFill>
                  <a:srgbClr val="FF7C80"/>
                </a:solidFill>
                <a:effectLst/>
                <a:latin typeface="Arial" panose="020B0604020202020204" pitchFamily="34" charset="0"/>
                <a:cs typeface="Arial" panose="020B0604020202020204" pitchFamily="34" charset="0"/>
              </a:rPr>
              <a:t> is essential here.</a:t>
            </a:r>
          </a:p>
          <a:p>
            <a:pPr lvl="1">
              <a:lnSpc>
                <a:spcPct val="100000"/>
              </a:lnSpc>
              <a:spcBef>
                <a:spcPts val="600"/>
              </a:spcBef>
              <a:spcAft>
                <a:spcPts val="600"/>
              </a:spcAft>
              <a:buFont typeface="Wingdings" panose="05000000000000000000" pitchFamily="2" charset="2"/>
              <a:buChar char="ü"/>
            </a:pPr>
            <a:r>
              <a:rPr lang="en-US" sz="1800" b="0" i="0" dirty="0">
                <a:solidFill>
                  <a:srgbClr val="A50021"/>
                </a:solidFill>
                <a:effectLst/>
                <a:latin typeface="Arial" panose="020B0604020202020204" pitchFamily="34" charset="0"/>
                <a:cs typeface="Arial" panose="020B0604020202020204" pitchFamily="34" charset="0"/>
              </a:rPr>
              <a:t>It transforms raw outputs into probabilities for each class. It ensures the sum of these probabilities equals one, forming a true probability distribution.</a:t>
            </a:r>
          </a:p>
          <a:p>
            <a:pPr algn="l">
              <a:lnSpc>
                <a:spcPct val="100000"/>
              </a:lnSpc>
              <a:spcBef>
                <a:spcPts val="600"/>
              </a:spcBef>
              <a:spcAft>
                <a:spcPts val="600"/>
              </a:spcAft>
            </a:pPr>
            <a:r>
              <a:rPr lang="en-US" sz="1800" b="1" i="0" dirty="0">
                <a:effectLst/>
                <a:latin typeface="Arial" panose="020B0604020202020204" pitchFamily="34" charset="0"/>
                <a:cs typeface="Arial" panose="020B0604020202020204" pitchFamily="34" charset="0"/>
              </a:rPr>
              <a:t>Training the Model</a:t>
            </a:r>
          </a:p>
          <a:p>
            <a:pPr lvl="1">
              <a:lnSpc>
                <a:spcPct val="100000"/>
              </a:lnSpc>
              <a:spcBef>
                <a:spcPts val="600"/>
              </a:spcBef>
              <a:spcAft>
                <a:spcPts val="600"/>
              </a:spcAft>
              <a:buFont typeface="Wingdings" panose="05000000000000000000" pitchFamily="2" charset="2"/>
              <a:buChar char="q"/>
            </a:pPr>
            <a:r>
              <a:rPr lang="en-US" sz="1400" b="0" i="0" dirty="0">
                <a:effectLst/>
                <a:latin typeface="Arial" panose="020B0604020202020204" pitchFamily="34" charset="0"/>
                <a:cs typeface="Arial" panose="020B0604020202020204" pitchFamily="34" charset="0"/>
              </a:rPr>
              <a:t>We employ stochastic gradient descent to train our model, aiming to minimize the cross-entropy loss. </a:t>
            </a:r>
          </a:p>
          <a:p>
            <a:pPr lvl="1">
              <a:lnSpc>
                <a:spcPct val="100000"/>
              </a:lnSpc>
              <a:spcBef>
                <a:spcPts val="600"/>
              </a:spcBef>
              <a:spcAft>
                <a:spcPts val="600"/>
              </a:spcAft>
              <a:buFont typeface="Wingdings" panose="05000000000000000000" pitchFamily="2" charset="2"/>
              <a:buChar char="q"/>
            </a:pPr>
            <a:r>
              <a:rPr lang="en-US" sz="1400" b="0" i="0" dirty="0">
                <a:effectLst/>
                <a:latin typeface="Arial" panose="020B0604020202020204" pitchFamily="34" charset="0"/>
                <a:cs typeface="Arial" panose="020B0604020202020204" pitchFamily="34" charset="0"/>
              </a:rPr>
              <a:t>During training, we compute accuracy at each iteration, revealing how the model's performance evolves over time. </a:t>
            </a:r>
          </a:p>
          <a:p>
            <a:pPr lvl="1">
              <a:lnSpc>
                <a:spcPct val="100000"/>
              </a:lnSpc>
              <a:spcBef>
                <a:spcPts val="600"/>
              </a:spcBef>
              <a:spcAft>
                <a:spcPts val="600"/>
              </a:spcAft>
              <a:buFont typeface="Wingdings" panose="05000000000000000000" pitchFamily="2" charset="2"/>
              <a:buChar char="q"/>
            </a:pPr>
            <a:r>
              <a:rPr lang="en-US" sz="1400" b="0" i="0" dirty="0">
                <a:effectLst/>
                <a:latin typeface="Arial" panose="020B0604020202020204" pitchFamily="34" charset="0"/>
                <a:cs typeface="Arial" panose="020B0604020202020204" pitchFamily="34" charset="0"/>
              </a:rPr>
              <a:t>This dynamic learning process is enlightening, showcasing how the model refines its weights to achieve higher accuracy.</a:t>
            </a:r>
          </a:p>
        </p:txBody>
      </p:sp>
      <p:sp>
        <p:nvSpPr>
          <p:cNvPr id="4" name="Slide Number Placeholder 3">
            <a:extLst>
              <a:ext uri="{FF2B5EF4-FFF2-40B4-BE49-F238E27FC236}">
                <a16:creationId xmlns:a16="http://schemas.microsoft.com/office/drawing/2014/main" id="{C509DE0F-BD25-CA12-7027-5B97475D5150}"/>
              </a:ext>
            </a:extLst>
          </p:cNvPr>
          <p:cNvSpPr>
            <a:spLocks noGrp="1"/>
          </p:cNvSpPr>
          <p:nvPr>
            <p:ph type="sldNum" sz="quarter" idx="12"/>
          </p:nvPr>
        </p:nvSpPr>
        <p:spPr>
          <a:xfrm>
            <a:off x="11704320" y="6455431"/>
            <a:ext cx="445913" cy="365125"/>
          </a:xfrm>
        </p:spPr>
        <p:txBody>
          <a:bodyPr>
            <a:normAutofit/>
          </a:bodyPr>
          <a:lstStyle/>
          <a:p>
            <a:pPr>
              <a:spcAft>
                <a:spcPts val="600"/>
              </a:spcAft>
            </a:pPr>
            <a:fld id="{E284E844-716D-4666-BA44-A8E28B3F3BC8}" type="slidenum">
              <a:rPr lang="en-CA" sz="1100">
                <a:solidFill>
                  <a:schemeClr val="tx1">
                    <a:lumMod val="50000"/>
                    <a:lumOff val="50000"/>
                  </a:schemeClr>
                </a:solidFill>
                <a:latin typeface="Arial" panose="020B0604020202020204" pitchFamily="34" charset="0"/>
                <a:cs typeface="Arial" panose="020B0604020202020204" pitchFamily="34" charset="0"/>
              </a:rPr>
              <a:pPr>
                <a:spcAft>
                  <a:spcPts val="600"/>
                </a:spcAft>
              </a:pPr>
              <a:t>20</a:t>
            </a:fld>
            <a:endParaRPr lang="en-CA" sz="1100">
              <a:solidFill>
                <a:schemeClr val="tx1">
                  <a:lumMod val="50000"/>
                  <a:lumOff val="50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3100A64C-22BF-4115-2049-CA172740EA65}"/>
              </a:ext>
            </a:extLst>
          </p:cNvPr>
          <p:cNvPicPr>
            <a:picLocks noChangeAspect="1"/>
          </p:cNvPicPr>
          <p:nvPr/>
        </p:nvPicPr>
        <p:blipFill>
          <a:blip r:embed="rId3"/>
          <a:stretch>
            <a:fillRect/>
          </a:stretch>
        </p:blipFill>
        <p:spPr>
          <a:xfrm>
            <a:off x="2794900" y="4567513"/>
            <a:ext cx="5219968" cy="2209914"/>
          </a:xfrm>
          <a:prstGeom prst="rect">
            <a:avLst/>
          </a:prstGeom>
        </p:spPr>
      </p:pic>
    </p:spTree>
    <p:extLst>
      <p:ext uri="{BB962C8B-B14F-4D97-AF65-F5344CB8AC3E}">
        <p14:creationId xmlns:p14="http://schemas.microsoft.com/office/powerpoint/2010/main" val="2531437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AD371-9D8E-7E22-D37D-C9FDC1AFCFF9}"/>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700" dirty="0">
                <a:solidFill>
                  <a:schemeClr val="accent4">
                    <a:lumMod val="60000"/>
                    <a:lumOff val="40000"/>
                  </a:schemeClr>
                </a:solidFill>
                <a:latin typeface="Arial" panose="020B0604020202020204" pitchFamily="34" charset="0"/>
                <a:cs typeface="Arial" panose="020B0604020202020204" pitchFamily="34" charset="0"/>
              </a:rPr>
              <a:t>Combining Code (PP#5)</a:t>
            </a:r>
            <a:endParaRPr lang="en-CA" sz="37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86B592F-7664-E5FF-C4E4-4000FD788BA8}"/>
              </a:ext>
            </a:extLst>
          </p:cNvPr>
          <p:cNvSpPr>
            <a:spLocks noGrp="1"/>
          </p:cNvSpPr>
          <p:nvPr>
            <p:ph idx="1"/>
          </p:nvPr>
        </p:nvSpPr>
        <p:spPr>
          <a:xfrm>
            <a:off x="41767" y="1722473"/>
            <a:ext cx="9006539" cy="5007935"/>
          </a:xfrm>
        </p:spPr>
        <p:txBody>
          <a:bodyPr vert="horz" lIns="91440" tIns="45720" rIns="91440" bIns="45720" rtlCol="0" anchor="ctr">
            <a:normAutofit fontScale="92500" lnSpcReduction="20000"/>
          </a:bodyPr>
          <a:lstStyle/>
          <a:p>
            <a:pPr algn="l">
              <a:lnSpc>
                <a:spcPct val="120000"/>
              </a:lnSpc>
              <a:spcBef>
                <a:spcPts val="600"/>
              </a:spcBef>
              <a:spcAft>
                <a:spcPts val="600"/>
              </a:spcAft>
            </a:pPr>
            <a:r>
              <a:rPr lang="en-US" sz="1800" b="0" i="0" dirty="0">
                <a:effectLst/>
                <a:latin typeface="Arial" panose="020B0604020202020204" pitchFamily="34" charset="0"/>
                <a:cs typeface="Arial" panose="020B0604020202020204" pitchFamily="34" charset="0"/>
              </a:rPr>
              <a:t>In this section, we'll explore a challenging coding task aimed at enhancing your expertise in deep learning. </a:t>
            </a:r>
          </a:p>
          <a:p>
            <a:pPr algn="l">
              <a:lnSpc>
                <a:spcPct val="120000"/>
              </a:lnSpc>
              <a:spcBef>
                <a:spcPts val="600"/>
              </a:spcBef>
              <a:spcAft>
                <a:spcPts val="600"/>
              </a:spcAft>
            </a:pPr>
            <a:r>
              <a:rPr lang="en-US" sz="1800" b="0" i="0" dirty="0">
                <a:effectLst/>
                <a:latin typeface="Arial" panose="020B0604020202020204" pitchFamily="34" charset="0"/>
                <a:cs typeface="Arial" panose="020B0604020202020204" pitchFamily="34" charset="0"/>
              </a:rPr>
              <a:t>The main goal here is to get better at combining code from different sources to create a single, working codebase.</a:t>
            </a:r>
          </a:p>
          <a:p>
            <a:pPr algn="l">
              <a:lnSpc>
                <a:spcPct val="120000"/>
              </a:lnSpc>
              <a:spcBef>
                <a:spcPts val="600"/>
              </a:spcBef>
              <a:spcAft>
                <a:spcPts val="600"/>
              </a:spcAft>
            </a:pPr>
            <a:r>
              <a:rPr lang="en-US" sz="1800" b="1" i="0" dirty="0">
                <a:solidFill>
                  <a:srgbClr val="A5002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Challenge: Combining Code</a:t>
            </a:r>
            <a:r>
              <a:rPr lang="en-US" sz="1800" b="0" i="0" dirty="0">
                <a:solidFill>
                  <a:srgbClr val="A5002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a:p>
            <a:pPr lvl="1">
              <a:lnSpc>
                <a:spcPct val="120000"/>
              </a:lnSpc>
              <a:spcBef>
                <a:spcPts val="600"/>
              </a:spcBef>
              <a:spcAft>
                <a:spcPts val="600"/>
              </a:spcAft>
              <a:buFont typeface="Courier New" panose="02070309020205020404" pitchFamily="49" charset="0"/>
              <a:buChar char="o"/>
            </a:pPr>
            <a:r>
              <a:rPr lang="en-US" sz="1400" b="0" i="0" dirty="0">
                <a:effectLst/>
                <a:latin typeface="Arial" panose="020B0604020202020204" pitchFamily="34" charset="0"/>
                <a:cs typeface="Arial" panose="020B0604020202020204" pitchFamily="34" charset="0"/>
              </a:rPr>
              <a:t>The main challenge is all about merging code from two separate </a:t>
            </a:r>
            <a:r>
              <a:rPr lang="en-US" sz="1400" b="0" i="0" dirty="0" err="1">
                <a:effectLst/>
                <a:latin typeface="Arial" panose="020B0604020202020204" pitchFamily="34" charset="0"/>
                <a:cs typeface="Arial" panose="020B0604020202020204" pitchFamily="34" charset="0"/>
              </a:rPr>
              <a:t>Jupyter</a:t>
            </a:r>
            <a:r>
              <a:rPr lang="en-US" sz="1400" b="0" i="0" dirty="0">
                <a:effectLst/>
                <a:latin typeface="Arial" panose="020B0604020202020204" pitchFamily="34" charset="0"/>
                <a:cs typeface="Arial" panose="020B0604020202020204" pitchFamily="34" charset="0"/>
              </a:rPr>
              <a:t> notebooks that you've used in previous tutorials. </a:t>
            </a:r>
          </a:p>
          <a:p>
            <a:pPr lvl="1">
              <a:lnSpc>
                <a:spcPct val="120000"/>
              </a:lnSpc>
              <a:spcBef>
                <a:spcPts val="600"/>
              </a:spcBef>
              <a:spcAft>
                <a:spcPts val="600"/>
              </a:spcAft>
              <a:buFont typeface="Courier New" panose="02070309020205020404" pitchFamily="49" charset="0"/>
              <a:buChar char="o"/>
            </a:pPr>
            <a:r>
              <a:rPr lang="en-US" sz="1400" b="1" i="0" u="sng" dirty="0">
                <a:solidFill>
                  <a:srgbClr val="000099"/>
                </a:solidFill>
                <a:effectLst/>
                <a:latin typeface="Arial" panose="020B0604020202020204" pitchFamily="34" charset="0"/>
                <a:cs typeface="Arial" panose="020B0604020202020204" pitchFamily="34" charset="0"/>
              </a:rPr>
              <a:t>Please write the code using two best codes you already solved</a:t>
            </a:r>
          </a:p>
          <a:p>
            <a:pPr lvl="1">
              <a:lnSpc>
                <a:spcPct val="120000"/>
              </a:lnSpc>
              <a:spcBef>
                <a:spcPts val="600"/>
              </a:spcBef>
              <a:spcAft>
                <a:spcPts val="600"/>
              </a:spcAft>
              <a:buFont typeface="Courier New" panose="02070309020205020404" pitchFamily="49" charset="0"/>
              <a:buChar char="o"/>
            </a:pPr>
            <a:r>
              <a:rPr lang="en-US" sz="1400" b="0" i="0" dirty="0">
                <a:effectLst/>
                <a:latin typeface="Arial" panose="020B0604020202020204" pitchFamily="34" charset="0"/>
                <a:cs typeface="Arial" panose="020B0604020202020204" pitchFamily="34" charset="0"/>
              </a:rPr>
              <a:t>Instead of working with just two groups of keywords, we're now aiming to modify the code to handle three groups: blue squares, black circles, and red triangles. </a:t>
            </a:r>
          </a:p>
          <a:p>
            <a:pPr algn="l">
              <a:lnSpc>
                <a:spcPct val="120000"/>
              </a:lnSpc>
              <a:spcBef>
                <a:spcPts val="600"/>
              </a:spcBef>
              <a:spcAft>
                <a:spcPts val="600"/>
              </a:spcAft>
            </a:pPr>
            <a:r>
              <a:rPr lang="en-US" sz="1800" b="1" i="0" dirty="0">
                <a:solidFill>
                  <a:srgbClr val="A50021"/>
                </a:solidFill>
                <a:effectLst/>
                <a:latin typeface="Arial" panose="020B0604020202020204" pitchFamily="34" charset="0"/>
                <a:cs typeface="Arial" panose="020B0604020202020204" pitchFamily="34" charset="0"/>
              </a:rPr>
              <a:t>The Design and Setup</a:t>
            </a:r>
            <a:r>
              <a:rPr lang="en-US" sz="1800" b="0" i="0" dirty="0">
                <a:solidFill>
                  <a:srgbClr val="A50021"/>
                </a:solidFill>
                <a:effectLst/>
                <a:latin typeface="Arial" panose="020B0604020202020204" pitchFamily="34" charset="0"/>
                <a:cs typeface="Arial" panose="020B0604020202020204" pitchFamily="34" charset="0"/>
              </a:rPr>
              <a:t> </a:t>
            </a:r>
          </a:p>
          <a:p>
            <a:pPr lvl="1">
              <a:lnSpc>
                <a:spcPct val="120000"/>
              </a:lnSpc>
              <a:spcBef>
                <a:spcPts val="600"/>
              </a:spcBef>
              <a:spcAft>
                <a:spcPts val="600"/>
              </a:spcAft>
              <a:buFont typeface="Wingdings" panose="05000000000000000000" pitchFamily="2" charset="2"/>
              <a:buChar char="Ø"/>
            </a:pPr>
            <a:r>
              <a:rPr lang="en-US" sz="1400" b="0" i="0" dirty="0">
                <a:effectLst/>
                <a:latin typeface="Arial" panose="020B0604020202020204" pitchFamily="34" charset="0"/>
                <a:cs typeface="Arial" panose="020B0604020202020204" pitchFamily="34" charset="0"/>
              </a:rPr>
              <a:t>For the design of the neural network, we've chosen a two-layer structure. </a:t>
            </a:r>
          </a:p>
          <a:p>
            <a:pPr lvl="1">
              <a:lnSpc>
                <a:spcPct val="120000"/>
              </a:lnSpc>
              <a:spcBef>
                <a:spcPts val="600"/>
              </a:spcBef>
              <a:spcAft>
                <a:spcPts val="600"/>
              </a:spcAft>
              <a:buFont typeface="Wingdings" panose="05000000000000000000" pitchFamily="2" charset="2"/>
              <a:buChar char="Ø"/>
            </a:pPr>
            <a:r>
              <a:rPr lang="en-US" sz="1400" b="0" i="0" dirty="0">
                <a:effectLst/>
                <a:latin typeface="Arial" panose="020B0604020202020204" pitchFamily="34" charset="0"/>
                <a:cs typeface="Arial" panose="020B0604020202020204" pitchFamily="34" charset="0"/>
              </a:rPr>
              <a:t>This decision is based on the fact that we're dealing with two-dimensional input data (X and Y coordinates) and three categories for classification. </a:t>
            </a:r>
          </a:p>
          <a:p>
            <a:pPr lvl="1">
              <a:lnSpc>
                <a:spcPct val="120000"/>
              </a:lnSpc>
              <a:spcBef>
                <a:spcPts val="600"/>
              </a:spcBef>
              <a:spcAft>
                <a:spcPts val="600"/>
              </a:spcAft>
              <a:buFont typeface="Wingdings" panose="05000000000000000000" pitchFamily="2" charset="2"/>
              <a:buChar char="Ø"/>
            </a:pPr>
            <a:r>
              <a:rPr lang="en-US" sz="1400" b="0" i="0" dirty="0">
                <a:solidFill>
                  <a:srgbClr val="FF0000"/>
                </a:solidFill>
                <a:effectLst/>
                <a:latin typeface="Arial" panose="020B0604020202020204" pitchFamily="34" charset="0"/>
                <a:cs typeface="Arial" panose="020B0604020202020204" pitchFamily="34" charset="0"/>
              </a:rPr>
              <a:t>The input layer has two features, and the hidden layer has four units. The output layer has three units, matching the three categories.</a:t>
            </a:r>
          </a:p>
        </p:txBody>
      </p:sp>
      <p:sp>
        <p:nvSpPr>
          <p:cNvPr id="4" name="Slide Number Placeholder 3">
            <a:extLst>
              <a:ext uri="{FF2B5EF4-FFF2-40B4-BE49-F238E27FC236}">
                <a16:creationId xmlns:a16="http://schemas.microsoft.com/office/drawing/2014/main" id="{C509DE0F-BD25-CA12-7027-5B97475D5150}"/>
              </a:ext>
            </a:extLst>
          </p:cNvPr>
          <p:cNvSpPr>
            <a:spLocks noGrp="1"/>
          </p:cNvSpPr>
          <p:nvPr>
            <p:ph type="sldNum" sz="quarter" idx="12"/>
          </p:nvPr>
        </p:nvSpPr>
        <p:spPr>
          <a:xfrm>
            <a:off x="11704320" y="6455431"/>
            <a:ext cx="445913" cy="365125"/>
          </a:xfrm>
        </p:spPr>
        <p:txBody>
          <a:bodyPr>
            <a:normAutofit/>
          </a:bodyPr>
          <a:lstStyle/>
          <a:p>
            <a:pPr>
              <a:spcAft>
                <a:spcPts val="600"/>
              </a:spcAft>
            </a:pPr>
            <a:fld id="{E284E844-716D-4666-BA44-A8E28B3F3BC8}" type="slidenum">
              <a:rPr lang="en-CA" sz="1100">
                <a:solidFill>
                  <a:schemeClr val="tx1">
                    <a:lumMod val="50000"/>
                    <a:lumOff val="50000"/>
                  </a:schemeClr>
                </a:solidFill>
                <a:latin typeface="Arial" panose="020B0604020202020204" pitchFamily="34" charset="0"/>
                <a:cs typeface="Arial" panose="020B0604020202020204" pitchFamily="34" charset="0"/>
              </a:rPr>
              <a:pPr>
                <a:spcAft>
                  <a:spcPts val="600"/>
                </a:spcAft>
              </a:pPr>
              <a:t>21</a:t>
            </a:fld>
            <a:endParaRPr lang="en-CA" sz="1100">
              <a:solidFill>
                <a:schemeClr val="tx1">
                  <a:lumMod val="50000"/>
                  <a:lumOff val="50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AF2D6BC7-3459-17F3-84BF-4A4042C1523B}"/>
              </a:ext>
            </a:extLst>
          </p:cNvPr>
          <p:cNvPicPr>
            <a:picLocks noChangeAspect="1"/>
          </p:cNvPicPr>
          <p:nvPr/>
        </p:nvPicPr>
        <p:blipFill>
          <a:blip r:embed="rId3"/>
          <a:stretch>
            <a:fillRect/>
          </a:stretch>
        </p:blipFill>
        <p:spPr>
          <a:xfrm>
            <a:off x="9190980" y="2616318"/>
            <a:ext cx="2959252" cy="2806844"/>
          </a:xfrm>
          <a:prstGeom prst="rect">
            <a:avLst/>
          </a:prstGeom>
        </p:spPr>
      </p:pic>
    </p:spTree>
    <p:extLst>
      <p:ext uri="{BB962C8B-B14F-4D97-AF65-F5344CB8AC3E}">
        <p14:creationId xmlns:p14="http://schemas.microsoft.com/office/powerpoint/2010/main" val="1907777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AD371-9D8E-7E22-D37D-C9FDC1AFCFF9}"/>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700" dirty="0">
                <a:solidFill>
                  <a:schemeClr val="accent4">
                    <a:lumMod val="60000"/>
                    <a:lumOff val="40000"/>
                  </a:schemeClr>
                </a:solidFill>
                <a:latin typeface="Arial" panose="020B0604020202020204" pitchFamily="34" charset="0"/>
                <a:cs typeface="Arial" panose="020B0604020202020204" pitchFamily="34" charset="0"/>
              </a:rPr>
              <a:t>Combining Code </a:t>
            </a:r>
            <a:endParaRPr lang="en-CA" sz="37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86B592F-7664-E5FF-C4E4-4000FD788BA8}"/>
              </a:ext>
            </a:extLst>
          </p:cNvPr>
          <p:cNvSpPr>
            <a:spLocks noGrp="1"/>
          </p:cNvSpPr>
          <p:nvPr>
            <p:ph idx="1"/>
          </p:nvPr>
        </p:nvSpPr>
        <p:spPr>
          <a:xfrm>
            <a:off x="197083" y="1622745"/>
            <a:ext cx="11953149" cy="5086399"/>
          </a:xfrm>
        </p:spPr>
        <p:txBody>
          <a:bodyPr vert="horz" lIns="91440" tIns="45720" rIns="91440" bIns="45720" rtlCol="0" anchor="ctr">
            <a:normAutofit lnSpcReduction="10000"/>
          </a:bodyPr>
          <a:lstStyle/>
          <a:p>
            <a:pPr algn="l">
              <a:lnSpc>
                <a:spcPct val="100000"/>
              </a:lnSpc>
              <a:spcBef>
                <a:spcPts val="600"/>
              </a:spcBef>
              <a:spcAft>
                <a:spcPts val="600"/>
              </a:spcAft>
            </a:pPr>
            <a:r>
              <a:rPr lang="en-US" b="1" i="0" dirty="0">
                <a:effectLst/>
                <a:latin typeface="Arial" panose="020B0604020202020204" pitchFamily="34" charset="0"/>
                <a:cs typeface="Arial" panose="020B0604020202020204" pitchFamily="34" charset="0"/>
              </a:rPr>
              <a:t>An Interesting Point</a:t>
            </a:r>
            <a:r>
              <a:rPr lang="en-US" b="0" i="0" dirty="0">
                <a:effectLst/>
                <a:latin typeface="Arial" panose="020B0604020202020204" pitchFamily="34" charset="0"/>
                <a:cs typeface="Arial" panose="020B0604020202020204" pitchFamily="34" charset="0"/>
              </a:rPr>
              <a:t> </a:t>
            </a:r>
          </a:p>
          <a:p>
            <a:pPr lvl="1">
              <a:lnSpc>
                <a:spcPct val="100000"/>
              </a:lnSpc>
              <a:spcBef>
                <a:spcPts val="600"/>
              </a:spcBef>
              <a:spcAft>
                <a:spcPts val="600"/>
              </a:spcAft>
              <a:buFont typeface="Wingdings" panose="05000000000000000000" pitchFamily="2" charset="2"/>
              <a:buChar char="q"/>
            </a:pPr>
            <a:r>
              <a:rPr lang="en-US" b="0" i="0" dirty="0">
                <a:solidFill>
                  <a:srgbClr val="000099"/>
                </a:solidFill>
                <a:effectLst/>
                <a:latin typeface="Arial" panose="020B0604020202020204" pitchFamily="34" charset="0"/>
                <a:cs typeface="Arial" panose="020B0604020202020204" pitchFamily="34" charset="0"/>
              </a:rPr>
              <a:t>We included something called the </a:t>
            </a:r>
            <a:r>
              <a:rPr lang="en-US" b="0" i="0" dirty="0" err="1">
                <a:solidFill>
                  <a:srgbClr val="000099"/>
                </a:solidFill>
                <a:effectLst/>
                <a:latin typeface="Arial" panose="020B0604020202020204" pitchFamily="34" charset="0"/>
                <a:cs typeface="Arial" panose="020B0604020202020204" pitchFamily="34" charset="0"/>
              </a:rPr>
              <a:t>softmax</a:t>
            </a:r>
            <a:r>
              <a:rPr lang="en-US" b="0" i="0" dirty="0">
                <a:solidFill>
                  <a:srgbClr val="000099"/>
                </a:solidFill>
                <a:effectLst/>
                <a:latin typeface="Arial" panose="020B0604020202020204" pitchFamily="34" charset="0"/>
                <a:cs typeface="Arial" panose="020B0604020202020204" pitchFamily="34" charset="0"/>
              </a:rPr>
              <a:t> function in the output layer of the model. </a:t>
            </a:r>
          </a:p>
          <a:p>
            <a:pPr lvl="1">
              <a:lnSpc>
                <a:spcPct val="100000"/>
              </a:lnSpc>
              <a:spcBef>
                <a:spcPts val="600"/>
              </a:spcBef>
              <a:spcAft>
                <a:spcPts val="600"/>
              </a:spcAft>
              <a:buFont typeface="Wingdings" panose="05000000000000000000" pitchFamily="2" charset="2"/>
              <a:buChar char="q"/>
            </a:pPr>
            <a:r>
              <a:rPr lang="en-US" b="0" i="0" dirty="0">
                <a:solidFill>
                  <a:srgbClr val="A50021"/>
                </a:solidFill>
                <a:effectLst/>
                <a:latin typeface="Arial" panose="020B0604020202020204" pitchFamily="34" charset="0"/>
                <a:cs typeface="Arial" panose="020B0604020202020204" pitchFamily="34" charset="0"/>
              </a:rPr>
              <a:t>This function helps with classifying data into different categories. </a:t>
            </a:r>
          </a:p>
          <a:p>
            <a:pPr lvl="1">
              <a:lnSpc>
                <a:spcPct val="100000"/>
              </a:lnSpc>
              <a:spcBef>
                <a:spcPts val="600"/>
              </a:spcBef>
              <a:spcAft>
                <a:spcPts val="600"/>
              </a:spcAft>
              <a:buFont typeface="Wingdings" panose="05000000000000000000" pitchFamily="2" charset="2"/>
              <a:buChar char="q"/>
            </a:pPr>
            <a:r>
              <a:rPr lang="en-US" b="0" i="0" dirty="0">
                <a:solidFill>
                  <a:srgbClr val="00B050"/>
                </a:solidFill>
                <a:effectLst/>
                <a:latin typeface="Arial" panose="020B0604020202020204" pitchFamily="34" charset="0"/>
                <a:cs typeface="Arial" panose="020B0604020202020204" pitchFamily="34" charset="0"/>
              </a:rPr>
              <a:t>But here's the interesting part: we also have a similar function called the cross-entropy loss function in </a:t>
            </a:r>
            <a:r>
              <a:rPr lang="en-US" b="0" i="0" dirty="0" err="1">
                <a:solidFill>
                  <a:srgbClr val="00B050"/>
                </a:solidFill>
                <a:effectLst/>
                <a:latin typeface="Arial" panose="020B0604020202020204" pitchFamily="34" charset="0"/>
                <a:cs typeface="Arial" panose="020B0604020202020204" pitchFamily="34" charset="0"/>
              </a:rPr>
              <a:t>PyTorch</a:t>
            </a:r>
            <a:r>
              <a:rPr lang="en-US" b="0" i="0" dirty="0">
                <a:solidFill>
                  <a:srgbClr val="00B050"/>
                </a:solidFill>
                <a:effectLst/>
                <a:latin typeface="Arial" panose="020B0604020202020204" pitchFamily="34" charset="0"/>
                <a:cs typeface="Arial" panose="020B0604020202020204" pitchFamily="34" charset="0"/>
              </a:rPr>
              <a:t> that already does this job. </a:t>
            </a:r>
          </a:p>
          <a:p>
            <a:pPr lvl="1">
              <a:lnSpc>
                <a:spcPct val="100000"/>
              </a:lnSpc>
              <a:spcBef>
                <a:spcPts val="600"/>
              </a:spcBef>
              <a:spcAft>
                <a:spcPts val="600"/>
              </a:spcAft>
              <a:buFont typeface="Wingdings" panose="05000000000000000000" pitchFamily="2" charset="2"/>
              <a:buChar char="q"/>
            </a:pPr>
            <a:r>
              <a:rPr lang="en-US" b="0" i="0" dirty="0">
                <a:solidFill>
                  <a:schemeClr val="accent2"/>
                </a:solidFill>
                <a:effectLst/>
                <a:latin typeface="Arial" panose="020B0604020202020204" pitchFamily="34" charset="0"/>
                <a:cs typeface="Arial" panose="020B0604020202020204" pitchFamily="34" charset="0"/>
              </a:rPr>
              <a:t>So, we've kept it here to see if explicitly using </a:t>
            </a:r>
            <a:r>
              <a:rPr lang="en-US" b="0" i="0" dirty="0" err="1">
                <a:solidFill>
                  <a:schemeClr val="accent2"/>
                </a:solidFill>
                <a:effectLst/>
                <a:latin typeface="Arial" panose="020B0604020202020204" pitchFamily="34" charset="0"/>
                <a:cs typeface="Arial" panose="020B0604020202020204" pitchFamily="34" charset="0"/>
              </a:rPr>
              <a:t>softmax</a:t>
            </a:r>
            <a:r>
              <a:rPr lang="en-US" b="0" i="0" dirty="0">
                <a:solidFill>
                  <a:schemeClr val="accent2"/>
                </a:solidFill>
                <a:effectLst/>
                <a:latin typeface="Arial" panose="020B0604020202020204" pitchFamily="34" charset="0"/>
                <a:cs typeface="Arial" panose="020B0604020202020204" pitchFamily="34" charset="0"/>
              </a:rPr>
              <a:t> makes a difference in how well the model performs. It's something worth exploring.</a:t>
            </a:r>
          </a:p>
          <a:p>
            <a:pPr algn="l">
              <a:lnSpc>
                <a:spcPct val="100000"/>
              </a:lnSpc>
              <a:spcBef>
                <a:spcPts val="600"/>
              </a:spcBef>
              <a:spcAft>
                <a:spcPts val="600"/>
              </a:spcAft>
            </a:pPr>
            <a:r>
              <a:rPr lang="en-US" b="1" i="0" dirty="0">
                <a:effectLst/>
                <a:latin typeface="Arial" panose="020B0604020202020204" pitchFamily="34" charset="0"/>
                <a:cs typeface="Arial" panose="020B0604020202020204" pitchFamily="34" charset="0"/>
              </a:rPr>
              <a:t>In Conclusion</a:t>
            </a:r>
          </a:p>
          <a:p>
            <a:pPr lvl="1">
              <a:lnSpc>
                <a:spcPct val="100000"/>
              </a:lnSpc>
              <a:spcBef>
                <a:spcPts val="600"/>
              </a:spcBef>
              <a:spcAft>
                <a:spcPts val="600"/>
              </a:spcAft>
            </a:pPr>
            <a:r>
              <a:rPr lang="en-US" b="0" i="0" dirty="0">
                <a:effectLst/>
                <a:latin typeface="Arial" panose="020B0604020202020204" pitchFamily="34" charset="0"/>
                <a:cs typeface="Arial" panose="020B0604020202020204" pitchFamily="34" charset="0"/>
              </a:rPr>
              <a:t> This coding challenge is a chance for you to improve your deep learning skills by tackling a real-world problem of combining code from different sources. It's like solving a puzzle. </a:t>
            </a:r>
          </a:p>
        </p:txBody>
      </p:sp>
      <p:sp>
        <p:nvSpPr>
          <p:cNvPr id="4" name="Slide Number Placeholder 3">
            <a:extLst>
              <a:ext uri="{FF2B5EF4-FFF2-40B4-BE49-F238E27FC236}">
                <a16:creationId xmlns:a16="http://schemas.microsoft.com/office/drawing/2014/main" id="{C509DE0F-BD25-CA12-7027-5B97475D5150}"/>
              </a:ext>
            </a:extLst>
          </p:cNvPr>
          <p:cNvSpPr>
            <a:spLocks noGrp="1"/>
          </p:cNvSpPr>
          <p:nvPr>
            <p:ph type="sldNum" sz="quarter" idx="12"/>
          </p:nvPr>
        </p:nvSpPr>
        <p:spPr>
          <a:xfrm>
            <a:off x="11704320" y="6455431"/>
            <a:ext cx="445913" cy="365125"/>
          </a:xfrm>
        </p:spPr>
        <p:txBody>
          <a:bodyPr>
            <a:normAutofit/>
          </a:bodyPr>
          <a:lstStyle/>
          <a:p>
            <a:pPr>
              <a:spcAft>
                <a:spcPts val="600"/>
              </a:spcAft>
            </a:pPr>
            <a:fld id="{E284E844-716D-4666-BA44-A8E28B3F3BC8}" type="slidenum">
              <a:rPr lang="en-CA" sz="1100">
                <a:solidFill>
                  <a:schemeClr val="tx1">
                    <a:lumMod val="50000"/>
                    <a:lumOff val="50000"/>
                  </a:schemeClr>
                </a:solidFill>
                <a:latin typeface="Arial" panose="020B0604020202020204" pitchFamily="34" charset="0"/>
                <a:cs typeface="Arial" panose="020B0604020202020204" pitchFamily="34" charset="0"/>
              </a:rPr>
              <a:pPr>
                <a:spcAft>
                  <a:spcPts val="600"/>
                </a:spcAft>
              </a:pPr>
              <a:t>22</a:t>
            </a:fld>
            <a:endParaRPr lang="en-CA" sz="110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517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AD371-9D8E-7E22-D37D-C9FDC1AFCFF9}"/>
              </a:ext>
            </a:extLst>
          </p:cNvPr>
          <p:cNvSpPr>
            <a:spLocks noGrp="1"/>
          </p:cNvSpPr>
          <p:nvPr>
            <p:ph type="title"/>
          </p:nvPr>
        </p:nvSpPr>
        <p:spPr>
          <a:xfrm>
            <a:off x="754913" y="294538"/>
            <a:ext cx="10512638" cy="1033669"/>
          </a:xfrm>
        </p:spPr>
        <p:txBody>
          <a:bodyPr vert="horz" lIns="91440" tIns="45720" rIns="91440" bIns="45720" rtlCol="0" anchor="ctr">
            <a:normAutofit fontScale="90000"/>
          </a:bodyPr>
          <a:lstStyle/>
          <a:p>
            <a:r>
              <a:rPr lang="en-US" sz="3700" dirty="0">
                <a:solidFill>
                  <a:schemeClr val="accent4">
                    <a:lumMod val="60000"/>
                    <a:lumOff val="40000"/>
                  </a:schemeClr>
                </a:solidFill>
                <a:latin typeface="Arial" panose="020B0604020202020204" pitchFamily="34" charset="0"/>
                <a:cs typeface="Arial" panose="020B0604020202020204" pitchFamily="34" charset="0"/>
              </a:rPr>
              <a:t>How do we ascertain the ideal number of units for our deep learning models?(PP#6)</a:t>
            </a:r>
            <a:endParaRPr lang="en-CA" sz="37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86B592F-7664-E5FF-C4E4-4000FD788BA8}"/>
              </a:ext>
            </a:extLst>
          </p:cNvPr>
          <p:cNvSpPr>
            <a:spLocks noGrp="1"/>
          </p:cNvSpPr>
          <p:nvPr>
            <p:ph idx="1"/>
          </p:nvPr>
        </p:nvSpPr>
        <p:spPr>
          <a:xfrm>
            <a:off x="255181" y="1622745"/>
            <a:ext cx="11568223" cy="4940717"/>
          </a:xfrm>
        </p:spPr>
        <p:txBody>
          <a:bodyPr vert="horz" lIns="91440" tIns="45720" rIns="91440" bIns="45720" rtlCol="0" anchor="ctr">
            <a:normAutofit fontScale="70000" lnSpcReduction="20000"/>
          </a:bodyPr>
          <a:lstStyle/>
          <a:p>
            <a:pPr algn="l">
              <a:lnSpc>
                <a:spcPct val="120000"/>
              </a:lnSpc>
              <a:spcBef>
                <a:spcPts val="600"/>
              </a:spcBef>
              <a:spcAft>
                <a:spcPts val="600"/>
              </a:spcAft>
            </a:pPr>
            <a:r>
              <a:rPr lang="en-US" b="0" i="0" dirty="0">
                <a:effectLst/>
                <a:latin typeface="Arial" panose="020B0604020202020204" pitchFamily="34" charset="0"/>
                <a:cs typeface="Arial" panose="020B0604020202020204" pitchFamily="34" charset="0"/>
              </a:rPr>
              <a:t>In this section, we will delve into a critical aspect of deep learning: determining the appropriate number of units in hidden layers. </a:t>
            </a:r>
          </a:p>
          <a:p>
            <a:pPr algn="l">
              <a:lnSpc>
                <a:spcPct val="120000"/>
              </a:lnSpc>
              <a:spcBef>
                <a:spcPts val="600"/>
              </a:spcBef>
              <a:spcAft>
                <a:spcPts val="600"/>
              </a:spcAft>
            </a:pPr>
            <a:r>
              <a:rPr lang="en-US" b="0" i="0" dirty="0">
                <a:effectLst/>
                <a:latin typeface="Arial" panose="020B0604020202020204" pitchFamily="34" charset="0"/>
                <a:cs typeface="Arial" panose="020B0604020202020204" pitchFamily="34" charset="0"/>
              </a:rPr>
              <a:t>This prompts the question: How do we ascertain the ideal number of units for our deep learning models?</a:t>
            </a:r>
          </a:p>
          <a:p>
            <a:pPr algn="l">
              <a:lnSpc>
                <a:spcPct val="120000"/>
              </a:lnSpc>
              <a:spcBef>
                <a:spcPts val="600"/>
              </a:spcBef>
              <a:spcAft>
                <a:spcPts val="600"/>
              </a:spcAft>
            </a:pPr>
            <a:r>
              <a:rPr lang="en-US" b="1" i="0" dirty="0">
                <a:effectLst/>
                <a:latin typeface="Arial" panose="020B0604020202020204" pitchFamily="34" charset="0"/>
                <a:cs typeface="Arial" panose="020B0604020202020204" pitchFamily="34" charset="0"/>
              </a:rPr>
              <a:t>The Challenge: Experimentation</a:t>
            </a:r>
            <a:r>
              <a:rPr lang="en-US" b="0" i="0" dirty="0">
                <a:effectLst/>
                <a:latin typeface="Arial" panose="020B0604020202020204" pitchFamily="34" charset="0"/>
                <a:cs typeface="Arial" panose="020B0604020202020204" pitchFamily="34" charset="0"/>
              </a:rPr>
              <a:t> </a:t>
            </a:r>
          </a:p>
          <a:p>
            <a:pPr lvl="1">
              <a:lnSpc>
                <a:spcPct val="120000"/>
              </a:lnSpc>
              <a:spcBef>
                <a:spcPts val="600"/>
              </a:spcBef>
              <a:spcAft>
                <a:spcPts val="600"/>
              </a:spcAft>
              <a:buFont typeface="Wingdings" panose="05000000000000000000" pitchFamily="2" charset="2"/>
              <a:buChar char="v"/>
            </a:pPr>
            <a:r>
              <a:rPr lang="en-US" b="0" i="0" dirty="0">
                <a:solidFill>
                  <a:srgbClr val="C00000"/>
                </a:solidFill>
                <a:effectLst/>
                <a:latin typeface="Arial" panose="020B0604020202020204" pitchFamily="34" charset="0"/>
                <a:cs typeface="Arial" panose="020B0604020202020204" pitchFamily="34" charset="0"/>
              </a:rPr>
              <a:t>Unfortunately, there's no straightforward answer to this question.</a:t>
            </a:r>
          </a:p>
          <a:p>
            <a:pPr lvl="1">
              <a:lnSpc>
                <a:spcPct val="120000"/>
              </a:lnSpc>
              <a:spcBef>
                <a:spcPts val="600"/>
              </a:spcBef>
              <a:spcAft>
                <a:spcPts val="600"/>
              </a:spcAft>
              <a:buFont typeface="Wingdings" panose="05000000000000000000" pitchFamily="2" charset="2"/>
              <a:buChar char="v"/>
            </a:pPr>
            <a:r>
              <a:rPr lang="en-US" b="0" i="0" dirty="0">
                <a:solidFill>
                  <a:srgbClr val="669900"/>
                </a:solidFill>
                <a:effectLst/>
                <a:latin typeface="Arial" panose="020B0604020202020204" pitchFamily="34" charset="0"/>
                <a:cs typeface="Arial" panose="020B0604020202020204" pitchFamily="34" charset="0"/>
              </a:rPr>
              <a:t> Determining the optimal number of nodes in your network can be elusive. However, we can tackle this challenge through a systematic parametric experiment.</a:t>
            </a:r>
          </a:p>
          <a:p>
            <a:pPr lvl="1">
              <a:lnSpc>
                <a:spcPct val="120000"/>
              </a:lnSpc>
              <a:spcBef>
                <a:spcPts val="600"/>
              </a:spcBef>
              <a:spcAft>
                <a:spcPts val="600"/>
              </a:spcAft>
              <a:buFont typeface="Wingdings" panose="05000000000000000000" pitchFamily="2" charset="2"/>
              <a:buChar char="v"/>
            </a:pPr>
            <a:r>
              <a:rPr lang="en-US" b="0" i="0" dirty="0">
                <a:solidFill>
                  <a:srgbClr val="002060"/>
                </a:solidFill>
                <a:effectLst/>
                <a:latin typeface="Arial" panose="020B0604020202020204" pitchFamily="34" charset="0"/>
                <a:cs typeface="Arial" panose="020B0604020202020204" pitchFamily="34" charset="0"/>
              </a:rPr>
              <a:t>Our focus will remain on the iris dataset—a classic dataset used in machine learning. </a:t>
            </a:r>
          </a:p>
          <a:p>
            <a:pPr lvl="1">
              <a:lnSpc>
                <a:spcPct val="120000"/>
              </a:lnSpc>
              <a:spcBef>
                <a:spcPts val="600"/>
              </a:spcBef>
              <a:spcAft>
                <a:spcPts val="600"/>
              </a:spcAft>
              <a:buFont typeface="Wingdings" panose="05000000000000000000" pitchFamily="2" charset="2"/>
              <a:buChar char="v"/>
            </a:pPr>
            <a:r>
              <a:rPr lang="en-US" b="0" i="0" dirty="0">
                <a:solidFill>
                  <a:srgbClr val="7030A0"/>
                </a:solidFill>
                <a:effectLst/>
                <a:latin typeface="Arial" panose="020B0604020202020204" pitchFamily="34" charset="0"/>
                <a:cs typeface="Arial" panose="020B0604020202020204" pitchFamily="34" charset="0"/>
              </a:rPr>
              <a:t>Specifically, we aim to classify flowers using a model featuring a single hidden layer.</a:t>
            </a:r>
          </a:p>
          <a:p>
            <a:pPr lvl="1">
              <a:lnSpc>
                <a:spcPct val="120000"/>
              </a:lnSpc>
              <a:spcBef>
                <a:spcPts val="600"/>
              </a:spcBef>
              <a:spcAft>
                <a:spcPts val="600"/>
              </a:spcAft>
              <a:buFont typeface="Wingdings" panose="05000000000000000000" pitchFamily="2" charset="2"/>
              <a:buChar char="v"/>
            </a:pPr>
            <a:r>
              <a:rPr lang="en-US" b="0" i="0" dirty="0">
                <a:solidFill>
                  <a:schemeClr val="accent2"/>
                </a:solidFill>
                <a:effectLst/>
                <a:latin typeface="Arial" panose="020B0604020202020204" pitchFamily="34" charset="0"/>
                <a:cs typeface="Arial" panose="020B0604020202020204" pitchFamily="34" charset="0"/>
              </a:rPr>
              <a:t> However, we will vary the number of units within that hidden layer from 1 to 128.</a:t>
            </a:r>
          </a:p>
          <a:p>
            <a:pPr lvl="1">
              <a:lnSpc>
                <a:spcPct val="120000"/>
              </a:lnSpc>
              <a:spcBef>
                <a:spcPts val="600"/>
              </a:spcBef>
              <a:spcAft>
                <a:spcPts val="600"/>
              </a:spcAft>
              <a:buFont typeface="Wingdings" panose="05000000000000000000" pitchFamily="2" charset="2"/>
              <a:buChar char="v"/>
            </a:pPr>
            <a:r>
              <a:rPr lang="en-US" b="0" i="0" dirty="0">
                <a:solidFill>
                  <a:srgbClr val="006699"/>
                </a:solidFill>
                <a:effectLst/>
                <a:latin typeface="Arial" panose="020B0604020202020204" pitchFamily="34" charset="0"/>
                <a:cs typeface="Arial" panose="020B0604020202020204" pitchFamily="34" charset="0"/>
              </a:rPr>
              <a:t> Our objective is to record the classification accuracy and visualize how it changes with the model's complexity.</a:t>
            </a:r>
          </a:p>
        </p:txBody>
      </p:sp>
      <p:sp>
        <p:nvSpPr>
          <p:cNvPr id="4" name="Slide Number Placeholder 3">
            <a:extLst>
              <a:ext uri="{FF2B5EF4-FFF2-40B4-BE49-F238E27FC236}">
                <a16:creationId xmlns:a16="http://schemas.microsoft.com/office/drawing/2014/main" id="{C509DE0F-BD25-CA12-7027-5B97475D5150}"/>
              </a:ext>
            </a:extLst>
          </p:cNvPr>
          <p:cNvSpPr>
            <a:spLocks noGrp="1"/>
          </p:cNvSpPr>
          <p:nvPr>
            <p:ph type="sldNum" sz="quarter" idx="12"/>
          </p:nvPr>
        </p:nvSpPr>
        <p:spPr>
          <a:xfrm>
            <a:off x="11704320" y="6455431"/>
            <a:ext cx="445913" cy="365125"/>
          </a:xfrm>
        </p:spPr>
        <p:txBody>
          <a:bodyPr>
            <a:normAutofit/>
          </a:bodyPr>
          <a:lstStyle/>
          <a:p>
            <a:pPr>
              <a:spcAft>
                <a:spcPts val="600"/>
              </a:spcAft>
            </a:pPr>
            <a:fld id="{E284E844-716D-4666-BA44-A8E28B3F3BC8}" type="slidenum">
              <a:rPr lang="en-CA" sz="1100">
                <a:solidFill>
                  <a:schemeClr val="tx1">
                    <a:lumMod val="50000"/>
                    <a:lumOff val="50000"/>
                  </a:schemeClr>
                </a:solidFill>
                <a:latin typeface="Arial" panose="020B0604020202020204" pitchFamily="34" charset="0"/>
                <a:cs typeface="Arial" panose="020B0604020202020204" pitchFamily="34" charset="0"/>
              </a:rPr>
              <a:pPr>
                <a:spcAft>
                  <a:spcPts val="600"/>
                </a:spcAft>
              </a:pPr>
              <a:t>23</a:t>
            </a:fld>
            <a:endParaRPr lang="en-CA" sz="110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0519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AD371-9D8E-7E22-D37D-C9FDC1AFCFF9}"/>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CA" sz="3700" dirty="0">
                <a:solidFill>
                  <a:schemeClr val="accent4">
                    <a:lumMod val="60000"/>
                    <a:lumOff val="40000"/>
                  </a:schemeClr>
                </a:solidFill>
                <a:latin typeface="Arial" panose="020B0604020202020204" pitchFamily="34" charset="0"/>
                <a:cs typeface="Arial" panose="020B0604020202020204" pitchFamily="34" charset="0"/>
              </a:rPr>
              <a:t>Different number of hidden nodes</a:t>
            </a:r>
          </a:p>
        </p:txBody>
      </p:sp>
      <p:sp>
        <p:nvSpPr>
          <p:cNvPr id="4" name="Slide Number Placeholder 3">
            <a:extLst>
              <a:ext uri="{FF2B5EF4-FFF2-40B4-BE49-F238E27FC236}">
                <a16:creationId xmlns:a16="http://schemas.microsoft.com/office/drawing/2014/main" id="{C509DE0F-BD25-CA12-7027-5B97475D5150}"/>
              </a:ext>
            </a:extLst>
          </p:cNvPr>
          <p:cNvSpPr>
            <a:spLocks noGrp="1"/>
          </p:cNvSpPr>
          <p:nvPr>
            <p:ph type="sldNum" sz="quarter" idx="12"/>
          </p:nvPr>
        </p:nvSpPr>
        <p:spPr>
          <a:xfrm>
            <a:off x="11704320" y="6455431"/>
            <a:ext cx="445913" cy="365125"/>
          </a:xfrm>
        </p:spPr>
        <p:txBody>
          <a:bodyPr>
            <a:normAutofit/>
          </a:bodyPr>
          <a:lstStyle/>
          <a:p>
            <a:pPr>
              <a:spcAft>
                <a:spcPts val="600"/>
              </a:spcAft>
            </a:pPr>
            <a:fld id="{E284E844-716D-4666-BA44-A8E28B3F3BC8}" type="slidenum">
              <a:rPr lang="en-CA" sz="1100">
                <a:solidFill>
                  <a:schemeClr val="tx1">
                    <a:lumMod val="50000"/>
                    <a:lumOff val="50000"/>
                  </a:schemeClr>
                </a:solidFill>
                <a:latin typeface="Arial" panose="020B0604020202020204" pitchFamily="34" charset="0"/>
                <a:cs typeface="Arial" panose="020B0604020202020204" pitchFamily="34" charset="0"/>
              </a:rPr>
              <a:pPr>
                <a:spcAft>
                  <a:spcPts val="600"/>
                </a:spcAft>
              </a:pPr>
              <a:t>24</a:t>
            </a:fld>
            <a:endParaRPr lang="en-CA" sz="1100">
              <a:solidFill>
                <a:schemeClr val="tx1">
                  <a:lumMod val="50000"/>
                  <a:lumOff val="50000"/>
                </a:schemeClr>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57F148CE-702D-51B1-D16C-62FD1A341FA5}"/>
              </a:ext>
            </a:extLst>
          </p:cNvPr>
          <p:cNvPicPr>
            <a:picLocks noChangeAspect="1"/>
          </p:cNvPicPr>
          <p:nvPr/>
        </p:nvPicPr>
        <p:blipFill>
          <a:blip r:embed="rId3"/>
          <a:stretch>
            <a:fillRect/>
          </a:stretch>
        </p:blipFill>
        <p:spPr>
          <a:xfrm>
            <a:off x="660225" y="1891970"/>
            <a:ext cx="3397425" cy="1892397"/>
          </a:xfrm>
          <a:prstGeom prst="rect">
            <a:avLst/>
          </a:prstGeom>
        </p:spPr>
      </p:pic>
      <p:pic>
        <p:nvPicPr>
          <p:cNvPr id="12" name="Picture 11">
            <a:extLst>
              <a:ext uri="{FF2B5EF4-FFF2-40B4-BE49-F238E27FC236}">
                <a16:creationId xmlns:a16="http://schemas.microsoft.com/office/drawing/2014/main" id="{FCC8DB3C-A174-AF55-FFAD-91FBB71642EF}"/>
              </a:ext>
            </a:extLst>
          </p:cNvPr>
          <p:cNvPicPr>
            <a:picLocks noChangeAspect="1"/>
          </p:cNvPicPr>
          <p:nvPr/>
        </p:nvPicPr>
        <p:blipFill>
          <a:blip r:embed="rId4"/>
          <a:stretch>
            <a:fillRect/>
          </a:stretch>
        </p:blipFill>
        <p:spPr>
          <a:xfrm>
            <a:off x="5414692" y="1790578"/>
            <a:ext cx="3340272" cy="1873346"/>
          </a:xfrm>
          <a:prstGeom prst="rect">
            <a:avLst/>
          </a:prstGeom>
        </p:spPr>
      </p:pic>
      <p:pic>
        <p:nvPicPr>
          <p:cNvPr id="16" name="Picture 15">
            <a:extLst>
              <a:ext uri="{FF2B5EF4-FFF2-40B4-BE49-F238E27FC236}">
                <a16:creationId xmlns:a16="http://schemas.microsoft.com/office/drawing/2014/main" id="{AAAD8042-8436-584C-B274-6764B3A0C48C}"/>
              </a:ext>
            </a:extLst>
          </p:cNvPr>
          <p:cNvPicPr>
            <a:picLocks noChangeAspect="1"/>
          </p:cNvPicPr>
          <p:nvPr/>
        </p:nvPicPr>
        <p:blipFill>
          <a:blip r:embed="rId5"/>
          <a:stretch>
            <a:fillRect/>
          </a:stretch>
        </p:blipFill>
        <p:spPr>
          <a:xfrm>
            <a:off x="660225" y="4227209"/>
            <a:ext cx="3245017" cy="1720938"/>
          </a:xfrm>
          <a:prstGeom prst="rect">
            <a:avLst/>
          </a:prstGeom>
        </p:spPr>
      </p:pic>
      <p:pic>
        <p:nvPicPr>
          <p:cNvPr id="19" name="Picture 18">
            <a:extLst>
              <a:ext uri="{FF2B5EF4-FFF2-40B4-BE49-F238E27FC236}">
                <a16:creationId xmlns:a16="http://schemas.microsoft.com/office/drawing/2014/main" id="{E35F9F0B-655A-BC81-940A-F30CD7BA236E}"/>
              </a:ext>
            </a:extLst>
          </p:cNvPr>
          <p:cNvPicPr>
            <a:picLocks noChangeAspect="1"/>
          </p:cNvPicPr>
          <p:nvPr/>
        </p:nvPicPr>
        <p:blipFill>
          <a:blip r:embed="rId6"/>
          <a:stretch>
            <a:fillRect/>
          </a:stretch>
        </p:blipFill>
        <p:spPr>
          <a:xfrm>
            <a:off x="5611552" y="3857070"/>
            <a:ext cx="3143412" cy="2349621"/>
          </a:xfrm>
          <a:prstGeom prst="rect">
            <a:avLst/>
          </a:prstGeom>
        </p:spPr>
      </p:pic>
    </p:spTree>
    <p:extLst>
      <p:ext uri="{BB962C8B-B14F-4D97-AF65-F5344CB8AC3E}">
        <p14:creationId xmlns:p14="http://schemas.microsoft.com/office/powerpoint/2010/main" val="28069301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AD371-9D8E-7E22-D37D-C9FDC1AFCFF9}"/>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700" dirty="0">
                <a:solidFill>
                  <a:schemeClr val="accent4">
                    <a:lumMod val="60000"/>
                    <a:lumOff val="40000"/>
                  </a:schemeClr>
                </a:solidFill>
                <a:latin typeface="Arial" panose="020B0604020202020204" pitchFamily="34" charset="0"/>
                <a:cs typeface="Arial" panose="020B0604020202020204" pitchFamily="34" charset="0"/>
              </a:rPr>
              <a:t>Hypothesize and Commit </a:t>
            </a:r>
            <a:endParaRPr lang="en-CA" sz="37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86B592F-7664-E5FF-C4E4-4000FD788BA8}"/>
              </a:ext>
            </a:extLst>
          </p:cNvPr>
          <p:cNvSpPr>
            <a:spLocks noGrp="1"/>
          </p:cNvSpPr>
          <p:nvPr>
            <p:ph idx="1"/>
          </p:nvPr>
        </p:nvSpPr>
        <p:spPr>
          <a:xfrm>
            <a:off x="233915" y="1733107"/>
            <a:ext cx="11249247" cy="4830355"/>
          </a:xfrm>
        </p:spPr>
        <p:txBody>
          <a:bodyPr vert="horz" lIns="91440" tIns="45720" rIns="91440" bIns="45720" rtlCol="0" anchor="ctr">
            <a:normAutofit/>
          </a:bodyPr>
          <a:lstStyle/>
          <a:p>
            <a:pPr algn="l">
              <a:lnSpc>
                <a:spcPct val="100000"/>
              </a:lnSpc>
            </a:pPr>
            <a:r>
              <a:rPr lang="en-US" sz="2400" b="1" i="0" dirty="0">
                <a:effectLst/>
                <a:latin typeface="Arial" panose="020B0604020202020204" pitchFamily="34" charset="0"/>
                <a:cs typeface="Arial" panose="020B0604020202020204" pitchFamily="34" charset="0"/>
              </a:rPr>
              <a:t>Hypothesize and Commit</a:t>
            </a:r>
            <a:r>
              <a:rPr lang="en-US" sz="2400" b="0" i="0" dirty="0">
                <a:effectLst/>
                <a:latin typeface="Arial" panose="020B0604020202020204" pitchFamily="34" charset="0"/>
                <a:cs typeface="Arial" panose="020B0604020202020204" pitchFamily="34" charset="0"/>
              </a:rPr>
              <a:t> </a:t>
            </a:r>
          </a:p>
          <a:p>
            <a:pPr algn="l">
              <a:lnSpc>
                <a:spcPct val="100000"/>
              </a:lnSpc>
            </a:pPr>
            <a:endParaRPr lang="en-US" sz="2400" dirty="0">
              <a:latin typeface="Arial" panose="020B0604020202020204" pitchFamily="34" charset="0"/>
              <a:cs typeface="Arial" panose="020B0604020202020204" pitchFamily="34" charset="0"/>
            </a:endParaRPr>
          </a:p>
          <a:p>
            <a:pPr lvl="1">
              <a:lnSpc>
                <a:spcPct val="100000"/>
              </a:lnSpc>
              <a:buFont typeface="Wingdings" panose="05000000000000000000" pitchFamily="2" charset="2"/>
              <a:buChar char="q"/>
            </a:pPr>
            <a:r>
              <a:rPr lang="en-US" sz="2000" b="0" i="0" dirty="0">
                <a:effectLst/>
                <a:latin typeface="Arial" panose="020B0604020202020204" pitchFamily="34" charset="0"/>
                <a:cs typeface="Arial" panose="020B0604020202020204" pitchFamily="34" charset="0"/>
              </a:rPr>
              <a:t>Before unveiling the results, I encourage you to form a hypothesis. What do you anticipate the accuracy curve will look like? </a:t>
            </a:r>
          </a:p>
          <a:p>
            <a:pPr lvl="1">
              <a:lnSpc>
                <a:spcPct val="100000"/>
              </a:lnSpc>
              <a:buFont typeface="Wingdings" panose="05000000000000000000" pitchFamily="2" charset="2"/>
              <a:buChar char="q"/>
            </a:pPr>
            <a:r>
              <a:rPr lang="en-US" sz="2000" b="0" i="0" dirty="0">
                <a:effectLst/>
                <a:latin typeface="Arial" panose="020B0604020202020204" pitchFamily="34" charset="0"/>
                <a:cs typeface="Arial" panose="020B0604020202020204" pitchFamily="34" charset="0"/>
              </a:rPr>
              <a:t>Will it exhibit high accuracy throughout, or might it follow an inverted U-shape, indicating that having too few or too many hidden units could impede performance? </a:t>
            </a:r>
          </a:p>
          <a:p>
            <a:pPr lvl="1">
              <a:lnSpc>
                <a:spcPct val="100000"/>
              </a:lnSpc>
              <a:buFont typeface="Wingdings" panose="05000000000000000000" pitchFamily="2" charset="2"/>
              <a:buChar char="q"/>
            </a:pPr>
            <a:r>
              <a:rPr lang="en-US" sz="2000" b="0" i="0" dirty="0">
                <a:effectLst/>
                <a:latin typeface="Arial" panose="020B0604020202020204" pitchFamily="34" charset="0"/>
                <a:cs typeface="Arial" panose="020B0604020202020204" pitchFamily="34" charset="0"/>
              </a:rPr>
              <a:t>Take a moment to commit to your hypothesis. </a:t>
            </a:r>
            <a:r>
              <a:rPr lang="en-US" sz="2000" b="0" i="0" dirty="0">
                <a:solidFill>
                  <a:srgbClr val="A50021"/>
                </a:solidFill>
                <a:effectLst/>
                <a:latin typeface="Arial" panose="020B0604020202020204" pitchFamily="34" charset="0"/>
                <a:cs typeface="Arial" panose="020B0604020202020204" pitchFamily="34" charset="0"/>
              </a:rPr>
              <a:t>Remember, embracing the possibility of being proven wrong is an integral part of the learning process.</a:t>
            </a:r>
          </a:p>
        </p:txBody>
      </p:sp>
      <p:sp>
        <p:nvSpPr>
          <p:cNvPr id="4" name="Slide Number Placeholder 3">
            <a:extLst>
              <a:ext uri="{FF2B5EF4-FFF2-40B4-BE49-F238E27FC236}">
                <a16:creationId xmlns:a16="http://schemas.microsoft.com/office/drawing/2014/main" id="{C509DE0F-BD25-CA12-7027-5B97475D5150}"/>
              </a:ext>
            </a:extLst>
          </p:cNvPr>
          <p:cNvSpPr>
            <a:spLocks noGrp="1"/>
          </p:cNvSpPr>
          <p:nvPr>
            <p:ph type="sldNum" sz="quarter" idx="12"/>
          </p:nvPr>
        </p:nvSpPr>
        <p:spPr>
          <a:xfrm>
            <a:off x="11704320" y="6455431"/>
            <a:ext cx="445913" cy="365125"/>
          </a:xfrm>
        </p:spPr>
        <p:txBody>
          <a:bodyPr>
            <a:normAutofit/>
          </a:bodyPr>
          <a:lstStyle/>
          <a:p>
            <a:pPr>
              <a:spcAft>
                <a:spcPts val="600"/>
              </a:spcAft>
            </a:pPr>
            <a:fld id="{E284E844-716D-4666-BA44-A8E28B3F3BC8}" type="slidenum">
              <a:rPr lang="en-CA" sz="1100">
                <a:solidFill>
                  <a:schemeClr val="tx1">
                    <a:lumMod val="50000"/>
                    <a:lumOff val="50000"/>
                  </a:schemeClr>
                </a:solidFill>
                <a:latin typeface="Arial" panose="020B0604020202020204" pitchFamily="34" charset="0"/>
                <a:cs typeface="Arial" panose="020B0604020202020204" pitchFamily="34" charset="0"/>
              </a:rPr>
              <a:pPr>
                <a:spcAft>
                  <a:spcPts val="600"/>
                </a:spcAft>
              </a:pPr>
              <a:t>25</a:t>
            </a:fld>
            <a:endParaRPr lang="en-CA" sz="110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34032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AD371-9D8E-7E22-D37D-C9FDC1AFCFF9}"/>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700" dirty="0">
                <a:solidFill>
                  <a:schemeClr val="accent4">
                    <a:lumMod val="60000"/>
                    <a:lumOff val="40000"/>
                  </a:schemeClr>
                </a:solidFill>
                <a:latin typeface="Arial" panose="020B0604020202020204" pitchFamily="34" charset="0"/>
                <a:cs typeface="Arial" panose="020B0604020202020204" pitchFamily="34" charset="0"/>
              </a:rPr>
              <a:t>The Experiment </a:t>
            </a:r>
            <a:endParaRPr lang="en-CA" sz="37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C509DE0F-BD25-CA12-7027-5B97475D5150}"/>
              </a:ext>
            </a:extLst>
          </p:cNvPr>
          <p:cNvSpPr>
            <a:spLocks noGrp="1"/>
          </p:cNvSpPr>
          <p:nvPr>
            <p:ph type="sldNum" sz="quarter" idx="12"/>
          </p:nvPr>
        </p:nvSpPr>
        <p:spPr>
          <a:xfrm>
            <a:off x="11704320" y="6455431"/>
            <a:ext cx="445913" cy="365125"/>
          </a:xfrm>
        </p:spPr>
        <p:txBody>
          <a:bodyPr>
            <a:normAutofit/>
          </a:bodyPr>
          <a:lstStyle/>
          <a:p>
            <a:pPr>
              <a:spcAft>
                <a:spcPts val="600"/>
              </a:spcAft>
            </a:pPr>
            <a:fld id="{E284E844-716D-4666-BA44-A8E28B3F3BC8}" type="slidenum">
              <a:rPr lang="en-CA" sz="1100">
                <a:solidFill>
                  <a:schemeClr val="tx1">
                    <a:lumMod val="50000"/>
                    <a:lumOff val="50000"/>
                  </a:schemeClr>
                </a:solidFill>
                <a:latin typeface="Arial" panose="020B0604020202020204" pitchFamily="34" charset="0"/>
                <a:cs typeface="Arial" panose="020B0604020202020204" pitchFamily="34" charset="0"/>
              </a:rPr>
              <a:pPr>
                <a:spcAft>
                  <a:spcPts val="600"/>
                </a:spcAft>
              </a:pPr>
              <a:t>26</a:t>
            </a:fld>
            <a:endParaRPr lang="en-CA" sz="1100">
              <a:solidFill>
                <a:schemeClr val="tx1">
                  <a:lumMod val="50000"/>
                  <a:lumOff val="50000"/>
                </a:schemeClr>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55D1BD63-F5F8-93CD-D864-623F9E458726}"/>
              </a:ext>
            </a:extLst>
          </p:cNvPr>
          <p:cNvPicPr>
            <a:picLocks noChangeAspect="1"/>
          </p:cNvPicPr>
          <p:nvPr/>
        </p:nvPicPr>
        <p:blipFill>
          <a:blip r:embed="rId3"/>
          <a:stretch>
            <a:fillRect/>
          </a:stretch>
        </p:blipFill>
        <p:spPr>
          <a:xfrm>
            <a:off x="998397" y="1678264"/>
            <a:ext cx="9707526" cy="5098903"/>
          </a:xfrm>
          <a:prstGeom prst="rect">
            <a:avLst/>
          </a:prstGeom>
        </p:spPr>
      </p:pic>
    </p:spTree>
    <p:extLst>
      <p:ext uri="{BB962C8B-B14F-4D97-AF65-F5344CB8AC3E}">
        <p14:creationId xmlns:p14="http://schemas.microsoft.com/office/powerpoint/2010/main" val="4546860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AD371-9D8E-7E22-D37D-C9FDC1AFCFF9}"/>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700" dirty="0">
                <a:solidFill>
                  <a:schemeClr val="accent4">
                    <a:lumMod val="60000"/>
                    <a:lumOff val="40000"/>
                  </a:schemeClr>
                </a:solidFill>
                <a:latin typeface="Arial" panose="020B0604020202020204" pitchFamily="34" charset="0"/>
                <a:cs typeface="Arial" panose="020B0604020202020204" pitchFamily="34" charset="0"/>
              </a:rPr>
              <a:t>Dimensions of Deep Learning Complexity</a:t>
            </a:r>
            <a:endParaRPr lang="en-CA" sz="37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86B592F-7664-E5FF-C4E4-4000FD788BA8}"/>
              </a:ext>
            </a:extLst>
          </p:cNvPr>
          <p:cNvSpPr>
            <a:spLocks noGrp="1"/>
          </p:cNvSpPr>
          <p:nvPr>
            <p:ph idx="1"/>
          </p:nvPr>
        </p:nvSpPr>
        <p:spPr>
          <a:xfrm>
            <a:off x="382772" y="1622745"/>
            <a:ext cx="11504428" cy="4940717"/>
          </a:xfrm>
        </p:spPr>
        <p:txBody>
          <a:bodyPr vert="horz" lIns="91440" tIns="45720" rIns="91440" bIns="45720" rtlCol="0" anchor="ctr">
            <a:normAutofit/>
          </a:bodyPr>
          <a:lstStyle/>
          <a:p>
            <a:pPr algn="l">
              <a:lnSpc>
                <a:spcPct val="100000"/>
              </a:lnSpc>
              <a:spcBef>
                <a:spcPts val="600"/>
              </a:spcBef>
              <a:spcAft>
                <a:spcPts val="600"/>
              </a:spcAft>
              <a:buFont typeface="Wingdings" panose="05000000000000000000" pitchFamily="2" charset="2"/>
              <a:buChar char="ü"/>
            </a:pPr>
            <a:r>
              <a:rPr lang="en-US" sz="2000" b="0" i="0" dirty="0">
                <a:effectLst/>
                <a:latin typeface="Arial" panose="020B0604020202020204" pitchFamily="34" charset="0"/>
                <a:cs typeface="Arial" panose="020B0604020202020204" pitchFamily="34" charset="0"/>
              </a:rPr>
              <a:t>This section explores the multifaceted nature of complexity in deep learning models, with a particular focus on the depth versus breadth dimensions. </a:t>
            </a:r>
          </a:p>
          <a:p>
            <a:pPr algn="l">
              <a:lnSpc>
                <a:spcPct val="100000"/>
              </a:lnSpc>
              <a:spcBef>
                <a:spcPts val="600"/>
              </a:spcBef>
              <a:spcAft>
                <a:spcPts val="600"/>
              </a:spcAft>
              <a:buFont typeface="Wingdings" panose="05000000000000000000" pitchFamily="2" charset="2"/>
              <a:buChar char="ü"/>
            </a:pPr>
            <a:r>
              <a:rPr lang="en-US" sz="2000" b="0" i="0" dirty="0">
                <a:effectLst/>
                <a:latin typeface="Arial" panose="020B0604020202020204" pitchFamily="34" charset="0"/>
                <a:cs typeface="Arial" panose="020B0604020202020204" pitchFamily="34" charset="0"/>
              </a:rPr>
              <a:t>These dimensions wield significant influence over a model's architecture and its capacity to encapsulate abstract concepts.</a:t>
            </a:r>
          </a:p>
          <a:p>
            <a:pPr algn="l">
              <a:lnSpc>
                <a:spcPct val="100000"/>
              </a:lnSpc>
              <a:spcBef>
                <a:spcPts val="600"/>
              </a:spcBef>
              <a:spcAft>
                <a:spcPts val="600"/>
              </a:spcAft>
            </a:pPr>
            <a:r>
              <a:rPr lang="en-US" sz="2400" b="1" i="0" dirty="0">
                <a:effectLst/>
                <a:latin typeface="Arial" panose="020B0604020202020204" pitchFamily="34" charset="0"/>
                <a:cs typeface="Arial" panose="020B0604020202020204" pitchFamily="34" charset="0"/>
              </a:rPr>
              <a:t>Defining Breadth and Depth</a:t>
            </a:r>
            <a:r>
              <a:rPr lang="en-US" sz="2400" b="0" i="0" dirty="0">
                <a:effectLst/>
                <a:latin typeface="Arial" panose="020B0604020202020204" pitchFamily="34" charset="0"/>
                <a:cs typeface="Arial" panose="020B0604020202020204" pitchFamily="34" charset="0"/>
              </a:rPr>
              <a:t> </a:t>
            </a:r>
          </a:p>
          <a:p>
            <a:pPr lvl="1">
              <a:lnSpc>
                <a:spcPct val="100000"/>
              </a:lnSpc>
              <a:spcBef>
                <a:spcPts val="600"/>
              </a:spcBef>
              <a:spcAft>
                <a:spcPts val="600"/>
              </a:spcAft>
            </a:pPr>
            <a:r>
              <a:rPr lang="en-US" sz="1800" b="0" i="0" dirty="0">
                <a:effectLst/>
                <a:latin typeface="Arial" panose="020B0604020202020204" pitchFamily="34" charset="0"/>
                <a:cs typeface="Arial" panose="020B0604020202020204" pitchFamily="34" charset="0"/>
              </a:rPr>
              <a:t>Deep learning models can be categorized along two dimensions: </a:t>
            </a:r>
            <a:r>
              <a:rPr lang="en-US" sz="1800" b="1" i="0" dirty="0">
                <a:solidFill>
                  <a:schemeClr val="accent6">
                    <a:lumMod val="50000"/>
                  </a:schemeClr>
                </a:solidFill>
                <a:effectLst/>
                <a:latin typeface="Arial" panose="020B0604020202020204" pitchFamily="34" charset="0"/>
                <a:cs typeface="Arial" panose="020B0604020202020204" pitchFamily="34" charset="0"/>
              </a:rPr>
              <a:t>breadth and depth</a:t>
            </a:r>
            <a:r>
              <a:rPr lang="en-US" sz="1800" b="0" i="0" dirty="0">
                <a:effectLst/>
                <a:latin typeface="Arial" panose="020B0604020202020204" pitchFamily="34" charset="0"/>
                <a:cs typeface="Arial" panose="020B0604020202020204" pitchFamily="34" charset="0"/>
              </a:rPr>
              <a:t>. </a:t>
            </a:r>
          </a:p>
          <a:p>
            <a:pPr lvl="1">
              <a:lnSpc>
                <a:spcPct val="100000"/>
              </a:lnSpc>
              <a:spcBef>
                <a:spcPts val="600"/>
              </a:spcBef>
              <a:spcAft>
                <a:spcPts val="600"/>
              </a:spcAft>
            </a:pPr>
            <a:r>
              <a:rPr lang="en-US" sz="1800" b="0" i="0" dirty="0">
                <a:solidFill>
                  <a:srgbClr val="000099"/>
                </a:solidFill>
                <a:effectLst/>
                <a:latin typeface="Arial" panose="020B0604020202020204" pitchFamily="34" charset="0"/>
                <a:cs typeface="Arial" panose="020B0604020202020204" pitchFamily="34" charset="0"/>
              </a:rPr>
              <a:t>Breadth refers to the number of nodes in a layer, exemplified by the quantity of nodes within a given layer. Notably, breadth is not constrained to a uniform value across all layers; it can vary. </a:t>
            </a:r>
          </a:p>
          <a:p>
            <a:pPr lvl="1">
              <a:lnSpc>
                <a:spcPct val="100000"/>
              </a:lnSpc>
              <a:spcBef>
                <a:spcPts val="600"/>
              </a:spcBef>
              <a:spcAft>
                <a:spcPts val="600"/>
              </a:spcAft>
            </a:pPr>
            <a:r>
              <a:rPr lang="en-US" sz="1800" b="0" i="0" dirty="0">
                <a:solidFill>
                  <a:srgbClr val="A50021"/>
                </a:solidFill>
                <a:effectLst/>
                <a:latin typeface="Arial" panose="020B0604020202020204" pitchFamily="34" charset="0"/>
                <a:cs typeface="Arial" panose="020B0604020202020204" pitchFamily="34" charset="0"/>
              </a:rPr>
              <a:t>Conversely, depth signifies the number of layers, primarily hidden layers, bridging the input features and the model's output.</a:t>
            </a:r>
          </a:p>
          <a:p>
            <a:pPr lvl="1">
              <a:lnSpc>
                <a:spcPct val="100000"/>
              </a:lnSpc>
              <a:spcBef>
                <a:spcPts val="600"/>
              </a:spcBef>
              <a:spcAft>
                <a:spcPts val="600"/>
              </a:spcAft>
            </a:pPr>
            <a:r>
              <a:rPr lang="en-US" sz="1800" b="0" i="0" dirty="0">
                <a:effectLst/>
                <a:latin typeface="Arial" panose="020B0604020202020204" pitchFamily="34" charset="0"/>
                <a:cs typeface="Arial" panose="020B0604020202020204" pitchFamily="34" charset="0"/>
              </a:rPr>
              <a:t> It is crucial to note that there are no strict thresholds designating models as deep or shallow; instead, they are deemed relatively deep or shallow based on the context.</a:t>
            </a:r>
          </a:p>
        </p:txBody>
      </p:sp>
      <p:sp>
        <p:nvSpPr>
          <p:cNvPr id="4" name="Slide Number Placeholder 3">
            <a:extLst>
              <a:ext uri="{FF2B5EF4-FFF2-40B4-BE49-F238E27FC236}">
                <a16:creationId xmlns:a16="http://schemas.microsoft.com/office/drawing/2014/main" id="{C509DE0F-BD25-CA12-7027-5B97475D5150}"/>
              </a:ext>
            </a:extLst>
          </p:cNvPr>
          <p:cNvSpPr>
            <a:spLocks noGrp="1"/>
          </p:cNvSpPr>
          <p:nvPr>
            <p:ph type="sldNum" sz="quarter" idx="12"/>
          </p:nvPr>
        </p:nvSpPr>
        <p:spPr>
          <a:xfrm>
            <a:off x="11704320" y="6455431"/>
            <a:ext cx="445913" cy="365125"/>
          </a:xfrm>
        </p:spPr>
        <p:txBody>
          <a:bodyPr>
            <a:normAutofit/>
          </a:bodyPr>
          <a:lstStyle/>
          <a:p>
            <a:pPr>
              <a:spcAft>
                <a:spcPts val="600"/>
              </a:spcAft>
            </a:pPr>
            <a:fld id="{E284E844-716D-4666-BA44-A8E28B3F3BC8}" type="slidenum">
              <a:rPr lang="en-CA" sz="1100">
                <a:solidFill>
                  <a:schemeClr val="tx1">
                    <a:lumMod val="50000"/>
                    <a:lumOff val="50000"/>
                  </a:schemeClr>
                </a:solidFill>
                <a:latin typeface="Arial" panose="020B0604020202020204" pitchFamily="34" charset="0"/>
                <a:cs typeface="Arial" panose="020B0604020202020204" pitchFamily="34" charset="0"/>
              </a:rPr>
              <a:pPr>
                <a:spcAft>
                  <a:spcPts val="600"/>
                </a:spcAft>
              </a:pPr>
              <a:t>27</a:t>
            </a:fld>
            <a:endParaRPr lang="en-CA" sz="110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55107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AD371-9D8E-7E22-D37D-C9FDC1AFCFF9}"/>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700" dirty="0">
                <a:solidFill>
                  <a:schemeClr val="accent4">
                    <a:lumMod val="60000"/>
                    <a:lumOff val="40000"/>
                  </a:schemeClr>
                </a:solidFill>
                <a:latin typeface="Arial" panose="020B0604020202020204" pitchFamily="34" charset="0"/>
                <a:cs typeface="Arial" panose="020B0604020202020204" pitchFamily="34" charset="0"/>
              </a:rPr>
              <a:t>Dimensions of Deep Learning Complexity</a:t>
            </a:r>
            <a:endParaRPr lang="en-CA" sz="37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C509DE0F-BD25-CA12-7027-5B97475D5150}"/>
              </a:ext>
            </a:extLst>
          </p:cNvPr>
          <p:cNvSpPr>
            <a:spLocks noGrp="1"/>
          </p:cNvSpPr>
          <p:nvPr>
            <p:ph type="sldNum" sz="quarter" idx="12"/>
          </p:nvPr>
        </p:nvSpPr>
        <p:spPr>
          <a:xfrm>
            <a:off x="11704320" y="6455431"/>
            <a:ext cx="445913" cy="365125"/>
          </a:xfrm>
        </p:spPr>
        <p:txBody>
          <a:bodyPr>
            <a:normAutofit/>
          </a:bodyPr>
          <a:lstStyle/>
          <a:p>
            <a:pPr>
              <a:spcAft>
                <a:spcPts val="600"/>
              </a:spcAft>
            </a:pPr>
            <a:fld id="{E284E844-716D-4666-BA44-A8E28B3F3BC8}" type="slidenum">
              <a:rPr lang="en-CA" sz="1100">
                <a:solidFill>
                  <a:schemeClr val="tx1">
                    <a:lumMod val="50000"/>
                    <a:lumOff val="50000"/>
                  </a:schemeClr>
                </a:solidFill>
                <a:latin typeface="Arial" panose="020B0604020202020204" pitchFamily="34" charset="0"/>
                <a:cs typeface="Arial" panose="020B0604020202020204" pitchFamily="34" charset="0"/>
              </a:rPr>
              <a:pPr>
                <a:spcAft>
                  <a:spcPts val="600"/>
                </a:spcAft>
              </a:pPr>
              <a:t>28</a:t>
            </a:fld>
            <a:endParaRPr lang="en-CA" sz="1100">
              <a:solidFill>
                <a:schemeClr val="tx1">
                  <a:lumMod val="50000"/>
                  <a:lumOff val="50000"/>
                </a:schemeClr>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3CB73E91-3014-D6BA-5EF6-B39FEE091C48}"/>
              </a:ext>
            </a:extLst>
          </p:cNvPr>
          <p:cNvPicPr>
            <a:picLocks noChangeAspect="1"/>
          </p:cNvPicPr>
          <p:nvPr/>
        </p:nvPicPr>
        <p:blipFill>
          <a:blip r:embed="rId3"/>
          <a:stretch>
            <a:fillRect/>
          </a:stretch>
        </p:blipFill>
        <p:spPr>
          <a:xfrm>
            <a:off x="565428" y="2813956"/>
            <a:ext cx="5195898" cy="2555486"/>
          </a:xfrm>
          <a:prstGeom prst="rect">
            <a:avLst/>
          </a:prstGeom>
        </p:spPr>
      </p:pic>
      <p:pic>
        <p:nvPicPr>
          <p:cNvPr id="12" name="Picture 11">
            <a:extLst>
              <a:ext uri="{FF2B5EF4-FFF2-40B4-BE49-F238E27FC236}">
                <a16:creationId xmlns:a16="http://schemas.microsoft.com/office/drawing/2014/main" id="{49D0F49B-8395-8CEC-5EC8-718EFB06AA15}"/>
              </a:ext>
            </a:extLst>
          </p:cNvPr>
          <p:cNvPicPr>
            <a:picLocks noChangeAspect="1"/>
          </p:cNvPicPr>
          <p:nvPr/>
        </p:nvPicPr>
        <p:blipFill>
          <a:blip r:embed="rId3"/>
          <a:stretch>
            <a:fillRect/>
          </a:stretch>
        </p:blipFill>
        <p:spPr>
          <a:xfrm>
            <a:off x="6096000" y="2728896"/>
            <a:ext cx="5195898" cy="2555486"/>
          </a:xfrm>
          <a:prstGeom prst="rect">
            <a:avLst/>
          </a:prstGeom>
        </p:spPr>
      </p:pic>
      <p:sp>
        <p:nvSpPr>
          <p:cNvPr id="14" name="Right Brace 13">
            <a:extLst>
              <a:ext uri="{FF2B5EF4-FFF2-40B4-BE49-F238E27FC236}">
                <a16:creationId xmlns:a16="http://schemas.microsoft.com/office/drawing/2014/main" id="{BE9AD379-BCD5-EE57-F2A9-05CA2CB8D625}"/>
              </a:ext>
            </a:extLst>
          </p:cNvPr>
          <p:cNvSpPr/>
          <p:nvPr/>
        </p:nvSpPr>
        <p:spPr>
          <a:xfrm>
            <a:off x="9462977" y="2977116"/>
            <a:ext cx="691116" cy="155235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6" name="Rectangle 15">
            <a:extLst>
              <a:ext uri="{FF2B5EF4-FFF2-40B4-BE49-F238E27FC236}">
                <a16:creationId xmlns:a16="http://schemas.microsoft.com/office/drawing/2014/main" id="{9C1584F9-D17E-5AAE-9A1A-4C95D847E280}"/>
              </a:ext>
            </a:extLst>
          </p:cNvPr>
          <p:cNvSpPr/>
          <p:nvPr/>
        </p:nvSpPr>
        <p:spPr>
          <a:xfrm>
            <a:off x="10281684" y="2477386"/>
            <a:ext cx="1344888" cy="7230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Breadth</a:t>
            </a:r>
          </a:p>
        </p:txBody>
      </p:sp>
      <p:sp>
        <p:nvSpPr>
          <p:cNvPr id="18" name="Right Brace 17">
            <a:extLst>
              <a:ext uri="{FF2B5EF4-FFF2-40B4-BE49-F238E27FC236}">
                <a16:creationId xmlns:a16="http://schemas.microsoft.com/office/drawing/2014/main" id="{2EFF0664-B154-BB99-F4D0-66586759BE28}"/>
              </a:ext>
            </a:extLst>
          </p:cNvPr>
          <p:cNvSpPr/>
          <p:nvPr/>
        </p:nvSpPr>
        <p:spPr>
          <a:xfrm rot="16200000">
            <a:off x="2713964" y="1352991"/>
            <a:ext cx="499730" cy="247207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9" name="Rectangle 18">
            <a:extLst>
              <a:ext uri="{FF2B5EF4-FFF2-40B4-BE49-F238E27FC236}">
                <a16:creationId xmlns:a16="http://schemas.microsoft.com/office/drawing/2014/main" id="{2435A5D2-1688-75A8-2939-960FF3430C83}"/>
              </a:ext>
            </a:extLst>
          </p:cNvPr>
          <p:cNvSpPr/>
          <p:nvPr/>
        </p:nvSpPr>
        <p:spPr>
          <a:xfrm>
            <a:off x="3044457" y="1618697"/>
            <a:ext cx="1344888" cy="7230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Depth</a:t>
            </a:r>
          </a:p>
        </p:txBody>
      </p:sp>
    </p:spTree>
    <p:extLst>
      <p:ext uri="{BB962C8B-B14F-4D97-AF65-F5344CB8AC3E}">
        <p14:creationId xmlns:p14="http://schemas.microsoft.com/office/powerpoint/2010/main" val="243956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AD371-9D8E-7E22-D37D-C9FDC1AFCFF9}"/>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700" dirty="0">
                <a:solidFill>
                  <a:schemeClr val="accent4">
                    <a:lumMod val="60000"/>
                    <a:lumOff val="40000"/>
                  </a:schemeClr>
                </a:solidFill>
                <a:latin typeface="Arial" panose="020B0604020202020204" pitchFamily="34" charset="0"/>
                <a:cs typeface="Arial" panose="020B0604020202020204" pitchFamily="34" charset="0"/>
              </a:rPr>
              <a:t>Dimensions of Deep Learning Complexity</a:t>
            </a:r>
            <a:endParaRPr lang="en-CA" sz="37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86B592F-7664-E5FF-C4E4-4000FD788BA8}"/>
              </a:ext>
            </a:extLst>
          </p:cNvPr>
          <p:cNvSpPr>
            <a:spLocks noGrp="1"/>
          </p:cNvSpPr>
          <p:nvPr>
            <p:ph idx="1"/>
          </p:nvPr>
        </p:nvSpPr>
        <p:spPr>
          <a:xfrm>
            <a:off x="382772" y="1622745"/>
            <a:ext cx="11504428" cy="4940717"/>
          </a:xfrm>
        </p:spPr>
        <p:txBody>
          <a:bodyPr vert="horz" lIns="91440" tIns="45720" rIns="91440" bIns="45720" rtlCol="0" anchor="ctr">
            <a:normAutofit/>
          </a:bodyPr>
          <a:lstStyle/>
          <a:p>
            <a:pPr algn="l">
              <a:lnSpc>
                <a:spcPct val="100000"/>
              </a:lnSpc>
              <a:spcBef>
                <a:spcPts val="600"/>
              </a:spcBef>
              <a:spcAft>
                <a:spcPts val="600"/>
              </a:spcAft>
              <a:buFont typeface="Wingdings" panose="05000000000000000000" pitchFamily="2" charset="2"/>
              <a:buChar char="ü"/>
            </a:pPr>
            <a:r>
              <a:rPr lang="en-US" sz="2000" b="0" i="0" dirty="0">
                <a:effectLst/>
                <a:latin typeface="Arial" panose="020B0604020202020204" pitchFamily="34" charset="0"/>
                <a:cs typeface="Arial" panose="020B0604020202020204" pitchFamily="34" charset="0"/>
              </a:rPr>
              <a:t>This section explores the multifaceted nature of complexity in deep learning models, with a particular focus on the depth versus breadth dimensions. </a:t>
            </a:r>
          </a:p>
          <a:p>
            <a:pPr algn="l">
              <a:lnSpc>
                <a:spcPct val="100000"/>
              </a:lnSpc>
              <a:spcBef>
                <a:spcPts val="600"/>
              </a:spcBef>
              <a:spcAft>
                <a:spcPts val="600"/>
              </a:spcAft>
              <a:buFont typeface="Wingdings" panose="05000000000000000000" pitchFamily="2" charset="2"/>
              <a:buChar char="ü"/>
            </a:pPr>
            <a:r>
              <a:rPr lang="en-US" sz="2000" b="0" i="0" dirty="0">
                <a:effectLst/>
                <a:latin typeface="Arial" panose="020B0604020202020204" pitchFamily="34" charset="0"/>
                <a:cs typeface="Arial" panose="020B0604020202020204" pitchFamily="34" charset="0"/>
              </a:rPr>
              <a:t>These dimensions wield significant influence over a model's architecture and its capacity to encapsulate abstract concepts.</a:t>
            </a:r>
          </a:p>
          <a:p>
            <a:pPr algn="l">
              <a:lnSpc>
                <a:spcPct val="100000"/>
              </a:lnSpc>
              <a:spcBef>
                <a:spcPts val="600"/>
              </a:spcBef>
              <a:spcAft>
                <a:spcPts val="600"/>
              </a:spcAft>
            </a:pPr>
            <a:r>
              <a:rPr lang="en-US" sz="2400" b="1" i="0" dirty="0">
                <a:effectLst/>
                <a:latin typeface="Arial" panose="020B0604020202020204" pitchFamily="34" charset="0"/>
                <a:cs typeface="Arial" panose="020B0604020202020204" pitchFamily="34" charset="0"/>
              </a:rPr>
              <a:t>Defining Breadth and Depth</a:t>
            </a:r>
            <a:r>
              <a:rPr lang="en-US" sz="2400" b="0" i="0" dirty="0">
                <a:effectLst/>
                <a:latin typeface="Arial" panose="020B0604020202020204" pitchFamily="34" charset="0"/>
                <a:cs typeface="Arial" panose="020B0604020202020204" pitchFamily="34" charset="0"/>
              </a:rPr>
              <a:t> </a:t>
            </a:r>
          </a:p>
          <a:p>
            <a:pPr lvl="1">
              <a:lnSpc>
                <a:spcPct val="100000"/>
              </a:lnSpc>
              <a:spcBef>
                <a:spcPts val="600"/>
              </a:spcBef>
              <a:spcAft>
                <a:spcPts val="600"/>
              </a:spcAft>
            </a:pPr>
            <a:r>
              <a:rPr lang="en-US" sz="1800" b="0" i="0" dirty="0">
                <a:effectLst/>
                <a:latin typeface="Arial" panose="020B0604020202020204" pitchFamily="34" charset="0"/>
                <a:cs typeface="Arial" panose="020B0604020202020204" pitchFamily="34" charset="0"/>
              </a:rPr>
              <a:t>Deep learning models can be categorized along two dimensions: </a:t>
            </a:r>
            <a:r>
              <a:rPr lang="en-US" sz="1800" b="1" i="0" dirty="0">
                <a:solidFill>
                  <a:schemeClr val="accent6">
                    <a:lumMod val="50000"/>
                  </a:schemeClr>
                </a:solidFill>
                <a:effectLst/>
                <a:latin typeface="Arial" panose="020B0604020202020204" pitchFamily="34" charset="0"/>
                <a:cs typeface="Arial" panose="020B0604020202020204" pitchFamily="34" charset="0"/>
              </a:rPr>
              <a:t>breadth and depth</a:t>
            </a:r>
            <a:r>
              <a:rPr lang="en-US" sz="1800" b="0" i="0" dirty="0">
                <a:effectLst/>
                <a:latin typeface="Arial" panose="020B0604020202020204" pitchFamily="34" charset="0"/>
                <a:cs typeface="Arial" panose="020B0604020202020204" pitchFamily="34" charset="0"/>
              </a:rPr>
              <a:t>. </a:t>
            </a:r>
          </a:p>
          <a:p>
            <a:pPr lvl="1">
              <a:lnSpc>
                <a:spcPct val="100000"/>
              </a:lnSpc>
              <a:spcBef>
                <a:spcPts val="600"/>
              </a:spcBef>
              <a:spcAft>
                <a:spcPts val="600"/>
              </a:spcAft>
            </a:pPr>
            <a:r>
              <a:rPr lang="en-US" sz="1800" b="0" i="0" dirty="0">
                <a:solidFill>
                  <a:srgbClr val="000099"/>
                </a:solidFill>
                <a:effectLst/>
                <a:latin typeface="Arial" panose="020B0604020202020204" pitchFamily="34" charset="0"/>
                <a:cs typeface="Arial" panose="020B0604020202020204" pitchFamily="34" charset="0"/>
              </a:rPr>
              <a:t>Breadth refers to the number of nodes in a layer, exemplified by the quantity of nodes within a given layer. Notably, breadth is not constrained to a uniform value across all layers; it can vary. </a:t>
            </a:r>
          </a:p>
          <a:p>
            <a:pPr lvl="1">
              <a:lnSpc>
                <a:spcPct val="100000"/>
              </a:lnSpc>
              <a:spcBef>
                <a:spcPts val="600"/>
              </a:spcBef>
              <a:spcAft>
                <a:spcPts val="600"/>
              </a:spcAft>
            </a:pPr>
            <a:r>
              <a:rPr lang="en-US" sz="1800" b="0" i="0" dirty="0">
                <a:solidFill>
                  <a:srgbClr val="A50021"/>
                </a:solidFill>
                <a:effectLst/>
                <a:latin typeface="Arial" panose="020B0604020202020204" pitchFamily="34" charset="0"/>
                <a:cs typeface="Arial" panose="020B0604020202020204" pitchFamily="34" charset="0"/>
              </a:rPr>
              <a:t>Conversely, depth signifies the number of layers, primarily hidden layers, bridging the input features and the model's output.</a:t>
            </a:r>
          </a:p>
          <a:p>
            <a:pPr lvl="1">
              <a:lnSpc>
                <a:spcPct val="100000"/>
              </a:lnSpc>
              <a:spcBef>
                <a:spcPts val="600"/>
              </a:spcBef>
              <a:spcAft>
                <a:spcPts val="600"/>
              </a:spcAft>
            </a:pPr>
            <a:r>
              <a:rPr lang="en-US" sz="1800" b="0" i="0" dirty="0">
                <a:effectLst/>
                <a:latin typeface="Arial" panose="020B0604020202020204" pitchFamily="34" charset="0"/>
                <a:cs typeface="Arial" panose="020B0604020202020204" pitchFamily="34" charset="0"/>
              </a:rPr>
              <a:t> It is crucial to note that there are no strict thresholds designating models as deep or shallow; instead, they are deemed relatively deep or shallow based on the context.</a:t>
            </a:r>
          </a:p>
        </p:txBody>
      </p:sp>
      <p:sp>
        <p:nvSpPr>
          <p:cNvPr id="4" name="Slide Number Placeholder 3">
            <a:extLst>
              <a:ext uri="{FF2B5EF4-FFF2-40B4-BE49-F238E27FC236}">
                <a16:creationId xmlns:a16="http://schemas.microsoft.com/office/drawing/2014/main" id="{C509DE0F-BD25-CA12-7027-5B97475D5150}"/>
              </a:ext>
            </a:extLst>
          </p:cNvPr>
          <p:cNvSpPr>
            <a:spLocks noGrp="1"/>
          </p:cNvSpPr>
          <p:nvPr>
            <p:ph type="sldNum" sz="quarter" idx="12"/>
          </p:nvPr>
        </p:nvSpPr>
        <p:spPr>
          <a:xfrm>
            <a:off x="11704320" y="6455431"/>
            <a:ext cx="445913" cy="365125"/>
          </a:xfrm>
        </p:spPr>
        <p:txBody>
          <a:bodyPr>
            <a:normAutofit/>
          </a:bodyPr>
          <a:lstStyle/>
          <a:p>
            <a:pPr>
              <a:spcAft>
                <a:spcPts val="600"/>
              </a:spcAft>
            </a:pPr>
            <a:fld id="{E284E844-716D-4666-BA44-A8E28B3F3BC8}" type="slidenum">
              <a:rPr lang="en-CA" sz="1100">
                <a:solidFill>
                  <a:schemeClr val="tx1">
                    <a:lumMod val="50000"/>
                    <a:lumOff val="50000"/>
                  </a:schemeClr>
                </a:solidFill>
                <a:latin typeface="Arial" panose="020B0604020202020204" pitchFamily="34" charset="0"/>
                <a:cs typeface="Arial" panose="020B0604020202020204" pitchFamily="34" charset="0"/>
              </a:rPr>
              <a:pPr>
                <a:spcAft>
                  <a:spcPts val="600"/>
                </a:spcAft>
              </a:pPr>
              <a:t>29</a:t>
            </a:fld>
            <a:endParaRPr lang="en-CA" sz="110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8146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AD371-9D8E-7E22-D37D-C9FDC1AFCFF9}"/>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700" dirty="0">
                <a:solidFill>
                  <a:schemeClr val="accent4">
                    <a:lumMod val="60000"/>
                    <a:lumOff val="40000"/>
                  </a:schemeClr>
                </a:solidFill>
                <a:latin typeface="Arial" panose="020B0604020202020204" pitchFamily="34" charset="0"/>
                <a:cs typeface="Arial" panose="020B0604020202020204" pitchFamily="34" charset="0"/>
              </a:rPr>
              <a:t>Importance of Learning Rate</a:t>
            </a:r>
            <a:endParaRPr lang="en-CA" sz="37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86B592F-7664-E5FF-C4E4-4000FD788BA8}"/>
              </a:ext>
            </a:extLst>
          </p:cNvPr>
          <p:cNvSpPr>
            <a:spLocks noGrp="1"/>
          </p:cNvSpPr>
          <p:nvPr>
            <p:ph idx="1"/>
          </p:nvPr>
        </p:nvSpPr>
        <p:spPr>
          <a:xfrm>
            <a:off x="127591" y="1711842"/>
            <a:ext cx="8601739" cy="4743589"/>
          </a:xfrm>
        </p:spPr>
        <p:txBody>
          <a:bodyPr vert="horz" lIns="91440" tIns="45720" rIns="91440" bIns="45720" rtlCol="0" anchor="ctr">
            <a:normAutofit fontScale="77500" lnSpcReduction="20000"/>
          </a:bodyPr>
          <a:lstStyle/>
          <a:p>
            <a:pPr algn="l">
              <a:lnSpc>
                <a:spcPct val="120000"/>
              </a:lnSpc>
              <a:spcBef>
                <a:spcPts val="600"/>
              </a:spcBef>
              <a:spcAft>
                <a:spcPts val="600"/>
              </a:spcAft>
            </a:pPr>
            <a:r>
              <a:rPr lang="en-US" b="0" i="0" dirty="0">
                <a:effectLst/>
                <a:latin typeface="Arial" panose="020B0604020202020204" pitchFamily="34" charset="0"/>
                <a:cs typeface="Arial" panose="020B0604020202020204" pitchFamily="34" charset="0"/>
              </a:rPr>
              <a:t>The learning rate directly influences the model's convergence. </a:t>
            </a:r>
          </a:p>
          <a:p>
            <a:pPr lvl="1">
              <a:lnSpc>
                <a:spcPct val="120000"/>
              </a:lnSpc>
              <a:spcBef>
                <a:spcPts val="600"/>
              </a:spcBef>
              <a:spcAft>
                <a:spcPts val="600"/>
              </a:spcAft>
            </a:pPr>
            <a:r>
              <a:rPr lang="en-US" b="0" i="0" dirty="0">
                <a:solidFill>
                  <a:srgbClr val="002060"/>
                </a:solidFill>
                <a:effectLst/>
                <a:latin typeface="Arial" panose="020B0604020202020204" pitchFamily="34" charset="0"/>
                <a:cs typeface="Arial" panose="020B0604020202020204" pitchFamily="34" charset="0"/>
              </a:rPr>
              <a:t>A large learning rate may lead to rapid convergence, but it risks overshooting optimal solutions. </a:t>
            </a:r>
          </a:p>
          <a:p>
            <a:pPr lvl="1">
              <a:lnSpc>
                <a:spcPct val="120000"/>
              </a:lnSpc>
              <a:spcBef>
                <a:spcPts val="600"/>
              </a:spcBef>
              <a:spcAft>
                <a:spcPts val="600"/>
              </a:spcAft>
            </a:pPr>
            <a:r>
              <a:rPr lang="en-US" b="0" i="0" dirty="0">
                <a:solidFill>
                  <a:srgbClr val="002060"/>
                </a:solidFill>
                <a:effectLst/>
                <a:latin typeface="Arial" panose="020B0604020202020204" pitchFamily="34" charset="0"/>
                <a:cs typeface="Arial" panose="020B0604020202020204" pitchFamily="34" charset="0"/>
              </a:rPr>
              <a:t>In contrast, a small learning rate may slow down learning or trap the model in local minima.</a:t>
            </a:r>
          </a:p>
          <a:p>
            <a:pPr algn="l">
              <a:lnSpc>
                <a:spcPct val="120000"/>
              </a:lnSpc>
              <a:spcBef>
                <a:spcPts val="600"/>
              </a:spcBef>
              <a:spcAft>
                <a:spcPts val="600"/>
              </a:spcAft>
            </a:pPr>
            <a:r>
              <a:rPr lang="en-US" b="0" i="0" dirty="0">
                <a:solidFill>
                  <a:srgbClr val="FF7C80"/>
                </a:solidFill>
                <a:effectLst/>
                <a:latin typeface="Arial" panose="020B0604020202020204" pitchFamily="34" charset="0"/>
                <a:cs typeface="Arial" panose="020B0604020202020204" pitchFamily="34" charset="0"/>
              </a:rPr>
              <a:t>Variability in Model Performance</a:t>
            </a:r>
          </a:p>
          <a:p>
            <a:pPr lvl="1">
              <a:lnSpc>
                <a:spcPct val="120000"/>
              </a:lnSpc>
              <a:spcBef>
                <a:spcPts val="600"/>
              </a:spcBef>
              <a:spcAft>
                <a:spcPts val="600"/>
              </a:spcAft>
              <a:buFont typeface="Wingdings" panose="05000000000000000000" pitchFamily="2" charset="2"/>
              <a:buChar char="q"/>
            </a:pPr>
            <a:r>
              <a:rPr lang="en-US" b="0" i="0" dirty="0">
                <a:solidFill>
                  <a:schemeClr val="accent4">
                    <a:lumMod val="75000"/>
                  </a:schemeClr>
                </a:solidFill>
                <a:effectLst/>
                <a:latin typeface="Arial" panose="020B0604020202020204" pitchFamily="34" charset="0"/>
                <a:cs typeface="Arial" panose="020B0604020202020204" pitchFamily="34" charset="0"/>
              </a:rPr>
              <a:t>Our experiments reveal a puzzling pattern of model performance. </a:t>
            </a:r>
          </a:p>
          <a:p>
            <a:pPr lvl="1">
              <a:lnSpc>
                <a:spcPct val="120000"/>
              </a:lnSpc>
              <a:spcBef>
                <a:spcPts val="600"/>
              </a:spcBef>
              <a:spcAft>
                <a:spcPts val="600"/>
              </a:spcAft>
              <a:buFont typeface="Wingdings" panose="05000000000000000000" pitchFamily="2" charset="2"/>
              <a:buChar char="q"/>
            </a:pPr>
            <a:r>
              <a:rPr lang="en-US" b="0" i="0" dirty="0">
                <a:solidFill>
                  <a:srgbClr val="7030A0"/>
                </a:solidFill>
                <a:effectLst/>
                <a:latin typeface="Arial" panose="020B0604020202020204" pitchFamily="34" charset="0"/>
                <a:cs typeface="Arial" panose="020B0604020202020204" pitchFamily="34" charset="0"/>
              </a:rPr>
              <a:t>Deep learning models seem to either excel or fail dramatically, with little middle ground. </a:t>
            </a:r>
          </a:p>
          <a:p>
            <a:pPr lvl="1">
              <a:lnSpc>
                <a:spcPct val="120000"/>
              </a:lnSpc>
              <a:spcBef>
                <a:spcPts val="600"/>
              </a:spcBef>
              <a:spcAft>
                <a:spcPts val="600"/>
              </a:spcAft>
              <a:buFont typeface="Wingdings" panose="05000000000000000000" pitchFamily="2" charset="2"/>
              <a:buChar char="q"/>
            </a:pPr>
            <a:r>
              <a:rPr lang="en-US" b="0" i="0" dirty="0">
                <a:effectLst/>
                <a:latin typeface="Arial" panose="020B0604020202020204" pitchFamily="34" charset="0"/>
                <a:cs typeface="Arial" panose="020B0604020202020204" pitchFamily="34" charset="0"/>
              </a:rPr>
              <a:t>This bimodal distribution suggests that chance plays a significant role in model outcomes.</a:t>
            </a:r>
          </a:p>
        </p:txBody>
      </p:sp>
      <p:sp>
        <p:nvSpPr>
          <p:cNvPr id="4" name="Slide Number Placeholder 3">
            <a:extLst>
              <a:ext uri="{FF2B5EF4-FFF2-40B4-BE49-F238E27FC236}">
                <a16:creationId xmlns:a16="http://schemas.microsoft.com/office/drawing/2014/main" id="{C509DE0F-BD25-CA12-7027-5B97475D5150}"/>
              </a:ext>
            </a:extLst>
          </p:cNvPr>
          <p:cNvSpPr>
            <a:spLocks noGrp="1"/>
          </p:cNvSpPr>
          <p:nvPr>
            <p:ph type="sldNum" sz="quarter" idx="12"/>
          </p:nvPr>
        </p:nvSpPr>
        <p:spPr>
          <a:xfrm>
            <a:off x="11704320" y="6455431"/>
            <a:ext cx="445913" cy="365125"/>
          </a:xfrm>
        </p:spPr>
        <p:txBody>
          <a:bodyPr>
            <a:normAutofit/>
          </a:bodyPr>
          <a:lstStyle/>
          <a:p>
            <a:pPr>
              <a:spcAft>
                <a:spcPts val="600"/>
              </a:spcAft>
            </a:pPr>
            <a:fld id="{E284E844-716D-4666-BA44-A8E28B3F3BC8}" type="slidenum">
              <a:rPr lang="en-CA" sz="1100">
                <a:solidFill>
                  <a:schemeClr val="tx1">
                    <a:lumMod val="50000"/>
                    <a:lumOff val="50000"/>
                  </a:schemeClr>
                </a:solidFill>
                <a:latin typeface="Arial" panose="020B0604020202020204" pitchFamily="34" charset="0"/>
                <a:cs typeface="Arial" panose="020B0604020202020204" pitchFamily="34" charset="0"/>
              </a:rPr>
              <a:pPr>
                <a:spcAft>
                  <a:spcPts val="600"/>
                </a:spcAft>
              </a:pPr>
              <a:t>3</a:t>
            </a:fld>
            <a:endParaRPr lang="en-CA" sz="1100">
              <a:solidFill>
                <a:schemeClr val="tx1">
                  <a:lumMod val="50000"/>
                  <a:lumOff val="50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7EEBAF98-D1DA-8836-A9AF-9DE49FF0B860}"/>
              </a:ext>
            </a:extLst>
          </p:cNvPr>
          <p:cNvPicPr>
            <a:picLocks noChangeAspect="1"/>
          </p:cNvPicPr>
          <p:nvPr/>
        </p:nvPicPr>
        <p:blipFill>
          <a:blip r:embed="rId3"/>
          <a:stretch>
            <a:fillRect/>
          </a:stretch>
        </p:blipFill>
        <p:spPr>
          <a:xfrm>
            <a:off x="8856921" y="2250930"/>
            <a:ext cx="3207488" cy="3157033"/>
          </a:xfrm>
          <a:prstGeom prst="rect">
            <a:avLst/>
          </a:prstGeom>
        </p:spPr>
      </p:pic>
    </p:spTree>
    <p:extLst>
      <p:ext uri="{BB962C8B-B14F-4D97-AF65-F5344CB8AC3E}">
        <p14:creationId xmlns:p14="http://schemas.microsoft.com/office/powerpoint/2010/main" val="3985375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AD371-9D8E-7E22-D37D-C9FDC1AFCFF9}"/>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700" dirty="0">
                <a:solidFill>
                  <a:schemeClr val="accent4">
                    <a:lumMod val="60000"/>
                    <a:lumOff val="40000"/>
                  </a:schemeClr>
                </a:solidFill>
                <a:latin typeface="Arial" panose="020B0604020202020204" pitchFamily="34" charset="0"/>
                <a:cs typeface="Arial" panose="020B0604020202020204" pitchFamily="34" charset="0"/>
              </a:rPr>
              <a:t>Counting Parameters</a:t>
            </a:r>
            <a:endParaRPr lang="en-CA" sz="37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C509DE0F-BD25-CA12-7027-5B97475D5150}"/>
              </a:ext>
            </a:extLst>
          </p:cNvPr>
          <p:cNvSpPr>
            <a:spLocks noGrp="1"/>
          </p:cNvSpPr>
          <p:nvPr>
            <p:ph type="sldNum" sz="quarter" idx="12"/>
          </p:nvPr>
        </p:nvSpPr>
        <p:spPr>
          <a:xfrm>
            <a:off x="11704320" y="6455431"/>
            <a:ext cx="445913" cy="365125"/>
          </a:xfrm>
        </p:spPr>
        <p:txBody>
          <a:bodyPr>
            <a:normAutofit/>
          </a:bodyPr>
          <a:lstStyle/>
          <a:p>
            <a:pPr>
              <a:spcAft>
                <a:spcPts val="600"/>
              </a:spcAft>
            </a:pPr>
            <a:fld id="{E284E844-716D-4666-BA44-A8E28B3F3BC8}" type="slidenum">
              <a:rPr lang="en-CA" sz="1100">
                <a:solidFill>
                  <a:schemeClr val="tx1">
                    <a:lumMod val="50000"/>
                    <a:lumOff val="50000"/>
                  </a:schemeClr>
                </a:solidFill>
                <a:latin typeface="Arial" panose="020B0604020202020204" pitchFamily="34" charset="0"/>
                <a:cs typeface="Arial" panose="020B0604020202020204" pitchFamily="34" charset="0"/>
              </a:rPr>
              <a:pPr>
                <a:spcAft>
                  <a:spcPts val="600"/>
                </a:spcAft>
              </a:pPr>
              <a:t>30</a:t>
            </a:fld>
            <a:endParaRPr lang="en-CA" sz="1100">
              <a:solidFill>
                <a:schemeClr val="tx1">
                  <a:lumMod val="50000"/>
                  <a:lumOff val="50000"/>
                </a:schemeClr>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01521112-BB23-BF1B-B61B-3EDF4BB93621}"/>
              </a:ext>
            </a:extLst>
          </p:cNvPr>
          <p:cNvPicPr>
            <a:picLocks noChangeAspect="1"/>
          </p:cNvPicPr>
          <p:nvPr/>
        </p:nvPicPr>
        <p:blipFill>
          <a:blip r:embed="rId3"/>
          <a:stretch>
            <a:fillRect/>
          </a:stretch>
        </p:blipFill>
        <p:spPr>
          <a:xfrm>
            <a:off x="797442" y="2683713"/>
            <a:ext cx="4160872" cy="3400158"/>
          </a:xfrm>
          <a:prstGeom prst="rect">
            <a:avLst/>
          </a:prstGeom>
        </p:spPr>
      </p:pic>
      <p:pic>
        <p:nvPicPr>
          <p:cNvPr id="12" name="Picture 11">
            <a:extLst>
              <a:ext uri="{FF2B5EF4-FFF2-40B4-BE49-F238E27FC236}">
                <a16:creationId xmlns:a16="http://schemas.microsoft.com/office/drawing/2014/main" id="{4E1ED716-072C-73CE-034F-1DC1C1415437}"/>
              </a:ext>
            </a:extLst>
          </p:cNvPr>
          <p:cNvPicPr>
            <a:picLocks noChangeAspect="1"/>
          </p:cNvPicPr>
          <p:nvPr/>
        </p:nvPicPr>
        <p:blipFill>
          <a:blip r:embed="rId4"/>
          <a:stretch>
            <a:fillRect/>
          </a:stretch>
        </p:blipFill>
        <p:spPr>
          <a:xfrm>
            <a:off x="6570741" y="3321458"/>
            <a:ext cx="4468951" cy="1877862"/>
          </a:xfrm>
          <a:prstGeom prst="rect">
            <a:avLst/>
          </a:prstGeom>
        </p:spPr>
      </p:pic>
    </p:spTree>
    <p:extLst>
      <p:ext uri="{BB962C8B-B14F-4D97-AF65-F5344CB8AC3E}">
        <p14:creationId xmlns:p14="http://schemas.microsoft.com/office/powerpoint/2010/main" val="15695607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AD371-9D8E-7E22-D37D-C9FDC1AFCFF9}"/>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700" dirty="0">
                <a:solidFill>
                  <a:schemeClr val="accent4">
                    <a:lumMod val="60000"/>
                    <a:lumOff val="40000"/>
                  </a:schemeClr>
                </a:solidFill>
                <a:latin typeface="Arial" panose="020B0604020202020204" pitchFamily="34" charset="0"/>
                <a:cs typeface="Arial" panose="020B0604020202020204" pitchFamily="34" charset="0"/>
              </a:rPr>
              <a:t>Counting Parameters</a:t>
            </a:r>
            <a:endParaRPr lang="en-CA" sz="37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C509DE0F-BD25-CA12-7027-5B97475D5150}"/>
              </a:ext>
            </a:extLst>
          </p:cNvPr>
          <p:cNvSpPr>
            <a:spLocks noGrp="1"/>
          </p:cNvSpPr>
          <p:nvPr>
            <p:ph type="sldNum" sz="quarter" idx="12"/>
          </p:nvPr>
        </p:nvSpPr>
        <p:spPr>
          <a:xfrm>
            <a:off x="11704320" y="6455431"/>
            <a:ext cx="445913" cy="365125"/>
          </a:xfrm>
        </p:spPr>
        <p:txBody>
          <a:bodyPr>
            <a:normAutofit/>
          </a:bodyPr>
          <a:lstStyle/>
          <a:p>
            <a:pPr>
              <a:spcAft>
                <a:spcPts val="600"/>
              </a:spcAft>
            </a:pPr>
            <a:fld id="{E284E844-716D-4666-BA44-A8E28B3F3BC8}" type="slidenum">
              <a:rPr lang="en-CA" sz="1100">
                <a:solidFill>
                  <a:schemeClr val="tx1">
                    <a:lumMod val="50000"/>
                    <a:lumOff val="50000"/>
                  </a:schemeClr>
                </a:solidFill>
                <a:latin typeface="Arial" panose="020B0604020202020204" pitchFamily="34" charset="0"/>
                <a:cs typeface="Arial" panose="020B0604020202020204" pitchFamily="34" charset="0"/>
              </a:rPr>
              <a:pPr>
                <a:spcAft>
                  <a:spcPts val="600"/>
                </a:spcAft>
              </a:pPr>
              <a:t>31</a:t>
            </a:fld>
            <a:endParaRPr lang="en-CA" sz="1100">
              <a:solidFill>
                <a:schemeClr val="tx1">
                  <a:lumMod val="50000"/>
                  <a:lumOff val="50000"/>
                </a:schemeClr>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A2225DFA-02D5-37DE-8623-E09483CE5443}"/>
              </a:ext>
            </a:extLst>
          </p:cNvPr>
          <p:cNvPicPr>
            <a:picLocks noChangeAspect="1"/>
          </p:cNvPicPr>
          <p:nvPr/>
        </p:nvPicPr>
        <p:blipFill>
          <a:blip r:embed="rId3"/>
          <a:stretch>
            <a:fillRect/>
          </a:stretch>
        </p:blipFill>
        <p:spPr>
          <a:xfrm>
            <a:off x="0" y="1617325"/>
            <a:ext cx="12192000" cy="5220781"/>
          </a:xfrm>
          <a:prstGeom prst="rect">
            <a:avLst/>
          </a:prstGeom>
        </p:spPr>
      </p:pic>
    </p:spTree>
    <p:extLst>
      <p:ext uri="{BB962C8B-B14F-4D97-AF65-F5344CB8AC3E}">
        <p14:creationId xmlns:p14="http://schemas.microsoft.com/office/powerpoint/2010/main" val="8266271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AD371-9D8E-7E22-D37D-C9FDC1AFCFF9}"/>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700" dirty="0">
                <a:solidFill>
                  <a:schemeClr val="accent4">
                    <a:lumMod val="60000"/>
                    <a:lumOff val="40000"/>
                  </a:schemeClr>
                </a:solidFill>
                <a:latin typeface="Arial" panose="020B0604020202020204" pitchFamily="34" charset="0"/>
                <a:cs typeface="Arial" panose="020B0604020202020204" pitchFamily="34" charset="0"/>
              </a:rPr>
              <a:t>The Impact on Parameters(PP#7) </a:t>
            </a:r>
            <a:endParaRPr lang="en-CA" sz="37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86B592F-7664-E5FF-C4E4-4000FD788BA8}"/>
              </a:ext>
            </a:extLst>
          </p:cNvPr>
          <p:cNvSpPr>
            <a:spLocks noGrp="1"/>
          </p:cNvSpPr>
          <p:nvPr>
            <p:ph idx="1"/>
          </p:nvPr>
        </p:nvSpPr>
        <p:spPr>
          <a:xfrm>
            <a:off x="340242" y="1711842"/>
            <a:ext cx="11546958" cy="4944139"/>
          </a:xfrm>
        </p:spPr>
        <p:txBody>
          <a:bodyPr vert="horz" lIns="91440" tIns="45720" rIns="91440" bIns="45720" rtlCol="0" anchor="ctr">
            <a:normAutofit lnSpcReduction="10000"/>
          </a:bodyPr>
          <a:lstStyle/>
          <a:p>
            <a:pPr algn="l">
              <a:lnSpc>
                <a:spcPct val="110000"/>
              </a:lnSpc>
              <a:spcBef>
                <a:spcPts val="600"/>
              </a:spcBef>
              <a:spcAft>
                <a:spcPts val="600"/>
              </a:spcAft>
            </a:pPr>
            <a:r>
              <a:rPr lang="en-US" sz="2400" b="0" i="0" dirty="0">
                <a:effectLst/>
                <a:latin typeface="Arial" panose="020B0604020202020204" pitchFamily="34" charset="0"/>
                <a:cs typeface="Arial" panose="020B0604020202020204" pitchFamily="34" charset="0"/>
              </a:rPr>
              <a:t>The central question that arises is: How do these dimensions affect the total number of model parameters? To comprehend this, we must delve into counting nodes and parameters.</a:t>
            </a:r>
          </a:p>
          <a:p>
            <a:pPr algn="l">
              <a:lnSpc>
                <a:spcPct val="110000"/>
              </a:lnSpc>
              <a:spcBef>
                <a:spcPts val="600"/>
              </a:spcBef>
              <a:spcAft>
                <a:spcPts val="600"/>
              </a:spcAft>
            </a:pPr>
            <a:r>
              <a:rPr lang="en-US" sz="2400" b="0" i="0" dirty="0">
                <a:effectLst/>
                <a:latin typeface="Arial" panose="020B0604020202020204" pitchFamily="34" charset="0"/>
                <a:cs typeface="Arial" panose="020B0604020202020204" pitchFamily="34" charset="0"/>
              </a:rPr>
              <a:t>Consider two models, one broad and one deep. To count the nodes, we focus on the biases. Each node in the network is associated with precisely one bias parameter, simplifying node enumeration.</a:t>
            </a:r>
          </a:p>
          <a:p>
            <a:pPr lvl="1">
              <a:lnSpc>
                <a:spcPct val="110000"/>
              </a:lnSpc>
              <a:spcBef>
                <a:spcPts val="600"/>
              </a:spcBef>
              <a:spcAft>
                <a:spcPts val="600"/>
              </a:spcAft>
              <a:buFont typeface="Wingdings" panose="05000000000000000000" pitchFamily="2" charset="2"/>
              <a:buChar char="q"/>
            </a:pPr>
            <a:r>
              <a:rPr lang="en-US" sz="2000" b="0" i="0" dirty="0">
                <a:solidFill>
                  <a:schemeClr val="accent6">
                    <a:lumMod val="50000"/>
                  </a:schemeClr>
                </a:solidFill>
                <a:effectLst/>
                <a:latin typeface="Arial" panose="020B0604020202020204" pitchFamily="34" charset="0"/>
                <a:cs typeface="Arial" panose="020B0604020202020204" pitchFamily="34" charset="0"/>
              </a:rPr>
              <a:t>In the wide model, we count a total of seven nodes and, consequently, seven biases. Moreover, there are 20 weights connecting nodes across layers, alongside 20 bias terms, summing up to 27 trainable parameters.</a:t>
            </a:r>
          </a:p>
          <a:p>
            <a:pPr lvl="1">
              <a:lnSpc>
                <a:spcPct val="110000"/>
              </a:lnSpc>
              <a:spcBef>
                <a:spcPts val="600"/>
              </a:spcBef>
              <a:spcAft>
                <a:spcPts val="600"/>
              </a:spcAft>
              <a:buFont typeface="Wingdings" panose="05000000000000000000" pitchFamily="2" charset="2"/>
              <a:buChar char="q"/>
            </a:pPr>
            <a:r>
              <a:rPr lang="en-US" sz="2000" b="0" i="0" dirty="0">
                <a:solidFill>
                  <a:srgbClr val="A50021"/>
                </a:solidFill>
                <a:effectLst/>
                <a:latin typeface="Arial" panose="020B0604020202020204" pitchFamily="34" charset="0"/>
                <a:cs typeface="Arial" panose="020B0604020202020204" pitchFamily="34" charset="0"/>
              </a:rPr>
              <a:t>Comparatively, the deep model also encompasses seven nodes, thus seven biases, but the structure differs in the weights' distribution. The total number of weights, including biases, amounts to 21.</a:t>
            </a:r>
          </a:p>
        </p:txBody>
      </p:sp>
      <p:sp>
        <p:nvSpPr>
          <p:cNvPr id="4" name="Slide Number Placeholder 3">
            <a:extLst>
              <a:ext uri="{FF2B5EF4-FFF2-40B4-BE49-F238E27FC236}">
                <a16:creationId xmlns:a16="http://schemas.microsoft.com/office/drawing/2014/main" id="{C509DE0F-BD25-CA12-7027-5B97475D5150}"/>
              </a:ext>
            </a:extLst>
          </p:cNvPr>
          <p:cNvSpPr>
            <a:spLocks noGrp="1"/>
          </p:cNvSpPr>
          <p:nvPr>
            <p:ph type="sldNum" sz="quarter" idx="12"/>
          </p:nvPr>
        </p:nvSpPr>
        <p:spPr>
          <a:xfrm>
            <a:off x="11704320" y="6455431"/>
            <a:ext cx="445913" cy="365125"/>
          </a:xfrm>
        </p:spPr>
        <p:txBody>
          <a:bodyPr>
            <a:normAutofit/>
          </a:bodyPr>
          <a:lstStyle/>
          <a:p>
            <a:pPr>
              <a:spcAft>
                <a:spcPts val="600"/>
              </a:spcAft>
            </a:pPr>
            <a:fld id="{E284E844-716D-4666-BA44-A8E28B3F3BC8}" type="slidenum">
              <a:rPr lang="en-CA" sz="1100">
                <a:solidFill>
                  <a:schemeClr val="tx1">
                    <a:lumMod val="50000"/>
                    <a:lumOff val="50000"/>
                  </a:schemeClr>
                </a:solidFill>
                <a:latin typeface="Arial" panose="020B0604020202020204" pitchFamily="34" charset="0"/>
                <a:cs typeface="Arial" panose="020B0604020202020204" pitchFamily="34" charset="0"/>
              </a:rPr>
              <a:pPr>
                <a:spcAft>
                  <a:spcPts val="600"/>
                </a:spcAft>
              </a:pPr>
              <a:t>32</a:t>
            </a:fld>
            <a:endParaRPr lang="en-CA" sz="110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91344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AD371-9D8E-7E22-D37D-C9FDC1AFCFF9}"/>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700" dirty="0">
                <a:solidFill>
                  <a:schemeClr val="accent4">
                    <a:lumMod val="60000"/>
                    <a:lumOff val="40000"/>
                  </a:schemeClr>
                </a:solidFill>
                <a:latin typeface="Arial" panose="020B0604020202020204" pitchFamily="34" charset="0"/>
                <a:cs typeface="Arial" panose="020B0604020202020204" pitchFamily="34" charset="0"/>
              </a:rPr>
              <a:t>Remarkable Insights </a:t>
            </a:r>
            <a:endParaRPr lang="en-CA" sz="37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86B592F-7664-E5FF-C4E4-4000FD788BA8}"/>
              </a:ext>
            </a:extLst>
          </p:cNvPr>
          <p:cNvSpPr>
            <a:spLocks noGrp="1"/>
          </p:cNvSpPr>
          <p:nvPr>
            <p:ph idx="1"/>
          </p:nvPr>
        </p:nvSpPr>
        <p:spPr>
          <a:xfrm>
            <a:off x="287080" y="1622745"/>
            <a:ext cx="11082762" cy="5086399"/>
          </a:xfrm>
        </p:spPr>
        <p:txBody>
          <a:bodyPr vert="horz" lIns="91440" tIns="45720" rIns="91440" bIns="45720" rtlCol="0" anchor="ctr">
            <a:normAutofit/>
          </a:bodyPr>
          <a:lstStyle/>
          <a:p>
            <a:pPr algn="l">
              <a:lnSpc>
                <a:spcPct val="110000"/>
              </a:lnSpc>
              <a:spcBef>
                <a:spcPts val="600"/>
              </a:spcBef>
              <a:spcAft>
                <a:spcPts val="600"/>
              </a:spcAft>
            </a:pPr>
            <a:r>
              <a:rPr lang="en-US" b="1" i="0" dirty="0">
                <a:solidFill>
                  <a:srgbClr val="00B0F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Summary Function</a:t>
            </a:r>
            <a:r>
              <a:rPr lang="en-US" b="0" i="0" dirty="0">
                <a:solidFill>
                  <a:srgbClr val="00B0F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p>
          <a:p>
            <a:pPr lvl="1">
              <a:lnSpc>
                <a:spcPct val="110000"/>
              </a:lnSpc>
              <a:spcBef>
                <a:spcPts val="600"/>
              </a:spcBef>
              <a:spcAft>
                <a:spcPts val="600"/>
              </a:spcAft>
              <a:buFont typeface="Wingdings" panose="05000000000000000000" pitchFamily="2" charset="2"/>
              <a:buChar char="q"/>
            </a:pPr>
            <a:r>
              <a:rPr lang="en-US" sz="2000" b="0" i="0" dirty="0">
                <a:solidFill>
                  <a:schemeClr val="tx2"/>
                </a:solidFill>
                <a:effectLst/>
                <a:latin typeface="Arial" panose="020B0604020202020204" pitchFamily="34" charset="0"/>
                <a:cs typeface="Arial" panose="020B0604020202020204" pitchFamily="34" charset="0"/>
              </a:rPr>
              <a:t>Introducing the summary function from the Torch Summary library, we obtain a comprehensive overview of the model. </a:t>
            </a:r>
          </a:p>
          <a:p>
            <a:pPr lvl="1">
              <a:lnSpc>
                <a:spcPct val="110000"/>
              </a:lnSpc>
              <a:spcBef>
                <a:spcPts val="600"/>
              </a:spcBef>
              <a:spcAft>
                <a:spcPts val="600"/>
              </a:spcAft>
              <a:buFont typeface="Wingdings" panose="05000000000000000000" pitchFamily="2" charset="2"/>
              <a:buChar char="q"/>
            </a:pPr>
            <a:r>
              <a:rPr lang="en-US" sz="2000" b="0" i="0" dirty="0">
                <a:solidFill>
                  <a:srgbClr val="A50021"/>
                </a:solidFill>
                <a:effectLst/>
                <a:latin typeface="Arial" panose="020B0604020202020204" pitchFamily="34" charset="0"/>
                <a:cs typeface="Arial" panose="020B0604020202020204" pitchFamily="34" charset="0"/>
              </a:rPr>
              <a:t>This function reveals the layers, components, and most importantly, the total number of parameters. While the models explored here are relatively small, in practical applications, deep learning models can burgeon into megabytes as they incorporate thousands, even millions, of parameters.</a:t>
            </a:r>
          </a:p>
          <a:p>
            <a:pPr algn="l">
              <a:lnSpc>
                <a:spcPct val="110000"/>
              </a:lnSpc>
              <a:spcBef>
                <a:spcPts val="600"/>
              </a:spcBef>
              <a:spcAft>
                <a:spcPts val="600"/>
              </a:spcAft>
            </a:pPr>
            <a:r>
              <a:rPr lang="en-US" b="0" i="0" dirty="0">
                <a:effectLst/>
                <a:latin typeface="Arial" panose="020B0604020202020204" pitchFamily="34" charset="0"/>
                <a:cs typeface="Arial" panose="020B0604020202020204" pitchFamily="34" charset="0"/>
              </a:rPr>
              <a:t>This section equips you with an understanding of deep learning model complexity, offering a glimpse into parameter counting techniques and the tools available in </a:t>
            </a:r>
            <a:r>
              <a:rPr lang="en-US" b="0" i="0" dirty="0" err="1">
                <a:effectLst/>
                <a:latin typeface="Arial" panose="020B0604020202020204" pitchFamily="34" charset="0"/>
                <a:cs typeface="Arial" panose="020B0604020202020204" pitchFamily="34" charset="0"/>
              </a:rPr>
              <a:t>PyTorch</a:t>
            </a:r>
            <a:r>
              <a:rPr lang="en-US" b="0" i="0" dirty="0">
                <a:effectLst/>
                <a:latin typeface="Arial" panose="020B0604020202020204" pitchFamily="34" charset="0"/>
                <a:cs typeface="Arial" panose="020B0604020202020204" pitchFamily="34" charset="0"/>
              </a:rPr>
              <a:t> for model analysis.</a:t>
            </a:r>
          </a:p>
        </p:txBody>
      </p:sp>
      <p:sp>
        <p:nvSpPr>
          <p:cNvPr id="4" name="Slide Number Placeholder 3">
            <a:extLst>
              <a:ext uri="{FF2B5EF4-FFF2-40B4-BE49-F238E27FC236}">
                <a16:creationId xmlns:a16="http://schemas.microsoft.com/office/drawing/2014/main" id="{C509DE0F-BD25-CA12-7027-5B97475D5150}"/>
              </a:ext>
            </a:extLst>
          </p:cNvPr>
          <p:cNvSpPr>
            <a:spLocks noGrp="1"/>
          </p:cNvSpPr>
          <p:nvPr>
            <p:ph type="sldNum" sz="quarter" idx="12"/>
          </p:nvPr>
        </p:nvSpPr>
        <p:spPr>
          <a:xfrm>
            <a:off x="11704320" y="6455431"/>
            <a:ext cx="445913" cy="365125"/>
          </a:xfrm>
        </p:spPr>
        <p:txBody>
          <a:bodyPr>
            <a:normAutofit/>
          </a:bodyPr>
          <a:lstStyle/>
          <a:p>
            <a:pPr>
              <a:spcAft>
                <a:spcPts val="600"/>
              </a:spcAft>
            </a:pPr>
            <a:fld id="{E284E844-716D-4666-BA44-A8E28B3F3BC8}" type="slidenum">
              <a:rPr lang="en-CA" sz="1100">
                <a:solidFill>
                  <a:schemeClr val="tx1">
                    <a:lumMod val="50000"/>
                    <a:lumOff val="50000"/>
                  </a:schemeClr>
                </a:solidFill>
                <a:latin typeface="Arial" panose="020B0604020202020204" pitchFamily="34" charset="0"/>
                <a:cs typeface="Arial" panose="020B0604020202020204" pitchFamily="34" charset="0"/>
              </a:rPr>
              <a:pPr>
                <a:spcAft>
                  <a:spcPts val="600"/>
                </a:spcAft>
              </a:pPr>
              <a:t>33</a:t>
            </a:fld>
            <a:endParaRPr lang="en-CA" sz="110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21964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AD371-9D8E-7E22-D37D-C9FDC1AFCFF9}"/>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300" dirty="0">
                <a:solidFill>
                  <a:schemeClr val="accent4">
                    <a:lumMod val="60000"/>
                    <a:lumOff val="40000"/>
                  </a:schemeClr>
                </a:solidFill>
                <a:latin typeface="Arial" panose="020B0604020202020204" pitchFamily="34" charset="0"/>
                <a:cs typeface="Arial" panose="020B0604020202020204" pitchFamily="34" charset="0"/>
              </a:rPr>
              <a:t>Customizing Deep Learning Models</a:t>
            </a:r>
            <a:endParaRPr lang="en-CA" sz="33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86B592F-7664-E5FF-C4E4-4000FD788BA8}"/>
              </a:ext>
            </a:extLst>
          </p:cNvPr>
          <p:cNvSpPr>
            <a:spLocks noGrp="1"/>
          </p:cNvSpPr>
          <p:nvPr>
            <p:ph idx="1"/>
          </p:nvPr>
        </p:nvSpPr>
        <p:spPr>
          <a:xfrm>
            <a:off x="459349" y="1622745"/>
            <a:ext cx="10917488" cy="4671492"/>
          </a:xfrm>
        </p:spPr>
        <p:txBody>
          <a:bodyPr vert="horz" lIns="91440" tIns="45720" rIns="91440" bIns="45720" rtlCol="0" anchor="ctr">
            <a:normAutofit/>
          </a:bodyPr>
          <a:lstStyle/>
          <a:p>
            <a:pPr lvl="1">
              <a:lnSpc>
                <a:spcPct val="100000"/>
              </a:lnSpc>
              <a:spcBef>
                <a:spcPts val="600"/>
              </a:spcBef>
              <a:spcAft>
                <a:spcPts val="600"/>
              </a:spcAft>
              <a:buFont typeface="Wingdings" panose="05000000000000000000" pitchFamily="2" charset="2"/>
              <a:buChar char="q"/>
            </a:pPr>
            <a:r>
              <a:rPr lang="en-US" b="0" i="0" dirty="0">
                <a:effectLst/>
                <a:latin typeface="Arial" panose="020B0604020202020204" pitchFamily="34" charset="0"/>
                <a:cs typeface="Arial" panose="020B0604020202020204" pitchFamily="34" charset="0"/>
              </a:rPr>
              <a:t>In the realm of deep learning, we've primarily employed the user-friendly "</a:t>
            </a:r>
            <a:r>
              <a:rPr lang="en-US" b="1" i="0" dirty="0" err="1">
                <a:effectLst/>
                <a:latin typeface="Arial" panose="020B0604020202020204" pitchFamily="34" charset="0"/>
                <a:cs typeface="Arial" panose="020B0604020202020204" pitchFamily="34" charset="0"/>
              </a:rPr>
              <a:t>NN.Sequential</a:t>
            </a:r>
            <a:r>
              <a:rPr lang="en-US" b="0" i="0" dirty="0">
                <a:effectLst/>
                <a:latin typeface="Arial" panose="020B0604020202020204" pitchFamily="34" charset="0"/>
                <a:cs typeface="Arial" panose="020B0604020202020204" pitchFamily="34" charset="0"/>
              </a:rPr>
              <a:t>" function. </a:t>
            </a:r>
          </a:p>
          <a:p>
            <a:pPr lvl="1">
              <a:lnSpc>
                <a:spcPct val="100000"/>
              </a:lnSpc>
              <a:spcBef>
                <a:spcPts val="600"/>
              </a:spcBef>
              <a:spcAft>
                <a:spcPts val="600"/>
              </a:spcAft>
              <a:buFont typeface="Wingdings" panose="05000000000000000000" pitchFamily="2" charset="2"/>
              <a:buChar char="q"/>
            </a:pPr>
            <a:r>
              <a:rPr lang="en-US" b="0" i="0" dirty="0">
                <a:effectLst/>
                <a:latin typeface="Arial" panose="020B0604020202020204" pitchFamily="34" charset="0"/>
                <a:cs typeface="Arial" panose="020B0604020202020204" pitchFamily="34" charset="0"/>
              </a:rPr>
              <a:t>While this approach is simple and intuitive, it also possesses certain limitations in terms of flexibility and customization. </a:t>
            </a:r>
          </a:p>
          <a:p>
            <a:pPr lvl="1">
              <a:lnSpc>
                <a:spcPct val="100000"/>
              </a:lnSpc>
              <a:spcBef>
                <a:spcPts val="600"/>
              </a:spcBef>
              <a:spcAft>
                <a:spcPts val="600"/>
              </a:spcAft>
              <a:buFont typeface="Wingdings" panose="05000000000000000000" pitchFamily="2" charset="2"/>
              <a:buChar char="q"/>
            </a:pPr>
            <a:r>
              <a:rPr lang="en-US" b="0" i="0" dirty="0">
                <a:effectLst/>
                <a:latin typeface="Arial" panose="020B0604020202020204" pitchFamily="34" charset="0"/>
                <a:cs typeface="Arial" panose="020B0604020202020204" pitchFamily="34" charset="0"/>
              </a:rPr>
              <a:t>As we delve deeper into the intricacies of deep learning, we'll encounter scenarios where the conventional "</a:t>
            </a:r>
            <a:r>
              <a:rPr lang="en-US" b="1" i="0" dirty="0" err="1">
                <a:effectLst/>
                <a:latin typeface="Arial" panose="020B0604020202020204" pitchFamily="34" charset="0"/>
                <a:cs typeface="Arial" panose="020B0604020202020204" pitchFamily="34" charset="0"/>
              </a:rPr>
              <a:t>NN.Sequential</a:t>
            </a:r>
            <a:r>
              <a:rPr lang="en-US" b="0" i="0" dirty="0">
                <a:effectLst/>
                <a:latin typeface="Arial" panose="020B0604020202020204" pitchFamily="34" charset="0"/>
                <a:cs typeface="Arial" panose="020B0604020202020204" pitchFamily="34" charset="0"/>
              </a:rPr>
              <a:t>" falls short. </a:t>
            </a:r>
          </a:p>
          <a:p>
            <a:pPr lvl="1">
              <a:lnSpc>
                <a:spcPct val="100000"/>
              </a:lnSpc>
              <a:spcBef>
                <a:spcPts val="600"/>
              </a:spcBef>
              <a:spcAft>
                <a:spcPts val="600"/>
              </a:spcAft>
              <a:buFont typeface="Wingdings" panose="05000000000000000000" pitchFamily="2" charset="2"/>
              <a:buChar char="q"/>
            </a:pPr>
            <a:r>
              <a:rPr lang="en-US" b="0" i="0" dirty="0">
                <a:effectLst/>
                <a:latin typeface="Arial" panose="020B0604020202020204" pitchFamily="34" charset="0"/>
                <a:cs typeface="Arial" panose="020B0604020202020204" pitchFamily="34" charset="0"/>
              </a:rPr>
              <a:t>To address these limitations and unlock a broader spectrum of possibilities, we must embark on a journey to construct our own classes for building deep learning models.</a:t>
            </a:r>
          </a:p>
        </p:txBody>
      </p:sp>
      <p:sp>
        <p:nvSpPr>
          <p:cNvPr id="4" name="Slide Number Placeholder 3">
            <a:extLst>
              <a:ext uri="{FF2B5EF4-FFF2-40B4-BE49-F238E27FC236}">
                <a16:creationId xmlns:a16="http://schemas.microsoft.com/office/drawing/2014/main" id="{C509DE0F-BD25-CA12-7027-5B97475D5150}"/>
              </a:ext>
            </a:extLst>
          </p:cNvPr>
          <p:cNvSpPr>
            <a:spLocks noGrp="1"/>
          </p:cNvSpPr>
          <p:nvPr>
            <p:ph type="sldNum" sz="quarter" idx="12"/>
          </p:nvPr>
        </p:nvSpPr>
        <p:spPr>
          <a:xfrm>
            <a:off x="11704320" y="6455431"/>
            <a:ext cx="445913" cy="365125"/>
          </a:xfrm>
        </p:spPr>
        <p:txBody>
          <a:bodyPr>
            <a:normAutofit/>
          </a:bodyPr>
          <a:lstStyle/>
          <a:p>
            <a:pPr>
              <a:spcAft>
                <a:spcPts val="600"/>
              </a:spcAft>
            </a:pPr>
            <a:fld id="{E284E844-716D-4666-BA44-A8E28B3F3BC8}" type="slidenum">
              <a:rPr lang="en-CA" sz="1100">
                <a:solidFill>
                  <a:schemeClr val="tx1">
                    <a:lumMod val="50000"/>
                    <a:lumOff val="50000"/>
                  </a:schemeClr>
                </a:solidFill>
                <a:latin typeface="Arial" panose="020B0604020202020204" pitchFamily="34" charset="0"/>
                <a:cs typeface="Arial" panose="020B0604020202020204" pitchFamily="34" charset="0"/>
              </a:rPr>
              <a:pPr>
                <a:spcAft>
                  <a:spcPts val="600"/>
                </a:spcAft>
              </a:pPr>
              <a:t>34</a:t>
            </a:fld>
            <a:endParaRPr lang="en-CA" sz="110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66420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AD371-9D8E-7E22-D37D-C9FDC1AFCFF9}"/>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300" dirty="0">
                <a:solidFill>
                  <a:schemeClr val="accent4">
                    <a:lumMod val="60000"/>
                    <a:lumOff val="40000"/>
                  </a:schemeClr>
                </a:solidFill>
                <a:latin typeface="Arial" panose="020B0604020202020204" pitchFamily="34" charset="0"/>
                <a:cs typeface="Arial" panose="020B0604020202020204" pitchFamily="34" charset="0"/>
              </a:rPr>
              <a:t>Initializing and Forwarding </a:t>
            </a:r>
            <a:endParaRPr lang="en-CA" sz="33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86B592F-7664-E5FF-C4E4-4000FD788BA8}"/>
              </a:ext>
            </a:extLst>
          </p:cNvPr>
          <p:cNvSpPr>
            <a:spLocks noGrp="1"/>
          </p:cNvSpPr>
          <p:nvPr>
            <p:ph idx="1"/>
          </p:nvPr>
        </p:nvSpPr>
        <p:spPr>
          <a:xfrm>
            <a:off x="148856" y="1622745"/>
            <a:ext cx="11387470" cy="5107663"/>
          </a:xfrm>
        </p:spPr>
        <p:txBody>
          <a:bodyPr vert="horz" lIns="91440" tIns="45720" rIns="91440" bIns="45720" rtlCol="0" anchor="ctr">
            <a:normAutofit fontScale="77500" lnSpcReduction="20000"/>
          </a:bodyPr>
          <a:lstStyle/>
          <a:p>
            <a:pPr algn="l">
              <a:lnSpc>
                <a:spcPct val="120000"/>
              </a:lnSpc>
              <a:spcAft>
                <a:spcPts val="600"/>
              </a:spcAft>
              <a:buFont typeface="Arial" panose="020B0604020202020204" pitchFamily="34" charset="0"/>
              <a:buChar char="•"/>
            </a:pPr>
            <a:r>
              <a:rPr lang="en-US" b="0" i="0" dirty="0">
                <a:solidFill>
                  <a:srgbClr val="00B0F0"/>
                </a:solidFill>
                <a:effectLst/>
                <a:latin typeface="Arial" panose="020B0604020202020204" pitchFamily="34" charset="0"/>
                <a:cs typeface="Arial" panose="020B0604020202020204" pitchFamily="34" charset="0"/>
              </a:rPr>
              <a:t>Initializing and Forwarding When designing our custom classes, we define two pivotal functions: </a:t>
            </a:r>
            <a:r>
              <a:rPr lang="en-US" b="1" i="0" dirty="0">
                <a:solidFill>
                  <a:srgbClr val="00B0F0"/>
                </a:solidFill>
                <a:effectLst/>
                <a:latin typeface="Arial" panose="020B0604020202020204" pitchFamily="34" charset="0"/>
                <a:cs typeface="Arial" panose="020B0604020202020204" pitchFamily="34" charset="0"/>
              </a:rPr>
              <a:t>__</a:t>
            </a:r>
            <a:r>
              <a:rPr lang="en-US" b="1" i="0" dirty="0" err="1">
                <a:solidFill>
                  <a:srgbClr val="00B0F0"/>
                </a:solidFill>
                <a:effectLst/>
                <a:latin typeface="Arial" panose="020B0604020202020204" pitchFamily="34" charset="0"/>
                <a:cs typeface="Arial" panose="020B0604020202020204" pitchFamily="34" charset="0"/>
              </a:rPr>
              <a:t>init</a:t>
            </a:r>
            <a:r>
              <a:rPr lang="en-US" b="1" i="0" dirty="0">
                <a:solidFill>
                  <a:srgbClr val="00B0F0"/>
                </a:solidFill>
                <a:effectLst/>
                <a:latin typeface="Arial" panose="020B0604020202020204" pitchFamily="34" charset="0"/>
                <a:cs typeface="Arial" panose="020B0604020202020204" pitchFamily="34" charset="0"/>
              </a:rPr>
              <a:t>__ </a:t>
            </a:r>
            <a:r>
              <a:rPr lang="en-US" b="0" i="0" dirty="0">
                <a:solidFill>
                  <a:srgbClr val="00B0F0"/>
                </a:solidFill>
                <a:effectLst/>
                <a:latin typeface="Arial" panose="020B0604020202020204" pitchFamily="34" charset="0"/>
                <a:cs typeface="Arial" panose="020B0604020202020204" pitchFamily="34" charset="0"/>
              </a:rPr>
              <a:t>and </a:t>
            </a:r>
            <a:r>
              <a:rPr lang="en-US" b="1" i="0" dirty="0">
                <a:solidFill>
                  <a:srgbClr val="00B0F0"/>
                </a:solidFill>
                <a:effectLst/>
                <a:latin typeface="Arial" panose="020B0604020202020204" pitchFamily="34" charset="0"/>
                <a:cs typeface="Arial" panose="020B0604020202020204" pitchFamily="34" charset="0"/>
              </a:rPr>
              <a:t>forward</a:t>
            </a:r>
            <a:r>
              <a:rPr lang="en-US" b="0" i="0" dirty="0">
                <a:solidFill>
                  <a:srgbClr val="00B0F0"/>
                </a:solidFill>
                <a:effectLst/>
                <a:latin typeface="Arial" panose="020B0604020202020204" pitchFamily="34" charset="0"/>
                <a:cs typeface="Arial" panose="020B0604020202020204" pitchFamily="34" charset="0"/>
              </a:rPr>
              <a:t>. </a:t>
            </a:r>
          </a:p>
          <a:p>
            <a:pPr algn="l">
              <a:lnSpc>
                <a:spcPct val="120000"/>
              </a:lnSpc>
              <a:spcAft>
                <a:spcPts val="600"/>
              </a:spcAft>
              <a:buFont typeface="Arial" panose="020B0604020202020204" pitchFamily="34" charset="0"/>
              <a:buChar char="•"/>
            </a:pPr>
            <a:r>
              <a:rPr lang="en-US" b="0" i="0" dirty="0">
                <a:solidFill>
                  <a:srgbClr val="FF7C80"/>
                </a:solidFill>
                <a:effectLst/>
                <a:latin typeface="Arial" panose="020B0604020202020204" pitchFamily="34" charset="0"/>
                <a:cs typeface="Arial" panose="020B0604020202020204" pitchFamily="34" charset="0"/>
              </a:rPr>
              <a:t>The </a:t>
            </a:r>
            <a:r>
              <a:rPr lang="en-US" b="1" i="0" dirty="0">
                <a:solidFill>
                  <a:srgbClr val="FF7C80"/>
                </a:solidFill>
                <a:effectLst/>
                <a:latin typeface="Arial" panose="020B0604020202020204" pitchFamily="34" charset="0"/>
                <a:cs typeface="Arial" panose="020B0604020202020204" pitchFamily="34" charset="0"/>
              </a:rPr>
              <a:t>__</a:t>
            </a:r>
            <a:r>
              <a:rPr lang="en-US" b="1" i="0" dirty="0" err="1">
                <a:solidFill>
                  <a:srgbClr val="FF7C80"/>
                </a:solidFill>
                <a:effectLst/>
                <a:latin typeface="Arial" panose="020B0604020202020204" pitchFamily="34" charset="0"/>
                <a:cs typeface="Arial" panose="020B0604020202020204" pitchFamily="34" charset="0"/>
              </a:rPr>
              <a:t>init</a:t>
            </a:r>
            <a:r>
              <a:rPr lang="en-US" b="1" i="0" dirty="0">
                <a:solidFill>
                  <a:srgbClr val="FF7C80"/>
                </a:solidFill>
                <a:effectLst/>
                <a:latin typeface="Arial" panose="020B0604020202020204" pitchFamily="34" charset="0"/>
                <a:cs typeface="Arial" panose="020B0604020202020204" pitchFamily="34" charset="0"/>
              </a:rPr>
              <a:t>__ </a:t>
            </a:r>
            <a:r>
              <a:rPr lang="en-US" b="0" i="0" dirty="0">
                <a:solidFill>
                  <a:srgbClr val="FF7C80"/>
                </a:solidFill>
                <a:effectLst/>
                <a:latin typeface="Arial" panose="020B0604020202020204" pitchFamily="34" charset="0"/>
                <a:cs typeface="Arial" panose="020B0604020202020204" pitchFamily="34" charset="0"/>
              </a:rPr>
              <a:t>function is analogous to populating a story with characters. Here, we create the layers of our deep learning model. </a:t>
            </a:r>
          </a:p>
          <a:p>
            <a:pPr algn="l">
              <a:lnSpc>
                <a:spcPct val="120000"/>
              </a:lnSpc>
              <a:spcAft>
                <a:spcPts val="600"/>
              </a:spcAft>
              <a:buFont typeface="Arial" panose="020B0604020202020204" pitchFamily="34" charset="0"/>
              <a:buChar char="•"/>
            </a:pPr>
            <a:r>
              <a:rPr lang="en-US" b="0" i="0" dirty="0">
                <a:solidFill>
                  <a:srgbClr val="000099"/>
                </a:solidFill>
                <a:effectLst/>
                <a:latin typeface="Arial" panose="020B0604020202020204" pitchFamily="34" charset="0"/>
                <a:cs typeface="Arial" panose="020B0604020202020204" pitchFamily="34" charset="0"/>
              </a:rPr>
              <a:t>The </a:t>
            </a:r>
            <a:r>
              <a:rPr lang="en-US" b="1" i="0" dirty="0">
                <a:solidFill>
                  <a:srgbClr val="000099"/>
                </a:solidFill>
                <a:effectLst/>
                <a:latin typeface="Arial" panose="020B0604020202020204" pitchFamily="34" charset="0"/>
                <a:cs typeface="Arial" panose="020B0604020202020204" pitchFamily="34" charset="0"/>
              </a:rPr>
              <a:t>forward</a:t>
            </a:r>
            <a:r>
              <a:rPr lang="en-US" b="0" i="0" dirty="0">
                <a:solidFill>
                  <a:srgbClr val="000099"/>
                </a:solidFill>
                <a:effectLst/>
                <a:latin typeface="Arial" panose="020B0604020202020204" pitchFamily="34" charset="0"/>
                <a:cs typeface="Arial" panose="020B0604020202020204" pitchFamily="34" charset="0"/>
              </a:rPr>
              <a:t> function, on the other hand, is where all the action unfolds. It corresponds to the verbs in our story, representing the operations performed on the layers. </a:t>
            </a:r>
          </a:p>
          <a:p>
            <a:pPr algn="l">
              <a:lnSpc>
                <a:spcPct val="120000"/>
              </a:lnSpc>
              <a:spcAft>
                <a:spcPts val="600"/>
              </a:spcAft>
              <a:buFont typeface="Arial" panose="020B0604020202020204" pitchFamily="34" charset="0"/>
              <a:buChar char="•"/>
            </a:pPr>
            <a:r>
              <a:rPr lang="en-US" b="0" i="0" dirty="0">
                <a:effectLst/>
                <a:latin typeface="Arial" panose="020B0604020202020204" pitchFamily="34" charset="0"/>
                <a:cs typeface="Arial" panose="020B0604020202020204" pitchFamily="34" charset="0"/>
              </a:rPr>
              <a:t>Pros and Cons Choosing between the simplicity of "</a:t>
            </a:r>
            <a:r>
              <a:rPr lang="en-US" b="1" i="0" dirty="0" err="1">
                <a:effectLst/>
                <a:latin typeface="Arial" panose="020B0604020202020204" pitchFamily="34" charset="0"/>
                <a:cs typeface="Arial" panose="020B0604020202020204" pitchFamily="34" charset="0"/>
              </a:rPr>
              <a:t>N.N.Sequential</a:t>
            </a:r>
            <a:r>
              <a:rPr lang="en-US" b="0" i="0" dirty="0">
                <a:effectLst/>
                <a:latin typeface="Arial" panose="020B0604020202020204" pitchFamily="34" charset="0"/>
                <a:cs typeface="Arial" panose="020B0604020202020204" pitchFamily="34" charset="0"/>
              </a:rPr>
              <a:t>" and the versatility of custom classes boils down to your specific needs.</a:t>
            </a:r>
          </a:p>
          <a:p>
            <a:pPr lvl="1">
              <a:lnSpc>
                <a:spcPct val="120000"/>
              </a:lnSpc>
              <a:spcAft>
                <a:spcPts val="600"/>
              </a:spcAft>
              <a:buFont typeface="Wingdings" panose="05000000000000000000" pitchFamily="2" charset="2"/>
              <a:buChar char="q"/>
            </a:pPr>
            <a:r>
              <a:rPr lang="en-US" b="0" i="0" dirty="0">
                <a:effectLst/>
                <a:latin typeface="Arial" panose="020B0604020202020204" pitchFamily="34" charset="0"/>
                <a:cs typeface="Arial" panose="020B0604020202020204" pitchFamily="34" charset="0"/>
              </a:rPr>
              <a:t> "</a:t>
            </a:r>
            <a:r>
              <a:rPr lang="en-US" b="1" i="0" dirty="0" err="1">
                <a:effectLst/>
                <a:latin typeface="Arial" panose="020B0604020202020204" pitchFamily="34" charset="0"/>
                <a:cs typeface="Arial" panose="020B0604020202020204" pitchFamily="34" charset="0"/>
              </a:rPr>
              <a:t>N.N.Sequential</a:t>
            </a:r>
            <a:r>
              <a:rPr lang="en-US" b="0" i="0" dirty="0">
                <a:effectLst/>
                <a:latin typeface="Arial" panose="020B0604020202020204" pitchFamily="34" charset="0"/>
                <a:cs typeface="Arial" panose="020B0604020202020204" pitchFamily="34" charset="0"/>
              </a:rPr>
              <a:t>" is swift, legible, and perfect for basic models. </a:t>
            </a:r>
          </a:p>
          <a:p>
            <a:pPr lvl="1">
              <a:lnSpc>
                <a:spcPct val="120000"/>
              </a:lnSpc>
              <a:spcAft>
                <a:spcPts val="600"/>
              </a:spcAft>
              <a:buFont typeface="Wingdings" panose="05000000000000000000" pitchFamily="2" charset="2"/>
              <a:buChar char="q"/>
            </a:pPr>
            <a:r>
              <a:rPr lang="en-US" b="0" i="0" dirty="0">
                <a:effectLst/>
                <a:latin typeface="Arial" panose="020B0604020202020204" pitchFamily="34" charset="0"/>
                <a:cs typeface="Arial" panose="020B0604020202020204" pitchFamily="34" charset="0"/>
              </a:rPr>
              <a:t>However, custom classes provide unparalleled flexibility, letting you transcend the confines of standard architectures and explore innovative possibilities. </a:t>
            </a:r>
          </a:p>
          <a:p>
            <a:pPr algn="l">
              <a:lnSpc>
                <a:spcPct val="120000"/>
              </a:lnSpc>
              <a:spcAft>
                <a:spcPts val="600"/>
              </a:spcAft>
              <a:buFont typeface="Arial" panose="020B0604020202020204" pitchFamily="34" charset="0"/>
              <a:buChar char="•"/>
            </a:pPr>
            <a:r>
              <a:rPr lang="en-US" b="0" i="0" dirty="0">
                <a:effectLst/>
                <a:latin typeface="Arial" panose="020B0604020202020204" pitchFamily="34" charset="0"/>
                <a:cs typeface="Arial" panose="020B0604020202020204" pitchFamily="34" charset="0"/>
              </a:rPr>
              <a:t>With custom classes, you're only limited by your Python proficiency and imagination.</a:t>
            </a:r>
          </a:p>
        </p:txBody>
      </p:sp>
      <p:sp>
        <p:nvSpPr>
          <p:cNvPr id="4" name="Slide Number Placeholder 3">
            <a:extLst>
              <a:ext uri="{FF2B5EF4-FFF2-40B4-BE49-F238E27FC236}">
                <a16:creationId xmlns:a16="http://schemas.microsoft.com/office/drawing/2014/main" id="{C509DE0F-BD25-CA12-7027-5B97475D5150}"/>
              </a:ext>
            </a:extLst>
          </p:cNvPr>
          <p:cNvSpPr>
            <a:spLocks noGrp="1"/>
          </p:cNvSpPr>
          <p:nvPr>
            <p:ph type="sldNum" sz="quarter" idx="12"/>
          </p:nvPr>
        </p:nvSpPr>
        <p:spPr>
          <a:xfrm>
            <a:off x="11704320" y="6455431"/>
            <a:ext cx="445913" cy="365125"/>
          </a:xfrm>
        </p:spPr>
        <p:txBody>
          <a:bodyPr>
            <a:normAutofit/>
          </a:bodyPr>
          <a:lstStyle/>
          <a:p>
            <a:pPr>
              <a:spcAft>
                <a:spcPts val="600"/>
              </a:spcAft>
            </a:pPr>
            <a:fld id="{E284E844-716D-4666-BA44-A8E28B3F3BC8}" type="slidenum">
              <a:rPr lang="en-CA" sz="1100">
                <a:solidFill>
                  <a:schemeClr val="tx1">
                    <a:lumMod val="50000"/>
                    <a:lumOff val="50000"/>
                  </a:schemeClr>
                </a:solidFill>
                <a:latin typeface="Arial" panose="020B0604020202020204" pitchFamily="34" charset="0"/>
                <a:cs typeface="Arial" panose="020B0604020202020204" pitchFamily="34" charset="0"/>
              </a:rPr>
              <a:pPr>
                <a:spcAft>
                  <a:spcPts val="600"/>
                </a:spcAft>
              </a:pPr>
              <a:t>35</a:t>
            </a:fld>
            <a:endParaRPr lang="en-CA" sz="110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35413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AD371-9D8E-7E22-D37D-C9FDC1AFCFF9}"/>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300" dirty="0">
                <a:solidFill>
                  <a:schemeClr val="accent4">
                    <a:lumMod val="60000"/>
                    <a:lumOff val="40000"/>
                  </a:schemeClr>
                </a:solidFill>
                <a:latin typeface="Arial" panose="020B0604020202020204" pitchFamily="34" charset="0"/>
                <a:cs typeface="Arial" panose="020B0604020202020204" pitchFamily="34" charset="0"/>
              </a:rPr>
              <a:t>Initializing and Forwarding </a:t>
            </a:r>
            <a:endParaRPr lang="en-CA" sz="33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C509DE0F-BD25-CA12-7027-5B97475D5150}"/>
              </a:ext>
            </a:extLst>
          </p:cNvPr>
          <p:cNvSpPr>
            <a:spLocks noGrp="1"/>
          </p:cNvSpPr>
          <p:nvPr>
            <p:ph type="sldNum" sz="quarter" idx="12"/>
          </p:nvPr>
        </p:nvSpPr>
        <p:spPr>
          <a:xfrm>
            <a:off x="11704320" y="6455431"/>
            <a:ext cx="445913" cy="365125"/>
          </a:xfrm>
        </p:spPr>
        <p:txBody>
          <a:bodyPr>
            <a:normAutofit/>
          </a:bodyPr>
          <a:lstStyle/>
          <a:p>
            <a:pPr>
              <a:spcAft>
                <a:spcPts val="600"/>
              </a:spcAft>
            </a:pPr>
            <a:fld id="{E284E844-716D-4666-BA44-A8E28B3F3BC8}" type="slidenum">
              <a:rPr lang="en-CA" sz="1100">
                <a:solidFill>
                  <a:schemeClr val="tx1">
                    <a:lumMod val="50000"/>
                    <a:lumOff val="50000"/>
                  </a:schemeClr>
                </a:solidFill>
                <a:latin typeface="Arial" panose="020B0604020202020204" pitchFamily="34" charset="0"/>
                <a:cs typeface="Arial" panose="020B0604020202020204" pitchFamily="34" charset="0"/>
              </a:rPr>
              <a:pPr>
                <a:spcAft>
                  <a:spcPts val="600"/>
                </a:spcAft>
              </a:pPr>
              <a:t>36</a:t>
            </a:fld>
            <a:endParaRPr lang="en-CA" sz="1100">
              <a:solidFill>
                <a:schemeClr val="tx1">
                  <a:lumMod val="50000"/>
                  <a:lumOff val="50000"/>
                </a:schemeClr>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BEEDD320-9D96-9683-32F5-90C8E2183B73}"/>
              </a:ext>
            </a:extLst>
          </p:cNvPr>
          <p:cNvPicPr>
            <a:picLocks noChangeAspect="1"/>
          </p:cNvPicPr>
          <p:nvPr/>
        </p:nvPicPr>
        <p:blipFill>
          <a:blip r:embed="rId3"/>
          <a:stretch>
            <a:fillRect/>
          </a:stretch>
        </p:blipFill>
        <p:spPr>
          <a:xfrm>
            <a:off x="606056" y="2195138"/>
            <a:ext cx="4763218" cy="3758134"/>
          </a:xfrm>
          <a:prstGeom prst="rect">
            <a:avLst/>
          </a:prstGeom>
        </p:spPr>
      </p:pic>
      <p:pic>
        <p:nvPicPr>
          <p:cNvPr id="12" name="Picture 11">
            <a:extLst>
              <a:ext uri="{FF2B5EF4-FFF2-40B4-BE49-F238E27FC236}">
                <a16:creationId xmlns:a16="http://schemas.microsoft.com/office/drawing/2014/main" id="{DF98EAB2-7559-621D-ABAC-DF773B3A2F46}"/>
              </a:ext>
            </a:extLst>
          </p:cNvPr>
          <p:cNvPicPr>
            <a:picLocks noChangeAspect="1"/>
          </p:cNvPicPr>
          <p:nvPr/>
        </p:nvPicPr>
        <p:blipFill>
          <a:blip r:embed="rId4"/>
          <a:stretch>
            <a:fillRect/>
          </a:stretch>
        </p:blipFill>
        <p:spPr>
          <a:xfrm>
            <a:off x="6510670" y="811372"/>
            <a:ext cx="5313161" cy="5811270"/>
          </a:xfrm>
          <a:prstGeom prst="rect">
            <a:avLst/>
          </a:prstGeom>
        </p:spPr>
      </p:pic>
    </p:spTree>
    <p:extLst>
      <p:ext uri="{BB962C8B-B14F-4D97-AF65-F5344CB8AC3E}">
        <p14:creationId xmlns:p14="http://schemas.microsoft.com/office/powerpoint/2010/main" val="36325604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AD371-9D8E-7E22-D37D-C9FDC1AFCFF9}"/>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300" dirty="0">
                <a:solidFill>
                  <a:schemeClr val="accent4">
                    <a:lumMod val="60000"/>
                    <a:lumOff val="40000"/>
                  </a:schemeClr>
                </a:solidFill>
                <a:latin typeface="Arial" panose="020B0604020202020204" pitchFamily="34" charset="0"/>
                <a:cs typeface="Arial" panose="020B0604020202020204" pitchFamily="34" charset="0"/>
              </a:rPr>
              <a:t>Initializing and Forwarding </a:t>
            </a:r>
            <a:endParaRPr lang="en-CA" sz="33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C509DE0F-BD25-CA12-7027-5B97475D5150}"/>
              </a:ext>
            </a:extLst>
          </p:cNvPr>
          <p:cNvSpPr>
            <a:spLocks noGrp="1"/>
          </p:cNvSpPr>
          <p:nvPr>
            <p:ph type="sldNum" sz="quarter" idx="12"/>
          </p:nvPr>
        </p:nvSpPr>
        <p:spPr>
          <a:xfrm>
            <a:off x="11704320" y="6455431"/>
            <a:ext cx="445913" cy="365125"/>
          </a:xfrm>
        </p:spPr>
        <p:txBody>
          <a:bodyPr>
            <a:normAutofit/>
          </a:bodyPr>
          <a:lstStyle/>
          <a:p>
            <a:pPr>
              <a:spcAft>
                <a:spcPts val="600"/>
              </a:spcAft>
            </a:pPr>
            <a:fld id="{E284E844-716D-4666-BA44-A8E28B3F3BC8}" type="slidenum">
              <a:rPr lang="en-CA" sz="1100">
                <a:solidFill>
                  <a:schemeClr val="tx1">
                    <a:lumMod val="50000"/>
                    <a:lumOff val="50000"/>
                  </a:schemeClr>
                </a:solidFill>
                <a:latin typeface="Arial" panose="020B0604020202020204" pitchFamily="34" charset="0"/>
                <a:cs typeface="Arial" panose="020B0604020202020204" pitchFamily="34" charset="0"/>
              </a:rPr>
              <a:pPr>
                <a:spcAft>
                  <a:spcPts val="600"/>
                </a:spcAft>
              </a:pPr>
              <a:t>37</a:t>
            </a:fld>
            <a:endParaRPr lang="en-CA" sz="1100">
              <a:solidFill>
                <a:schemeClr val="tx1">
                  <a:lumMod val="50000"/>
                  <a:lumOff val="50000"/>
                </a:schemeClr>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3212D08-CE29-A6CF-FFED-EBFEA0214249}"/>
              </a:ext>
            </a:extLst>
          </p:cNvPr>
          <p:cNvPicPr>
            <a:picLocks noChangeAspect="1"/>
          </p:cNvPicPr>
          <p:nvPr/>
        </p:nvPicPr>
        <p:blipFill>
          <a:blip r:embed="rId3"/>
          <a:stretch>
            <a:fillRect/>
          </a:stretch>
        </p:blipFill>
        <p:spPr>
          <a:xfrm>
            <a:off x="87150" y="2583069"/>
            <a:ext cx="11469544" cy="2591445"/>
          </a:xfrm>
          <a:prstGeom prst="rect">
            <a:avLst/>
          </a:prstGeom>
        </p:spPr>
      </p:pic>
    </p:spTree>
    <p:extLst>
      <p:ext uri="{BB962C8B-B14F-4D97-AF65-F5344CB8AC3E}">
        <p14:creationId xmlns:p14="http://schemas.microsoft.com/office/powerpoint/2010/main" val="30668578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AD371-9D8E-7E22-D37D-C9FDC1AFCFF9}"/>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300" dirty="0">
                <a:solidFill>
                  <a:schemeClr val="accent4">
                    <a:lumMod val="60000"/>
                    <a:lumOff val="40000"/>
                  </a:schemeClr>
                </a:solidFill>
                <a:latin typeface="Arial" panose="020B0604020202020204" pitchFamily="34" charset="0"/>
                <a:cs typeface="Arial" panose="020B0604020202020204" pitchFamily="34" charset="0"/>
              </a:rPr>
              <a:t>A Practical Example(PP#8)</a:t>
            </a:r>
            <a:endParaRPr lang="en-CA" sz="33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86B592F-7664-E5FF-C4E4-4000FD788BA8}"/>
              </a:ext>
            </a:extLst>
          </p:cNvPr>
          <p:cNvSpPr>
            <a:spLocks noGrp="1"/>
          </p:cNvSpPr>
          <p:nvPr>
            <p:ph idx="1"/>
          </p:nvPr>
        </p:nvSpPr>
        <p:spPr>
          <a:xfrm>
            <a:off x="0" y="1622745"/>
            <a:ext cx="11855302" cy="5125031"/>
          </a:xfrm>
        </p:spPr>
        <p:txBody>
          <a:bodyPr vert="horz" lIns="91440" tIns="45720" rIns="91440" bIns="45720" rtlCol="0" anchor="ctr">
            <a:normAutofit/>
          </a:bodyPr>
          <a:lstStyle/>
          <a:p>
            <a:pPr algn="l">
              <a:lnSpc>
                <a:spcPct val="100000"/>
              </a:lnSpc>
              <a:spcBef>
                <a:spcPts val="600"/>
              </a:spcBef>
              <a:spcAft>
                <a:spcPts val="600"/>
              </a:spcAft>
            </a:pPr>
            <a:r>
              <a:rPr lang="en-US" b="0" i="0" dirty="0">
                <a:effectLst/>
                <a:latin typeface="Arial" panose="020B0604020202020204" pitchFamily="34" charset="0"/>
                <a:cs typeface="Arial" panose="020B0604020202020204" pitchFamily="34" charset="0"/>
              </a:rPr>
              <a:t>To illustrate the power of custom classes, we've incorporated them into a familiar problem: classifying queries. </a:t>
            </a:r>
          </a:p>
          <a:p>
            <a:pPr algn="l">
              <a:lnSpc>
                <a:spcPct val="100000"/>
              </a:lnSpc>
              <a:spcBef>
                <a:spcPts val="600"/>
              </a:spcBef>
              <a:spcAft>
                <a:spcPts val="600"/>
              </a:spcAft>
            </a:pPr>
            <a:r>
              <a:rPr lang="en-US" b="0" i="0" dirty="0">
                <a:effectLst/>
                <a:latin typeface="Arial" panose="020B0604020202020204" pitchFamily="34" charset="0"/>
                <a:cs typeface="Arial" panose="020B0604020202020204" pitchFamily="34" charset="0"/>
              </a:rPr>
              <a:t>As we progress through this course, you'll encounter numerous scenarios where defining your own classes becomes indispensable. </a:t>
            </a:r>
          </a:p>
          <a:p>
            <a:pPr marL="0" indent="0" algn="l">
              <a:lnSpc>
                <a:spcPct val="100000"/>
              </a:lnSpc>
              <a:spcBef>
                <a:spcPts val="600"/>
              </a:spcBef>
              <a:spcAft>
                <a:spcPts val="600"/>
              </a:spcAft>
              <a:buNone/>
            </a:pPr>
            <a:endParaRPr lang="en-US" b="0" i="0" dirty="0">
              <a:effectLst/>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C509DE0F-BD25-CA12-7027-5B97475D5150}"/>
              </a:ext>
            </a:extLst>
          </p:cNvPr>
          <p:cNvSpPr>
            <a:spLocks noGrp="1"/>
          </p:cNvSpPr>
          <p:nvPr>
            <p:ph type="sldNum" sz="quarter" idx="12"/>
          </p:nvPr>
        </p:nvSpPr>
        <p:spPr>
          <a:xfrm>
            <a:off x="11704320" y="6455431"/>
            <a:ext cx="445913" cy="365125"/>
          </a:xfrm>
        </p:spPr>
        <p:txBody>
          <a:bodyPr>
            <a:normAutofit/>
          </a:bodyPr>
          <a:lstStyle/>
          <a:p>
            <a:pPr>
              <a:spcAft>
                <a:spcPts val="600"/>
              </a:spcAft>
            </a:pPr>
            <a:fld id="{E284E844-716D-4666-BA44-A8E28B3F3BC8}" type="slidenum">
              <a:rPr lang="en-CA" sz="1100">
                <a:solidFill>
                  <a:schemeClr val="tx1">
                    <a:lumMod val="50000"/>
                    <a:lumOff val="50000"/>
                  </a:schemeClr>
                </a:solidFill>
                <a:latin typeface="Arial" panose="020B0604020202020204" pitchFamily="34" charset="0"/>
                <a:cs typeface="Arial" panose="020B0604020202020204" pitchFamily="34" charset="0"/>
              </a:rPr>
              <a:pPr>
                <a:spcAft>
                  <a:spcPts val="600"/>
                </a:spcAft>
              </a:pPr>
              <a:t>38</a:t>
            </a:fld>
            <a:endParaRPr lang="en-CA" sz="110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94607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AD371-9D8E-7E22-D37D-C9FDC1AFCFF9}"/>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300" dirty="0">
                <a:solidFill>
                  <a:schemeClr val="accent4">
                    <a:lumMod val="60000"/>
                    <a:lumOff val="40000"/>
                  </a:schemeClr>
                </a:solidFill>
                <a:latin typeface="Arial" panose="020B0604020202020204" pitchFamily="34" charset="0"/>
                <a:cs typeface="Arial" panose="020B0604020202020204" pitchFamily="34" charset="0"/>
              </a:rPr>
              <a:t>How do we see the test of different layers and nodes??</a:t>
            </a:r>
            <a:endParaRPr lang="en-CA" sz="33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86B592F-7664-E5FF-C4E4-4000FD788BA8}"/>
              </a:ext>
            </a:extLst>
          </p:cNvPr>
          <p:cNvSpPr>
            <a:spLocks noGrp="1"/>
          </p:cNvSpPr>
          <p:nvPr>
            <p:ph idx="1"/>
          </p:nvPr>
        </p:nvSpPr>
        <p:spPr>
          <a:xfrm>
            <a:off x="0" y="1622745"/>
            <a:ext cx="11855302" cy="5125031"/>
          </a:xfrm>
        </p:spPr>
        <p:txBody>
          <a:bodyPr vert="horz" lIns="91440" tIns="45720" rIns="91440" bIns="45720" rtlCol="0" anchor="ctr">
            <a:normAutofit/>
          </a:bodyPr>
          <a:lstStyle/>
          <a:p>
            <a:pPr marL="457200" lvl="1" indent="0" algn="ctr">
              <a:lnSpc>
                <a:spcPct val="100000"/>
              </a:lnSpc>
              <a:spcBef>
                <a:spcPts val="600"/>
              </a:spcBef>
              <a:spcAft>
                <a:spcPts val="600"/>
              </a:spcAft>
              <a:buNone/>
            </a:pPr>
            <a:r>
              <a:rPr lang="en-US" sz="8000" b="0" i="0" dirty="0">
                <a:effectLst/>
                <a:latin typeface="Arial" panose="020B0604020202020204" pitchFamily="34" charset="0"/>
                <a:cs typeface="Arial" panose="020B0604020202020204" pitchFamily="34" charset="0"/>
              </a:rPr>
              <a:t>??????</a:t>
            </a:r>
          </a:p>
          <a:p>
            <a:pPr marL="0" indent="0" algn="l">
              <a:lnSpc>
                <a:spcPct val="100000"/>
              </a:lnSpc>
              <a:spcBef>
                <a:spcPts val="600"/>
              </a:spcBef>
              <a:spcAft>
                <a:spcPts val="600"/>
              </a:spcAft>
              <a:buNone/>
            </a:pPr>
            <a:endParaRPr lang="en-US" b="0" i="0" dirty="0">
              <a:effectLst/>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C509DE0F-BD25-CA12-7027-5B97475D5150}"/>
              </a:ext>
            </a:extLst>
          </p:cNvPr>
          <p:cNvSpPr>
            <a:spLocks noGrp="1"/>
          </p:cNvSpPr>
          <p:nvPr>
            <p:ph type="sldNum" sz="quarter" idx="12"/>
          </p:nvPr>
        </p:nvSpPr>
        <p:spPr>
          <a:xfrm>
            <a:off x="11704320" y="6455431"/>
            <a:ext cx="445913" cy="365125"/>
          </a:xfrm>
        </p:spPr>
        <p:txBody>
          <a:bodyPr>
            <a:normAutofit/>
          </a:bodyPr>
          <a:lstStyle/>
          <a:p>
            <a:pPr>
              <a:spcAft>
                <a:spcPts val="600"/>
              </a:spcAft>
            </a:pPr>
            <a:fld id="{E284E844-716D-4666-BA44-A8E28B3F3BC8}" type="slidenum">
              <a:rPr lang="en-CA" sz="1100">
                <a:solidFill>
                  <a:schemeClr val="tx1">
                    <a:lumMod val="50000"/>
                    <a:lumOff val="50000"/>
                  </a:schemeClr>
                </a:solidFill>
                <a:latin typeface="Arial" panose="020B0604020202020204" pitchFamily="34" charset="0"/>
                <a:cs typeface="Arial" panose="020B0604020202020204" pitchFamily="34" charset="0"/>
              </a:rPr>
              <a:pPr>
                <a:spcAft>
                  <a:spcPts val="600"/>
                </a:spcAft>
              </a:pPr>
              <a:t>39</a:t>
            </a:fld>
            <a:endParaRPr lang="en-CA" sz="110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3983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AD371-9D8E-7E22-D37D-C9FDC1AFCFF9}"/>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700" dirty="0">
                <a:solidFill>
                  <a:schemeClr val="accent4">
                    <a:lumMod val="60000"/>
                    <a:lumOff val="40000"/>
                  </a:schemeClr>
                </a:solidFill>
                <a:latin typeface="Arial" panose="020B0604020202020204" pitchFamily="34" charset="0"/>
                <a:cs typeface="Arial" panose="020B0604020202020204" pitchFamily="34" charset="0"/>
              </a:rPr>
              <a:t>Importance of Learning Rate (PP#1)</a:t>
            </a:r>
            <a:endParaRPr lang="en-CA" sz="37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C509DE0F-BD25-CA12-7027-5B97475D5150}"/>
              </a:ext>
            </a:extLst>
          </p:cNvPr>
          <p:cNvSpPr>
            <a:spLocks noGrp="1"/>
          </p:cNvSpPr>
          <p:nvPr>
            <p:ph type="sldNum" sz="quarter" idx="12"/>
          </p:nvPr>
        </p:nvSpPr>
        <p:spPr>
          <a:xfrm>
            <a:off x="11704320" y="6455431"/>
            <a:ext cx="445913" cy="365125"/>
          </a:xfrm>
        </p:spPr>
        <p:txBody>
          <a:bodyPr>
            <a:normAutofit/>
          </a:bodyPr>
          <a:lstStyle/>
          <a:p>
            <a:pPr>
              <a:spcAft>
                <a:spcPts val="600"/>
              </a:spcAft>
            </a:pPr>
            <a:fld id="{E284E844-716D-4666-BA44-A8E28B3F3BC8}" type="slidenum">
              <a:rPr lang="en-CA" sz="1100">
                <a:solidFill>
                  <a:schemeClr val="tx1">
                    <a:lumMod val="50000"/>
                    <a:lumOff val="50000"/>
                  </a:schemeClr>
                </a:solidFill>
                <a:latin typeface="Arial" panose="020B0604020202020204" pitchFamily="34" charset="0"/>
                <a:cs typeface="Arial" panose="020B0604020202020204" pitchFamily="34" charset="0"/>
              </a:rPr>
              <a:pPr>
                <a:spcAft>
                  <a:spcPts val="600"/>
                </a:spcAft>
              </a:pPr>
              <a:t>4</a:t>
            </a:fld>
            <a:endParaRPr lang="en-CA" sz="1100">
              <a:solidFill>
                <a:schemeClr val="tx1">
                  <a:lumMod val="50000"/>
                  <a:lumOff val="50000"/>
                </a:schemeClr>
              </a:solidFill>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DF89185D-8E01-AE7C-DF19-8ED3F3ADB9A7}"/>
              </a:ext>
            </a:extLst>
          </p:cNvPr>
          <p:cNvPicPr>
            <a:picLocks noChangeAspect="1"/>
          </p:cNvPicPr>
          <p:nvPr/>
        </p:nvPicPr>
        <p:blipFill>
          <a:blip r:embed="rId3"/>
          <a:stretch>
            <a:fillRect/>
          </a:stretch>
        </p:blipFill>
        <p:spPr>
          <a:xfrm>
            <a:off x="370633" y="1935715"/>
            <a:ext cx="11779600" cy="4250491"/>
          </a:xfrm>
          <a:prstGeom prst="rect">
            <a:avLst/>
          </a:prstGeom>
        </p:spPr>
      </p:pic>
    </p:spTree>
    <p:extLst>
      <p:ext uri="{BB962C8B-B14F-4D97-AF65-F5344CB8AC3E}">
        <p14:creationId xmlns:p14="http://schemas.microsoft.com/office/powerpoint/2010/main" val="4420497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AD371-9D8E-7E22-D37D-C9FDC1AFCFF9}"/>
              </a:ext>
            </a:extLst>
          </p:cNvPr>
          <p:cNvSpPr>
            <a:spLocks noGrp="1"/>
          </p:cNvSpPr>
          <p:nvPr>
            <p:ph type="title"/>
          </p:nvPr>
        </p:nvSpPr>
        <p:spPr>
          <a:xfrm>
            <a:off x="1371599" y="294538"/>
            <a:ext cx="9895951" cy="1033669"/>
          </a:xfrm>
        </p:spPr>
        <p:txBody>
          <a:bodyPr vert="horz" lIns="91440" tIns="45720" rIns="91440" bIns="45720" rtlCol="0" anchor="ctr">
            <a:normAutofit fontScale="90000"/>
          </a:bodyPr>
          <a:lstStyle/>
          <a:p>
            <a:r>
              <a:rPr lang="en-US" sz="3700" dirty="0">
                <a:solidFill>
                  <a:schemeClr val="accent4">
                    <a:lumMod val="60000"/>
                    <a:lumOff val="40000"/>
                  </a:schemeClr>
                </a:solidFill>
                <a:latin typeface="Arial" panose="020B0604020202020204" pitchFamily="34" charset="0"/>
                <a:cs typeface="Arial" panose="020B0604020202020204" pitchFamily="34" charset="0"/>
              </a:rPr>
              <a:t>Exploration of the Impact of Model Depth and Breadth in Deep Learning</a:t>
            </a:r>
            <a:endParaRPr lang="en-CA" sz="37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86B592F-7664-E5FF-C4E4-4000FD788BA8}"/>
              </a:ext>
            </a:extLst>
          </p:cNvPr>
          <p:cNvSpPr>
            <a:spLocks noGrp="1"/>
          </p:cNvSpPr>
          <p:nvPr>
            <p:ph idx="1"/>
          </p:nvPr>
        </p:nvSpPr>
        <p:spPr>
          <a:xfrm>
            <a:off x="287080" y="1622745"/>
            <a:ext cx="11493794" cy="4940717"/>
          </a:xfrm>
        </p:spPr>
        <p:txBody>
          <a:bodyPr vert="horz" lIns="91440" tIns="45720" rIns="91440" bIns="45720" rtlCol="0" anchor="ctr">
            <a:normAutofit fontScale="92500"/>
          </a:bodyPr>
          <a:lstStyle/>
          <a:p>
            <a:pPr algn="l">
              <a:lnSpc>
                <a:spcPct val="110000"/>
              </a:lnSpc>
              <a:spcBef>
                <a:spcPts val="600"/>
              </a:spcBef>
              <a:spcAft>
                <a:spcPts val="1200"/>
              </a:spcAft>
            </a:pPr>
            <a:r>
              <a:rPr lang="en-US" sz="2400" b="0" i="0" dirty="0">
                <a:solidFill>
                  <a:srgbClr val="000099"/>
                </a:solidFill>
                <a:effectLst/>
                <a:latin typeface="Arial" panose="020B0604020202020204" pitchFamily="34" charset="0"/>
                <a:cs typeface="Arial" panose="020B0604020202020204" pitchFamily="34" charset="0"/>
              </a:rPr>
              <a:t>In this informative lecture, the investigation of crucial concepts in deep learning is initiated. </a:t>
            </a:r>
          </a:p>
          <a:p>
            <a:pPr algn="l">
              <a:lnSpc>
                <a:spcPct val="110000"/>
              </a:lnSpc>
              <a:spcBef>
                <a:spcPts val="600"/>
              </a:spcBef>
              <a:spcAft>
                <a:spcPts val="1200"/>
              </a:spcAft>
            </a:pPr>
            <a:r>
              <a:rPr lang="en-US" sz="2400" b="0" i="0" dirty="0">
                <a:solidFill>
                  <a:srgbClr val="92D050"/>
                </a:solidFill>
                <a:effectLst/>
                <a:latin typeface="Arial" panose="020B0604020202020204" pitchFamily="34" charset="0"/>
                <a:cs typeface="Arial" panose="020B0604020202020204" pitchFamily="34" charset="0"/>
              </a:rPr>
              <a:t>Commencement is made by discussing the advantages associated with the definition of custom classes to facilitate the development of flexible deep learning models. </a:t>
            </a:r>
          </a:p>
          <a:p>
            <a:pPr algn="l">
              <a:lnSpc>
                <a:spcPct val="110000"/>
              </a:lnSpc>
              <a:spcBef>
                <a:spcPts val="600"/>
              </a:spcBef>
              <a:spcAft>
                <a:spcPts val="1200"/>
              </a:spcAft>
            </a:pPr>
            <a:r>
              <a:rPr lang="en-US" sz="2400" b="0" i="0" dirty="0">
                <a:solidFill>
                  <a:schemeClr val="accent2"/>
                </a:solidFill>
                <a:effectLst/>
                <a:latin typeface="Arial" panose="020B0604020202020204" pitchFamily="34" charset="0"/>
                <a:cs typeface="Arial" panose="020B0604020202020204" pitchFamily="34" charset="0"/>
              </a:rPr>
              <a:t>It becomes evident that a mere increase in the depth of a deep learning network is not always deemed beneficial. </a:t>
            </a:r>
          </a:p>
          <a:p>
            <a:pPr algn="l">
              <a:lnSpc>
                <a:spcPct val="110000"/>
              </a:lnSpc>
              <a:spcBef>
                <a:spcPts val="600"/>
              </a:spcBef>
              <a:spcAft>
                <a:spcPts val="1200"/>
              </a:spcAft>
            </a:pPr>
            <a:r>
              <a:rPr lang="en-US" sz="2400" b="0" i="0" dirty="0">
                <a:solidFill>
                  <a:srgbClr val="7030A0"/>
                </a:solidFill>
                <a:effectLst/>
                <a:latin typeface="Arial" panose="020B0604020202020204" pitchFamily="34" charset="0"/>
                <a:cs typeface="Arial" panose="020B0604020202020204" pitchFamily="34" charset="0"/>
              </a:rPr>
              <a:t>Model interpretability is also explored, with an emphasis on the notion that a model's performance is not solely dependent on the number of parameters but also on its architecture.</a:t>
            </a:r>
          </a:p>
          <a:p>
            <a:pPr algn="l">
              <a:lnSpc>
                <a:spcPct val="110000"/>
              </a:lnSpc>
              <a:spcBef>
                <a:spcPts val="600"/>
              </a:spcBef>
              <a:spcAft>
                <a:spcPts val="1200"/>
              </a:spcAft>
            </a:pPr>
            <a:r>
              <a:rPr lang="en-US" sz="2400" b="1" i="0" dirty="0">
                <a:solidFill>
                  <a:srgbClr val="FF0000"/>
                </a:solidFill>
                <a:effectLst/>
                <a:latin typeface="Arial" panose="020B0604020202020204" pitchFamily="34" charset="0"/>
                <a:cs typeface="Arial" panose="020B0604020202020204" pitchFamily="34" charset="0"/>
              </a:rPr>
              <a:t>Depth vs. Breadth</a:t>
            </a:r>
            <a:r>
              <a:rPr lang="en-US" sz="2400" b="0" i="0" dirty="0">
                <a:solidFill>
                  <a:srgbClr val="FF0000"/>
                </a:solidFill>
                <a:effectLst/>
                <a:latin typeface="Arial" panose="020B0604020202020204" pitchFamily="34" charset="0"/>
                <a:cs typeface="Arial" panose="020B0604020202020204" pitchFamily="34" charset="0"/>
              </a:rPr>
              <a:t>: The distinction between depth and breadth in a model is elucidated..</a:t>
            </a:r>
          </a:p>
        </p:txBody>
      </p:sp>
      <p:sp>
        <p:nvSpPr>
          <p:cNvPr id="4" name="Slide Number Placeholder 3">
            <a:extLst>
              <a:ext uri="{FF2B5EF4-FFF2-40B4-BE49-F238E27FC236}">
                <a16:creationId xmlns:a16="http://schemas.microsoft.com/office/drawing/2014/main" id="{C509DE0F-BD25-CA12-7027-5B97475D5150}"/>
              </a:ext>
            </a:extLst>
          </p:cNvPr>
          <p:cNvSpPr>
            <a:spLocks noGrp="1"/>
          </p:cNvSpPr>
          <p:nvPr>
            <p:ph type="sldNum" sz="quarter" idx="12"/>
          </p:nvPr>
        </p:nvSpPr>
        <p:spPr>
          <a:xfrm>
            <a:off x="11704320" y="6455431"/>
            <a:ext cx="445913" cy="365125"/>
          </a:xfrm>
        </p:spPr>
        <p:txBody>
          <a:bodyPr>
            <a:normAutofit/>
          </a:bodyPr>
          <a:lstStyle/>
          <a:p>
            <a:pPr>
              <a:spcAft>
                <a:spcPts val="600"/>
              </a:spcAft>
            </a:pPr>
            <a:fld id="{E284E844-716D-4666-BA44-A8E28B3F3BC8}" type="slidenum">
              <a:rPr lang="en-CA" sz="1100">
                <a:solidFill>
                  <a:schemeClr val="tx1">
                    <a:lumMod val="50000"/>
                    <a:lumOff val="50000"/>
                  </a:schemeClr>
                </a:solidFill>
                <a:latin typeface="Arial" panose="020B0604020202020204" pitchFamily="34" charset="0"/>
                <a:cs typeface="Arial" panose="020B0604020202020204" pitchFamily="34" charset="0"/>
              </a:rPr>
              <a:pPr>
                <a:spcAft>
                  <a:spcPts val="600"/>
                </a:spcAft>
              </a:pPr>
              <a:t>40</a:t>
            </a:fld>
            <a:endParaRPr lang="en-CA" sz="110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9529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AD371-9D8E-7E22-D37D-C9FDC1AFCFF9}"/>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700" dirty="0">
                <a:solidFill>
                  <a:schemeClr val="accent4">
                    <a:lumMod val="60000"/>
                    <a:lumOff val="40000"/>
                  </a:schemeClr>
                </a:solidFill>
                <a:latin typeface="Arial" panose="020B0604020202020204" pitchFamily="34" charset="0"/>
                <a:cs typeface="Arial" panose="020B0604020202020204" pitchFamily="34" charset="0"/>
              </a:rPr>
              <a:t>Python Implementation(PP#9)</a:t>
            </a:r>
            <a:endParaRPr lang="en-CA" sz="37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86B592F-7664-E5FF-C4E4-4000FD788BA8}"/>
              </a:ext>
            </a:extLst>
          </p:cNvPr>
          <p:cNvSpPr>
            <a:spLocks noGrp="1"/>
          </p:cNvSpPr>
          <p:nvPr>
            <p:ph idx="1"/>
          </p:nvPr>
        </p:nvSpPr>
        <p:spPr>
          <a:xfrm>
            <a:off x="180753" y="1891970"/>
            <a:ext cx="11270511" cy="4764011"/>
          </a:xfrm>
        </p:spPr>
        <p:txBody>
          <a:bodyPr vert="horz" lIns="91440" tIns="45720" rIns="91440" bIns="45720" rtlCol="0" anchor="ctr">
            <a:normAutofit lnSpcReduction="10000"/>
          </a:bodyPr>
          <a:lstStyle/>
          <a:p>
            <a:pPr algn="l">
              <a:lnSpc>
                <a:spcPct val="100000"/>
              </a:lnSpc>
              <a:spcBef>
                <a:spcPts val="600"/>
              </a:spcBef>
              <a:spcAft>
                <a:spcPts val="1200"/>
              </a:spcAft>
            </a:pPr>
            <a:r>
              <a:rPr lang="en-US" sz="2400" b="0" i="0" dirty="0">
                <a:effectLst/>
                <a:latin typeface="Arial" panose="020B0604020202020204" pitchFamily="34" charset="0"/>
                <a:cs typeface="Arial" panose="020B0604020202020204" pitchFamily="34" charset="0"/>
              </a:rPr>
              <a:t>Python Implementation: A step-by-step Python implementation of our deep learning model is provided. </a:t>
            </a:r>
          </a:p>
          <a:p>
            <a:pPr algn="l">
              <a:lnSpc>
                <a:spcPct val="100000"/>
              </a:lnSpc>
              <a:spcBef>
                <a:spcPts val="600"/>
              </a:spcBef>
              <a:spcAft>
                <a:spcPts val="1200"/>
              </a:spcAft>
            </a:pPr>
            <a:r>
              <a:rPr lang="en-US" sz="2400" b="0" i="0" dirty="0" err="1">
                <a:effectLst/>
                <a:latin typeface="Arial" panose="020B0604020202020204" pitchFamily="34" charset="0"/>
                <a:cs typeface="Arial" panose="020B0604020202020204" pitchFamily="34" charset="0"/>
              </a:rPr>
              <a:t>PyTorch</a:t>
            </a:r>
            <a:r>
              <a:rPr lang="en-US" sz="2400" b="0" i="0" dirty="0">
                <a:effectLst/>
                <a:latin typeface="Arial" panose="020B0604020202020204" pitchFamily="34" charset="0"/>
                <a:cs typeface="Arial" panose="020B0604020202020204" pitchFamily="34" charset="0"/>
              </a:rPr>
              <a:t> is utilized to create a class that defines the model architecture. </a:t>
            </a:r>
            <a:r>
              <a:rPr lang="en-US" sz="2400" i="0" u="sng" dirty="0">
                <a:solidFill>
                  <a:schemeClr val="tx2">
                    <a:lumMod val="60000"/>
                    <a:lumOff val="40000"/>
                  </a:schemeClr>
                </a:solidFill>
                <a:effectLst/>
                <a:latin typeface="Arial" panose="020B0604020202020204" pitchFamily="34" charset="0"/>
                <a:cs typeface="Arial" panose="020B0604020202020204" pitchFamily="34" charset="0"/>
              </a:rPr>
              <a:t>This approach's flexibility allows for experimentation with different models by varying the number of layers and units per layer.</a:t>
            </a:r>
          </a:p>
          <a:p>
            <a:pPr algn="l">
              <a:lnSpc>
                <a:spcPct val="100000"/>
              </a:lnSpc>
              <a:spcBef>
                <a:spcPts val="600"/>
              </a:spcBef>
              <a:spcAft>
                <a:spcPts val="1200"/>
              </a:spcAft>
            </a:pPr>
            <a:r>
              <a:rPr lang="en-US" sz="2400" b="0" i="0" dirty="0">
                <a:effectLst/>
                <a:latin typeface="Arial" panose="020B0604020202020204" pitchFamily="34" charset="0"/>
                <a:cs typeface="Arial" panose="020B0604020202020204" pitchFamily="34" charset="0"/>
              </a:rPr>
              <a:t>The Experiment: A comprehensive experiment is conducted by varying the number of hidden layers and units per layer. </a:t>
            </a:r>
          </a:p>
          <a:p>
            <a:pPr algn="l">
              <a:lnSpc>
                <a:spcPct val="100000"/>
              </a:lnSpc>
              <a:spcBef>
                <a:spcPts val="600"/>
              </a:spcBef>
              <a:spcAft>
                <a:spcPts val="1200"/>
              </a:spcAft>
            </a:pPr>
            <a:r>
              <a:rPr lang="en-US" sz="2400" b="0" i="0" dirty="0">
                <a:effectLst/>
                <a:latin typeface="Arial" panose="020B0604020202020204" pitchFamily="34" charset="0"/>
                <a:cs typeface="Arial" panose="020B0604020202020204" pitchFamily="34" charset="0"/>
              </a:rPr>
              <a:t>The results are visually represented, showcasing the impact of different architectural choices on model performance. </a:t>
            </a:r>
          </a:p>
          <a:p>
            <a:pPr algn="l">
              <a:lnSpc>
                <a:spcPct val="100000"/>
              </a:lnSpc>
              <a:spcBef>
                <a:spcPts val="600"/>
              </a:spcBef>
              <a:spcAft>
                <a:spcPts val="1200"/>
              </a:spcAft>
            </a:pPr>
            <a:r>
              <a:rPr lang="en-US" sz="2400" b="0" i="0" u="sng" dirty="0">
                <a:solidFill>
                  <a:srgbClr val="FF0000"/>
                </a:solidFill>
                <a:effectLst/>
                <a:latin typeface="Arial" panose="020B0604020202020204" pitchFamily="34" charset="0"/>
                <a:cs typeface="Arial" panose="020B0604020202020204" pitchFamily="34" charset="0"/>
              </a:rPr>
              <a:t>Surprisingly, it is observed that deeper models are not consistently superior, and a careful balance is necessitated.</a:t>
            </a:r>
          </a:p>
        </p:txBody>
      </p:sp>
      <p:sp>
        <p:nvSpPr>
          <p:cNvPr id="4" name="Slide Number Placeholder 3">
            <a:extLst>
              <a:ext uri="{FF2B5EF4-FFF2-40B4-BE49-F238E27FC236}">
                <a16:creationId xmlns:a16="http://schemas.microsoft.com/office/drawing/2014/main" id="{C509DE0F-BD25-CA12-7027-5B97475D5150}"/>
              </a:ext>
            </a:extLst>
          </p:cNvPr>
          <p:cNvSpPr>
            <a:spLocks noGrp="1"/>
          </p:cNvSpPr>
          <p:nvPr>
            <p:ph type="sldNum" sz="quarter" idx="12"/>
          </p:nvPr>
        </p:nvSpPr>
        <p:spPr>
          <a:xfrm>
            <a:off x="11704320" y="6455431"/>
            <a:ext cx="445913" cy="365125"/>
          </a:xfrm>
        </p:spPr>
        <p:txBody>
          <a:bodyPr>
            <a:normAutofit/>
          </a:bodyPr>
          <a:lstStyle/>
          <a:p>
            <a:pPr>
              <a:spcAft>
                <a:spcPts val="600"/>
              </a:spcAft>
            </a:pPr>
            <a:fld id="{E284E844-716D-4666-BA44-A8E28B3F3BC8}" type="slidenum">
              <a:rPr lang="en-CA" sz="1100">
                <a:solidFill>
                  <a:schemeClr val="tx1">
                    <a:lumMod val="50000"/>
                    <a:lumOff val="50000"/>
                  </a:schemeClr>
                </a:solidFill>
                <a:latin typeface="Arial" panose="020B0604020202020204" pitchFamily="34" charset="0"/>
                <a:cs typeface="Arial" panose="020B0604020202020204" pitchFamily="34" charset="0"/>
              </a:rPr>
              <a:pPr>
                <a:spcAft>
                  <a:spcPts val="600"/>
                </a:spcAft>
              </a:pPr>
              <a:t>41</a:t>
            </a:fld>
            <a:endParaRPr lang="en-CA" sz="110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98996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AD371-9D8E-7E22-D37D-C9FDC1AFCFF9}"/>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700" dirty="0">
                <a:solidFill>
                  <a:schemeClr val="accent4">
                    <a:lumMod val="60000"/>
                    <a:lumOff val="40000"/>
                  </a:schemeClr>
                </a:solidFill>
                <a:latin typeface="Arial" panose="020B0604020202020204" pitchFamily="34" charset="0"/>
                <a:cs typeface="Arial" panose="020B0604020202020204" pitchFamily="34" charset="0"/>
              </a:rPr>
              <a:t>Analysis of Parameters</a:t>
            </a:r>
            <a:endParaRPr lang="en-CA" sz="37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86B592F-7664-E5FF-C4E4-4000FD788BA8}"/>
              </a:ext>
            </a:extLst>
          </p:cNvPr>
          <p:cNvSpPr>
            <a:spLocks noGrp="1"/>
          </p:cNvSpPr>
          <p:nvPr>
            <p:ph idx="1"/>
          </p:nvPr>
        </p:nvSpPr>
        <p:spPr>
          <a:xfrm>
            <a:off x="329610" y="1622746"/>
            <a:ext cx="11820624" cy="4940716"/>
          </a:xfrm>
        </p:spPr>
        <p:txBody>
          <a:bodyPr vert="horz" lIns="91440" tIns="45720" rIns="91440" bIns="45720" rtlCol="0" anchor="ctr">
            <a:normAutofit fontScale="77500" lnSpcReduction="20000"/>
          </a:bodyPr>
          <a:lstStyle/>
          <a:p>
            <a:pPr algn="l">
              <a:lnSpc>
                <a:spcPct val="110000"/>
              </a:lnSpc>
              <a:spcAft>
                <a:spcPts val="600"/>
              </a:spcAft>
              <a:buFont typeface="Arial" panose="020B0604020202020204" pitchFamily="34" charset="0"/>
              <a:buChar char="•"/>
            </a:pPr>
            <a:r>
              <a:rPr lang="en-US" b="0" i="0" dirty="0">
                <a:effectLst/>
                <a:latin typeface="Arial" panose="020B0604020202020204" pitchFamily="34" charset="0"/>
                <a:cs typeface="Arial" panose="020B0604020202020204" pitchFamily="34" charset="0"/>
              </a:rPr>
              <a:t>An analysis is conducted to examine the correlation between the total number of trainable parameters and model accuracy. </a:t>
            </a:r>
          </a:p>
          <a:p>
            <a:pPr lvl="1">
              <a:lnSpc>
                <a:spcPct val="110000"/>
              </a:lnSpc>
              <a:spcAft>
                <a:spcPts val="600"/>
              </a:spcAft>
              <a:buFont typeface="Wingdings" panose="05000000000000000000" pitchFamily="2" charset="2"/>
              <a:buChar char="q"/>
            </a:pPr>
            <a:r>
              <a:rPr lang="en-US" b="0" i="0" dirty="0">
                <a:solidFill>
                  <a:srgbClr val="A50021"/>
                </a:solidFill>
                <a:effectLst/>
                <a:latin typeface="Arial" panose="020B0604020202020204" pitchFamily="34" charset="0"/>
                <a:cs typeface="Arial" panose="020B0604020202020204" pitchFamily="34" charset="0"/>
              </a:rPr>
              <a:t>The results indicate that there is no straightforward relationship between these factors. </a:t>
            </a:r>
          </a:p>
          <a:p>
            <a:pPr algn="l">
              <a:lnSpc>
                <a:spcPct val="110000"/>
              </a:lnSpc>
              <a:spcAft>
                <a:spcPts val="600"/>
              </a:spcAft>
              <a:buFont typeface="Arial" panose="020B0604020202020204" pitchFamily="34" charset="0"/>
              <a:buChar char="•"/>
            </a:pPr>
            <a:r>
              <a:rPr lang="en-US" b="0" i="0" dirty="0">
                <a:effectLst/>
                <a:latin typeface="Arial" panose="020B0604020202020204" pitchFamily="34" charset="0"/>
                <a:cs typeface="Arial" panose="020B0604020202020204" pitchFamily="34" charset="0"/>
              </a:rPr>
              <a:t>Model architecture, along with other hyperparameters, plays a pivotal role in determining performance. </a:t>
            </a:r>
          </a:p>
          <a:p>
            <a:pPr algn="l">
              <a:lnSpc>
                <a:spcPct val="110000"/>
              </a:lnSpc>
              <a:spcAft>
                <a:spcPts val="600"/>
              </a:spcAft>
              <a:buFont typeface="Arial" panose="020B0604020202020204" pitchFamily="34" charset="0"/>
              <a:buChar char="•"/>
            </a:pPr>
            <a:r>
              <a:rPr lang="en-US" b="0" i="0" u="sng" dirty="0">
                <a:solidFill>
                  <a:schemeClr val="accent1"/>
                </a:solidFill>
                <a:effectLst/>
                <a:latin typeface="Arial" panose="020B0604020202020204" pitchFamily="34" charset="0"/>
                <a:cs typeface="Arial" panose="020B0604020202020204" pitchFamily="34" charset="0"/>
              </a:rPr>
              <a:t>Deeper models are not necessarily deemed superior; their performance is contingent upon the specific problem. </a:t>
            </a:r>
          </a:p>
          <a:p>
            <a:pPr algn="l">
              <a:lnSpc>
                <a:spcPct val="110000"/>
              </a:lnSpc>
              <a:spcAft>
                <a:spcPts val="600"/>
              </a:spcAft>
              <a:buFont typeface="Arial" panose="020B0604020202020204" pitchFamily="34" charset="0"/>
              <a:buChar char="•"/>
            </a:pPr>
            <a:r>
              <a:rPr lang="en-US" b="0" i="0" dirty="0">
                <a:effectLst/>
                <a:latin typeface="Arial" panose="020B0604020202020204" pitchFamily="34" charset="0"/>
                <a:cs typeface="Arial" panose="020B0604020202020204" pitchFamily="34" charset="0"/>
              </a:rPr>
              <a:t>The flexibility inherent in the creation of custom classes for model development is underscored. </a:t>
            </a:r>
          </a:p>
          <a:p>
            <a:pPr algn="l">
              <a:lnSpc>
                <a:spcPct val="110000"/>
              </a:lnSpc>
              <a:spcAft>
                <a:spcPts val="600"/>
              </a:spcAft>
              <a:buFont typeface="Arial" panose="020B0604020202020204" pitchFamily="34" charset="0"/>
              <a:buChar char="•"/>
            </a:pPr>
            <a:r>
              <a:rPr lang="en-US" b="0" i="0" dirty="0">
                <a:effectLst/>
                <a:latin typeface="Arial" panose="020B0604020202020204" pitchFamily="34" charset="0"/>
                <a:cs typeface="Arial" panose="020B0604020202020204" pitchFamily="34" charset="0"/>
              </a:rPr>
              <a:t>Model interpretability and architecture are identified as vital factors influencing performance.</a:t>
            </a:r>
          </a:p>
          <a:p>
            <a:pPr lvl="1">
              <a:lnSpc>
                <a:spcPct val="110000"/>
              </a:lnSpc>
              <a:spcAft>
                <a:spcPts val="600"/>
              </a:spcAft>
              <a:buFont typeface="Wingdings" panose="05000000000000000000" pitchFamily="2" charset="2"/>
              <a:buChar char="q"/>
            </a:pPr>
            <a:r>
              <a:rPr lang="en-US" b="0" i="0" dirty="0">
                <a:effectLst/>
                <a:latin typeface="Arial" panose="020B0604020202020204" pitchFamily="34" charset="0"/>
                <a:cs typeface="Arial" panose="020B0604020202020204" pitchFamily="34" charset="0"/>
              </a:rPr>
              <a:t>Shallow models exhibit quicker learning, while deeper models possess the capacity to capture more intricate data representations. </a:t>
            </a:r>
            <a:endParaRPr lang="en-US" b="0" i="0" dirty="0">
              <a:solidFill>
                <a:srgbClr val="FFC000"/>
              </a:solidFill>
              <a:effectLst/>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C509DE0F-BD25-CA12-7027-5B97475D5150}"/>
              </a:ext>
            </a:extLst>
          </p:cNvPr>
          <p:cNvSpPr>
            <a:spLocks noGrp="1"/>
          </p:cNvSpPr>
          <p:nvPr>
            <p:ph type="sldNum" sz="quarter" idx="12"/>
          </p:nvPr>
        </p:nvSpPr>
        <p:spPr>
          <a:xfrm>
            <a:off x="11704320" y="6455431"/>
            <a:ext cx="445913" cy="365125"/>
          </a:xfrm>
        </p:spPr>
        <p:txBody>
          <a:bodyPr>
            <a:normAutofit/>
          </a:bodyPr>
          <a:lstStyle/>
          <a:p>
            <a:pPr>
              <a:spcAft>
                <a:spcPts val="600"/>
              </a:spcAft>
            </a:pPr>
            <a:fld id="{E284E844-716D-4666-BA44-A8E28B3F3BC8}" type="slidenum">
              <a:rPr lang="en-CA" sz="1100">
                <a:solidFill>
                  <a:schemeClr val="tx1">
                    <a:lumMod val="50000"/>
                    <a:lumOff val="50000"/>
                  </a:schemeClr>
                </a:solidFill>
                <a:latin typeface="Arial" panose="020B0604020202020204" pitchFamily="34" charset="0"/>
                <a:cs typeface="Arial" panose="020B0604020202020204" pitchFamily="34" charset="0"/>
              </a:rPr>
              <a:pPr>
                <a:spcAft>
                  <a:spcPts val="600"/>
                </a:spcAft>
              </a:pPr>
              <a:t>42</a:t>
            </a:fld>
            <a:endParaRPr lang="en-CA" sz="110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98391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AD371-9D8E-7E22-D37D-C9FDC1AFCFF9}"/>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700" dirty="0">
                <a:solidFill>
                  <a:schemeClr val="accent4">
                    <a:lumMod val="60000"/>
                    <a:lumOff val="40000"/>
                  </a:schemeClr>
                </a:solidFill>
                <a:latin typeface="Arial" panose="020B0604020202020204" pitchFamily="34" charset="0"/>
                <a:cs typeface="Arial" panose="020B0604020202020204" pitchFamily="34" charset="0"/>
              </a:rPr>
              <a:t>Analysis of Parameters</a:t>
            </a:r>
            <a:endParaRPr lang="en-CA" sz="37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C509DE0F-BD25-CA12-7027-5B97475D5150}"/>
              </a:ext>
            </a:extLst>
          </p:cNvPr>
          <p:cNvSpPr>
            <a:spLocks noGrp="1"/>
          </p:cNvSpPr>
          <p:nvPr>
            <p:ph type="sldNum" sz="quarter" idx="12"/>
          </p:nvPr>
        </p:nvSpPr>
        <p:spPr>
          <a:xfrm>
            <a:off x="11704320" y="6455431"/>
            <a:ext cx="445913" cy="365125"/>
          </a:xfrm>
        </p:spPr>
        <p:txBody>
          <a:bodyPr>
            <a:normAutofit/>
          </a:bodyPr>
          <a:lstStyle/>
          <a:p>
            <a:pPr>
              <a:spcAft>
                <a:spcPts val="600"/>
              </a:spcAft>
            </a:pPr>
            <a:fld id="{E284E844-716D-4666-BA44-A8E28B3F3BC8}" type="slidenum">
              <a:rPr lang="en-CA" sz="1100">
                <a:solidFill>
                  <a:schemeClr val="tx1">
                    <a:lumMod val="50000"/>
                    <a:lumOff val="50000"/>
                  </a:schemeClr>
                </a:solidFill>
                <a:latin typeface="Arial" panose="020B0604020202020204" pitchFamily="34" charset="0"/>
                <a:cs typeface="Arial" panose="020B0604020202020204" pitchFamily="34" charset="0"/>
              </a:rPr>
              <a:pPr>
                <a:spcAft>
                  <a:spcPts val="600"/>
                </a:spcAft>
              </a:pPr>
              <a:t>43</a:t>
            </a:fld>
            <a:endParaRPr lang="en-CA" sz="1100">
              <a:solidFill>
                <a:schemeClr val="tx1">
                  <a:lumMod val="50000"/>
                  <a:lumOff val="50000"/>
                </a:schemeClr>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37F5EDD4-B73E-42CF-6483-42D4177F7694}"/>
              </a:ext>
            </a:extLst>
          </p:cNvPr>
          <p:cNvPicPr>
            <a:picLocks noChangeAspect="1"/>
          </p:cNvPicPr>
          <p:nvPr/>
        </p:nvPicPr>
        <p:blipFill>
          <a:blip r:embed="rId3"/>
          <a:stretch>
            <a:fillRect/>
          </a:stretch>
        </p:blipFill>
        <p:spPr>
          <a:xfrm>
            <a:off x="1012111" y="1590741"/>
            <a:ext cx="10167774" cy="5169035"/>
          </a:xfrm>
          <a:prstGeom prst="rect">
            <a:avLst/>
          </a:prstGeom>
        </p:spPr>
      </p:pic>
    </p:spTree>
    <p:extLst>
      <p:ext uri="{BB962C8B-B14F-4D97-AF65-F5344CB8AC3E}">
        <p14:creationId xmlns:p14="http://schemas.microsoft.com/office/powerpoint/2010/main" val="2487621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AD371-9D8E-7E22-D37D-C9FDC1AFCFF9}"/>
              </a:ext>
            </a:extLst>
          </p:cNvPr>
          <p:cNvSpPr>
            <a:spLocks noGrp="1"/>
          </p:cNvSpPr>
          <p:nvPr>
            <p:ph type="title"/>
          </p:nvPr>
        </p:nvSpPr>
        <p:spPr>
          <a:xfrm>
            <a:off x="1371599" y="294538"/>
            <a:ext cx="9895951" cy="1033669"/>
          </a:xfrm>
        </p:spPr>
        <p:txBody>
          <a:bodyPr vert="horz" lIns="91440" tIns="45720" rIns="91440" bIns="45720" rtlCol="0" anchor="ctr">
            <a:normAutofit fontScale="90000"/>
          </a:bodyPr>
          <a:lstStyle/>
          <a:p>
            <a:r>
              <a:rPr lang="en-US" sz="3700" dirty="0">
                <a:solidFill>
                  <a:schemeClr val="accent4">
                    <a:lumMod val="60000"/>
                    <a:lumOff val="40000"/>
                  </a:schemeClr>
                </a:solidFill>
                <a:latin typeface="Arial" panose="020B0604020202020204" pitchFamily="34" charset="0"/>
                <a:cs typeface="Arial" panose="020B0604020202020204" pitchFamily="34" charset="0"/>
              </a:rPr>
              <a:t>Implementation of Custom Deep Learning Model Classes (PP#10)</a:t>
            </a:r>
            <a:endParaRPr lang="en-CA" sz="37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86B592F-7664-E5FF-C4E4-4000FD788BA8}"/>
              </a:ext>
            </a:extLst>
          </p:cNvPr>
          <p:cNvSpPr>
            <a:spLocks noGrp="1"/>
          </p:cNvSpPr>
          <p:nvPr>
            <p:ph idx="1"/>
          </p:nvPr>
        </p:nvSpPr>
        <p:spPr>
          <a:xfrm>
            <a:off x="184882" y="1622746"/>
            <a:ext cx="11181323" cy="5107664"/>
          </a:xfrm>
        </p:spPr>
        <p:txBody>
          <a:bodyPr vert="horz" lIns="91440" tIns="45720" rIns="91440" bIns="45720" rtlCol="0" anchor="ctr">
            <a:normAutofit fontScale="77500" lnSpcReduction="20000"/>
          </a:bodyPr>
          <a:lstStyle/>
          <a:p>
            <a:pPr algn="l">
              <a:lnSpc>
                <a:spcPct val="110000"/>
              </a:lnSpc>
              <a:spcBef>
                <a:spcPts val="600"/>
              </a:spcBef>
              <a:spcAft>
                <a:spcPts val="600"/>
              </a:spcAft>
            </a:pPr>
            <a:r>
              <a:rPr lang="en-US" b="0" i="0" dirty="0">
                <a:effectLst/>
                <a:latin typeface="Arial" panose="020B0604020202020204" pitchFamily="34" charset="0"/>
                <a:cs typeface="Arial" panose="020B0604020202020204" pitchFamily="34" charset="0"/>
              </a:rPr>
              <a:t>In this chapter, we </a:t>
            </a:r>
            <a:r>
              <a:rPr lang="en-US" dirty="0">
                <a:latin typeface="Arial" panose="020B0604020202020204" pitchFamily="34" charset="0"/>
                <a:cs typeface="Arial" panose="020B0604020202020204" pitchFamily="34" charset="0"/>
              </a:rPr>
              <a:t>are discussing </a:t>
            </a:r>
            <a:r>
              <a:rPr lang="en-US" b="0" i="0" dirty="0">
                <a:effectLst/>
                <a:latin typeface="Arial" panose="020B0604020202020204" pitchFamily="34" charset="0"/>
                <a:cs typeface="Arial" panose="020B0604020202020204" pitchFamily="34" charset="0"/>
              </a:rPr>
              <a:t>the practice of converting existing deep learning models that are initially structured using the sequential class into custom model classes. </a:t>
            </a:r>
          </a:p>
          <a:p>
            <a:pPr algn="l">
              <a:lnSpc>
                <a:spcPct val="110000"/>
              </a:lnSpc>
              <a:spcBef>
                <a:spcPts val="600"/>
              </a:spcBef>
              <a:spcAft>
                <a:spcPts val="600"/>
              </a:spcAft>
            </a:pPr>
            <a:r>
              <a:rPr lang="en-US" b="0" i="0" dirty="0">
                <a:effectLst/>
                <a:latin typeface="Arial" panose="020B0604020202020204" pitchFamily="34" charset="0"/>
                <a:cs typeface="Arial" panose="020B0604020202020204" pitchFamily="34" charset="0"/>
              </a:rPr>
              <a:t>This exercise not only reinforces your understanding of class-based model design but also showcases the equivalency between sequential-based and custom class-based model architectures.</a:t>
            </a:r>
          </a:p>
          <a:p>
            <a:pPr algn="l">
              <a:lnSpc>
                <a:spcPct val="110000"/>
              </a:lnSpc>
              <a:spcBef>
                <a:spcPts val="600"/>
              </a:spcBef>
              <a:spcAft>
                <a:spcPts val="600"/>
              </a:spcAft>
            </a:pPr>
            <a:r>
              <a:rPr lang="en-US" b="1" i="0" dirty="0">
                <a:solidFill>
                  <a:srgbClr val="A5002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Model Refactoring Using Custom Classes</a:t>
            </a:r>
            <a:endParaRPr lang="en-US" b="0" i="0" dirty="0">
              <a:solidFill>
                <a:srgbClr val="A5002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lvl="1">
              <a:lnSpc>
                <a:spcPct val="110000"/>
              </a:lnSpc>
              <a:spcBef>
                <a:spcPts val="600"/>
              </a:spcBef>
              <a:spcAft>
                <a:spcPts val="600"/>
              </a:spcAft>
              <a:buFont typeface="Wingdings" panose="05000000000000000000" pitchFamily="2" charset="2"/>
              <a:buChar char="v"/>
            </a:pPr>
            <a:r>
              <a:rPr lang="en-US" b="0" i="0" dirty="0">
                <a:effectLst/>
                <a:latin typeface="Arial" panose="020B0604020202020204" pitchFamily="34" charset="0"/>
                <a:cs typeface="Arial" panose="020B0604020202020204" pitchFamily="34" charset="0"/>
              </a:rPr>
              <a:t>The primary objective of this coding challenge is to augment your proficiency in the conversion of sequential models into custom classes. </a:t>
            </a:r>
          </a:p>
          <a:p>
            <a:pPr lvl="1">
              <a:lnSpc>
                <a:spcPct val="110000"/>
              </a:lnSpc>
              <a:spcBef>
                <a:spcPts val="600"/>
              </a:spcBef>
              <a:spcAft>
                <a:spcPts val="600"/>
              </a:spcAft>
              <a:buFont typeface="Wingdings" panose="05000000000000000000" pitchFamily="2" charset="2"/>
              <a:buChar char="v"/>
            </a:pPr>
            <a:r>
              <a:rPr lang="en-US" b="0" i="0" dirty="0">
                <a:effectLst/>
                <a:latin typeface="Arial" panose="020B0604020202020204" pitchFamily="34" charset="0"/>
                <a:cs typeface="Arial" panose="020B0604020202020204" pitchFamily="34" charset="0"/>
              </a:rPr>
              <a:t>You have previously encountered numerous examples that leverage the sequential approach for model design. </a:t>
            </a:r>
          </a:p>
          <a:p>
            <a:pPr algn="l">
              <a:lnSpc>
                <a:spcPct val="110000"/>
              </a:lnSpc>
              <a:spcBef>
                <a:spcPts val="600"/>
              </a:spcBef>
              <a:spcAft>
                <a:spcPts val="600"/>
              </a:spcAft>
            </a:pPr>
            <a:r>
              <a:rPr lang="en-US" b="0" i="0" dirty="0">
                <a:effectLst/>
                <a:latin typeface="Arial" panose="020B0604020202020204" pitchFamily="34" charset="0"/>
                <a:cs typeface="Arial" panose="020B0604020202020204" pitchFamily="34" charset="0"/>
              </a:rPr>
              <a:t>In this challenge, the emphasis is on replicating the existing model's architecture using a custom class structure, thus replacing the use of </a:t>
            </a:r>
            <a:r>
              <a:rPr lang="en-US" b="1" i="0" dirty="0">
                <a:effectLst/>
                <a:latin typeface="Arial" panose="020B0604020202020204" pitchFamily="34" charset="0"/>
                <a:cs typeface="Arial" panose="020B0604020202020204" pitchFamily="34" charset="0"/>
              </a:rPr>
              <a:t>'</a:t>
            </a:r>
            <a:r>
              <a:rPr lang="en-US" b="1" i="0" dirty="0" err="1">
                <a:effectLst/>
                <a:latin typeface="Arial" panose="020B0604020202020204" pitchFamily="34" charset="0"/>
                <a:cs typeface="Arial" panose="020B0604020202020204" pitchFamily="34" charset="0"/>
              </a:rPr>
              <a:t>nn.Sequential</a:t>
            </a:r>
            <a:r>
              <a:rPr lang="en-US" b="0" i="0" dirty="0">
                <a:effectLst/>
                <a:latin typeface="Arial" panose="020B0604020202020204" pitchFamily="34" charset="0"/>
                <a:cs typeface="Arial" panose="020B0604020202020204" pitchFamily="34" charset="0"/>
              </a:rPr>
              <a:t>.'</a:t>
            </a:r>
          </a:p>
        </p:txBody>
      </p:sp>
      <p:sp>
        <p:nvSpPr>
          <p:cNvPr id="4" name="Slide Number Placeholder 3">
            <a:extLst>
              <a:ext uri="{FF2B5EF4-FFF2-40B4-BE49-F238E27FC236}">
                <a16:creationId xmlns:a16="http://schemas.microsoft.com/office/drawing/2014/main" id="{C509DE0F-BD25-CA12-7027-5B97475D5150}"/>
              </a:ext>
            </a:extLst>
          </p:cNvPr>
          <p:cNvSpPr>
            <a:spLocks noGrp="1"/>
          </p:cNvSpPr>
          <p:nvPr>
            <p:ph type="sldNum" sz="quarter" idx="12"/>
          </p:nvPr>
        </p:nvSpPr>
        <p:spPr>
          <a:xfrm>
            <a:off x="11704320" y="6455431"/>
            <a:ext cx="445913" cy="365125"/>
          </a:xfrm>
        </p:spPr>
        <p:txBody>
          <a:bodyPr>
            <a:normAutofit/>
          </a:bodyPr>
          <a:lstStyle/>
          <a:p>
            <a:pPr>
              <a:spcAft>
                <a:spcPts val="600"/>
              </a:spcAft>
            </a:pPr>
            <a:fld id="{E284E844-716D-4666-BA44-A8E28B3F3BC8}" type="slidenum">
              <a:rPr lang="en-CA" sz="1100">
                <a:solidFill>
                  <a:schemeClr val="tx1">
                    <a:lumMod val="50000"/>
                    <a:lumOff val="50000"/>
                  </a:schemeClr>
                </a:solidFill>
                <a:latin typeface="Arial" panose="020B0604020202020204" pitchFamily="34" charset="0"/>
                <a:cs typeface="Arial" panose="020B0604020202020204" pitchFamily="34" charset="0"/>
              </a:rPr>
              <a:pPr>
                <a:spcAft>
                  <a:spcPts val="600"/>
                </a:spcAft>
              </a:pPr>
              <a:t>44</a:t>
            </a:fld>
            <a:endParaRPr lang="en-CA" sz="110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28673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AD371-9D8E-7E22-D37D-C9FDC1AFCFF9}"/>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700" dirty="0">
                <a:solidFill>
                  <a:schemeClr val="accent4">
                    <a:lumMod val="60000"/>
                    <a:lumOff val="40000"/>
                  </a:schemeClr>
                </a:solidFill>
                <a:latin typeface="Arial" panose="020B0604020202020204" pitchFamily="34" charset="0"/>
                <a:cs typeface="Arial" panose="020B0604020202020204" pitchFamily="34" charset="0"/>
              </a:rPr>
              <a:t>Instructions for the Code Challenge</a:t>
            </a:r>
            <a:endParaRPr lang="en-CA" sz="37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86B592F-7664-E5FF-C4E4-4000FD788BA8}"/>
              </a:ext>
            </a:extLst>
          </p:cNvPr>
          <p:cNvSpPr>
            <a:spLocks noGrp="1"/>
          </p:cNvSpPr>
          <p:nvPr>
            <p:ph idx="1"/>
          </p:nvPr>
        </p:nvSpPr>
        <p:spPr>
          <a:xfrm>
            <a:off x="697832" y="1891970"/>
            <a:ext cx="10672009" cy="4563461"/>
          </a:xfrm>
        </p:spPr>
        <p:txBody>
          <a:bodyPr vert="horz" lIns="91440" tIns="45720" rIns="91440" bIns="45720" rtlCol="0" anchor="ctr">
            <a:normAutofit/>
          </a:bodyPr>
          <a:lstStyle/>
          <a:p>
            <a:pPr algn="l">
              <a:lnSpc>
                <a:spcPct val="100000"/>
              </a:lnSpc>
              <a:spcBef>
                <a:spcPts val="600"/>
              </a:spcBef>
              <a:spcAft>
                <a:spcPts val="1200"/>
              </a:spcAft>
              <a:buFont typeface="+mj-lt"/>
              <a:buAutoNum type="arabicPeriod"/>
            </a:pPr>
            <a:r>
              <a:rPr lang="en-US" sz="2400" b="0" i="0" dirty="0">
                <a:effectLst/>
                <a:latin typeface="Arial" panose="020B0604020202020204" pitchFamily="34" charset="0"/>
                <a:cs typeface="Arial" panose="020B0604020202020204" pitchFamily="34" charset="0"/>
              </a:rPr>
              <a:t>Begin by creating a copy of the notebook titled "multi-layer" to ensure the integrity of the original file.</a:t>
            </a:r>
          </a:p>
          <a:p>
            <a:pPr algn="l">
              <a:lnSpc>
                <a:spcPct val="100000"/>
              </a:lnSpc>
              <a:spcBef>
                <a:spcPts val="600"/>
              </a:spcBef>
              <a:spcAft>
                <a:spcPts val="1200"/>
              </a:spcAft>
              <a:buFont typeface="+mj-lt"/>
              <a:buAutoNum type="arabicPeriod"/>
            </a:pPr>
            <a:r>
              <a:rPr lang="en-US" sz="2400" b="0" i="0" dirty="0">
                <a:effectLst/>
                <a:latin typeface="Arial" panose="020B0604020202020204" pitchFamily="34" charset="0"/>
                <a:cs typeface="Arial" panose="020B0604020202020204" pitchFamily="34" charset="0"/>
              </a:rPr>
              <a:t>Reconstruct the model, preserving its architecture precisely as it is. The key difference is the utilization of your own class instead of </a:t>
            </a:r>
            <a:r>
              <a:rPr lang="en-US" sz="2400" b="1" i="0" dirty="0">
                <a:effectLst/>
                <a:latin typeface="Arial" panose="020B0604020202020204" pitchFamily="34" charset="0"/>
                <a:cs typeface="Arial" panose="020B0604020202020204" pitchFamily="34" charset="0"/>
              </a:rPr>
              <a:t>'</a:t>
            </a:r>
            <a:r>
              <a:rPr lang="en-US" sz="2400" b="1" i="0" dirty="0" err="1">
                <a:effectLst/>
                <a:latin typeface="Arial" panose="020B0604020202020204" pitchFamily="34" charset="0"/>
                <a:cs typeface="Arial" panose="020B0604020202020204" pitchFamily="34" charset="0"/>
              </a:rPr>
              <a:t>nn.Sequential</a:t>
            </a:r>
            <a:r>
              <a:rPr lang="en-US" sz="2400" b="0" i="0" dirty="0">
                <a:effectLst/>
                <a:latin typeface="Arial" panose="020B0604020202020204" pitchFamily="34" charset="0"/>
                <a:cs typeface="Arial" panose="020B0604020202020204" pitchFamily="34" charset="0"/>
              </a:rPr>
              <a:t>.'</a:t>
            </a:r>
          </a:p>
          <a:p>
            <a:pPr algn="l">
              <a:lnSpc>
                <a:spcPct val="100000"/>
              </a:lnSpc>
              <a:spcBef>
                <a:spcPts val="600"/>
              </a:spcBef>
              <a:spcAft>
                <a:spcPts val="1200"/>
              </a:spcAft>
              <a:buFont typeface="+mj-lt"/>
              <a:buAutoNum type="arabicPeriod"/>
            </a:pPr>
            <a:r>
              <a:rPr lang="en-US" sz="2400" b="0" i="0" dirty="0">
                <a:effectLst/>
                <a:latin typeface="Arial" panose="020B0604020202020204" pitchFamily="34" charset="0"/>
                <a:cs typeface="Arial" panose="020B0604020202020204" pitchFamily="34" charset="0"/>
              </a:rPr>
              <a:t>Execute the remainder of the code to verify that the model functions correctly.</a:t>
            </a:r>
          </a:p>
        </p:txBody>
      </p:sp>
      <p:sp>
        <p:nvSpPr>
          <p:cNvPr id="4" name="Slide Number Placeholder 3">
            <a:extLst>
              <a:ext uri="{FF2B5EF4-FFF2-40B4-BE49-F238E27FC236}">
                <a16:creationId xmlns:a16="http://schemas.microsoft.com/office/drawing/2014/main" id="{C509DE0F-BD25-CA12-7027-5B97475D5150}"/>
              </a:ext>
            </a:extLst>
          </p:cNvPr>
          <p:cNvSpPr>
            <a:spLocks noGrp="1"/>
          </p:cNvSpPr>
          <p:nvPr>
            <p:ph type="sldNum" sz="quarter" idx="12"/>
          </p:nvPr>
        </p:nvSpPr>
        <p:spPr>
          <a:xfrm>
            <a:off x="11704320" y="6455431"/>
            <a:ext cx="445913" cy="365125"/>
          </a:xfrm>
        </p:spPr>
        <p:txBody>
          <a:bodyPr>
            <a:normAutofit/>
          </a:bodyPr>
          <a:lstStyle/>
          <a:p>
            <a:pPr>
              <a:spcAft>
                <a:spcPts val="600"/>
              </a:spcAft>
            </a:pPr>
            <a:fld id="{E284E844-716D-4666-BA44-A8E28B3F3BC8}" type="slidenum">
              <a:rPr lang="en-CA" sz="1100">
                <a:solidFill>
                  <a:schemeClr val="tx1">
                    <a:lumMod val="50000"/>
                    <a:lumOff val="50000"/>
                  </a:schemeClr>
                </a:solidFill>
                <a:latin typeface="Arial" panose="020B0604020202020204" pitchFamily="34" charset="0"/>
                <a:cs typeface="Arial" panose="020B0604020202020204" pitchFamily="34" charset="0"/>
              </a:rPr>
              <a:pPr>
                <a:spcAft>
                  <a:spcPts val="600"/>
                </a:spcAft>
              </a:pPr>
              <a:t>45</a:t>
            </a:fld>
            <a:endParaRPr lang="en-CA" sz="110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44134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AD371-9D8E-7E22-D37D-C9FDC1AFCFF9}"/>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700" dirty="0">
                <a:solidFill>
                  <a:schemeClr val="accent4">
                    <a:lumMod val="60000"/>
                    <a:lumOff val="40000"/>
                  </a:schemeClr>
                </a:solidFill>
                <a:latin typeface="Arial" panose="020B0604020202020204" pitchFamily="34" charset="0"/>
                <a:cs typeface="Arial" panose="020B0604020202020204" pitchFamily="34" charset="0"/>
              </a:rPr>
              <a:t>Meta-Experiments for Clarity</a:t>
            </a:r>
            <a:endParaRPr lang="en-CA" sz="37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86B592F-7664-E5FF-C4E4-4000FD788BA8}"/>
              </a:ext>
            </a:extLst>
          </p:cNvPr>
          <p:cNvSpPr>
            <a:spLocks noGrp="1"/>
          </p:cNvSpPr>
          <p:nvPr>
            <p:ph idx="1"/>
          </p:nvPr>
        </p:nvSpPr>
        <p:spPr>
          <a:xfrm>
            <a:off x="38316" y="1622746"/>
            <a:ext cx="8115305" cy="5197810"/>
          </a:xfrm>
        </p:spPr>
        <p:txBody>
          <a:bodyPr vert="horz" lIns="91440" tIns="45720" rIns="91440" bIns="45720" rtlCol="0" anchor="ctr">
            <a:normAutofit/>
          </a:bodyPr>
          <a:lstStyle/>
          <a:p>
            <a:pPr algn="l">
              <a:lnSpc>
                <a:spcPct val="120000"/>
              </a:lnSpc>
              <a:spcBef>
                <a:spcPts val="600"/>
              </a:spcBef>
              <a:spcAft>
                <a:spcPts val="600"/>
              </a:spcAft>
            </a:pPr>
            <a:r>
              <a:rPr lang="en-US" sz="1400" b="0" i="0" dirty="0">
                <a:solidFill>
                  <a:srgbClr val="A50021"/>
                </a:solidFill>
                <a:effectLst/>
                <a:latin typeface="Arial" panose="020B0604020202020204" pitchFamily="34" charset="0"/>
                <a:cs typeface="Arial" panose="020B0604020202020204" pitchFamily="34" charset="0"/>
              </a:rPr>
              <a:t>To overcome the variability in individual experiment results, we conducted meta-experiments. </a:t>
            </a:r>
          </a:p>
          <a:p>
            <a:pPr lvl="1">
              <a:lnSpc>
                <a:spcPct val="120000"/>
              </a:lnSpc>
              <a:spcBef>
                <a:spcPts val="600"/>
              </a:spcBef>
              <a:spcAft>
                <a:spcPts val="600"/>
              </a:spcAft>
              <a:buFont typeface="Wingdings" panose="05000000000000000000" pitchFamily="2" charset="2"/>
              <a:buChar char="q"/>
            </a:pPr>
            <a:r>
              <a:rPr lang="en-US" sz="1800" b="0" i="0" dirty="0">
                <a:solidFill>
                  <a:srgbClr val="0070C0"/>
                </a:solidFill>
                <a:effectLst/>
                <a:latin typeface="Arial" panose="020B0604020202020204" pitchFamily="34" charset="0"/>
                <a:cs typeface="Arial" panose="020B0604020202020204" pitchFamily="34" charset="0"/>
              </a:rPr>
              <a:t>Repeating the experiment multiple times and averaging the outcomes, providing a clearer view of the relationship between learning rates and accuracy.</a:t>
            </a:r>
          </a:p>
          <a:p>
            <a:pPr algn="l">
              <a:lnSpc>
                <a:spcPct val="120000"/>
              </a:lnSpc>
              <a:spcBef>
                <a:spcPts val="600"/>
              </a:spcBef>
              <a:spcAft>
                <a:spcPts val="600"/>
              </a:spcAft>
            </a:pPr>
            <a:r>
              <a:rPr lang="en-US" sz="1400" dirty="0">
                <a:solidFill>
                  <a:srgbClr val="A50021"/>
                </a:solidFill>
                <a:latin typeface="Arial" panose="020B0604020202020204" pitchFamily="34" charset="0"/>
                <a:cs typeface="Arial" panose="020B0604020202020204" pitchFamily="34" charset="0"/>
              </a:rPr>
              <a:t>Revealing the Learning Rate Effect</a:t>
            </a:r>
          </a:p>
          <a:p>
            <a:pPr lvl="1">
              <a:lnSpc>
                <a:spcPct val="120000"/>
              </a:lnSpc>
              <a:spcBef>
                <a:spcPts val="600"/>
              </a:spcBef>
              <a:spcAft>
                <a:spcPts val="600"/>
              </a:spcAft>
              <a:buFont typeface="Wingdings" panose="05000000000000000000" pitchFamily="2" charset="2"/>
              <a:buChar char="q"/>
            </a:pPr>
            <a:r>
              <a:rPr lang="en-US" sz="1800" b="0" i="0" dirty="0">
                <a:solidFill>
                  <a:srgbClr val="00FF99"/>
                </a:solidFill>
                <a:effectLst/>
                <a:latin typeface="Arial" panose="020B0604020202020204" pitchFamily="34" charset="0"/>
                <a:cs typeface="Arial" panose="020B0604020202020204" pitchFamily="34" charset="0"/>
              </a:rPr>
              <a:t>Extremely small learning rates generally impede learning, while larger learning rates facilitate better model performance. </a:t>
            </a:r>
          </a:p>
          <a:p>
            <a:pPr lvl="1">
              <a:lnSpc>
                <a:spcPct val="120000"/>
              </a:lnSpc>
              <a:spcBef>
                <a:spcPts val="600"/>
              </a:spcBef>
              <a:spcAft>
                <a:spcPts val="600"/>
              </a:spcAft>
              <a:buFont typeface="Wingdings" panose="05000000000000000000" pitchFamily="2" charset="2"/>
              <a:buChar char="q"/>
            </a:pPr>
            <a:r>
              <a:rPr lang="en-US" sz="1800" b="0" i="0" dirty="0">
                <a:solidFill>
                  <a:srgbClr val="000099"/>
                </a:solidFill>
                <a:effectLst/>
                <a:latin typeface="Arial" panose="020B0604020202020204" pitchFamily="34" charset="0"/>
                <a:cs typeface="Arial" panose="020B0604020202020204" pitchFamily="34" charset="0"/>
              </a:rPr>
              <a:t>This finding sheds light on the delicate balance between learning rates and model convergence.</a:t>
            </a:r>
          </a:p>
          <a:p>
            <a:pPr algn="l">
              <a:lnSpc>
                <a:spcPct val="120000"/>
              </a:lnSpc>
              <a:spcBef>
                <a:spcPts val="600"/>
              </a:spcBef>
              <a:spcAft>
                <a:spcPts val="600"/>
              </a:spcAft>
            </a:pPr>
            <a:r>
              <a:rPr lang="en-US" sz="1400" dirty="0">
                <a:solidFill>
                  <a:srgbClr val="A50021"/>
                </a:solidFill>
                <a:latin typeface="Arial" panose="020B0604020202020204" pitchFamily="34" charset="0"/>
                <a:cs typeface="Arial" panose="020B0604020202020204" pitchFamily="34" charset="0"/>
              </a:rPr>
              <a:t>Conclusion</a:t>
            </a:r>
          </a:p>
          <a:p>
            <a:pPr lvl="1">
              <a:lnSpc>
                <a:spcPct val="120000"/>
              </a:lnSpc>
              <a:spcBef>
                <a:spcPts val="600"/>
              </a:spcBef>
              <a:spcAft>
                <a:spcPts val="600"/>
              </a:spcAft>
              <a:buFont typeface="Wingdings" panose="05000000000000000000" pitchFamily="2" charset="2"/>
              <a:buChar char="q"/>
            </a:pPr>
            <a:r>
              <a:rPr lang="en-US" sz="1800" dirty="0">
                <a:solidFill>
                  <a:srgbClr val="669900"/>
                </a:solidFill>
                <a:latin typeface="Arial" panose="020B0604020202020204" pitchFamily="34" charset="0"/>
                <a:cs typeface="Arial" panose="020B0604020202020204" pitchFamily="34" charset="0"/>
              </a:rPr>
              <a:t>By conducting meta-experiments and exploring the impact of learning rates on model performance, we've gained valuable insights into the intricacies of deep learning.</a:t>
            </a:r>
          </a:p>
        </p:txBody>
      </p:sp>
      <p:sp>
        <p:nvSpPr>
          <p:cNvPr id="4" name="Slide Number Placeholder 3">
            <a:extLst>
              <a:ext uri="{FF2B5EF4-FFF2-40B4-BE49-F238E27FC236}">
                <a16:creationId xmlns:a16="http://schemas.microsoft.com/office/drawing/2014/main" id="{C509DE0F-BD25-CA12-7027-5B97475D5150}"/>
              </a:ext>
            </a:extLst>
          </p:cNvPr>
          <p:cNvSpPr>
            <a:spLocks noGrp="1"/>
          </p:cNvSpPr>
          <p:nvPr>
            <p:ph type="sldNum" sz="quarter" idx="12"/>
          </p:nvPr>
        </p:nvSpPr>
        <p:spPr>
          <a:xfrm>
            <a:off x="11704320" y="6455431"/>
            <a:ext cx="445913" cy="365125"/>
          </a:xfrm>
        </p:spPr>
        <p:txBody>
          <a:bodyPr>
            <a:normAutofit/>
          </a:bodyPr>
          <a:lstStyle/>
          <a:p>
            <a:pPr>
              <a:spcAft>
                <a:spcPts val="600"/>
              </a:spcAft>
            </a:pPr>
            <a:fld id="{E284E844-716D-4666-BA44-A8E28B3F3BC8}" type="slidenum">
              <a:rPr lang="en-CA" sz="1100">
                <a:solidFill>
                  <a:schemeClr val="tx1">
                    <a:lumMod val="50000"/>
                    <a:lumOff val="50000"/>
                  </a:schemeClr>
                </a:solidFill>
                <a:latin typeface="Arial" panose="020B0604020202020204" pitchFamily="34" charset="0"/>
                <a:cs typeface="Arial" panose="020B0604020202020204" pitchFamily="34" charset="0"/>
              </a:rPr>
              <a:pPr>
                <a:spcAft>
                  <a:spcPts val="600"/>
                </a:spcAft>
              </a:pPr>
              <a:t>5</a:t>
            </a:fld>
            <a:endParaRPr lang="en-CA" sz="1100">
              <a:solidFill>
                <a:schemeClr val="tx1">
                  <a:lumMod val="50000"/>
                  <a:lumOff val="50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109FAF3C-F850-2B5F-A585-869CDF1E089E}"/>
              </a:ext>
            </a:extLst>
          </p:cNvPr>
          <p:cNvPicPr>
            <a:picLocks noChangeAspect="1"/>
          </p:cNvPicPr>
          <p:nvPr/>
        </p:nvPicPr>
        <p:blipFill>
          <a:blip r:embed="rId3"/>
          <a:stretch>
            <a:fillRect/>
          </a:stretch>
        </p:blipFill>
        <p:spPr>
          <a:xfrm>
            <a:off x="7985808" y="2570888"/>
            <a:ext cx="4206192" cy="3162049"/>
          </a:xfrm>
          <a:prstGeom prst="rect">
            <a:avLst/>
          </a:prstGeom>
        </p:spPr>
      </p:pic>
    </p:spTree>
    <p:extLst>
      <p:ext uri="{BB962C8B-B14F-4D97-AF65-F5344CB8AC3E}">
        <p14:creationId xmlns:p14="http://schemas.microsoft.com/office/powerpoint/2010/main" val="3895837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AD371-9D8E-7E22-D37D-C9FDC1AFCFF9}"/>
              </a:ext>
            </a:extLst>
          </p:cNvPr>
          <p:cNvSpPr>
            <a:spLocks noGrp="1"/>
          </p:cNvSpPr>
          <p:nvPr>
            <p:ph type="title"/>
          </p:nvPr>
        </p:nvSpPr>
        <p:spPr>
          <a:xfrm>
            <a:off x="1371599" y="294538"/>
            <a:ext cx="9895951" cy="1033669"/>
          </a:xfrm>
        </p:spPr>
        <p:txBody>
          <a:bodyPr vert="horz" lIns="91440" tIns="45720" rIns="91440" bIns="45720" rtlCol="0" anchor="ctr">
            <a:normAutofit fontScale="90000"/>
          </a:bodyPr>
          <a:lstStyle/>
          <a:p>
            <a:r>
              <a:rPr lang="en-US" sz="3700" dirty="0">
                <a:solidFill>
                  <a:schemeClr val="accent4">
                    <a:lumMod val="60000"/>
                    <a:lumOff val="40000"/>
                  </a:schemeClr>
                </a:solidFill>
                <a:latin typeface="Arial" panose="020B0604020202020204" pitchFamily="34" charset="0"/>
                <a:cs typeface="Arial" panose="020B0604020202020204" pitchFamily="34" charset="0"/>
              </a:rPr>
              <a:t>Constructing Multi-Layer Artificial Neural Networks</a:t>
            </a:r>
            <a:endParaRPr lang="en-CA" sz="37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86B592F-7664-E5FF-C4E4-4000FD788BA8}"/>
              </a:ext>
            </a:extLst>
          </p:cNvPr>
          <p:cNvSpPr>
            <a:spLocks noGrp="1"/>
          </p:cNvSpPr>
          <p:nvPr>
            <p:ph idx="1"/>
          </p:nvPr>
        </p:nvSpPr>
        <p:spPr>
          <a:xfrm>
            <a:off x="697833" y="1891970"/>
            <a:ext cx="10964720" cy="4563461"/>
          </a:xfrm>
        </p:spPr>
        <p:txBody>
          <a:bodyPr vert="horz" lIns="91440" tIns="45720" rIns="91440" bIns="45720" rtlCol="0" anchor="ctr">
            <a:normAutofit/>
          </a:bodyPr>
          <a:lstStyle/>
          <a:p>
            <a:pPr algn="l">
              <a:lnSpc>
                <a:spcPct val="100000"/>
              </a:lnSpc>
              <a:spcBef>
                <a:spcPts val="600"/>
              </a:spcBef>
              <a:spcAft>
                <a:spcPts val="600"/>
              </a:spcAft>
            </a:pPr>
            <a:r>
              <a:rPr lang="en-US" sz="2000" b="0" i="0" dirty="0">
                <a:solidFill>
                  <a:srgbClr val="A50021"/>
                </a:solidFill>
                <a:effectLst/>
                <a:latin typeface="Arial" panose="020B0604020202020204" pitchFamily="34" charset="0"/>
                <a:cs typeface="Arial" panose="020B0604020202020204" pitchFamily="34" charset="0"/>
              </a:rPr>
              <a:t>In the previous practice, the model's performance exhibited a binary pattern – achieving high accuracy or operating at a chance level when categorizing the quartz dataset. </a:t>
            </a:r>
          </a:p>
          <a:p>
            <a:pPr algn="l">
              <a:lnSpc>
                <a:spcPct val="100000"/>
              </a:lnSpc>
              <a:spcBef>
                <a:spcPts val="600"/>
              </a:spcBef>
              <a:spcAft>
                <a:spcPts val="600"/>
              </a:spcAft>
            </a:pPr>
            <a:r>
              <a:rPr lang="en-US" sz="2000" b="0" i="0" dirty="0">
                <a:solidFill>
                  <a:srgbClr val="0070C0"/>
                </a:solidFill>
                <a:effectLst/>
                <a:latin typeface="Arial" panose="020B0604020202020204" pitchFamily="34" charset="0"/>
                <a:cs typeface="Arial" panose="020B0604020202020204" pitchFamily="34" charset="0"/>
              </a:rPr>
              <a:t>An exploration was conducted to investigate whether the model's complexity was a limiting factor.</a:t>
            </a:r>
          </a:p>
          <a:p>
            <a:pPr algn="l">
              <a:lnSpc>
                <a:spcPct val="100000"/>
              </a:lnSpc>
              <a:spcBef>
                <a:spcPts val="600"/>
              </a:spcBef>
              <a:spcAft>
                <a:spcPts val="600"/>
              </a:spcAft>
            </a:pPr>
            <a:r>
              <a:rPr lang="en-US" sz="2000" b="1" i="0" dirty="0">
                <a:effectLst/>
                <a:latin typeface="Arial" panose="020B0604020202020204" pitchFamily="34" charset="0"/>
                <a:cs typeface="Arial" panose="020B0604020202020204" pitchFamily="34" charset="0"/>
              </a:rPr>
              <a:t>Architecture of the Deep Learning Network</a:t>
            </a:r>
            <a:r>
              <a:rPr lang="en-US" sz="2000" b="0" i="0" dirty="0">
                <a:effectLst/>
                <a:latin typeface="Arial" panose="020B0604020202020204" pitchFamily="34" charset="0"/>
                <a:cs typeface="Arial" panose="020B0604020202020204" pitchFamily="34" charset="0"/>
              </a:rPr>
              <a:t> </a:t>
            </a:r>
          </a:p>
          <a:p>
            <a:pPr lvl="1">
              <a:lnSpc>
                <a:spcPct val="100000"/>
              </a:lnSpc>
              <a:spcBef>
                <a:spcPts val="600"/>
              </a:spcBef>
              <a:spcAft>
                <a:spcPts val="600"/>
              </a:spcAft>
              <a:buFont typeface="Wingdings" panose="05000000000000000000" pitchFamily="2" charset="2"/>
              <a:buChar char="q"/>
            </a:pPr>
            <a:r>
              <a:rPr lang="en-US" sz="1800" b="0" i="0" dirty="0">
                <a:solidFill>
                  <a:srgbClr val="666699"/>
                </a:solidFill>
                <a:effectLst/>
                <a:latin typeface="Arial" panose="020B0604020202020204" pitchFamily="34" charset="0"/>
                <a:cs typeface="Arial" panose="020B0604020202020204" pitchFamily="34" charset="0"/>
              </a:rPr>
              <a:t>ANN layers comprising an input layer, hidden layers, and an output layer. </a:t>
            </a:r>
          </a:p>
          <a:p>
            <a:pPr lvl="1">
              <a:lnSpc>
                <a:spcPct val="100000"/>
              </a:lnSpc>
              <a:spcBef>
                <a:spcPts val="600"/>
              </a:spcBef>
              <a:spcAft>
                <a:spcPts val="600"/>
              </a:spcAft>
              <a:buFont typeface="Wingdings" panose="05000000000000000000" pitchFamily="2" charset="2"/>
              <a:buChar char="q"/>
            </a:pPr>
            <a:r>
              <a:rPr lang="en-US" sz="1800" b="0" i="0" dirty="0">
                <a:solidFill>
                  <a:srgbClr val="666699"/>
                </a:solidFill>
                <a:effectLst/>
                <a:latin typeface="Arial" panose="020B0604020202020204" pitchFamily="34" charset="0"/>
                <a:cs typeface="Arial" panose="020B0604020202020204" pitchFamily="34" charset="0"/>
              </a:rPr>
              <a:t>The input layer establishes a connection with the external world, accepting data from diverse sources. </a:t>
            </a:r>
          </a:p>
          <a:p>
            <a:pPr lvl="1">
              <a:lnSpc>
                <a:spcPct val="100000"/>
              </a:lnSpc>
              <a:spcBef>
                <a:spcPts val="600"/>
              </a:spcBef>
              <a:spcAft>
                <a:spcPts val="600"/>
              </a:spcAft>
              <a:buFont typeface="Wingdings" panose="05000000000000000000" pitchFamily="2" charset="2"/>
              <a:buChar char="q"/>
            </a:pPr>
            <a:r>
              <a:rPr lang="en-US" sz="1800" b="0" i="0" dirty="0">
                <a:solidFill>
                  <a:srgbClr val="666699"/>
                </a:solidFill>
                <a:effectLst/>
                <a:latin typeface="Arial" panose="020B0604020202020204" pitchFamily="34" charset="0"/>
                <a:cs typeface="Arial" panose="020B0604020202020204" pitchFamily="34" charset="0"/>
              </a:rPr>
              <a:t>The hidden layers, conversely, remain confined within the network, devoid of interaction with external data. They receive inputs from preceding layers.</a:t>
            </a:r>
          </a:p>
        </p:txBody>
      </p:sp>
      <p:sp>
        <p:nvSpPr>
          <p:cNvPr id="4" name="Slide Number Placeholder 3">
            <a:extLst>
              <a:ext uri="{FF2B5EF4-FFF2-40B4-BE49-F238E27FC236}">
                <a16:creationId xmlns:a16="http://schemas.microsoft.com/office/drawing/2014/main" id="{C509DE0F-BD25-CA12-7027-5B97475D5150}"/>
              </a:ext>
            </a:extLst>
          </p:cNvPr>
          <p:cNvSpPr>
            <a:spLocks noGrp="1"/>
          </p:cNvSpPr>
          <p:nvPr>
            <p:ph type="sldNum" sz="quarter" idx="12"/>
          </p:nvPr>
        </p:nvSpPr>
        <p:spPr>
          <a:xfrm>
            <a:off x="11704320" y="6455431"/>
            <a:ext cx="445913" cy="365125"/>
          </a:xfrm>
        </p:spPr>
        <p:txBody>
          <a:bodyPr>
            <a:normAutofit/>
          </a:bodyPr>
          <a:lstStyle/>
          <a:p>
            <a:pPr>
              <a:spcAft>
                <a:spcPts val="600"/>
              </a:spcAft>
            </a:pPr>
            <a:fld id="{E284E844-716D-4666-BA44-A8E28B3F3BC8}" type="slidenum">
              <a:rPr lang="en-CA" sz="1100">
                <a:solidFill>
                  <a:schemeClr val="tx1">
                    <a:lumMod val="50000"/>
                    <a:lumOff val="50000"/>
                  </a:schemeClr>
                </a:solidFill>
                <a:latin typeface="Arial" panose="020B0604020202020204" pitchFamily="34" charset="0"/>
                <a:cs typeface="Arial" panose="020B0604020202020204" pitchFamily="34" charset="0"/>
              </a:rPr>
              <a:pPr>
                <a:spcAft>
                  <a:spcPts val="600"/>
                </a:spcAft>
              </a:pPr>
              <a:t>6</a:t>
            </a:fld>
            <a:endParaRPr lang="en-CA" sz="1100">
              <a:solidFill>
                <a:schemeClr val="tx1">
                  <a:lumMod val="50000"/>
                  <a:lumOff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060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AD371-9D8E-7E22-D37D-C9FDC1AFCFF9}"/>
              </a:ext>
            </a:extLst>
          </p:cNvPr>
          <p:cNvSpPr>
            <a:spLocks noGrp="1"/>
          </p:cNvSpPr>
          <p:nvPr>
            <p:ph type="title"/>
          </p:nvPr>
        </p:nvSpPr>
        <p:spPr>
          <a:xfrm>
            <a:off x="1371599" y="294538"/>
            <a:ext cx="9895951" cy="1033669"/>
          </a:xfrm>
        </p:spPr>
        <p:txBody>
          <a:bodyPr vert="horz" lIns="91440" tIns="45720" rIns="91440" bIns="45720" rtlCol="0" anchor="ctr">
            <a:normAutofit fontScale="90000"/>
          </a:bodyPr>
          <a:lstStyle/>
          <a:p>
            <a:r>
              <a:rPr lang="en-US" sz="3700" dirty="0">
                <a:solidFill>
                  <a:schemeClr val="accent4">
                    <a:lumMod val="60000"/>
                    <a:lumOff val="40000"/>
                  </a:schemeClr>
                </a:solidFill>
                <a:latin typeface="Arial" panose="020B0604020202020204" pitchFamily="34" charset="0"/>
                <a:cs typeface="Arial" panose="020B0604020202020204" pitchFamily="34" charset="0"/>
              </a:rPr>
              <a:t>Constructing Multi-Layer Artificial Neural Networks</a:t>
            </a:r>
            <a:endParaRPr lang="en-CA" sz="37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C509DE0F-BD25-CA12-7027-5B97475D5150}"/>
              </a:ext>
            </a:extLst>
          </p:cNvPr>
          <p:cNvSpPr>
            <a:spLocks noGrp="1"/>
          </p:cNvSpPr>
          <p:nvPr>
            <p:ph type="sldNum" sz="quarter" idx="12"/>
          </p:nvPr>
        </p:nvSpPr>
        <p:spPr>
          <a:xfrm>
            <a:off x="11704320" y="6455431"/>
            <a:ext cx="445913" cy="365125"/>
          </a:xfrm>
        </p:spPr>
        <p:txBody>
          <a:bodyPr>
            <a:normAutofit/>
          </a:bodyPr>
          <a:lstStyle/>
          <a:p>
            <a:pPr>
              <a:spcAft>
                <a:spcPts val="600"/>
              </a:spcAft>
            </a:pPr>
            <a:fld id="{E284E844-716D-4666-BA44-A8E28B3F3BC8}" type="slidenum">
              <a:rPr lang="en-CA" sz="1100">
                <a:solidFill>
                  <a:schemeClr val="tx1">
                    <a:lumMod val="50000"/>
                    <a:lumOff val="50000"/>
                  </a:schemeClr>
                </a:solidFill>
                <a:latin typeface="Arial" panose="020B0604020202020204" pitchFamily="34" charset="0"/>
                <a:cs typeface="Arial" panose="020B0604020202020204" pitchFamily="34" charset="0"/>
              </a:rPr>
              <a:pPr>
                <a:spcAft>
                  <a:spcPts val="600"/>
                </a:spcAft>
              </a:pPr>
              <a:t>7</a:t>
            </a:fld>
            <a:endParaRPr lang="en-CA" sz="1100">
              <a:solidFill>
                <a:schemeClr val="tx1">
                  <a:lumMod val="50000"/>
                  <a:lumOff val="50000"/>
                </a:schemeClr>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12F1B7ED-DAF4-8EB2-3E1B-686BC77ADA53}"/>
              </a:ext>
            </a:extLst>
          </p:cNvPr>
          <p:cNvSpPr txBox="1"/>
          <p:nvPr/>
        </p:nvSpPr>
        <p:spPr>
          <a:xfrm>
            <a:off x="645928" y="1891970"/>
            <a:ext cx="6097772" cy="369332"/>
          </a:xfrm>
          <a:prstGeom prst="rect">
            <a:avLst/>
          </a:prstGeom>
          <a:noFill/>
        </p:spPr>
        <p:txBody>
          <a:bodyPr wrap="square">
            <a:spAutoFit/>
          </a:bodyPr>
          <a:lstStyle/>
          <a:p>
            <a:r>
              <a:rPr lang="en-CA" dirty="0"/>
              <a:t>https://alexlenail.me/NN-SVG</a:t>
            </a:r>
          </a:p>
        </p:txBody>
      </p:sp>
      <p:pic>
        <p:nvPicPr>
          <p:cNvPr id="14" name="Picture 13">
            <a:extLst>
              <a:ext uri="{FF2B5EF4-FFF2-40B4-BE49-F238E27FC236}">
                <a16:creationId xmlns:a16="http://schemas.microsoft.com/office/drawing/2014/main" id="{786E45FD-A98B-DA1D-374C-8377F691BF6A}"/>
              </a:ext>
            </a:extLst>
          </p:cNvPr>
          <p:cNvPicPr>
            <a:picLocks noChangeAspect="1"/>
          </p:cNvPicPr>
          <p:nvPr/>
        </p:nvPicPr>
        <p:blipFill>
          <a:blip r:embed="rId3"/>
          <a:stretch>
            <a:fillRect/>
          </a:stretch>
        </p:blipFill>
        <p:spPr>
          <a:xfrm>
            <a:off x="2622665" y="2343813"/>
            <a:ext cx="9039888" cy="4304709"/>
          </a:xfrm>
          <a:prstGeom prst="rect">
            <a:avLst/>
          </a:prstGeom>
        </p:spPr>
      </p:pic>
    </p:spTree>
    <p:extLst>
      <p:ext uri="{BB962C8B-B14F-4D97-AF65-F5344CB8AC3E}">
        <p14:creationId xmlns:p14="http://schemas.microsoft.com/office/powerpoint/2010/main" val="1758684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8AD371-9D8E-7E22-D37D-C9FDC1AFCFF9}"/>
              </a:ext>
            </a:extLst>
          </p:cNvPr>
          <p:cNvSpPr>
            <a:spLocks noGrp="1"/>
          </p:cNvSpPr>
          <p:nvPr>
            <p:ph type="title"/>
          </p:nvPr>
        </p:nvSpPr>
        <p:spPr>
          <a:xfrm>
            <a:off x="1371599" y="294538"/>
            <a:ext cx="9895951" cy="1033669"/>
          </a:xfrm>
        </p:spPr>
        <p:txBody>
          <a:bodyPr vert="horz" lIns="91440" tIns="45720" rIns="91440" bIns="45720" rtlCol="0" anchor="ctr">
            <a:normAutofit fontScale="90000"/>
          </a:bodyPr>
          <a:lstStyle/>
          <a:p>
            <a:r>
              <a:rPr lang="en-US" sz="3700" dirty="0">
                <a:solidFill>
                  <a:schemeClr val="accent4">
                    <a:lumMod val="60000"/>
                    <a:lumOff val="40000"/>
                  </a:schemeClr>
                </a:solidFill>
                <a:latin typeface="Arial" panose="020B0604020202020204" pitchFamily="34" charset="0"/>
                <a:cs typeface="Arial" panose="020B0604020202020204" pitchFamily="34" charset="0"/>
              </a:rPr>
              <a:t>Constructing Multi-Layer Artificial Neural Networks</a:t>
            </a:r>
            <a:endParaRPr lang="en-CA" sz="3700" dirty="0">
              <a:solidFill>
                <a:schemeClr val="accent4">
                  <a:lumMod val="60000"/>
                  <a:lumOff val="40000"/>
                </a:schemeClr>
              </a:solidFill>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C509DE0F-BD25-CA12-7027-5B97475D5150}"/>
              </a:ext>
            </a:extLst>
          </p:cNvPr>
          <p:cNvSpPr>
            <a:spLocks noGrp="1"/>
          </p:cNvSpPr>
          <p:nvPr>
            <p:ph type="sldNum" sz="quarter" idx="12"/>
          </p:nvPr>
        </p:nvSpPr>
        <p:spPr>
          <a:xfrm>
            <a:off x="11704320" y="6455431"/>
            <a:ext cx="445913" cy="365125"/>
          </a:xfrm>
        </p:spPr>
        <p:txBody>
          <a:bodyPr>
            <a:normAutofit/>
          </a:bodyPr>
          <a:lstStyle/>
          <a:p>
            <a:pPr>
              <a:spcAft>
                <a:spcPts val="600"/>
              </a:spcAft>
            </a:pPr>
            <a:fld id="{E284E844-716D-4666-BA44-A8E28B3F3BC8}" type="slidenum">
              <a:rPr lang="en-CA" sz="1100">
                <a:solidFill>
                  <a:schemeClr val="tx1">
                    <a:lumMod val="50000"/>
                    <a:lumOff val="50000"/>
                  </a:schemeClr>
                </a:solidFill>
                <a:latin typeface="Arial" panose="020B0604020202020204" pitchFamily="34" charset="0"/>
                <a:cs typeface="Arial" panose="020B0604020202020204" pitchFamily="34" charset="0"/>
              </a:rPr>
              <a:pPr>
                <a:spcAft>
                  <a:spcPts val="600"/>
                </a:spcAft>
              </a:pPr>
              <a:t>8</a:t>
            </a:fld>
            <a:endParaRPr lang="en-CA" sz="1100">
              <a:solidFill>
                <a:schemeClr val="tx1">
                  <a:lumMod val="50000"/>
                  <a:lumOff val="50000"/>
                </a:schemeClr>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0BEFCE6F-9901-656D-7408-754E536763A1}"/>
              </a:ext>
            </a:extLst>
          </p:cNvPr>
          <p:cNvPicPr>
            <a:picLocks noChangeAspect="1"/>
          </p:cNvPicPr>
          <p:nvPr/>
        </p:nvPicPr>
        <p:blipFill>
          <a:blip r:embed="rId3"/>
          <a:stretch>
            <a:fillRect/>
          </a:stretch>
        </p:blipFill>
        <p:spPr>
          <a:xfrm>
            <a:off x="2734718" y="1743798"/>
            <a:ext cx="6989910" cy="2579841"/>
          </a:xfrm>
          <a:prstGeom prst="rect">
            <a:avLst/>
          </a:prstGeom>
        </p:spPr>
      </p:pic>
      <p:pic>
        <p:nvPicPr>
          <p:cNvPr id="12" name="Picture 11">
            <a:extLst>
              <a:ext uri="{FF2B5EF4-FFF2-40B4-BE49-F238E27FC236}">
                <a16:creationId xmlns:a16="http://schemas.microsoft.com/office/drawing/2014/main" id="{1141ED06-31F8-8171-946A-E29D4D3BDC87}"/>
              </a:ext>
            </a:extLst>
          </p:cNvPr>
          <p:cNvPicPr>
            <a:picLocks noChangeAspect="1"/>
          </p:cNvPicPr>
          <p:nvPr/>
        </p:nvPicPr>
        <p:blipFill>
          <a:blip r:embed="rId4"/>
          <a:stretch>
            <a:fillRect/>
          </a:stretch>
        </p:blipFill>
        <p:spPr>
          <a:xfrm>
            <a:off x="2824619" y="4418475"/>
            <a:ext cx="6989910" cy="2223635"/>
          </a:xfrm>
          <a:prstGeom prst="rect">
            <a:avLst/>
          </a:prstGeom>
        </p:spPr>
      </p:pic>
    </p:spTree>
    <p:extLst>
      <p:ext uri="{BB962C8B-B14F-4D97-AF65-F5344CB8AC3E}">
        <p14:creationId xmlns:p14="http://schemas.microsoft.com/office/powerpoint/2010/main" val="423485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1" name="Rectangle 308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3" name="Rectangle 308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FEB476-F113-B22B-DFDC-63B281A9060D}"/>
              </a:ext>
            </a:extLst>
          </p:cNvPr>
          <p:cNvSpPr>
            <a:spLocks noGrp="1"/>
          </p:cNvSpPr>
          <p:nvPr>
            <p:ph type="title"/>
          </p:nvPr>
        </p:nvSpPr>
        <p:spPr>
          <a:xfrm>
            <a:off x="699713" y="248038"/>
            <a:ext cx="9571338" cy="1159200"/>
          </a:xfrm>
        </p:spPr>
        <p:txBody>
          <a:bodyPr vert="horz" lIns="91440" tIns="45720" rIns="91440" bIns="45720" rtlCol="0" anchor="ctr">
            <a:normAutofit fontScale="90000"/>
          </a:bodyPr>
          <a:lstStyle/>
          <a:p>
            <a:r>
              <a:rPr lang="en-US" sz="4000" dirty="0">
                <a:solidFill>
                  <a:schemeClr val="accent4">
                    <a:lumMod val="60000"/>
                    <a:lumOff val="40000"/>
                  </a:schemeClr>
                </a:solidFill>
                <a:latin typeface="Arial" panose="020B0604020202020204" pitchFamily="34" charset="0"/>
                <a:cs typeface="Arial" panose="020B0604020202020204" pitchFamily="34" charset="0"/>
              </a:rPr>
              <a:t>Python-Based Model Construction (PP#2)</a:t>
            </a:r>
          </a:p>
        </p:txBody>
      </p:sp>
      <p:sp>
        <p:nvSpPr>
          <p:cNvPr id="4" name="Slide Number Placeholder 3">
            <a:extLst>
              <a:ext uri="{FF2B5EF4-FFF2-40B4-BE49-F238E27FC236}">
                <a16:creationId xmlns:a16="http://schemas.microsoft.com/office/drawing/2014/main" id="{2639297D-7B8B-1EF8-236E-537C8E8358A2}"/>
              </a:ext>
            </a:extLst>
          </p:cNvPr>
          <p:cNvSpPr>
            <a:spLocks noGrp="1"/>
          </p:cNvSpPr>
          <p:nvPr>
            <p:ph type="sldNum" sz="quarter" idx="12"/>
          </p:nvPr>
        </p:nvSpPr>
        <p:spPr>
          <a:xfrm>
            <a:off x="11704319" y="6455664"/>
            <a:ext cx="448056" cy="365125"/>
          </a:xfrm>
        </p:spPr>
        <p:txBody>
          <a:bodyPr vert="horz" lIns="91440" tIns="45720" rIns="91440" bIns="45720" rtlCol="0" anchor="ctr">
            <a:normAutofit/>
          </a:bodyPr>
          <a:lstStyle/>
          <a:p>
            <a:pPr>
              <a:spcAft>
                <a:spcPts val="600"/>
              </a:spcAft>
            </a:pPr>
            <a:fld id="{E284E844-716D-4666-BA44-A8E28B3F3BC8}" type="slidenum">
              <a:rPr lang="en-US" sz="1100">
                <a:solidFill>
                  <a:schemeClr val="tx1">
                    <a:lumMod val="50000"/>
                    <a:lumOff val="50000"/>
                  </a:schemeClr>
                </a:solidFill>
              </a:rPr>
              <a:pPr>
                <a:spcAft>
                  <a:spcPts val="600"/>
                </a:spcAft>
              </a:pPr>
              <a:t>9</a:t>
            </a:fld>
            <a:endParaRPr lang="en-US" sz="1100">
              <a:solidFill>
                <a:schemeClr val="tx1">
                  <a:lumMod val="50000"/>
                  <a:lumOff val="50000"/>
                </a:schemeClr>
              </a:solidFill>
            </a:endParaRPr>
          </a:p>
        </p:txBody>
      </p:sp>
      <p:sp>
        <p:nvSpPr>
          <p:cNvPr id="3" name="Content Placeholder 2">
            <a:extLst>
              <a:ext uri="{FF2B5EF4-FFF2-40B4-BE49-F238E27FC236}">
                <a16:creationId xmlns:a16="http://schemas.microsoft.com/office/drawing/2014/main" id="{1700B0D2-E1E1-D33C-3798-F2C9EFB32BA9}"/>
              </a:ext>
            </a:extLst>
          </p:cNvPr>
          <p:cNvSpPr>
            <a:spLocks noGrp="1"/>
          </p:cNvSpPr>
          <p:nvPr>
            <p:ph idx="1"/>
          </p:nvPr>
        </p:nvSpPr>
        <p:spPr>
          <a:xfrm>
            <a:off x="233916" y="1574310"/>
            <a:ext cx="11663917" cy="5035652"/>
          </a:xfrm>
        </p:spPr>
        <p:txBody>
          <a:bodyPr vert="horz" lIns="91440" tIns="45720" rIns="91440" bIns="45720" rtlCol="0" anchor="ctr">
            <a:normAutofit/>
          </a:bodyPr>
          <a:lstStyle/>
          <a:p>
            <a:pPr lvl="1">
              <a:lnSpc>
                <a:spcPct val="100000"/>
              </a:lnSpc>
              <a:spcBef>
                <a:spcPts val="600"/>
              </a:spcBef>
              <a:spcAft>
                <a:spcPts val="600"/>
              </a:spcAft>
              <a:buFont typeface="Wingdings" panose="05000000000000000000" pitchFamily="2" charset="2"/>
              <a:buChar char="q"/>
            </a:pPr>
            <a:r>
              <a:rPr lang="en-US" sz="1400" b="0" i="0" dirty="0">
                <a:solidFill>
                  <a:srgbClr val="A50021"/>
                </a:solidFill>
                <a:effectLst/>
                <a:latin typeface="Arial" panose="020B0604020202020204" pitchFamily="34" charset="0"/>
                <a:cs typeface="Arial" panose="020B0604020202020204" pitchFamily="34" charset="0"/>
              </a:rPr>
              <a:t>Incorporation of linear layers succeeded by non-linear activation functions.</a:t>
            </a:r>
          </a:p>
          <a:p>
            <a:pPr lvl="1">
              <a:lnSpc>
                <a:spcPct val="100000"/>
              </a:lnSpc>
              <a:spcBef>
                <a:spcPts val="600"/>
              </a:spcBef>
              <a:spcAft>
                <a:spcPts val="600"/>
              </a:spcAft>
              <a:buFont typeface="Wingdings" panose="05000000000000000000" pitchFamily="2" charset="2"/>
              <a:buChar char="q"/>
            </a:pPr>
            <a:r>
              <a:rPr lang="en-US" sz="1400" b="0" i="0" dirty="0">
                <a:solidFill>
                  <a:srgbClr val="669900"/>
                </a:solidFill>
                <a:effectLst/>
                <a:latin typeface="Arial" panose="020B0604020202020204" pitchFamily="34" charset="0"/>
                <a:cs typeface="Arial" panose="020B0604020202020204" pitchFamily="34" charset="0"/>
              </a:rPr>
              <a:t>Variation in the choice of activation functions – </a:t>
            </a:r>
            <a:r>
              <a:rPr lang="en-US" sz="1400" b="0" i="0" dirty="0" err="1">
                <a:solidFill>
                  <a:srgbClr val="669900"/>
                </a:solidFill>
                <a:effectLst/>
                <a:latin typeface="Arial" panose="020B0604020202020204" pitchFamily="34" charset="0"/>
                <a:cs typeface="Arial" panose="020B0604020202020204" pitchFamily="34" charset="0"/>
              </a:rPr>
              <a:t>ReLU</a:t>
            </a:r>
            <a:r>
              <a:rPr lang="en-US" sz="1400" b="0" i="0" dirty="0">
                <a:solidFill>
                  <a:srgbClr val="669900"/>
                </a:solidFill>
                <a:effectLst/>
                <a:latin typeface="Arial" panose="020B0604020202020204" pitchFamily="34" charset="0"/>
                <a:cs typeface="Arial" panose="020B0604020202020204" pitchFamily="34" charset="0"/>
              </a:rPr>
              <a:t> within input and hidden layers, and a sigmoid function within the output layer.</a:t>
            </a:r>
          </a:p>
          <a:p>
            <a:pPr lvl="1">
              <a:lnSpc>
                <a:spcPct val="100000"/>
              </a:lnSpc>
              <a:spcBef>
                <a:spcPts val="600"/>
              </a:spcBef>
              <a:spcAft>
                <a:spcPts val="600"/>
              </a:spcAft>
              <a:buFont typeface="Wingdings" panose="05000000000000000000" pitchFamily="2" charset="2"/>
              <a:buChar char="q"/>
            </a:pPr>
            <a:r>
              <a:rPr lang="en-US" sz="1400" b="0" i="0" dirty="0">
                <a:solidFill>
                  <a:srgbClr val="002060"/>
                </a:solidFill>
                <a:effectLst/>
                <a:latin typeface="Arial" panose="020B0604020202020204" pitchFamily="34" charset="0"/>
                <a:cs typeface="Arial" panose="020B0604020202020204" pitchFamily="34" charset="0"/>
              </a:rPr>
              <a:t>Definition of the number of input and output features for each layer, guaranteeing compatibility.</a:t>
            </a:r>
          </a:p>
          <a:p>
            <a:pPr lvl="1">
              <a:lnSpc>
                <a:spcPct val="100000"/>
              </a:lnSpc>
              <a:spcBef>
                <a:spcPts val="600"/>
              </a:spcBef>
              <a:spcAft>
                <a:spcPts val="600"/>
              </a:spcAft>
              <a:buFont typeface="Wingdings" panose="05000000000000000000" pitchFamily="2" charset="2"/>
              <a:buChar char="q"/>
            </a:pPr>
            <a:r>
              <a:rPr lang="en-US" sz="1400" b="0" i="0" dirty="0">
                <a:solidFill>
                  <a:srgbClr val="FF7C80"/>
                </a:solidFill>
                <a:effectLst/>
                <a:latin typeface="Arial" panose="020B0604020202020204" pitchFamily="34" charset="0"/>
                <a:cs typeface="Arial" panose="020B0604020202020204" pitchFamily="34" charset="0"/>
              </a:rPr>
              <a:t>Discourse surrounding the inclusion of a sigmoid function in the output layer and its underlying significance.</a:t>
            </a:r>
          </a:p>
          <a:p>
            <a:pPr algn="l">
              <a:lnSpc>
                <a:spcPct val="100000"/>
              </a:lnSpc>
              <a:spcBef>
                <a:spcPts val="600"/>
              </a:spcBef>
              <a:spcAft>
                <a:spcPts val="600"/>
              </a:spcAft>
            </a:pPr>
            <a:r>
              <a:rPr lang="en-US" sz="1800" b="1" i="0" dirty="0">
                <a:effectLst/>
                <a:latin typeface="Arial" panose="020B0604020202020204" pitchFamily="34" charset="0"/>
                <a:cs typeface="Arial" panose="020B0604020202020204" pitchFamily="34" charset="0"/>
              </a:rPr>
              <a:t>Model Training</a:t>
            </a:r>
            <a:r>
              <a:rPr lang="en-US" sz="1800" b="0" i="0" dirty="0">
                <a:effectLst/>
                <a:latin typeface="Arial" panose="020B0604020202020204" pitchFamily="34" charset="0"/>
                <a:cs typeface="Arial" panose="020B0604020202020204" pitchFamily="34" charset="0"/>
              </a:rPr>
              <a:t> </a:t>
            </a:r>
          </a:p>
          <a:p>
            <a:pPr lvl="1">
              <a:lnSpc>
                <a:spcPct val="100000"/>
              </a:lnSpc>
              <a:spcBef>
                <a:spcPts val="600"/>
              </a:spcBef>
              <a:spcAft>
                <a:spcPts val="600"/>
              </a:spcAft>
              <a:buFont typeface="Wingdings" panose="05000000000000000000" pitchFamily="2" charset="2"/>
              <a:buChar char="Ø"/>
            </a:pPr>
            <a:r>
              <a:rPr lang="en-US" sz="1400" b="0" i="0" dirty="0">
                <a:effectLst/>
                <a:latin typeface="Arial" panose="020B0604020202020204" pitchFamily="34" charset="0"/>
                <a:cs typeface="Arial" panose="020B0604020202020204" pitchFamily="34" charset="0"/>
              </a:rPr>
              <a:t>A noteworthy change lies in the determination of the decision boundary. While previous code stipulated a boundary of 0.0, the current code establishes it at 0.5, attributing this alteration to the presence of the sigmoid function within the model.</a:t>
            </a:r>
          </a:p>
          <a:p>
            <a:pPr algn="l">
              <a:lnSpc>
                <a:spcPct val="100000"/>
              </a:lnSpc>
              <a:spcBef>
                <a:spcPts val="600"/>
              </a:spcBef>
              <a:spcAft>
                <a:spcPts val="600"/>
              </a:spcAft>
            </a:pPr>
            <a:r>
              <a:rPr lang="en-US" sz="1800" b="1" i="0" dirty="0">
                <a:effectLst/>
                <a:latin typeface="Arial" panose="020B0604020202020204" pitchFamily="34" charset="0"/>
                <a:cs typeface="Arial" panose="020B0604020202020204" pitchFamily="34" charset="0"/>
              </a:rPr>
              <a:t>Testing and Experimental Insights</a:t>
            </a:r>
            <a:r>
              <a:rPr lang="en-US" sz="1800" b="0" i="0" dirty="0">
                <a:effectLst/>
                <a:latin typeface="Arial" panose="020B0604020202020204" pitchFamily="34" charset="0"/>
                <a:cs typeface="Arial" panose="020B0604020202020204" pitchFamily="34" charset="0"/>
              </a:rPr>
              <a:t> </a:t>
            </a:r>
          </a:p>
          <a:p>
            <a:pPr lvl="1">
              <a:lnSpc>
                <a:spcPct val="100000"/>
              </a:lnSpc>
              <a:spcBef>
                <a:spcPts val="600"/>
              </a:spcBef>
              <a:spcAft>
                <a:spcPts val="600"/>
              </a:spcAft>
              <a:buFont typeface="Courier New" panose="02070309020205020404" pitchFamily="49" charset="0"/>
              <a:buChar char="o"/>
            </a:pPr>
            <a:r>
              <a:rPr lang="en-US" sz="1400" b="0" i="0" dirty="0">
                <a:effectLst/>
                <a:latin typeface="Arial" panose="020B0604020202020204" pitchFamily="34" charset="0"/>
                <a:cs typeface="Arial" panose="020B0604020202020204" pitchFamily="34" charset="0"/>
              </a:rPr>
              <a:t>Proceeding with model testing and experimentation, we systematically alter learning rates, spanning from 0.001 to 0.1 in a linear progression. The outcomes reveal that the model's performance predominantly conforms to two extremities – either achieving high accuracy or operating at a chance-level, with limited instances of intermediate performance.</a:t>
            </a:r>
          </a:p>
        </p:txBody>
      </p:sp>
    </p:spTree>
    <p:extLst>
      <p:ext uri="{BB962C8B-B14F-4D97-AF65-F5344CB8AC3E}">
        <p14:creationId xmlns:p14="http://schemas.microsoft.com/office/powerpoint/2010/main" val="16786337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1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10520</TotalTime>
  <Words>3554</Words>
  <Application>Microsoft Office PowerPoint</Application>
  <PresentationFormat>Widescreen</PresentationFormat>
  <Paragraphs>271</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Courier New</vt:lpstr>
      <vt:lpstr>Wingdings</vt:lpstr>
      <vt:lpstr>Office Theme</vt:lpstr>
      <vt:lpstr>Deep Dive into ANN-Parameter Experiments</vt:lpstr>
      <vt:lpstr>Learning Rate's Role in Deep Learning</vt:lpstr>
      <vt:lpstr>Importance of Learning Rate</vt:lpstr>
      <vt:lpstr>Importance of Learning Rate (PP#1)</vt:lpstr>
      <vt:lpstr>Meta-Experiments for Clarity</vt:lpstr>
      <vt:lpstr>Constructing Multi-Layer Artificial Neural Networks</vt:lpstr>
      <vt:lpstr>Constructing Multi-Layer Artificial Neural Networks</vt:lpstr>
      <vt:lpstr>Constructing Multi-Layer Artificial Neural Networks</vt:lpstr>
      <vt:lpstr>Python-Based Model Construction (PP#2)</vt:lpstr>
      <vt:lpstr>Unveiling the Influence of Linearity in Deep Learning Models</vt:lpstr>
      <vt:lpstr>Code Challenge: A Deceptive Simplicity(PP#3) </vt:lpstr>
      <vt:lpstr>Essential Takeaways </vt:lpstr>
      <vt:lpstr>The Essence of Non-Linearity in Deep Learning Models</vt:lpstr>
      <vt:lpstr>The Essence of Non-Linearity in Deep Learning Models</vt:lpstr>
      <vt:lpstr>A Numerical Insight </vt:lpstr>
      <vt:lpstr>Multi-Class Classification</vt:lpstr>
      <vt:lpstr>Multi-Class Classification/IRIS Dataset(PP#4)</vt:lpstr>
      <vt:lpstr>Multi-Class Classification</vt:lpstr>
      <vt:lpstr>Multi-Class Classification</vt:lpstr>
      <vt:lpstr>The Role of Softmax</vt:lpstr>
      <vt:lpstr>Combining Code (PP#5)</vt:lpstr>
      <vt:lpstr>Combining Code </vt:lpstr>
      <vt:lpstr>How do we ascertain the ideal number of units for our deep learning models?(PP#6)</vt:lpstr>
      <vt:lpstr>Different number of hidden nodes</vt:lpstr>
      <vt:lpstr>Hypothesize and Commit </vt:lpstr>
      <vt:lpstr>The Experiment </vt:lpstr>
      <vt:lpstr>Dimensions of Deep Learning Complexity</vt:lpstr>
      <vt:lpstr>Dimensions of Deep Learning Complexity</vt:lpstr>
      <vt:lpstr>Dimensions of Deep Learning Complexity</vt:lpstr>
      <vt:lpstr>Counting Parameters</vt:lpstr>
      <vt:lpstr>Counting Parameters</vt:lpstr>
      <vt:lpstr>The Impact on Parameters(PP#7) </vt:lpstr>
      <vt:lpstr>Remarkable Insights </vt:lpstr>
      <vt:lpstr>Customizing Deep Learning Models</vt:lpstr>
      <vt:lpstr>Initializing and Forwarding </vt:lpstr>
      <vt:lpstr>Initializing and Forwarding </vt:lpstr>
      <vt:lpstr>Initializing and Forwarding </vt:lpstr>
      <vt:lpstr>A Practical Example(PP#8)</vt:lpstr>
      <vt:lpstr>How do we see the test of different layers and nodes??</vt:lpstr>
      <vt:lpstr>Exploration of the Impact of Model Depth and Breadth in Deep Learning</vt:lpstr>
      <vt:lpstr>Python Implementation(PP#9)</vt:lpstr>
      <vt:lpstr>Analysis of Parameters</vt:lpstr>
      <vt:lpstr>Analysis of Parameters</vt:lpstr>
      <vt:lpstr>Implementation of Custom Deep Learning Model Classes (PP#10)</vt:lpstr>
      <vt:lpstr>Instructions for the Code Challenge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Farid Afzali</dc:creator>
  <cp:lastModifiedBy>Farid Afzali</cp:lastModifiedBy>
  <cp:revision>20</cp:revision>
  <dcterms:created xsi:type="dcterms:W3CDTF">2023-09-10T19:17:38Z</dcterms:created>
  <dcterms:modified xsi:type="dcterms:W3CDTF">2024-10-08T21:07:59Z</dcterms:modified>
</cp:coreProperties>
</file>