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24"/>
  </p:notesMasterIdLst>
  <p:sldIdLst>
    <p:sldId id="256" r:id="rId8"/>
    <p:sldId id="257" r:id="rId9"/>
    <p:sldId id="258" r:id="rId10"/>
    <p:sldId id="259" r:id="rId11"/>
    <p:sldId id="260" r:id="rId12"/>
    <p:sldId id="262" r:id="rId13"/>
    <p:sldId id="261" r:id="rId14"/>
    <p:sldId id="263" r:id="rId15"/>
    <p:sldId id="264" r:id="rId16"/>
    <p:sldId id="266" r:id="rId17"/>
    <p:sldId id="265" r:id="rId18"/>
    <p:sldId id="267" r:id="rId19"/>
    <p:sldId id="270" r:id="rId20"/>
    <p:sldId id="268" r:id="rId21"/>
    <p:sldId id="27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D7AAC-980C-4C83-8DAB-55E4BF8BA26A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04A17-506F-441A-80FE-2E5AD10F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8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4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6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4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entury Gothic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6556A-AFE8-43A2-B24B-B83D560FA1B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51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3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4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9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1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60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3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95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63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8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22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1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0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94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76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6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08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2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20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50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1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87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9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50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8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3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722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72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256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86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249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16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71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514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752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7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5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669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220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13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35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66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584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04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748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732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4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826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75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020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55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444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934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89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231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49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72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4" name="Picture 13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946400" cy="381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                                             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451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682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42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 marL="0" algn="l" defTabSz="914400" rtl="0" eaLnBrk="1" latinLnBrk="0" hangingPunct="1"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fld id="{8232EB9D-D7DB-4AAA-A9A8-39CD90E0FE28}" type="slidenum">
              <a:rPr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351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738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254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772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B16D-A3E2-4C86-8BB7-0713DB47DEB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D3FA-5506-41CE-96C7-D461A5FF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6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6"/>
            <a:ext cx="11480800" cy="365125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xFusion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Technologies Inc. All Rights Reserved                                                                                            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6492876"/>
            <a:ext cx="711200" cy="365125"/>
          </a:xfrm>
          <a:prstGeom prst="rect">
            <a:avLst/>
          </a:prstGeom>
          <a:noFill/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38.jpe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38.jpe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xfusionsafekids.or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Century Gothic" pitchFamily="34" charset="0"/>
              </a:rPr>
              <a:t>Agile Requirement Granularity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47244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Century Gothic" pitchFamily="34" charset="0"/>
              </a:rPr>
              <a:t>User Story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Atomic requirement that can be implemented with in a short time-frame such as Sprint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Features/Epics are groomed to elaborate the requirements and broken into multiple User Stories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User Stories are broken into Tasks are are executed and completed within the Sprint Iteration</a:t>
            </a:r>
          </a:p>
          <a:p>
            <a:pPr lvl="1">
              <a:buFont typeface="Wingdings" pitchFamily="2" charset="2"/>
              <a:buChar char="q"/>
            </a:pP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7848600" y="1676400"/>
            <a:ext cx="1981200" cy="106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omic Sans MS" pitchFamily="66" charset="0"/>
              </a:rPr>
              <a:t>FEAT1: Online  Enrollment Application Submission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3429000"/>
            <a:ext cx="1676400" cy="12192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omic Sans MS" pitchFamily="66" charset="0"/>
              </a:rPr>
              <a:t>US1.1: As a consumer…I like to submit my household member information so that…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9200" y="3429000"/>
            <a:ext cx="1676400" cy="12192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omic Sans MS" pitchFamily="66" charset="0"/>
              </a:rPr>
              <a:t>US1.2: As a consumer…I like to submit my income information so that…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4800" y="4876800"/>
            <a:ext cx="1676400" cy="12192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omic Sans MS" pitchFamily="66" charset="0"/>
              </a:rPr>
              <a:t>US1.3: As a consumer…I like to submit my citizenship information so that…</a:t>
            </a:r>
          </a:p>
        </p:txBody>
      </p:sp>
      <p:sp>
        <p:nvSpPr>
          <p:cNvPr id="10" name="Down Arrow 9"/>
          <p:cNvSpPr/>
          <p:nvPr/>
        </p:nvSpPr>
        <p:spPr>
          <a:xfrm>
            <a:off x="8534400" y="2819400"/>
            <a:ext cx="484632" cy="533400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648200" y="6356351"/>
            <a:ext cx="3276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839200" cy="715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2800" b="1" dirty="0">
                <a:solidFill>
                  <a:srgbClr val="0070C0"/>
                </a:solidFill>
                <a:latin typeface="Century Gothic" pitchFamily="34" charset="0"/>
              </a:rPr>
              <a:t>Components of Agile Requirement</a:t>
            </a:r>
            <a:endParaRPr lang="en-US" sz="28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3200400"/>
            <a:ext cx="19812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mic Sans MS" pitchFamily="66" charset="0"/>
              </a:rPr>
              <a:t>Agile 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0" y="1828800"/>
            <a:ext cx="1981200" cy="914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User Story</a:t>
            </a:r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 flipV="1">
            <a:off x="4572000" y="2286000"/>
            <a:ext cx="2057400" cy="1371600"/>
          </a:xfrm>
          <a:prstGeom prst="bentConnector3">
            <a:avLst>
              <a:gd name="adj1" fmla="val 14352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7052" y="1978224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mic Sans MS" pitchFamily="66" charset="0"/>
              </a:rPr>
              <a:t>elaborated using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9400" y="3200400"/>
            <a:ext cx="1981200" cy="914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Acceptance Criteria</a:t>
            </a:r>
          </a:p>
        </p:txBody>
      </p:sp>
      <p:cxnSp>
        <p:nvCxnSpPr>
          <p:cNvPr id="12" name="Elbow Connector 11"/>
          <p:cNvCxnSpPr>
            <a:stCxn id="3" idx="3"/>
            <a:endCxn id="10" idx="1"/>
          </p:cNvCxnSpPr>
          <p:nvPr/>
        </p:nvCxnSpPr>
        <p:spPr>
          <a:xfrm>
            <a:off x="4572000" y="3657600"/>
            <a:ext cx="2057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30901" y="334982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mic Sans MS" pitchFamily="66" charset="0"/>
              </a:rPr>
              <a:t>tested using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4572000"/>
            <a:ext cx="1981200" cy="914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Story Point</a:t>
            </a:r>
          </a:p>
        </p:txBody>
      </p:sp>
      <p:cxnSp>
        <p:nvCxnSpPr>
          <p:cNvPr id="20" name="Elbow Connector 19"/>
          <p:cNvCxnSpPr>
            <a:stCxn id="3" idx="3"/>
            <a:endCxn id="18" idx="1"/>
          </p:cNvCxnSpPr>
          <p:nvPr/>
        </p:nvCxnSpPr>
        <p:spPr>
          <a:xfrm>
            <a:off x="4572000" y="3657600"/>
            <a:ext cx="2057400" cy="1371600"/>
          </a:xfrm>
          <a:prstGeom prst="bentConnector3">
            <a:avLst>
              <a:gd name="adj1" fmla="val 13889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4721424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omic Sans MS" pitchFamily="66" charset="0"/>
              </a:rPr>
              <a:t>estimated using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9982200" y="6324601"/>
            <a:ext cx="5334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200400" y="6356351"/>
            <a:ext cx="472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839200" cy="715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3200" b="1" dirty="0">
                <a:solidFill>
                  <a:srgbClr val="0070C0"/>
                </a:solidFill>
                <a:latin typeface="Century Gothic" pitchFamily="34" charset="0"/>
              </a:rPr>
              <a:t>Release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914400"/>
            <a:ext cx="84582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Preparation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  <a:p>
            <a:pPr lvl="1">
              <a:buNone/>
            </a:pPr>
            <a:endParaRPr lang="en-US" sz="1200" dirty="0">
              <a:latin typeface="Century Gothic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828800" y="1676400"/>
            <a:ext cx="8610600" cy="4953000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590800" y="1828800"/>
            <a:ext cx="1905000" cy="5334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Application Processing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648200" y="1828800"/>
            <a:ext cx="1905000" cy="5334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Eligibility Determination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705600" y="1828800"/>
            <a:ext cx="1981200" cy="5334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Enrollment/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Disenrollment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8839200" y="1828800"/>
            <a:ext cx="1447800" cy="5334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mic Sans MS" pitchFamily="66" charset="0"/>
              </a:rPr>
              <a:t>Eligibility Inquiry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133600" y="35052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209800" y="49530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9982200" y="6492876"/>
            <a:ext cx="6858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48000" y="6356351"/>
            <a:ext cx="4876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839200" cy="715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3200" b="1" dirty="0">
                <a:solidFill>
                  <a:srgbClr val="0070C0"/>
                </a:solidFill>
                <a:latin typeface="Century Gothic" pitchFamily="34" charset="0"/>
              </a:rPr>
              <a:t>Release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914400"/>
            <a:ext cx="84582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Preparation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  <a:p>
            <a:pPr lvl="1">
              <a:buNone/>
            </a:pPr>
            <a:endParaRPr lang="en-US" sz="1200" dirty="0">
              <a:latin typeface="Century Gothic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828800" y="1676400"/>
            <a:ext cx="8610600" cy="4953000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269378" y="1828800"/>
            <a:ext cx="1905000" cy="6858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</a:rPr>
              <a:t>Parent Registration and Sign In </a:t>
            </a:r>
            <a:endParaRPr lang="en-US" sz="1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326778" y="1828800"/>
            <a:ext cx="1905000" cy="6858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</a:rPr>
              <a:t>Parent and Child(</a:t>
            </a:r>
            <a:r>
              <a:rPr lang="en-US" sz="1400" b="1" dirty="0" err="1" smtClean="0">
                <a:solidFill>
                  <a:prstClr val="black"/>
                </a:solidFill>
                <a:latin typeface="Comic Sans MS" pitchFamily="66" charset="0"/>
              </a:rPr>
              <a:t>ren</a:t>
            </a:r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</a:rPr>
              <a:t>) Profile Management</a:t>
            </a:r>
            <a:endParaRPr lang="en-US" sz="1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384178" y="1828800"/>
            <a:ext cx="1762298" cy="6858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</a:rPr>
              <a:t>Search for Facilities</a:t>
            </a:r>
            <a:endParaRPr lang="en-US" sz="1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298877" y="1828800"/>
            <a:ext cx="1666702" cy="6858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</a:rPr>
              <a:t>Inbox Management</a:t>
            </a:r>
            <a:endParaRPr lang="en-US" sz="1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133600" y="35052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209800" y="49530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9982200" y="6492876"/>
            <a:ext cx="6858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48000" y="6356351"/>
            <a:ext cx="4876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839200" cy="715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3200" b="1" dirty="0">
                <a:solidFill>
                  <a:srgbClr val="0070C0"/>
                </a:solidFill>
                <a:latin typeface="Century Gothic" pitchFamily="34" charset="0"/>
              </a:rPr>
              <a:t>Product Roadmap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066800"/>
            <a:ext cx="84582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Release Backlog – Story Map, Priority and Estimate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  <a:p>
            <a:pPr lvl="1">
              <a:buNone/>
            </a:pPr>
            <a:endParaRPr lang="en-US" sz="1200" dirty="0">
              <a:latin typeface="Century Gothic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828800" y="1676400"/>
            <a:ext cx="8610600" cy="4953000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667000" y="1828800"/>
            <a:ext cx="15240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Application Processing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876800" y="1828800"/>
            <a:ext cx="19050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Eligibility Determination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010400" y="1828800"/>
            <a:ext cx="13716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Enrollment/</a:t>
            </a:r>
          </a:p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Disenrollment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8839200" y="1828800"/>
            <a:ext cx="13716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Eligibility Inquiry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133600" y="35052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209800" y="4953000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1" y="259080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1" y="419100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1" y="548640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2286000"/>
            <a:ext cx="914400" cy="4572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Online App. 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71800" y="2895600"/>
            <a:ext cx="914400" cy="4572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App. Data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22860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Compute Household Composition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22860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Compute MAGI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6800" y="28956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Determine Eligibility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37338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Transfer Case to SAWS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43434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Transfer Case to MAXe2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0" y="52578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Store and Track Application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3733800"/>
            <a:ext cx="11430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Save Application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15200" y="22860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Do Program Enrollment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956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Send MEDS transaction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0" y="3810000"/>
            <a:ext cx="10668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Do Program Disenrollment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1800" y="4343400"/>
            <a:ext cx="11430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File Clear Applicant Automatically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067800" y="2362200"/>
            <a:ext cx="914400" cy="685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Inquire Member’s current Enrollments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86200" y="2286001"/>
            <a:ext cx="5334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1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5800" y="22098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2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5600" y="22860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3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30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30480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4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60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53400" y="22860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6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29800" y="22860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5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29600" y="30480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7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2895601"/>
            <a:ext cx="457200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P: 8</a:t>
            </a:r>
          </a:p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60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4"/>
          </p:nvPr>
        </p:nvSpPr>
        <p:spPr>
          <a:xfrm>
            <a:off x="10134600" y="6629401"/>
            <a:ext cx="4572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3"/>
          </p:nvPr>
        </p:nvSpPr>
        <p:spPr>
          <a:xfrm>
            <a:off x="3352800" y="6356351"/>
            <a:ext cx="45720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839200" cy="715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3200" b="1" dirty="0">
                <a:solidFill>
                  <a:srgbClr val="0070C0"/>
                </a:solidFill>
                <a:latin typeface="Century Gothic" pitchFamily="34" charset="0"/>
              </a:rPr>
              <a:t>Product Roadmap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066800"/>
            <a:ext cx="84582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Release Backlog – Story Map, Priority and Estimate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  <a:p>
            <a:pPr lvl="1">
              <a:buNone/>
            </a:pPr>
            <a:endParaRPr lang="en-US" sz="1200" dirty="0">
              <a:latin typeface="Century Gothic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828800" y="1676400"/>
            <a:ext cx="8610600" cy="4953000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667000" y="1828800"/>
            <a:ext cx="15240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Parent Registration and Sign In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76800" y="1828800"/>
            <a:ext cx="19050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Parent and Child(</a:t>
            </a:r>
            <a:r>
              <a:rPr lang="en-US" sz="1000" b="1" dirty="0" err="1" smtClean="0">
                <a:solidFill>
                  <a:prstClr val="black"/>
                </a:solidFill>
                <a:latin typeface="Comic Sans MS" pitchFamily="66" charset="0"/>
              </a:rPr>
              <a:t>ren</a:t>
            </a:r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) Profile Management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010400" y="1828800"/>
            <a:ext cx="13716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Search for Facilities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839200" y="1828800"/>
            <a:ext cx="1371600" cy="381000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Inbox Management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133600" y="3882044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209800" y="5645727"/>
            <a:ext cx="8153400" cy="152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1" y="2590800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1" y="4567844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1" y="6179127"/>
            <a:ext cx="838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omic Sans MS" pitchFamily="66" charset="0"/>
              </a:rPr>
              <a:t>Release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2286000"/>
            <a:ext cx="914400" cy="4572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Account Creation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22860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Create Parent Profile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28956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Upload Pictures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6800" y="4110644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Create </a:t>
            </a:r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Child(</a:t>
            </a:r>
            <a:r>
              <a:rPr lang="en-US" sz="1000" b="1" dirty="0" err="1" smtClean="0">
                <a:solidFill>
                  <a:prstClr val="black"/>
                </a:solidFill>
                <a:latin typeface="Comic Sans MS" pitchFamily="66" charset="0"/>
              </a:rPr>
              <a:t>ren</a:t>
            </a:r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1000" b="1" dirty="0">
                <a:solidFill>
                  <a:prstClr val="black"/>
                </a:solidFill>
                <a:latin typeface="Comic Sans MS" pitchFamily="66" charset="0"/>
              </a:rPr>
              <a:t>Profile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4720244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Upload Pictures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14749" y="4896415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CAPTCHA Validation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4110643"/>
            <a:ext cx="1143000" cy="61997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Identity </a:t>
            </a:r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Verification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2286000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Search Facilities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4186844"/>
            <a:ext cx="10668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Integrate with Google Maps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4749" y="5923510"/>
            <a:ext cx="11430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Change Password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67800" y="2270079"/>
            <a:ext cx="914400" cy="685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Send email to Case Worker 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4"/>
          </p:nvPr>
        </p:nvSpPr>
        <p:spPr>
          <a:xfrm>
            <a:off x="10134600" y="6629401"/>
            <a:ext cx="4572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3"/>
          </p:nvPr>
        </p:nvSpPr>
        <p:spPr>
          <a:xfrm>
            <a:off x="3352800" y="6356351"/>
            <a:ext cx="45720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67800" y="2994660"/>
            <a:ext cx="914400" cy="685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Send email to Foster Parent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05900" y="4083616"/>
            <a:ext cx="914400" cy="685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Receive email from Case Worker 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05900" y="5847310"/>
            <a:ext cx="914400" cy="685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Manage Inbox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76800" y="5877439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Upload Supporting Documents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53051" y="5898169"/>
            <a:ext cx="914400" cy="5334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Comic Sans MS" pitchFamily="66" charset="0"/>
              </a:rPr>
              <a:t>Edit Profile</a:t>
            </a:r>
            <a:endParaRPr lang="en-US" sz="1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93838"/>
            <a:ext cx="441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Release Review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latin typeface="Century Gothic" pitchFamily="34" charset="0"/>
              </a:rPr>
              <a:t>One of the team members or the </a:t>
            </a:r>
            <a:r>
              <a:rPr lang="en-US" sz="2200" b="1" dirty="0" err="1">
                <a:latin typeface="Century Gothic" pitchFamily="34" charset="0"/>
              </a:rPr>
              <a:t>ScrumMaster</a:t>
            </a:r>
            <a:r>
              <a:rPr lang="en-US" sz="2200" b="1" dirty="0">
                <a:latin typeface="Century Gothic" pitchFamily="34" charset="0"/>
              </a:rPr>
              <a:t> provides Release overview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Release Goal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List of Backlogs committed for the Release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Backlogs Completed – in all the Sprint iterations within the Release Cycle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Release </a:t>
            </a:r>
            <a:r>
              <a:rPr lang="en-US" sz="1800" b="1" dirty="0" err="1">
                <a:latin typeface="Century Gothic" pitchFamily="34" charset="0"/>
              </a:rPr>
              <a:t>Burndown</a:t>
            </a:r>
            <a:r>
              <a:rPr lang="en-US" sz="1800" b="1" dirty="0">
                <a:latin typeface="Century Gothic" pitchFamily="34" charset="0"/>
              </a:rPr>
              <a:t> Chart 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Velocity Chart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800" b="1" dirty="0">
                <a:latin typeface="Century Gothic" pitchFamily="34" charset="0"/>
              </a:rPr>
              <a:t>Defect Trend</a:t>
            </a:r>
          </a:p>
        </p:txBody>
      </p:sp>
      <p:pic>
        <p:nvPicPr>
          <p:cNvPr id="3778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047477"/>
            <a:ext cx="2838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96200" y="27432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Burndown</a:t>
            </a:r>
            <a:r>
              <a:rPr lang="en-US" sz="12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 Chart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7244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Velocity Chart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6123802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Defect Trend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9753600" y="6356351"/>
            <a:ext cx="4572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895600" y="6356351"/>
            <a:ext cx="50292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0" y="350838"/>
            <a:ext cx="9220200" cy="944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2400" b="1" dirty="0">
                <a:solidFill>
                  <a:srgbClr val="0070C0"/>
                </a:solidFill>
                <a:latin typeface="Century Gothic" pitchFamily="34" charset="0"/>
              </a:rPr>
              <a:t>Release Cycle – </a:t>
            </a:r>
            <a:r>
              <a:rPr lang="en-US" sz="2400" b="1" dirty="0">
                <a:solidFill>
                  <a:srgbClr val="C00000"/>
                </a:solidFill>
                <a:latin typeface="Century Gothic" pitchFamily="34" charset="0"/>
              </a:rPr>
              <a:t>Release Review &amp; Stakeholder Demonstration</a:t>
            </a:r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1219200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33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58100" y="3124201"/>
            <a:ext cx="247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698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13887" y="-1342253"/>
            <a:ext cx="1340634" cy="992887"/>
            <a:chOff x="7433006" y="-525512"/>
            <a:chExt cx="1340634" cy="992887"/>
          </a:xfrm>
        </p:grpSpPr>
        <p:sp>
          <p:nvSpPr>
            <p:cNvPr id="5" name="TextBox 4"/>
            <p:cNvSpPr txBox="1"/>
            <p:nvPr/>
          </p:nvSpPr>
          <p:spPr>
            <a:xfrm>
              <a:off x="7433006" y="221154"/>
              <a:ext cx="1340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Case Worker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1082" y="-525512"/>
              <a:ext cx="784482" cy="78448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690096" y="-1369789"/>
            <a:ext cx="1340634" cy="1063984"/>
            <a:chOff x="2640374" y="-654341"/>
            <a:chExt cx="1340634" cy="1063984"/>
          </a:xfrm>
        </p:grpSpPr>
        <p:pic>
          <p:nvPicPr>
            <p:cNvPr id="8" name="Picture 12" descr="http://images.clipshrine.com/getimg/PngMedium-man-woman-icon-425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784" y="-654341"/>
              <a:ext cx="1021814" cy="82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640374" y="163422"/>
              <a:ext cx="1340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Biological Parents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09361" y="-1463310"/>
            <a:ext cx="1340634" cy="1157505"/>
            <a:chOff x="-199731" y="170052"/>
            <a:chExt cx="1340634" cy="115750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0345" y="170052"/>
              <a:ext cx="895350" cy="8953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-199731" y="1081336"/>
              <a:ext cx="1340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Foster Parents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1187" y="-45551"/>
            <a:ext cx="996094" cy="840965"/>
            <a:chOff x="4933950" y="3569109"/>
            <a:chExt cx="996094" cy="84096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950" y="3569109"/>
              <a:ext cx="996094" cy="840965"/>
            </a:xfrm>
            <a:prstGeom prst="rect">
              <a:avLst/>
            </a:prstGeom>
          </p:spPr>
        </p:pic>
        <p:pic>
          <p:nvPicPr>
            <p:cNvPr id="1026" name="Picture 2" descr="https://cnet4.cbsistatic.com/hub/i/r/2011/12/14/b68df2ab-f0eb-11e2-8c7c-d4ae52e62bcc/thumbnail/670x503/4f04a501227ea7144982de71244d4b87/5browser-logo-pentag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3613" y="3716594"/>
              <a:ext cx="756804" cy="422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406" y="43906"/>
            <a:ext cx="1250868" cy="8409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47572" y="-1545990"/>
            <a:ext cx="7664184" cy="13371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47572" y="-86848"/>
            <a:ext cx="7664184" cy="1003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47572" y="1038263"/>
            <a:ext cx="7664184" cy="1240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7572" y="2685164"/>
            <a:ext cx="7664184" cy="2388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64204" y="1190309"/>
            <a:ext cx="1156603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User Registration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4985" y="1190309"/>
            <a:ext cx="766995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Sign-In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5236" y="1187050"/>
            <a:ext cx="1223861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Parent Profile Management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9678" y="1187050"/>
            <a:ext cx="1461136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Child(</a:t>
            </a:r>
            <a:r>
              <a:rPr lang="en-US" sz="11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ren</a:t>
            </a:r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 Profile Management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91395" y="1187050"/>
            <a:ext cx="1096028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Facility Search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38004" y="1187050"/>
            <a:ext cx="1096028" cy="383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Messaging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7572" y="1976914"/>
            <a:ext cx="7664184" cy="324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entury" panose="02040604050505020304" pitchFamily="18" charset="0"/>
              </a:rPr>
              <a:t>Angular JS, JSON, Twitter Bootstrap, HTML5, CSS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37281" y="2807744"/>
            <a:ext cx="1737632" cy="540774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API Gateway</a:t>
            </a:r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311" y="1186386"/>
            <a:ext cx="213378" cy="213378"/>
          </a:xfrm>
          <a:prstGeom prst="rect">
            <a:avLst/>
          </a:prstGeom>
        </p:spPr>
      </p:pic>
      <p:cxnSp>
        <p:nvCxnSpPr>
          <p:cNvPr id="1028" name="Curved Connector 1027"/>
          <p:cNvCxnSpPr>
            <a:stCxn id="28" idx="3"/>
          </p:cNvCxnSpPr>
          <p:nvPr/>
        </p:nvCxnSpPr>
        <p:spPr>
          <a:xfrm rot="10800000" flipV="1">
            <a:off x="3571825" y="3078131"/>
            <a:ext cx="2065457" cy="681122"/>
          </a:xfrm>
          <a:prstGeom prst="curvedConnector3">
            <a:avLst>
              <a:gd name="adj1" fmla="val 71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urved Connector 1030"/>
          <p:cNvCxnSpPr/>
          <p:nvPr/>
        </p:nvCxnSpPr>
        <p:spPr>
          <a:xfrm>
            <a:off x="7374913" y="3078130"/>
            <a:ext cx="2011105" cy="676795"/>
          </a:xfrm>
          <a:prstGeom prst="curvedConnector3">
            <a:avLst>
              <a:gd name="adj1" fmla="val 84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urved Connector 1033"/>
          <p:cNvCxnSpPr/>
          <p:nvPr/>
        </p:nvCxnSpPr>
        <p:spPr>
          <a:xfrm>
            <a:off x="7374912" y="3078130"/>
            <a:ext cx="896290" cy="680260"/>
          </a:xfrm>
          <a:prstGeom prst="curvedConnector3">
            <a:avLst>
              <a:gd name="adj1" fmla="val 86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1035"/>
          <p:cNvCxnSpPr/>
          <p:nvPr/>
        </p:nvCxnSpPr>
        <p:spPr>
          <a:xfrm rot="10800000" flipV="1">
            <a:off x="5757805" y="3348517"/>
            <a:ext cx="748293" cy="392965"/>
          </a:xfrm>
          <a:prstGeom prst="curvedConnector3">
            <a:avLst>
              <a:gd name="adj1" fmla="val 74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urved Connector 1037"/>
          <p:cNvCxnSpPr/>
          <p:nvPr/>
        </p:nvCxnSpPr>
        <p:spPr>
          <a:xfrm rot="16200000" flipH="1">
            <a:off x="6437113" y="3420843"/>
            <a:ext cx="419666" cy="288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Down Arrow 1047"/>
          <p:cNvSpPr/>
          <p:nvPr/>
        </p:nvSpPr>
        <p:spPr>
          <a:xfrm>
            <a:off x="5728337" y="2354991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Up Arrow 1048"/>
          <p:cNvSpPr/>
          <p:nvPr/>
        </p:nvSpPr>
        <p:spPr>
          <a:xfrm>
            <a:off x="6615490" y="2267942"/>
            <a:ext cx="411480" cy="450659"/>
          </a:xfrm>
          <a:prstGeom prst="up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TextBox 1049"/>
          <p:cNvSpPr txBox="1"/>
          <p:nvPr/>
        </p:nvSpPr>
        <p:spPr>
          <a:xfrm>
            <a:off x="3341759" y="231629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HttpRequestMessage</a:t>
            </a: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(JSON)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99417" y="2330847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(JSON)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80188" y="5527615"/>
            <a:ext cx="7631568" cy="2257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lowchart: Magnetic Disk 1050"/>
          <p:cNvSpPr/>
          <p:nvPr/>
        </p:nvSpPr>
        <p:spPr>
          <a:xfrm>
            <a:off x="3017125" y="5684034"/>
            <a:ext cx="6775804" cy="1619208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lowchart: Magnetic Disk 1051"/>
          <p:cNvSpPr/>
          <p:nvPr/>
        </p:nvSpPr>
        <p:spPr>
          <a:xfrm>
            <a:off x="3149471" y="6338996"/>
            <a:ext cx="1073233" cy="615085"/>
          </a:xfrm>
          <a:prstGeom prst="flowChartMagneticDisk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Security Data</a:t>
            </a:r>
            <a:endParaRPr lang="en-US" sz="10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6" name="Flowchart: Magnetic Disk 95"/>
          <p:cNvSpPr/>
          <p:nvPr/>
        </p:nvSpPr>
        <p:spPr>
          <a:xfrm>
            <a:off x="6337736" y="6379468"/>
            <a:ext cx="1340162" cy="615085"/>
          </a:xfrm>
          <a:prstGeom prst="flowChartMagneticDisk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Person Profile Data</a:t>
            </a:r>
            <a:endParaRPr lang="en-US" sz="10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8" name="Flowchart: Magnetic Disk 97"/>
          <p:cNvSpPr/>
          <p:nvPr/>
        </p:nvSpPr>
        <p:spPr>
          <a:xfrm>
            <a:off x="7723697" y="6361335"/>
            <a:ext cx="1251139" cy="615085"/>
          </a:xfrm>
          <a:prstGeom prst="flowChartMagneticDisk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Message Data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786390" y="7454647"/>
            <a:ext cx="7625366" cy="324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entury" panose="02040604050505020304" pitchFamily="18" charset="0"/>
              </a:rPr>
              <a:t>Microsoft SQL Server 2008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0" name="Down Arrow 99"/>
          <p:cNvSpPr/>
          <p:nvPr/>
        </p:nvSpPr>
        <p:spPr>
          <a:xfrm>
            <a:off x="5730366" y="5141567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/>
          <p:cNvSpPr/>
          <p:nvPr/>
        </p:nvSpPr>
        <p:spPr>
          <a:xfrm>
            <a:off x="6615490" y="5087332"/>
            <a:ext cx="411480" cy="450659"/>
          </a:xfrm>
          <a:prstGeom prst="up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5615565" y="767629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Up Arrow 102"/>
          <p:cNvSpPr/>
          <p:nvPr/>
        </p:nvSpPr>
        <p:spPr>
          <a:xfrm>
            <a:off x="6502718" y="680580"/>
            <a:ext cx="411480" cy="450659"/>
          </a:xfrm>
          <a:prstGeom prst="up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06142" y="88165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6124185" y="-260085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1909295" y="2636448"/>
            <a:ext cx="2124712" cy="883361"/>
            <a:chOff x="7717788" y="3923904"/>
            <a:chExt cx="2124712" cy="883361"/>
          </a:xfrm>
        </p:grpSpPr>
        <p:sp>
          <p:nvSpPr>
            <p:cNvPr id="119" name="Hexagon 118"/>
            <p:cNvSpPr/>
            <p:nvPr/>
          </p:nvSpPr>
          <p:spPr>
            <a:xfrm>
              <a:off x="7849104" y="4067154"/>
              <a:ext cx="1993396" cy="740111"/>
            </a:xfrm>
            <a:prstGeom prst="hexagon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CCLD Facility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Search Service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  (Open Data Portal)</a:t>
              </a:r>
            </a:p>
          </p:txBody>
        </p:sp>
        <p:pic>
          <p:nvPicPr>
            <p:cNvPr id="120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788" y="3923904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11921910" y="4056953"/>
            <a:ext cx="2112097" cy="925730"/>
            <a:chOff x="9842500" y="3881535"/>
            <a:chExt cx="2112097" cy="925730"/>
          </a:xfrm>
        </p:grpSpPr>
        <p:sp>
          <p:nvSpPr>
            <p:cNvPr id="122" name="Hexagon 121"/>
            <p:cNvSpPr/>
            <p:nvPr/>
          </p:nvSpPr>
          <p:spPr>
            <a:xfrm>
              <a:off x="9961201" y="4067154"/>
              <a:ext cx="1993396" cy="740111"/>
            </a:xfrm>
            <a:prstGeom prst="hexagon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Google Map API</a:t>
              </a:r>
            </a:p>
          </p:txBody>
        </p:sp>
        <p:pic>
          <p:nvPicPr>
            <p:cNvPr id="123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00" y="3881535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urved Connector 70"/>
          <p:cNvCxnSpPr>
            <a:stCxn id="73" idx="3"/>
            <a:endCxn id="119" idx="3"/>
          </p:cNvCxnSpPr>
          <p:nvPr/>
        </p:nvCxnSpPr>
        <p:spPr>
          <a:xfrm flipV="1">
            <a:off x="11802406" y="3149754"/>
            <a:ext cx="238205" cy="758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1756" y="3541627"/>
            <a:ext cx="1390650" cy="733425"/>
          </a:xfrm>
          <a:prstGeom prst="rect">
            <a:avLst/>
          </a:prstGeom>
        </p:spPr>
      </p:pic>
      <p:cxnSp>
        <p:nvCxnSpPr>
          <p:cNvPr id="77" name="Curved Connector 76"/>
          <p:cNvCxnSpPr>
            <a:stCxn id="73" idx="3"/>
            <a:endCxn id="122" idx="3"/>
          </p:cNvCxnSpPr>
          <p:nvPr/>
        </p:nvCxnSpPr>
        <p:spPr>
          <a:xfrm>
            <a:off x="11802406" y="3908340"/>
            <a:ext cx="238205" cy="7042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37" idx="0"/>
          </p:cNvCxnSpPr>
          <p:nvPr/>
        </p:nvCxnSpPr>
        <p:spPr>
          <a:xfrm flipV="1">
            <a:off x="10213613" y="3953377"/>
            <a:ext cx="345706" cy="107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648227" y="3610790"/>
            <a:ext cx="1253702" cy="684216"/>
            <a:chOff x="2818211" y="3611483"/>
            <a:chExt cx="1458051" cy="684216"/>
          </a:xfrm>
        </p:grpSpPr>
        <p:sp>
          <p:nvSpPr>
            <p:cNvPr id="30" name="Hexagon 29"/>
            <p:cNvSpPr/>
            <p:nvPr/>
          </p:nvSpPr>
          <p:spPr>
            <a:xfrm>
              <a:off x="2942858" y="3754925"/>
              <a:ext cx="1333404" cy="540774"/>
            </a:xfrm>
            <a:prstGeom prst="hexagon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Sign-In Service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43" name="Picture 6" descr="http://mockservices.com/assets/image/logo_bi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43612" y="3927689"/>
              <a:ext cx="214670" cy="214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211" y="3611483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6131521" y="3662204"/>
            <a:ext cx="1622099" cy="660931"/>
            <a:chOff x="4951998" y="3634768"/>
            <a:chExt cx="1622099" cy="660931"/>
          </a:xfrm>
        </p:grpSpPr>
        <p:sp>
          <p:nvSpPr>
            <p:cNvPr id="32" name="Hexagon 31"/>
            <p:cNvSpPr/>
            <p:nvPr/>
          </p:nvSpPr>
          <p:spPr>
            <a:xfrm>
              <a:off x="5210177" y="3754925"/>
              <a:ext cx="1363920" cy="54077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 panose="02040604050505020304" pitchFamily="18" charset="0"/>
                </a:rPr>
                <a:t>Person Profile Service</a:t>
              </a:r>
              <a:endParaRPr lang="en-US" sz="1100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44" name="Picture 6" descr="http://mockservices.com/assets/image/logo_bi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59829" y="3917977"/>
              <a:ext cx="214670" cy="214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998" y="3634768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7638111" y="3635139"/>
            <a:ext cx="1336725" cy="697814"/>
            <a:chOff x="7281120" y="3597885"/>
            <a:chExt cx="1336725" cy="697814"/>
          </a:xfrm>
        </p:grpSpPr>
        <p:grpSp>
          <p:nvGrpSpPr>
            <p:cNvPr id="52" name="Group 51"/>
            <p:cNvGrpSpPr/>
            <p:nvPr/>
          </p:nvGrpSpPr>
          <p:grpSpPr>
            <a:xfrm>
              <a:off x="7443889" y="3754925"/>
              <a:ext cx="1173956" cy="540774"/>
              <a:chOff x="7558325" y="5890850"/>
              <a:chExt cx="1173956" cy="540774"/>
            </a:xfrm>
          </p:grpSpPr>
          <p:sp>
            <p:nvSpPr>
              <p:cNvPr id="36" name="Hexagon 35"/>
              <p:cNvSpPr/>
              <p:nvPr/>
            </p:nvSpPr>
            <p:spPr>
              <a:xfrm>
                <a:off x="7558325" y="5890850"/>
                <a:ext cx="1173956" cy="540774"/>
              </a:xfrm>
              <a:prstGeom prst="hexagon">
                <a:avLst/>
              </a:prstGeom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Message Service</a:t>
                </a:r>
                <a:endParaRPr lang="en-US" sz="11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pic>
            <p:nvPicPr>
              <p:cNvPr id="46" name="Picture 6" descr="http://mockservices.com/assets/image/logo_big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611628" y="6053902"/>
                <a:ext cx="214670" cy="214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6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120" y="3597885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8757112" y="3645854"/>
            <a:ext cx="1456501" cy="685245"/>
            <a:chOff x="8537558" y="3609554"/>
            <a:chExt cx="1456501" cy="685245"/>
          </a:xfrm>
        </p:grpSpPr>
        <p:grpSp>
          <p:nvGrpSpPr>
            <p:cNvPr id="53" name="Group 52"/>
            <p:cNvGrpSpPr/>
            <p:nvPr/>
          </p:nvGrpSpPr>
          <p:grpSpPr>
            <a:xfrm>
              <a:off x="8820103" y="3754025"/>
              <a:ext cx="1173956" cy="540774"/>
              <a:chOff x="8790092" y="5889950"/>
              <a:chExt cx="1173956" cy="540774"/>
            </a:xfrm>
          </p:grpSpPr>
          <p:sp>
            <p:nvSpPr>
              <p:cNvPr id="37" name="Hexagon 36"/>
              <p:cNvSpPr/>
              <p:nvPr/>
            </p:nvSpPr>
            <p:spPr>
              <a:xfrm>
                <a:off x="8790092" y="5889950"/>
                <a:ext cx="1173956" cy="540774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Facility Search</a:t>
                </a:r>
              </a:p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Service</a:t>
                </a:r>
                <a:endParaRPr lang="en-US" sz="1100" dirty="0">
                  <a:solidFill>
                    <a:schemeClr val="bg1"/>
                  </a:solidFill>
                  <a:latin typeface="Century" panose="02040604050505020304" pitchFamily="18" charset="0"/>
                </a:endParaRPr>
              </a:p>
            </p:txBody>
          </p:sp>
          <p:pic>
            <p:nvPicPr>
              <p:cNvPr id="47" name="Picture 6" descr="http://mockservices.com/assets/image/logo_big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857669" y="6063614"/>
                <a:ext cx="214670" cy="214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7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558" y="3609554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8" name="Rectangle 147"/>
          <p:cNvSpPr/>
          <p:nvPr/>
        </p:nvSpPr>
        <p:spPr>
          <a:xfrm rot="16200000">
            <a:off x="1466811" y="6494994"/>
            <a:ext cx="2289025" cy="355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Data Layer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16200000">
            <a:off x="1362998" y="3689315"/>
            <a:ext cx="2392189" cy="376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 Services Layer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1964130" y="1485319"/>
            <a:ext cx="1263115" cy="36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Application Layer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2047743" y="236017"/>
            <a:ext cx="1022699" cy="376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Access Channels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 rot="16200000">
            <a:off x="1889243" y="-1052398"/>
            <a:ext cx="1351922" cy="364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entury" panose="02040604050505020304" pitchFamily="18" charset="0"/>
              </a:rPr>
              <a:t>Users</a:t>
            </a:r>
            <a:endParaRPr lang="en-US" sz="1200" dirty="0">
              <a:latin typeface="Century" panose="02040604050505020304" pitchFamily="18" charset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392427" y="4323135"/>
            <a:ext cx="0" cy="20786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007817" y="4331099"/>
            <a:ext cx="0" cy="20786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376445" y="4327540"/>
            <a:ext cx="0" cy="20786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747572" y="4749424"/>
            <a:ext cx="7664184" cy="3244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entury" panose="02040604050505020304" pitchFamily="18" charset="0"/>
              </a:rPr>
              <a:t>Micro-Service, </a:t>
            </a:r>
            <a:r>
              <a:rPr lang="en-US" sz="1100" dirty="0" err="1" smtClean="0">
                <a:latin typeface="Century" panose="02040604050505020304" pitchFamily="18" charset="0"/>
              </a:rPr>
              <a:t>RESTFul</a:t>
            </a:r>
            <a:r>
              <a:rPr lang="en-US" sz="1100" dirty="0" smtClean="0">
                <a:latin typeface="Century" panose="02040604050505020304" pitchFamily="18" charset="0"/>
              </a:rPr>
              <a:t> API, MVC, C#, LINQ Query, Entity Framework 6.0, IIS 7.0</a:t>
            </a:r>
            <a:endParaRPr lang="en-US" sz="1100" dirty="0">
              <a:latin typeface="Century" panose="0204060405050502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813281" y="3626237"/>
            <a:ext cx="1297709" cy="684216"/>
            <a:chOff x="2818211" y="3611483"/>
            <a:chExt cx="1458051" cy="684216"/>
          </a:xfrm>
        </p:grpSpPr>
        <p:sp>
          <p:nvSpPr>
            <p:cNvPr id="107" name="Hexagon 106"/>
            <p:cNvSpPr/>
            <p:nvPr/>
          </p:nvSpPr>
          <p:spPr>
            <a:xfrm>
              <a:off x="2942858" y="3754925"/>
              <a:ext cx="1333404" cy="540774"/>
            </a:xfrm>
            <a:prstGeom prst="hexagon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  <a:latin typeface="Century" panose="02040604050505020304" pitchFamily="18" charset="0"/>
                </a:rPr>
                <a:t>EMail</a:t>
              </a:r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 Service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108" name="Picture 6" descr="http://mockservices.com/assets/image/logo_bi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43612" y="3927689"/>
              <a:ext cx="214670" cy="214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211" y="3611483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/>
          <p:cNvGrpSpPr/>
          <p:nvPr/>
        </p:nvGrpSpPr>
        <p:grpSpPr>
          <a:xfrm>
            <a:off x="5056293" y="3644891"/>
            <a:ext cx="1297709" cy="684216"/>
            <a:chOff x="2818211" y="3611483"/>
            <a:chExt cx="1458051" cy="684216"/>
          </a:xfrm>
        </p:grpSpPr>
        <p:sp>
          <p:nvSpPr>
            <p:cNvPr id="111" name="Hexagon 110"/>
            <p:cNvSpPr/>
            <p:nvPr/>
          </p:nvSpPr>
          <p:spPr>
            <a:xfrm>
              <a:off x="2942858" y="3754925"/>
              <a:ext cx="1333404" cy="540774"/>
            </a:xfrm>
            <a:prstGeom prst="hexagon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SMS Service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112" name="Picture 6" descr="http://mockservices.com/assets/image/logo_bi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43612" y="3927689"/>
              <a:ext cx="214670" cy="214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211" y="3611483"/>
              <a:ext cx="633089" cy="3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Curved Connector 113"/>
          <p:cNvCxnSpPr>
            <a:stCxn id="28" idx="3"/>
          </p:cNvCxnSpPr>
          <p:nvPr/>
        </p:nvCxnSpPr>
        <p:spPr>
          <a:xfrm rot="10800000" flipV="1">
            <a:off x="4561735" y="3078131"/>
            <a:ext cx="1075546" cy="696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9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55183" y="1084666"/>
            <a:ext cx="1726242" cy="3965269"/>
            <a:chOff x="387632" y="1127431"/>
            <a:chExt cx="1726242" cy="3965269"/>
          </a:xfrm>
        </p:grpSpPr>
        <p:sp>
          <p:nvSpPr>
            <p:cNvPr id="25" name="Rectangle 24"/>
            <p:cNvSpPr/>
            <p:nvPr/>
          </p:nvSpPr>
          <p:spPr>
            <a:xfrm>
              <a:off x="444500" y="2617218"/>
              <a:ext cx="1669374" cy="809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Entity Layer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(Entity Framework 6.0)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96938" y="3924300"/>
              <a:ext cx="1327067" cy="1168400"/>
              <a:chOff x="786806" y="3937000"/>
              <a:chExt cx="1327067" cy="1168400"/>
            </a:xfrm>
          </p:grpSpPr>
          <p:sp>
            <p:nvSpPr>
              <p:cNvPr id="33" name="Flowchart: Magnetic Disk 32"/>
              <p:cNvSpPr/>
              <p:nvPr/>
            </p:nvSpPr>
            <p:spPr>
              <a:xfrm>
                <a:off x="983955" y="4185515"/>
                <a:ext cx="914990" cy="615085"/>
              </a:xfrm>
              <a:prstGeom prst="flowChartMagneticDisk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Security Data</a:t>
                </a:r>
                <a:endParaRPr lang="en-US" sz="1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86806" y="3937000"/>
                <a:ext cx="1327067" cy="116840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4500" y="1253024"/>
              <a:ext cx="1669374" cy="740875"/>
              <a:chOff x="3004154" y="5890850"/>
              <a:chExt cx="1314069" cy="540774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3004154" y="5890850"/>
                <a:ext cx="1314069" cy="540774"/>
              </a:xfrm>
              <a:prstGeom prst="hexagon">
                <a:avLst/>
              </a:prstGeom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Sign-In 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Service</a:t>
                </a:r>
                <a:endParaRPr lang="en-US" sz="11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pic>
            <p:nvPicPr>
              <p:cNvPr id="32" name="Picture 6" descr="http://mockservices.com/assets/image/logo_bi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58935" y="6085543"/>
                <a:ext cx="214670" cy="214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32" y="1127431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>
              <a:endCxn id="25" idx="0"/>
            </p:cNvCxnSpPr>
            <p:nvPr/>
          </p:nvCxnSpPr>
          <p:spPr>
            <a:xfrm flipH="1">
              <a:off x="1279187" y="1993899"/>
              <a:ext cx="3513" cy="6233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4" idx="0"/>
            </p:cNvCxnSpPr>
            <p:nvPr/>
          </p:nvCxnSpPr>
          <p:spPr>
            <a:xfrm flipH="1">
              <a:off x="1260472" y="3424335"/>
              <a:ext cx="3513" cy="4999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3312853" y="2574453"/>
            <a:ext cx="1669374" cy="8090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" panose="02040604050505020304" pitchFamily="18" charset="0"/>
              </a:rPr>
              <a:t>Entity Layer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Century" panose="02040604050505020304" pitchFamily="18" charset="0"/>
              </a:rPr>
              <a:t>(Entity Framework 6.0)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65291" y="3881535"/>
            <a:ext cx="1327067" cy="1168400"/>
            <a:chOff x="786806" y="3937000"/>
            <a:chExt cx="1327067" cy="1168400"/>
          </a:xfrm>
        </p:grpSpPr>
        <p:sp>
          <p:nvSpPr>
            <p:cNvPr id="44" name="Flowchart: Magnetic Disk 43"/>
            <p:cNvSpPr/>
            <p:nvPr/>
          </p:nvSpPr>
          <p:spPr>
            <a:xfrm>
              <a:off x="983955" y="4185515"/>
              <a:ext cx="914990" cy="615085"/>
            </a:xfrm>
            <a:prstGeom prst="flowChartMagneticDisk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Century" panose="02040604050505020304" pitchFamily="18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Person Profile Data</a:t>
              </a:r>
              <a:endParaRPr lang="en-US" sz="10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86806" y="3937000"/>
              <a:ext cx="1327067" cy="1168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Hexagon 41"/>
          <p:cNvSpPr/>
          <p:nvPr/>
        </p:nvSpPr>
        <p:spPr>
          <a:xfrm>
            <a:off x="3312852" y="1210259"/>
            <a:ext cx="5743805" cy="740875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Person Profile  Service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43" name="Picture 6" descr="http://mockservices.com/assets/image/logo_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81721" y="1476994"/>
            <a:ext cx="269878" cy="2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eazybi.com/static/img/integrations_page/icons/r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85" y="1084666"/>
            <a:ext cx="798349" cy="4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>
            <a:endCxn id="36" idx="0"/>
          </p:cNvCxnSpPr>
          <p:nvPr/>
        </p:nvCxnSpPr>
        <p:spPr>
          <a:xfrm flipH="1">
            <a:off x="4147540" y="1951134"/>
            <a:ext cx="3513" cy="6233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5" idx="0"/>
          </p:cNvCxnSpPr>
          <p:nvPr/>
        </p:nvCxnSpPr>
        <p:spPr>
          <a:xfrm flipH="1">
            <a:off x="4128825" y="3381570"/>
            <a:ext cx="3513" cy="49996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Hexagon 63"/>
          <p:cNvSpPr/>
          <p:nvPr/>
        </p:nvSpPr>
        <p:spPr>
          <a:xfrm>
            <a:off x="10112126" y="1210258"/>
            <a:ext cx="2343934" cy="740875"/>
          </a:xfrm>
          <a:prstGeom prst="hex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Facility Search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Century" panose="02040604050505020304" pitchFamily="18" charset="0"/>
              </a:rPr>
              <a:t>Service</a:t>
            </a:r>
            <a:endParaRPr lang="en-US" sz="11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65" name="Picture 6" descr="http://mockservices.com/assets/image/logo_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1719" y="1476993"/>
            <a:ext cx="272714" cy="2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s://eazybi.com/static/img/integrations_page/icons/r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58" y="1084665"/>
            <a:ext cx="798349" cy="4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1" name="Group 2050"/>
          <p:cNvGrpSpPr/>
          <p:nvPr/>
        </p:nvGrpSpPr>
        <p:grpSpPr>
          <a:xfrm>
            <a:off x="9021212" y="2475931"/>
            <a:ext cx="2124712" cy="883361"/>
            <a:chOff x="7717788" y="3923904"/>
            <a:chExt cx="2124712" cy="883361"/>
          </a:xfrm>
        </p:grpSpPr>
        <p:sp>
          <p:nvSpPr>
            <p:cNvPr id="69" name="Hexagon 68"/>
            <p:cNvSpPr/>
            <p:nvPr/>
          </p:nvSpPr>
          <p:spPr>
            <a:xfrm>
              <a:off x="7849104" y="4067154"/>
              <a:ext cx="1993396" cy="740111"/>
            </a:xfrm>
            <a:prstGeom prst="hexagon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CCLD Facility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Search Service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Century" panose="02040604050505020304" pitchFamily="18" charset="0"/>
                </a:rPr>
                <a:t>  (Open Data Portal)</a:t>
              </a:r>
            </a:p>
          </p:txBody>
        </p:sp>
        <p:pic>
          <p:nvPicPr>
            <p:cNvPr id="71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788" y="3923904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11209841" y="2393195"/>
            <a:ext cx="2112097" cy="925730"/>
            <a:chOff x="9842500" y="3881535"/>
            <a:chExt cx="2112097" cy="925730"/>
          </a:xfrm>
        </p:grpSpPr>
        <p:sp>
          <p:nvSpPr>
            <p:cNvPr id="75" name="Hexagon 74"/>
            <p:cNvSpPr/>
            <p:nvPr/>
          </p:nvSpPr>
          <p:spPr>
            <a:xfrm>
              <a:off x="9961201" y="4067154"/>
              <a:ext cx="1993396" cy="740111"/>
            </a:xfrm>
            <a:prstGeom prst="hexagon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Google Map API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77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00" y="3881535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14430746" y="1275067"/>
            <a:ext cx="1726242" cy="3965269"/>
            <a:chOff x="387632" y="1127431"/>
            <a:chExt cx="1726242" cy="3965269"/>
          </a:xfrm>
        </p:grpSpPr>
        <p:sp>
          <p:nvSpPr>
            <p:cNvPr id="100" name="Rectangle 99"/>
            <p:cNvSpPr/>
            <p:nvPr/>
          </p:nvSpPr>
          <p:spPr>
            <a:xfrm>
              <a:off x="444500" y="2617218"/>
              <a:ext cx="1669374" cy="809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Entity Layer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(Entity Framework 6.0)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96938" y="3924300"/>
              <a:ext cx="1327067" cy="1168400"/>
              <a:chOff x="786806" y="3937000"/>
              <a:chExt cx="1327067" cy="1168400"/>
            </a:xfrm>
          </p:grpSpPr>
          <p:sp>
            <p:nvSpPr>
              <p:cNvPr id="108" name="Flowchart: Magnetic Disk 107"/>
              <p:cNvSpPr/>
              <p:nvPr/>
            </p:nvSpPr>
            <p:spPr>
              <a:xfrm>
                <a:off x="983955" y="4185515"/>
                <a:ext cx="914990" cy="615085"/>
              </a:xfrm>
              <a:prstGeom prst="flowChartMagneticDisk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Message Data</a:t>
                </a:r>
                <a:endParaRPr lang="en-US" sz="1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86806" y="3937000"/>
                <a:ext cx="1327067" cy="116840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44500" y="1253024"/>
              <a:ext cx="1669374" cy="740875"/>
              <a:chOff x="3004154" y="5890850"/>
              <a:chExt cx="1314069" cy="540774"/>
            </a:xfrm>
          </p:grpSpPr>
          <p:sp>
            <p:nvSpPr>
              <p:cNvPr id="106" name="Hexagon 105"/>
              <p:cNvSpPr/>
              <p:nvPr/>
            </p:nvSpPr>
            <p:spPr>
              <a:xfrm>
                <a:off x="3004154" y="5890850"/>
                <a:ext cx="1314069" cy="540774"/>
              </a:xfrm>
              <a:prstGeom prst="hexagon">
                <a:avLst/>
              </a:prstGeom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Message 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Service</a:t>
                </a:r>
                <a:endParaRPr lang="en-US" sz="11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pic>
            <p:nvPicPr>
              <p:cNvPr id="107" name="Picture 6" descr="http://mockservices.com/assets/image/logo_bi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58935" y="6085543"/>
                <a:ext cx="214670" cy="214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32" y="1127431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" name="Straight Connector 103"/>
            <p:cNvCxnSpPr>
              <a:endCxn id="100" idx="0"/>
            </p:cNvCxnSpPr>
            <p:nvPr/>
          </p:nvCxnSpPr>
          <p:spPr>
            <a:xfrm flipH="1">
              <a:off x="1279187" y="1993899"/>
              <a:ext cx="3513" cy="623319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9" idx="0"/>
            </p:cNvCxnSpPr>
            <p:nvPr/>
          </p:nvCxnSpPr>
          <p:spPr>
            <a:xfrm flipH="1">
              <a:off x="1260472" y="3424335"/>
              <a:ext cx="3513" cy="4999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1" name="TextBox 2070"/>
          <p:cNvSpPr txBox="1"/>
          <p:nvPr/>
        </p:nvSpPr>
        <p:spPr>
          <a:xfrm>
            <a:off x="2336096" y="139700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ADPQ Micro-Services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64871" y="2452865"/>
            <a:ext cx="1669374" cy="883361"/>
            <a:chOff x="4964871" y="2452865"/>
            <a:chExt cx="1669374" cy="883361"/>
          </a:xfrm>
        </p:grpSpPr>
        <p:sp>
          <p:nvSpPr>
            <p:cNvPr id="84" name="Hexagon 83"/>
            <p:cNvSpPr/>
            <p:nvPr/>
          </p:nvSpPr>
          <p:spPr>
            <a:xfrm>
              <a:off x="5096187" y="2596115"/>
              <a:ext cx="1538058" cy="740111"/>
            </a:xfrm>
            <a:prstGeom prst="hexagon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Email Service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85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871" y="2452865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6596209" y="2438871"/>
            <a:ext cx="1669374" cy="883361"/>
            <a:chOff x="4964871" y="2452865"/>
            <a:chExt cx="1669374" cy="883361"/>
          </a:xfrm>
        </p:grpSpPr>
        <p:sp>
          <p:nvSpPr>
            <p:cNvPr id="91" name="Hexagon 90"/>
            <p:cNvSpPr/>
            <p:nvPr/>
          </p:nvSpPr>
          <p:spPr>
            <a:xfrm>
              <a:off x="5096187" y="2596115"/>
              <a:ext cx="1538058" cy="740111"/>
            </a:xfrm>
            <a:prstGeom prst="hexagon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entury" panose="02040604050505020304" pitchFamily="18" charset="0"/>
                </a:rPr>
                <a:t>SMS Service</a:t>
              </a:r>
              <a:endParaRPr lang="en-US" sz="1100" dirty="0">
                <a:solidFill>
                  <a:schemeClr val="tx1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92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871" y="2452865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" name="Straight Connector 109"/>
          <p:cNvCxnSpPr/>
          <p:nvPr/>
        </p:nvCxnSpPr>
        <p:spPr>
          <a:xfrm flipH="1">
            <a:off x="5907985" y="1972796"/>
            <a:ext cx="3513" cy="6233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585454" y="1962748"/>
            <a:ext cx="3513" cy="6233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0512944" y="1972796"/>
            <a:ext cx="3513" cy="6233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2008190" y="1963186"/>
            <a:ext cx="3513" cy="6233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28335" y="1347019"/>
            <a:ext cx="7344697" cy="3923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fmad.io/images/blog/amazon-a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12" y="1467598"/>
            <a:ext cx="1817414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467337" y="2858566"/>
            <a:ext cx="1444738" cy="707922"/>
            <a:chOff x="1002889" y="2753033"/>
            <a:chExt cx="1444738" cy="707922"/>
          </a:xfrm>
        </p:grpSpPr>
        <p:pic>
          <p:nvPicPr>
            <p:cNvPr id="1026" name="Picture 2" descr="http://img07.deviantart.net/b3f8/i/2015/205/8/2/cloud_logo_by_tmldesign-d92n3b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889" y="2753033"/>
              <a:ext cx="1444738" cy="70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87990" y="2970000"/>
              <a:ext cx="874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Internet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98066" y="2271416"/>
            <a:ext cx="5479334" cy="2590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images.clipartlogo.com/files/images/29/295046/web-server_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96" y="2658084"/>
            <a:ext cx="1127244" cy="11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s.clipartpanda.com/server-computer-clipart-database-clipart-database_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74" y="2658084"/>
            <a:ext cx="1154692" cy="11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783450" y="1950162"/>
            <a:ext cx="1870590" cy="707922"/>
            <a:chOff x="1002889" y="2753033"/>
            <a:chExt cx="1539675" cy="707922"/>
          </a:xfrm>
        </p:grpSpPr>
        <p:pic>
          <p:nvPicPr>
            <p:cNvPr id="15" name="Picture 2" descr="http://img07.deviantart.net/b3f8/i/2015/205/8/2/cloud_logo_by_tmldesign-d92n3b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889" y="2753033"/>
              <a:ext cx="1444738" cy="70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87990" y="2970000"/>
              <a:ext cx="1254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EC2 Instance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75668" y="4508477"/>
            <a:ext cx="2308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Windows Server 2008 R2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3770" y="3791334"/>
            <a:ext cx="18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MS SQL Server 2008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3001" y="3815969"/>
            <a:ext cx="188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Web Server – IIS 7.0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1030" idx="3"/>
          </p:cNvCxnSpPr>
          <p:nvPr/>
        </p:nvCxnSpPr>
        <p:spPr>
          <a:xfrm>
            <a:off x="6324540" y="3245560"/>
            <a:ext cx="128223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6650" y="4949219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52.34.185.160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49835" y="3308624"/>
            <a:ext cx="2216981" cy="1716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2572" y="2858566"/>
            <a:ext cx="895350" cy="89535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632519" y="3306241"/>
            <a:ext cx="718558" cy="1096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5782" y="3607001"/>
            <a:ext cx="270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hlinkClick r:id="rId8"/>
              </a:rPr>
              <a:t>http://xfusionsafekids.org</a:t>
            </a:r>
            <a:r>
              <a:rPr lang="en-US" dirty="0" smtClean="0">
                <a:solidFill>
                  <a:srgbClr val="0000FF"/>
                </a:solidFill>
                <a:ea typeface="Calibri" panose="020F0502020204030204" pitchFamily="34" charset="0"/>
                <a:hlinkClick r:id="rId8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8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833333" y="995766"/>
            <a:ext cx="2182234" cy="4241784"/>
            <a:chOff x="3833333" y="995766"/>
            <a:chExt cx="2182234" cy="4241784"/>
          </a:xfrm>
        </p:grpSpPr>
        <p:sp>
          <p:nvSpPr>
            <p:cNvPr id="5" name="Rectangle 4"/>
            <p:cNvSpPr/>
            <p:nvPr/>
          </p:nvSpPr>
          <p:spPr>
            <a:xfrm>
              <a:off x="3890200" y="2395203"/>
              <a:ext cx="2125366" cy="809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Entity Layer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Century" panose="02040604050505020304" pitchFamily="18" charset="0"/>
                </a:rPr>
                <a:t>(Entity Framework 6.0)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4803" y="3742752"/>
              <a:ext cx="1634261" cy="1494798"/>
              <a:chOff x="777914" y="3884774"/>
              <a:chExt cx="1327067" cy="1168400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983954" y="4165661"/>
                <a:ext cx="914990" cy="615085"/>
              </a:xfrm>
              <a:prstGeom prst="flowChartMagneticDisk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Service Domain Data</a:t>
                </a:r>
                <a:endParaRPr lang="en-US" sz="1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77914" y="3884774"/>
                <a:ext cx="1327067" cy="116840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949700" y="1118869"/>
              <a:ext cx="2065867" cy="740875"/>
              <a:chOff x="3949700" y="1118869"/>
              <a:chExt cx="2065867" cy="740875"/>
            </a:xfrm>
          </p:grpSpPr>
          <p:sp>
            <p:nvSpPr>
              <p:cNvPr id="11" name="Hexagon 10"/>
              <p:cNvSpPr/>
              <p:nvPr/>
            </p:nvSpPr>
            <p:spPr>
              <a:xfrm>
                <a:off x="3949700" y="1118869"/>
                <a:ext cx="2065867" cy="740875"/>
              </a:xfrm>
              <a:prstGeom prst="hexagon">
                <a:avLst/>
              </a:prstGeom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Microservice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 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Business Logic</a:t>
                </a:r>
                <a:endParaRPr lang="en-US" sz="11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p:txBody>
          </p:sp>
          <p:pic>
            <p:nvPicPr>
              <p:cNvPr id="12" name="Picture 6" descr="http://mockservices.com/assets/image/logo_bi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999396" y="1399504"/>
                <a:ext cx="272714" cy="294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eazybi.com/static/img/integrations_page/icons/re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333" y="995766"/>
              <a:ext cx="798349" cy="42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4982633" y="1866023"/>
              <a:ext cx="0" cy="53851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4941936" y="3204242"/>
            <a:ext cx="0" cy="5385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Alternate Process 2054"/>
          <p:cNvSpPr/>
          <p:nvPr/>
        </p:nvSpPr>
        <p:spPr>
          <a:xfrm>
            <a:off x="0" y="589280"/>
            <a:ext cx="12024360" cy="3825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3483" y="4594950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Sign-In Service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7016" y="2485571"/>
            <a:ext cx="2560288" cy="1785257"/>
            <a:chOff x="6117771" y="500743"/>
            <a:chExt cx="2560288" cy="1785257"/>
          </a:xfrm>
        </p:grpSpPr>
        <p:grpSp>
          <p:nvGrpSpPr>
            <p:cNvPr id="11" name="Group 10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2054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Sign-In Service Group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3401" y="2485571"/>
            <a:ext cx="2560288" cy="1785257"/>
            <a:chOff x="6117771" y="500743"/>
            <a:chExt cx="2560288" cy="1785257"/>
          </a:xfrm>
        </p:grpSpPr>
        <p:grpSp>
          <p:nvGrpSpPr>
            <p:cNvPr id="20" name="Group 19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23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Century Gothic" panose="020B0502020202020204" pitchFamily="34" charset="0"/>
                </a:rPr>
                <a:t>Person Profile </a:t>
              </a:r>
              <a:r>
                <a:rPr lang="en-US" sz="10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450087" y="4563374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Person Profile Service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(Parent, Child(</a:t>
            </a:r>
            <a:r>
              <a:rPr lang="en-US" sz="1400" dirty="0" err="1" smtClean="0">
                <a:solidFill>
                  <a:prstClr val="black"/>
                </a:solidFill>
              </a:rPr>
              <a:t>ren</a:t>
            </a:r>
            <a:r>
              <a:rPr lang="en-US" sz="1400" dirty="0" smtClean="0">
                <a:solidFill>
                  <a:prstClr val="black"/>
                </a:solidFill>
              </a:rPr>
              <a:t>))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50027" y="2485570"/>
            <a:ext cx="2560288" cy="1785257"/>
            <a:chOff x="6117771" y="500743"/>
            <a:chExt cx="2560288" cy="1785257"/>
          </a:xfrm>
        </p:grpSpPr>
        <p:grpSp>
          <p:nvGrpSpPr>
            <p:cNvPr id="29" name="Group 28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32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Century Gothic" panose="020B0502020202020204" pitchFamily="34" charset="0"/>
                </a:rPr>
                <a:t>Message </a:t>
              </a:r>
              <a:r>
                <a:rPr lang="en-US" sz="10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176713" y="4563373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Message Service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926254" y="2485569"/>
            <a:ext cx="2560288" cy="1785257"/>
            <a:chOff x="6117771" y="500743"/>
            <a:chExt cx="2560288" cy="1785257"/>
          </a:xfrm>
        </p:grpSpPr>
        <p:grpSp>
          <p:nvGrpSpPr>
            <p:cNvPr id="38" name="Group 37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41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Century Gothic" panose="020B0502020202020204" pitchFamily="34" charset="0"/>
                </a:rPr>
                <a:t>Facility Search </a:t>
              </a:r>
              <a:r>
                <a:rPr lang="en-US" sz="10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058628" y="4563372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Facility Search Service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55282" y="5693037"/>
            <a:ext cx="10731260" cy="75111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Continuous Delivery Pipeline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693608" y="4213584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4516680" y="4229372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7200071" y="4281485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9992846" y="4277338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1736841" y="5368915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562135" y="5400491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7204997" y="5353987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10064988" y="5353987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4670004" y="812479"/>
            <a:ext cx="1068140" cy="1275957"/>
            <a:chOff x="5117451" y="-1251559"/>
            <a:chExt cx="1068140" cy="1275957"/>
          </a:xfrm>
        </p:grpSpPr>
        <p:pic>
          <p:nvPicPr>
            <p:cNvPr id="2060" name="Picture 12" descr="http://www.clipartbest.com/cliparts/aTe/on6/aTeon6gq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43" y="-1251559"/>
              <a:ext cx="700356" cy="91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5117451" y="-375712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Technical Architect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6134539" y="810077"/>
            <a:ext cx="1068140" cy="1429774"/>
            <a:chOff x="6611582" y="-1296723"/>
            <a:chExt cx="1068140" cy="1429774"/>
          </a:xfrm>
        </p:grpSpPr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1582" y="-1296723"/>
              <a:ext cx="884452" cy="998944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611582" y="-267059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Visual Designer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7852275" y="831785"/>
            <a:ext cx="1160446" cy="1418951"/>
            <a:chOff x="7581262" y="-1251559"/>
            <a:chExt cx="1160446" cy="1418951"/>
          </a:xfrm>
        </p:grpSpPr>
        <p:pic>
          <p:nvPicPr>
            <p:cNvPr id="2064" name="Picture 16" descr="https://upload.wikimedia.org/wikipedia/commons/thumb/2/23/Emblem-person-orange.svg/240px-Emblem-person-orange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262" y="-1251559"/>
              <a:ext cx="1115112" cy="111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673568" y="-232718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Usability Tester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2824037" y="802090"/>
            <a:ext cx="1099394" cy="1390935"/>
            <a:chOff x="3754071" y="-1403415"/>
            <a:chExt cx="1099394" cy="1390935"/>
          </a:xfrm>
        </p:grpSpPr>
        <p:pic>
          <p:nvPicPr>
            <p:cNvPr id="2066" name="Picture 18" descr="Image result for person image 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307" y="-1403415"/>
              <a:ext cx="1017158" cy="101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3754071" y="-412590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Business Analyst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7" name="TextBox 2056"/>
          <p:cNvSpPr txBox="1"/>
          <p:nvPr/>
        </p:nvSpPr>
        <p:spPr>
          <a:xfrm>
            <a:off x="364077" y="1207054"/>
            <a:ext cx="13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B9BD5">
                    <a:lumMod val="75000"/>
                  </a:srgbClr>
                </a:solidFill>
              </a:rPr>
              <a:t>Scrum Team</a:t>
            </a:r>
            <a:endParaRPr lang="en-US" b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2063" name="Group 2062"/>
          <p:cNvGrpSpPr/>
          <p:nvPr/>
        </p:nvGrpSpPr>
        <p:grpSpPr>
          <a:xfrm>
            <a:off x="3928689" y="-1254018"/>
            <a:ext cx="3150932" cy="1600052"/>
            <a:chOff x="4096329" y="-3489218"/>
            <a:chExt cx="3150932" cy="1600052"/>
          </a:xfrm>
        </p:grpSpPr>
        <p:grpSp>
          <p:nvGrpSpPr>
            <p:cNvPr id="2058" name="Group 2057"/>
            <p:cNvGrpSpPr/>
            <p:nvPr/>
          </p:nvGrpSpPr>
          <p:grpSpPr>
            <a:xfrm>
              <a:off x="4096329" y="-3489218"/>
              <a:ext cx="1266891" cy="1600052"/>
              <a:chOff x="2744270" y="-3396695"/>
              <a:chExt cx="1266891" cy="1600052"/>
            </a:xfrm>
          </p:grpSpPr>
          <p:pic>
            <p:nvPicPr>
              <p:cNvPr id="2068" name="Picture 20" descr="https://upload.wikimedia.org/wikipedia/commons/thumb/1/1b/Emblem-person-red.svg/2000px-Emblem-person-red.svg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4270" y="-3396695"/>
                <a:ext cx="1266891" cy="1266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894486" y="-2196753"/>
                <a:ext cx="10681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Scrum Master, Agile Coach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061" name="Group 2060"/>
            <p:cNvGrpSpPr/>
            <p:nvPr/>
          </p:nvGrpSpPr>
          <p:grpSpPr>
            <a:xfrm>
              <a:off x="5553014" y="-3282085"/>
              <a:ext cx="1694247" cy="1335402"/>
              <a:chOff x="4405731" y="-3110014"/>
              <a:chExt cx="1694247" cy="1335402"/>
            </a:xfrm>
          </p:grpSpPr>
          <p:pic>
            <p:nvPicPr>
              <p:cNvPr id="2070" name="Picture 22" descr="http://www.sgbcindia.com/images/pers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0735" y="-3110014"/>
                <a:ext cx="926445" cy="926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4405731" y="-2174722"/>
                <a:ext cx="1694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Product Manager, Quality Accountability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7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Alternate Process 2054"/>
          <p:cNvSpPr/>
          <p:nvPr/>
        </p:nvSpPr>
        <p:spPr>
          <a:xfrm>
            <a:off x="167640" y="-1645920"/>
            <a:ext cx="12024360" cy="3825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81123" y="2359750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Sign-In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94656" y="250371"/>
            <a:ext cx="2560288" cy="1785257"/>
            <a:chOff x="6117771" y="500743"/>
            <a:chExt cx="2560288" cy="1785257"/>
          </a:xfrm>
        </p:grpSpPr>
        <p:grpSp>
          <p:nvGrpSpPr>
            <p:cNvPr id="11" name="Group 10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2054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entury Gothic" panose="020B0502020202020204" pitchFamily="34" charset="0"/>
                </a:rPr>
                <a:t>Sign-In Service Group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1041" y="250371"/>
            <a:ext cx="2560288" cy="1785257"/>
            <a:chOff x="6117771" y="500743"/>
            <a:chExt cx="2560288" cy="1785257"/>
          </a:xfrm>
        </p:grpSpPr>
        <p:grpSp>
          <p:nvGrpSpPr>
            <p:cNvPr id="20" name="Group 19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23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entury Gothic" panose="020B0502020202020204" pitchFamily="34" charset="0"/>
                </a:rPr>
                <a:t>Person Profile </a:t>
              </a:r>
              <a:r>
                <a:rPr lang="en-US" sz="1000" b="1" dirty="0"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617727" y="2328174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Person Profile Service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(Parent, Child(</a:t>
            </a:r>
            <a:r>
              <a:rPr lang="en-US" sz="1400" dirty="0" err="1" smtClean="0">
                <a:solidFill>
                  <a:schemeClr val="tx1"/>
                </a:solidFill>
              </a:rPr>
              <a:t>ren</a:t>
            </a:r>
            <a:r>
              <a:rPr lang="en-US" sz="1400" dirty="0" smtClean="0">
                <a:solidFill>
                  <a:schemeClr val="tx1"/>
                </a:solidFill>
              </a:rPr>
              <a:t>))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17667" y="250370"/>
            <a:ext cx="2560288" cy="1785257"/>
            <a:chOff x="6117771" y="500743"/>
            <a:chExt cx="2560288" cy="1785257"/>
          </a:xfrm>
        </p:grpSpPr>
        <p:grpSp>
          <p:nvGrpSpPr>
            <p:cNvPr id="29" name="Group 28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32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entury Gothic" panose="020B0502020202020204" pitchFamily="34" charset="0"/>
                </a:rPr>
                <a:t>Message </a:t>
              </a:r>
              <a:r>
                <a:rPr lang="en-US" sz="1000" b="1" dirty="0"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344353" y="2328173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93894" y="250369"/>
            <a:ext cx="2560288" cy="1785257"/>
            <a:chOff x="6117771" y="500743"/>
            <a:chExt cx="2560288" cy="1785257"/>
          </a:xfrm>
        </p:grpSpPr>
        <p:grpSp>
          <p:nvGrpSpPr>
            <p:cNvPr id="38" name="Group 37"/>
            <p:cNvGrpSpPr/>
            <p:nvPr/>
          </p:nvGrpSpPr>
          <p:grpSpPr>
            <a:xfrm>
              <a:off x="6204238" y="604526"/>
              <a:ext cx="2473821" cy="1333920"/>
              <a:chOff x="6204238" y="604526"/>
              <a:chExt cx="2473821" cy="1333920"/>
            </a:xfrm>
          </p:grpSpPr>
          <p:pic>
            <p:nvPicPr>
              <p:cNvPr id="41" name="Picture 6" descr="http://www.apdconsumo.pt/pers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055" y="604526"/>
                <a:ext cx="1041374" cy="1041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http://greenbiz.es/eng/wp-content/uploads/sites/2/2014/12/user-icon-fema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86" y="604526"/>
                <a:ext cx="925739" cy="927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6204238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Front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37425" y="1538336"/>
                <a:ext cx="134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Back End Web Developer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411686" y="1938446"/>
              <a:ext cx="2116743" cy="246221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Century Gothic" panose="020B0502020202020204" pitchFamily="34" charset="0"/>
                </a:rPr>
                <a:t>Facility Search </a:t>
              </a:r>
              <a:r>
                <a:rPr lang="en-US" sz="1000" b="1" dirty="0">
                  <a:latin typeface="Century Gothic" panose="020B0502020202020204" pitchFamily="34" charset="0"/>
                </a:rPr>
                <a:t>Service Group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117771" y="500743"/>
              <a:ext cx="2560288" cy="178525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226268" y="2328172"/>
            <a:ext cx="2473821" cy="80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Facility Search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22922" y="3457837"/>
            <a:ext cx="10731260" cy="75111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Continuous Delivery Pipeline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861248" y="1978384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684320" y="1994172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7367711" y="2046285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10160486" y="2042138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904481" y="3133715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4729775" y="3165291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7372637" y="3118787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0232628" y="3118787"/>
            <a:ext cx="427103" cy="407033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4837644" y="-1422721"/>
            <a:ext cx="1068140" cy="1275957"/>
            <a:chOff x="5117451" y="-1251559"/>
            <a:chExt cx="1068140" cy="1275957"/>
          </a:xfrm>
        </p:grpSpPr>
        <p:pic>
          <p:nvPicPr>
            <p:cNvPr id="2060" name="Picture 12" descr="http://www.clipartbest.com/cliparts/aTe/on6/aTeon6gq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43" y="-1251559"/>
              <a:ext cx="700356" cy="91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5117451" y="-375712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Technical Architect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6302179" y="-1425123"/>
            <a:ext cx="1068140" cy="1429774"/>
            <a:chOff x="6611582" y="-1296723"/>
            <a:chExt cx="1068140" cy="1429774"/>
          </a:xfrm>
        </p:grpSpPr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1582" y="-1296723"/>
              <a:ext cx="884452" cy="998944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611582" y="-267059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Visual Designer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8019915" y="-1403415"/>
            <a:ext cx="1160446" cy="1418951"/>
            <a:chOff x="7581262" y="-1251559"/>
            <a:chExt cx="1160446" cy="1418951"/>
          </a:xfrm>
        </p:grpSpPr>
        <p:pic>
          <p:nvPicPr>
            <p:cNvPr id="2064" name="Picture 16" descr="https://upload.wikimedia.org/wikipedia/commons/thumb/2/23/Emblem-person-orange.svg/240px-Emblem-person-orange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262" y="-1251559"/>
              <a:ext cx="1115112" cy="111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673568" y="-232718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Usability Tester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2991677" y="-1433110"/>
            <a:ext cx="1099394" cy="1390935"/>
            <a:chOff x="3754071" y="-1403415"/>
            <a:chExt cx="1099394" cy="1390935"/>
          </a:xfrm>
        </p:grpSpPr>
        <p:pic>
          <p:nvPicPr>
            <p:cNvPr id="2066" name="Picture 18" descr="Image result for person image 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307" y="-1403415"/>
              <a:ext cx="1017158" cy="101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3754071" y="-412590"/>
              <a:ext cx="1068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Business Analyst</a:t>
              </a:r>
              <a:endParaRPr lang="en-US" sz="1000" b="1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7" name="TextBox 2056"/>
          <p:cNvSpPr txBox="1"/>
          <p:nvPr/>
        </p:nvSpPr>
        <p:spPr>
          <a:xfrm>
            <a:off x="531717" y="-1028146"/>
            <a:ext cx="13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Scrum Team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63" name="Group 2062"/>
          <p:cNvGrpSpPr/>
          <p:nvPr/>
        </p:nvGrpSpPr>
        <p:grpSpPr>
          <a:xfrm>
            <a:off x="4096329" y="-3489218"/>
            <a:ext cx="3150932" cy="1600052"/>
            <a:chOff x="4096329" y="-3489218"/>
            <a:chExt cx="3150932" cy="1600052"/>
          </a:xfrm>
        </p:grpSpPr>
        <p:grpSp>
          <p:nvGrpSpPr>
            <p:cNvPr id="2058" name="Group 2057"/>
            <p:cNvGrpSpPr/>
            <p:nvPr/>
          </p:nvGrpSpPr>
          <p:grpSpPr>
            <a:xfrm>
              <a:off x="4096329" y="-3489218"/>
              <a:ext cx="1266891" cy="1600052"/>
              <a:chOff x="2744270" y="-3396695"/>
              <a:chExt cx="1266891" cy="1600052"/>
            </a:xfrm>
          </p:grpSpPr>
          <p:pic>
            <p:nvPicPr>
              <p:cNvPr id="2068" name="Picture 20" descr="https://upload.wikimedia.org/wikipedia/commons/thumb/1/1b/Emblem-person-red.svg/2000px-Emblem-person-red.svg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4270" y="-3396695"/>
                <a:ext cx="1266891" cy="1266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894486" y="-2196753"/>
                <a:ext cx="10681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Scrum Master, Agile Coach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061" name="Group 2060"/>
            <p:cNvGrpSpPr/>
            <p:nvPr/>
          </p:nvGrpSpPr>
          <p:grpSpPr>
            <a:xfrm>
              <a:off x="5553014" y="-3282085"/>
              <a:ext cx="1694247" cy="1335402"/>
              <a:chOff x="4405731" y="-3110014"/>
              <a:chExt cx="1694247" cy="1335402"/>
            </a:xfrm>
          </p:grpSpPr>
          <p:pic>
            <p:nvPicPr>
              <p:cNvPr id="2070" name="Picture 22" descr="http://www.sgbcindia.com/images/pers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0735" y="-3110014"/>
                <a:ext cx="926445" cy="926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4405731" y="-2174722"/>
                <a:ext cx="1694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Product Manager, Quality Accountability</a:t>
                </a:r>
                <a:endParaRPr lang="en-US" sz="10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065" name="Flowchart: Magnetic Disk 2064"/>
          <p:cNvSpPr/>
          <p:nvPr/>
        </p:nvSpPr>
        <p:spPr>
          <a:xfrm>
            <a:off x="1775756" y="4870248"/>
            <a:ext cx="1870646" cy="123444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7" name="Rounded Rectangle 2066"/>
          <p:cNvSpPr/>
          <p:nvPr/>
        </p:nvSpPr>
        <p:spPr>
          <a:xfrm>
            <a:off x="4819199" y="4958412"/>
            <a:ext cx="4058756" cy="10581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and Deployment Server</a:t>
            </a:r>
            <a:endParaRPr lang="en-US" dirty="0"/>
          </a:p>
        </p:txBody>
      </p:sp>
      <p:sp>
        <p:nvSpPr>
          <p:cNvPr id="82" name="Flowchart: Magnetic Disk 81"/>
          <p:cNvSpPr/>
          <p:nvPr/>
        </p:nvSpPr>
        <p:spPr>
          <a:xfrm>
            <a:off x="9387809" y="4782084"/>
            <a:ext cx="1870646" cy="123444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Artifact Repository (GitHub)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9" name="Left-Right Arrow 2068"/>
          <p:cNvSpPr/>
          <p:nvPr/>
        </p:nvSpPr>
        <p:spPr>
          <a:xfrm rot="5400000">
            <a:off x="2262801" y="4312013"/>
            <a:ext cx="749461" cy="455176"/>
          </a:xfrm>
          <a:prstGeom prst="leftRigh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-Right Arrow 83"/>
          <p:cNvSpPr/>
          <p:nvPr/>
        </p:nvSpPr>
        <p:spPr>
          <a:xfrm rot="10800000">
            <a:off x="3664912" y="5259880"/>
            <a:ext cx="1064862" cy="500840"/>
          </a:xfrm>
          <a:prstGeom prst="leftRigh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4748288" y="7066612"/>
            <a:ext cx="1343260" cy="1058112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414492" y="7066612"/>
            <a:ext cx="1343260" cy="1058112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019915" y="7066612"/>
            <a:ext cx="1343260" cy="105811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5111423" y="6175668"/>
            <a:ext cx="610469" cy="840144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6780887" y="6175668"/>
            <a:ext cx="610469" cy="840144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/>
          <p:cNvSpPr/>
          <p:nvPr/>
        </p:nvSpPr>
        <p:spPr>
          <a:xfrm>
            <a:off x="8112221" y="6175668"/>
            <a:ext cx="610469" cy="840144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7076" y="2057401"/>
            <a:ext cx="3438525" cy="240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</a:rPr>
              <a:t>Scrum at a Glance</a:t>
            </a:r>
            <a:endParaRPr lang="en-US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2601" y="3260998"/>
            <a:ext cx="1525723" cy="1184991"/>
            <a:chOff x="226877" y="2667000"/>
            <a:chExt cx="1600199" cy="1401092"/>
          </a:xfrm>
        </p:grpSpPr>
        <p:grpSp>
          <p:nvGrpSpPr>
            <p:cNvPr id="10" name="Group 9"/>
            <p:cNvGrpSpPr/>
            <p:nvPr/>
          </p:nvGrpSpPr>
          <p:grpSpPr>
            <a:xfrm>
              <a:off x="341177" y="2667000"/>
              <a:ext cx="685800" cy="606552"/>
              <a:chOff x="1752600" y="2971800"/>
              <a:chExt cx="1216152" cy="911352"/>
            </a:xfrm>
          </p:grpSpPr>
          <p:sp>
            <p:nvSpPr>
              <p:cNvPr id="5" name="Cube 4"/>
              <p:cNvSpPr/>
              <p:nvPr/>
            </p:nvSpPr>
            <p:spPr>
              <a:xfrm>
                <a:off x="1752600" y="3581400"/>
                <a:ext cx="1216152" cy="301752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1752600" y="3429000"/>
                <a:ext cx="1216152" cy="301752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1752600" y="3276600"/>
                <a:ext cx="1216152" cy="301752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1752600" y="3125724"/>
                <a:ext cx="1216152" cy="301752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1752600" y="2971800"/>
                <a:ext cx="1216152" cy="301752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26877" y="3276600"/>
              <a:ext cx="1600199" cy="791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entury Gothic" pitchFamily="34" charset="0"/>
                </a:rPr>
                <a:t>Product Backlogs</a:t>
              </a:r>
            </a:p>
            <a:p>
              <a:r>
                <a:rPr lang="en-US" sz="900" b="1" i="1" dirty="0">
                  <a:solidFill>
                    <a:srgbClr val="0070C0"/>
                  </a:solidFill>
                  <a:latin typeface="Century Gothic" pitchFamily="34" charset="0"/>
                </a:rPr>
                <a:t>(List of prioritized backlog, highest priority at the top)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758021" y="2381063"/>
            <a:ext cx="1128712" cy="3778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Product Planning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1821208" y="609600"/>
            <a:ext cx="1607792" cy="1295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q"/>
            </a:pPr>
            <a:endParaRPr lang="en-US" sz="1000" b="1" dirty="0">
              <a:solidFill>
                <a:prstClr val="black"/>
              </a:solidFill>
              <a:latin typeface="Century Gothic" pitchFamily="34" charset="0"/>
            </a:endParaRPr>
          </a:p>
          <a:p>
            <a:pPr marL="171450" indent="-171450">
              <a:buFont typeface="Wingdings" pitchFamily="2" charset="2"/>
              <a:buChar char="q"/>
            </a:pPr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Product Vision &amp; Strategy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Business Cases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Business &amp; Technology Requirements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Milestones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2058998" y="1979604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2058997" y="2817804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410201"/>
            <a:ext cx="806711" cy="46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375108"/>
            <a:ext cx="718691" cy="5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 rot="5400000">
            <a:off x="2036941" y="4422915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24165" y="4780221"/>
            <a:ext cx="1128712" cy="575183"/>
            <a:chOff x="100165" y="4780220"/>
            <a:chExt cx="1128712" cy="575183"/>
          </a:xfrm>
        </p:grpSpPr>
        <p:sp>
          <p:nvSpPr>
            <p:cNvPr id="20" name="Rounded Rectangle 19"/>
            <p:cNvSpPr/>
            <p:nvPr/>
          </p:nvSpPr>
          <p:spPr>
            <a:xfrm>
              <a:off x="100165" y="4893496"/>
              <a:ext cx="1128712" cy="461907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entury Gothic" pitchFamily="34" charset="0"/>
                </a:rPr>
                <a:t>Backlog Grooming</a:t>
              </a:r>
            </a:p>
          </p:txBody>
        </p:sp>
        <p:sp>
          <p:nvSpPr>
            <p:cNvPr id="24" name="Curved Left Arrow 23"/>
            <p:cNvSpPr/>
            <p:nvPr/>
          </p:nvSpPr>
          <p:spPr>
            <a:xfrm rot="5400000" flipH="1">
              <a:off x="891313" y="4732096"/>
              <a:ext cx="172779" cy="269028"/>
            </a:xfrm>
            <a:prstGeom prst="curvedLeftArrow">
              <a:avLst>
                <a:gd name="adj1" fmla="val 15217"/>
                <a:gd name="adj2" fmla="val 28717"/>
                <a:gd name="adj3" fmla="val 41358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733800" y="4800601"/>
            <a:ext cx="1239470" cy="5310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Release Planning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962401" y="2971801"/>
            <a:ext cx="1525723" cy="1184991"/>
            <a:chOff x="4310620" y="4267200"/>
            <a:chExt cx="1525723" cy="1184991"/>
          </a:xfrm>
        </p:grpSpPr>
        <p:grpSp>
          <p:nvGrpSpPr>
            <p:cNvPr id="21" name="Group 20"/>
            <p:cNvGrpSpPr/>
            <p:nvPr/>
          </p:nvGrpSpPr>
          <p:grpSpPr>
            <a:xfrm>
              <a:off x="4419600" y="4267200"/>
              <a:ext cx="653882" cy="512999"/>
              <a:chOff x="2721616" y="3223364"/>
              <a:chExt cx="653882" cy="512999"/>
            </a:xfrm>
          </p:grpSpPr>
          <p:sp>
            <p:nvSpPr>
              <p:cNvPr id="33" name="Cube 32"/>
              <p:cNvSpPr/>
              <p:nvPr/>
            </p:nvSpPr>
            <p:spPr>
              <a:xfrm>
                <a:off x="2721616" y="3566507"/>
                <a:ext cx="653882" cy="169856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Cube 33"/>
              <p:cNvSpPr/>
              <p:nvPr/>
            </p:nvSpPr>
            <p:spPr>
              <a:xfrm>
                <a:off x="2721616" y="3480721"/>
                <a:ext cx="653882" cy="169856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721616" y="3394936"/>
                <a:ext cx="653882" cy="169856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Cube 35"/>
              <p:cNvSpPr/>
              <p:nvPr/>
            </p:nvSpPr>
            <p:spPr>
              <a:xfrm>
                <a:off x="2721616" y="3310008"/>
                <a:ext cx="653882" cy="169856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2721616" y="3223364"/>
                <a:ext cx="653882" cy="169856"/>
              </a:xfrm>
              <a:prstGeom prst="cube">
                <a:avLst>
                  <a:gd name="adj" fmla="val 75505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310620" y="4782777"/>
              <a:ext cx="1525723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entury Gothic" pitchFamily="34" charset="0"/>
                </a:rPr>
                <a:t>Release Backlogs</a:t>
              </a:r>
            </a:p>
            <a:p>
              <a:r>
                <a:rPr lang="en-US" sz="900" b="1" i="1" dirty="0">
                  <a:solidFill>
                    <a:srgbClr val="0070C0"/>
                  </a:solidFill>
                  <a:latin typeface="Century Gothic" pitchFamily="34" charset="0"/>
                </a:rPr>
                <a:t>(List of prioritized backlog for the Release scope)</a:t>
              </a:r>
            </a:p>
          </p:txBody>
        </p:sp>
      </p:grpSp>
      <p:sp>
        <p:nvSpPr>
          <p:cNvPr id="39" name="Right Arrow 38"/>
          <p:cNvSpPr/>
          <p:nvPr/>
        </p:nvSpPr>
        <p:spPr>
          <a:xfrm rot="16200000">
            <a:off x="4116398" y="4189404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38800" y="2895601"/>
            <a:ext cx="1219200" cy="522217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Release  Cycle – x 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8855088" y="4556112"/>
            <a:ext cx="439140" cy="4709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7086601" y="2971801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012637"/>
            <a:ext cx="1219200" cy="46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Left Brace 37"/>
          <p:cNvSpPr/>
          <p:nvPr/>
        </p:nvSpPr>
        <p:spPr>
          <a:xfrm rot="16200000">
            <a:off x="9000366" y="4579278"/>
            <a:ext cx="287268" cy="2362200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05400"/>
            <a:ext cx="5334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110107"/>
            <a:ext cx="5334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110107"/>
            <a:ext cx="5334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ight Arrow 63"/>
          <p:cNvSpPr/>
          <p:nvPr/>
        </p:nvSpPr>
        <p:spPr>
          <a:xfrm>
            <a:off x="5029200" y="2971801"/>
            <a:ext cx="457200" cy="40305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693060" cy="5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707753" y="2268379"/>
            <a:ext cx="115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</a:rPr>
              <a:t>Burndown Chart and Team Velocity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1414462" cy="91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ight Arrow 55"/>
          <p:cNvSpPr/>
          <p:nvPr/>
        </p:nvSpPr>
        <p:spPr>
          <a:xfrm>
            <a:off x="3048001" y="4953001"/>
            <a:ext cx="399863" cy="403057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58" name="Bent Arrow 57"/>
          <p:cNvSpPr/>
          <p:nvPr/>
        </p:nvSpPr>
        <p:spPr>
          <a:xfrm rot="16200000">
            <a:off x="4381500" y="5295900"/>
            <a:ext cx="838200" cy="1219200"/>
          </a:xfrm>
          <a:prstGeom prst="bentArrow">
            <a:avLst>
              <a:gd name="adj1" fmla="val 21913"/>
              <a:gd name="adj2" fmla="val 25000"/>
              <a:gd name="adj3" fmla="val 25000"/>
              <a:gd name="adj4" fmla="val 36002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694730" y="5943601"/>
            <a:ext cx="1239470" cy="5310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Century Gothic" pitchFamily="34" charset="0"/>
              </a:rPr>
              <a:t>Release Review and Retrospection</a:t>
            </a:r>
          </a:p>
        </p:txBody>
      </p:sp>
      <p:sp>
        <p:nvSpPr>
          <p:cNvPr id="70" name="Right Arrow 69"/>
          <p:cNvSpPr/>
          <p:nvPr/>
        </p:nvSpPr>
        <p:spPr>
          <a:xfrm rot="10800000">
            <a:off x="7162800" y="6019800"/>
            <a:ext cx="1066800" cy="4709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5000" y="4191001"/>
            <a:ext cx="1026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Release </a:t>
            </a:r>
          </a:p>
          <a:p>
            <a:pPr algn="ctr"/>
            <a:r>
              <a:rPr lang="en-US" sz="1600" b="1" dirty="0">
                <a:solidFill>
                  <a:srgbClr val="C0504D">
                    <a:lumMod val="50000"/>
                  </a:srgbClr>
                </a:solidFill>
                <a:latin typeface="Century Gothic" pitchFamily="34" charset="0"/>
              </a:rPr>
              <a:t>Cycle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4"/>
          </p:nvPr>
        </p:nvSpPr>
        <p:spPr>
          <a:xfrm>
            <a:off x="10058400" y="6553201"/>
            <a:ext cx="4572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>
          <a:xfrm>
            <a:off x="3429000" y="6569076"/>
            <a:ext cx="4495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/>
            <a:r>
              <a:rPr lang="en-US" sz="3200" b="1" dirty="0">
                <a:solidFill>
                  <a:srgbClr val="0070C0"/>
                </a:solidFill>
                <a:latin typeface="Century Gothic" pitchFamily="34" charset="0"/>
              </a:rPr>
              <a:t>Elements of Scrum Framework</a:t>
            </a:r>
          </a:p>
        </p:txBody>
      </p:sp>
      <p:sp>
        <p:nvSpPr>
          <p:cNvPr id="7" name="Oval 6"/>
          <p:cNvSpPr/>
          <p:nvPr/>
        </p:nvSpPr>
        <p:spPr>
          <a:xfrm>
            <a:off x="2611502" y="2362396"/>
            <a:ext cx="1539851" cy="135948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81201" y="2658293"/>
            <a:ext cx="1035395" cy="1016860"/>
            <a:chOff x="694963" y="4267200"/>
            <a:chExt cx="973500" cy="984317"/>
          </a:xfrm>
        </p:grpSpPr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69" y="4267200"/>
              <a:ext cx="769694" cy="547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94963" y="4834420"/>
              <a:ext cx="677863" cy="41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  <a:latin typeface="Century Gothic" pitchFamily="34" charset="0"/>
                </a:rPr>
                <a:t>Product Owner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71800" y="1926457"/>
            <a:ext cx="914400" cy="1062895"/>
            <a:chOff x="1862760" y="4168389"/>
            <a:chExt cx="859737" cy="1028879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935" y="4168389"/>
              <a:ext cx="521490" cy="556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862760" y="4780171"/>
              <a:ext cx="859737" cy="41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itchFamily="34" charset="0"/>
                </a:defRPr>
              </a:lvl1pPr>
            </a:lstStyle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Project Manager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02308" y="2520358"/>
            <a:ext cx="1041763" cy="1170801"/>
            <a:chOff x="2971800" y="4155833"/>
            <a:chExt cx="979487" cy="1133332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155833"/>
              <a:ext cx="609600" cy="644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76599" y="4872067"/>
              <a:ext cx="674688" cy="41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itchFamily="34" charset="0"/>
                </a:defRPr>
              </a:lvl1pPr>
            </a:lstStyle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The</a:t>
              </a:r>
            </a:p>
            <a:p>
              <a:pPr algn="ctr"/>
              <a:r>
                <a:rPr lang="en-US" sz="1100" dirty="0">
                  <a:solidFill>
                    <a:prstClr val="black"/>
                  </a:solidFill>
                </a:rPr>
                <a:t>Team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77184" y="1295401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itchFamily="34" charset="0"/>
              </a:rPr>
              <a:t>Roles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itchFamily="34" charset="0"/>
              </a:rPr>
              <a:t>The Scrum Team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96000" y="1676400"/>
            <a:ext cx="2057400" cy="1981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black"/>
              </a:solidFill>
              <a:latin typeface="Century Gothic" pitchFamily="34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entury Gothic" pitchFamily="34" charset="0"/>
              </a:rPr>
              <a:t>Ceremonies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Release Planning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Sprint Planning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Daily Standup Meeting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Sprint Review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Sprint Retrospection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Release Review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Scrum of Scrum</a:t>
            </a:r>
          </a:p>
          <a:p>
            <a:endParaRPr lang="en-US" sz="1050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050" dirty="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7753350" y="4191000"/>
            <a:ext cx="2057400" cy="1380276"/>
          </a:xfrm>
          <a:prstGeom prst="foldedCorner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entury Gothic" pitchFamily="34" charset="0"/>
              </a:rPr>
              <a:t>Artifacts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Product Backlog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Sprint Backlog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Burn-down Chart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Potentially Shippable Product</a:t>
            </a: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  <a:p>
            <a:endParaRPr lang="en-US" sz="1600" b="1" dirty="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876800" y="2664001"/>
            <a:ext cx="914400" cy="403057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3336" y="2436168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participate in</a:t>
            </a:r>
          </a:p>
        </p:txBody>
      </p:sp>
      <p:sp>
        <p:nvSpPr>
          <p:cNvPr id="27" name="Bent Arrow 26"/>
          <p:cNvSpPr/>
          <p:nvPr/>
        </p:nvSpPr>
        <p:spPr>
          <a:xfrm rot="5400000">
            <a:off x="8198298" y="2925258"/>
            <a:ext cx="1205604" cy="868680"/>
          </a:xfrm>
          <a:prstGeom prst="bentArrow">
            <a:avLst>
              <a:gd name="adj1" fmla="val 25000"/>
              <a:gd name="adj2" fmla="val 30852"/>
              <a:gd name="adj3" fmla="val 25000"/>
              <a:gd name="adj4" fmla="val 4375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5801" y="2286000"/>
            <a:ext cx="130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entury Gothic" pitchFamily="34" charset="0"/>
              </a:rPr>
              <a:t>produces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9753600" y="6340476"/>
            <a:ext cx="685800" cy="365125"/>
          </a:xfrm>
        </p:spPr>
        <p:txBody>
          <a:bodyPr/>
          <a:lstStyle/>
          <a:p>
            <a:fld id="{8232EB9D-D7DB-4AAA-A9A8-39CD90E0FE2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29000" y="6356351"/>
            <a:ext cx="4495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2011-2012 by xFusion Technologies Inc. All Rights Reserved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976</Words>
  <Application>Microsoft Office PowerPoint</Application>
  <PresentationFormat>Widescreen</PresentationFormat>
  <Paragraphs>312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Calibri Light</vt:lpstr>
      <vt:lpstr>Century</vt:lpstr>
      <vt:lpstr>Century Gothic</vt:lpstr>
      <vt:lpstr>Comic Sans MS</vt:lpstr>
      <vt:lpstr>Courier New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Scrum at a Glance</vt:lpstr>
      <vt:lpstr>Elements of Scrum Framework</vt:lpstr>
      <vt:lpstr>Agile Requirement Granularity</vt:lpstr>
      <vt:lpstr>Components of Agile Requirement</vt:lpstr>
      <vt:lpstr>Release Planning</vt:lpstr>
      <vt:lpstr>Release Planning</vt:lpstr>
      <vt:lpstr>Product Roadmap Planning</vt:lpstr>
      <vt:lpstr>Product Roadmap Planning</vt:lpstr>
      <vt:lpstr>Release Cycle – Release Review &amp; Stakeholder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sanjib nayak</dc:creator>
  <cp:lastModifiedBy>ashok rout</cp:lastModifiedBy>
  <cp:revision>55</cp:revision>
  <dcterms:created xsi:type="dcterms:W3CDTF">2016-06-03T23:02:00Z</dcterms:created>
  <dcterms:modified xsi:type="dcterms:W3CDTF">2016-06-05T23:50:11Z</dcterms:modified>
</cp:coreProperties>
</file>