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80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9" r:id="rId40"/>
    <p:sldId id="300" r:id="rId41"/>
    <p:sldId id="301" r:id="rId42"/>
    <p:sldId id="302" r:id="rId43"/>
    <p:sldId id="303" r:id="rId44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2" d="100"/>
          <a:sy n="172" d="100"/>
        </p:scale>
        <p:origin x="4350" y="15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72578"/>
            <a:ext cx="188912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7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36731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36731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36096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3673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3736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3673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3609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36096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3673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9906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3609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44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5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6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78"/>
            <a:ext cx="340741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1957" y="693887"/>
            <a:ext cx="2743200" cy="213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2880" y="702270"/>
            <a:ext cx="2300605" cy="50736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1400" spc="-10" dirty="0">
                <a:solidFill>
                  <a:srgbClr val="3333B2"/>
                </a:solidFill>
                <a:latin typeface="Calibri"/>
                <a:cs typeface="Calibri"/>
              </a:rPr>
              <a:t>Entendendo</a:t>
            </a:r>
            <a:r>
              <a:rPr sz="1400" spc="14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o</a:t>
            </a:r>
            <a:r>
              <a:rPr sz="1400" spc="14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QuickSort</a:t>
            </a:r>
            <a:r>
              <a:rPr sz="1400" spc="13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em</a:t>
            </a:r>
            <a:r>
              <a:rPr sz="1400" spc="14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spc="90" dirty="0">
                <a:solidFill>
                  <a:srgbClr val="3333B2"/>
                </a:solidFill>
                <a:latin typeface="Calibri"/>
                <a:cs typeface="Calibri"/>
              </a:rPr>
              <a:t>C</a:t>
            </a:r>
            <a:endParaRPr sz="14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325"/>
              </a:spcBef>
            </a:pPr>
            <a:r>
              <a:rPr sz="1100" spc="-10" dirty="0">
                <a:solidFill>
                  <a:srgbClr val="3333B2"/>
                </a:solidFill>
                <a:latin typeface="Tahoma"/>
                <a:cs typeface="Tahoma"/>
              </a:rPr>
              <a:t>Ciclos</a:t>
            </a:r>
            <a:r>
              <a:rPr sz="1100" spc="-5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3333B2"/>
                </a:solidFill>
                <a:latin typeface="Tahoma"/>
                <a:cs typeface="Tahoma"/>
              </a:rPr>
              <a:t>de</a:t>
            </a:r>
            <a:r>
              <a:rPr sz="1100" spc="-4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Tahoma"/>
                <a:cs typeface="Tahoma"/>
              </a:rPr>
              <a:t>Execução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7878" y="1924404"/>
            <a:ext cx="11728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2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Junho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2025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0226" y="2784689"/>
            <a:ext cx="22466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ahoma"/>
                <a:cs typeface="Tahoma"/>
              </a:rPr>
              <a:t>Bem-</a:t>
            </a:r>
            <a:r>
              <a:rPr sz="1100" spc="-20" dirty="0">
                <a:latin typeface="Tahoma"/>
                <a:cs typeface="Tahoma"/>
              </a:rPr>
              <a:t>vindo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à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explicação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QuickSort!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78"/>
            <a:ext cx="14414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Ciclos</a:t>
            </a:r>
            <a:r>
              <a:rPr sz="1400" spc="16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de</a:t>
            </a:r>
            <a:r>
              <a:rPr sz="1400" spc="16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Calibri"/>
                <a:cs typeface="Calibri"/>
              </a:rPr>
              <a:t>Execução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957" y="812953"/>
            <a:ext cx="3485515" cy="39179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100" dirty="0">
                <a:solidFill>
                  <a:srgbClr val="3333B2"/>
                </a:solidFill>
                <a:latin typeface="Tahoma"/>
                <a:cs typeface="Tahoma"/>
              </a:rPr>
              <a:t>1.</a:t>
            </a:r>
            <a:r>
              <a:rPr sz="1100" spc="18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100" spc="-160" dirty="0">
                <a:latin typeface="Arial Black"/>
                <a:cs typeface="Arial Black"/>
              </a:rPr>
              <a:t>Escolha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do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pivô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ct val="1000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00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40" dirty="0">
                <a:latin typeface="Tahoma"/>
                <a:cs typeface="Tahoma"/>
              </a:rPr>
              <a:t>Seleciona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um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elemento </a:t>
            </a:r>
            <a:r>
              <a:rPr sz="1000" spc="-25" dirty="0">
                <a:latin typeface="Tahoma"/>
                <a:cs typeface="Tahoma"/>
              </a:rPr>
              <a:t>(ex.:</a:t>
            </a:r>
            <a:r>
              <a:rPr sz="1000" spc="4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último,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meio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ou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aleatório).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Ciclos</a:t>
            </a:r>
            <a:r>
              <a:rPr spc="165" dirty="0"/>
              <a:t> </a:t>
            </a:r>
            <a:r>
              <a:rPr dirty="0"/>
              <a:t>de</a:t>
            </a:r>
            <a:r>
              <a:rPr spc="165" dirty="0"/>
              <a:t> </a:t>
            </a:r>
            <a:r>
              <a:rPr spc="-10" dirty="0"/>
              <a:t>Execução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812953"/>
            <a:ext cx="3691254" cy="54356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100" dirty="0">
                <a:solidFill>
                  <a:srgbClr val="3333B2"/>
                </a:solidFill>
                <a:latin typeface="Tahoma"/>
                <a:cs typeface="Tahoma"/>
              </a:rPr>
              <a:t>1.</a:t>
            </a:r>
            <a:r>
              <a:rPr sz="1100" spc="18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100" spc="-160" dirty="0">
                <a:latin typeface="Arial Black"/>
                <a:cs typeface="Arial Black"/>
              </a:rPr>
              <a:t>Escolha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do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pivô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00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40" dirty="0">
                <a:latin typeface="Tahoma"/>
                <a:cs typeface="Tahoma"/>
              </a:rPr>
              <a:t>Seleciona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um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elemento </a:t>
            </a:r>
            <a:r>
              <a:rPr sz="1000" spc="-25" dirty="0">
                <a:latin typeface="Tahoma"/>
                <a:cs typeface="Tahoma"/>
              </a:rPr>
              <a:t>(ex.:</a:t>
            </a:r>
            <a:r>
              <a:rPr sz="1000" spc="4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último,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meio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ou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aleatório).</a:t>
            </a:r>
            <a:endParaRPr sz="1000">
              <a:latin typeface="Tahoma"/>
              <a:cs typeface="Tahoma"/>
            </a:endParaRPr>
          </a:p>
          <a:p>
            <a:pPr marL="324485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67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40" dirty="0">
                <a:latin typeface="Tahoma"/>
                <a:cs typeface="Tahoma"/>
              </a:rPr>
              <a:t>Impacta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desempenho:</a:t>
            </a:r>
            <a:r>
              <a:rPr sz="1000" spc="6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bom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pivô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partições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balanceadas.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Ciclos</a:t>
            </a:r>
            <a:r>
              <a:rPr spc="165" dirty="0"/>
              <a:t> </a:t>
            </a:r>
            <a:r>
              <a:rPr dirty="0"/>
              <a:t>de</a:t>
            </a:r>
            <a:r>
              <a:rPr spc="165" dirty="0"/>
              <a:t> </a:t>
            </a:r>
            <a:r>
              <a:rPr spc="-10" dirty="0"/>
              <a:t>Execução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812953"/>
            <a:ext cx="3691254" cy="73596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15265" indent="-1771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buFont typeface="Tahoma"/>
              <a:buAutoNum type="arabicPeriod"/>
              <a:tabLst>
                <a:tab pos="215265" algn="l"/>
              </a:tabLst>
            </a:pPr>
            <a:r>
              <a:rPr sz="1100" spc="-160" dirty="0">
                <a:latin typeface="Arial Black"/>
                <a:cs typeface="Arial Black"/>
              </a:rPr>
              <a:t>Escolha</a:t>
            </a:r>
            <a:r>
              <a:rPr sz="1100" spc="7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do</a:t>
            </a:r>
            <a:r>
              <a:rPr sz="1100" spc="7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pivô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00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40" dirty="0">
                <a:latin typeface="Tahoma"/>
                <a:cs typeface="Tahoma"/>
              </a:rPr>
              <a:t>Seleciona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um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elemento </a:t>
            </a:r>
            <a:r>
              <a:rPr sz="1000" spc="-25" dirty="0">
                <a:latin typeface="Tahoma"/>
                <a:cs typeface="Tahoma"/>
              </a:rPr>
              <a:t>(ex.:</a:t>
            </a:r>
            <a:r>
              <a:rPr sz="1000" spc="4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último,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meio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ou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aleatório).</a:t>
            </a:r>
            <a:endParaRPr sz="1000">
              <a:latin typeface="Tahoma"/>
              <a:cs typeface="Tahoma"/>
            </a:endParaRPr>
          </a:p>
          <a:p>
            <a:pPr marL="324485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67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40" dirty="0">
                <a:latin typeface="Tahoma"/>
                <a:cs typeface="Tahoma"/>
              </a:rPr>
              <a:t>Impacta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desempenho:</a:t>
            </a:r>
            <a:r>
              <a:rPr sz="1000" spc="6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bom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pivô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partições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balanceadas.</a:t>
            </a:r>
            <a:endParaRPr sz="1000">
              <a:latin typeface="Tahoma"/>
              <a:cs typeface="Tahoma"/>
            </a:endParaRPr>
          </a:p>
          <a:p>
            <a:pPr marL="215265" indent="-177165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Font typeface="Tahoma"/>
              <a:buAutoNum type="arabicPeriod" startAt="2"/>
              <a:tabLst>
                <a:tab pos="215265" algn="l"/>
              </a:tabLst>
            </a:pPr>
            <a:r>
              <a:rPr sz="1100" spc="-65" dirty="0">
                <a:latin typeface="Arial Black"/>
                <a:cs typeface="Arial Black"/>
              </a:rPr>
              <a:t>Particionamento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Ciclos</a:t>
            </a:r>
            <a:r>
              <a:rPr spc="165" dirty="0"/>
              <a:t> </a:t>
            </a:r>
            <a:r>
              <a:rPr dirty="0"/>
              <a:t>de</a:t>
            </a:r>
            <a:r>
              <a:rPr spc="165" dirty="0"/>
              <a:t> </a:t>
            </a:r>
            <a:r>
              <a:rPr spc="-10" dirty="0"/>
              <a:t>Execução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812953"/>
            <a:ext cx="3691254" cy="91059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15265" indent="-1771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buFont typeface="Tahoma"/>
              <a:buAutoNum type="arabicPeriod"/>
              <a:tabLst>
                <a:tab pos="215265" algn="l"/>
              </a:tabLst>
            </a:pPr>
            <a:r>
              <a:rPr sz="1100" spc="-160" dirty="0">
                <a:latin typeface="Arial Black"/>
                <a:cs typeface="Arial Black"/>
              </a:rPr>
              <a:t>Escolha</a:t>
            </a:r>
            <a:r>
              <a:rPr sz="1100" spc="7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do</a:t>
            </a:r>
            <a:r>
              <a:rPr sz="1100" spc="7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pivô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00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40" dirty="0">
                <a:latin typeface="Tahoma"/>
                <a:cs typeface="Tahoma"/>
              </a:rPr>
              <a:t>Seleciona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um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elemento </a:t>
            </a:r>
            <a:r>
              <a:rPr sz="1000" spc="-25" dirty="0">
                <a:latin typeface="Tahoma"/>
                <a:cs typeface="Tahoma"/>
              </a:rPr>
              <a:t>(ex.:</a:t>
            </a:r>
            <a:r>
              <a:rPr sz="1000" spc="4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último,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meio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ou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aleatório).</a:t>
            </a:r>
            <a:endParaRPr sz="1000">
              <a:latin typeface="Tahoma"/>
              <a:cs typeface="Tahoma"/>
            </a:endParaRPr>
          </a:p>
          <a:p>
            <a:pPr marL="324485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67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40" dirty="0">
                <a:latin typeface="Tahoma"/>
                <a:cs typeface="Tahoma"/>
              </a:rPr>
              <a:t>Impacta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desempenho:</a:t>
            </a:r>
            <a:r>
              <a:rPr sz="1000" spc="6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bom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pivô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partições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balanceadas.</a:t>
            </a:r>
            <a:endParaRPr sz="1000">
              <a:latin typeface="Tahoma"/>
              <a:cs typeface="Tahoma"/>
            </a:endParaRPr>
          </a:p>
          <a:p>
            <a:pPr marL="215265" indent="-177165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Font typeface="Tahoma"/>
              <a:buAutoNum type="arabicPeriod" startAt="2"/>
              <a:tabLst>
                <a:tab pos="215265" algn="l"/>
              </a:tabLst>
            </a:pPr>
            <a:r>
              <a:rPr sz="1100" spc="-65" dirty="0">
                <a:latin typeface="Arial Black"/>
                <a:cs typeface="Arial Black"/>
              </a:rPr>
              <a:t>Particionamento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ct val="1000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90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40" dirty="0">
                <a:latin typeface="Tahoma"/>
                <a:cs typeface="Tahoma"/>
              </a:rPr>
              <a:t>Reorganiza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array:</a:t>
            </a:r>
            <a:r>
              <a:rPr sz="1000" spc="8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menores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à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esquerda,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maiores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à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direita.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Ciclos</a:t>
            </a:r>
            <a:r>
              <a:rPr spc="165" dirty="0"/>
              <a:t> </a:t>
            </a:r>
            <a:r>
              <a:rPr dirty="0"/>
              <a:t>de</a:t>
            </a:r>
            <a:r>
              <a:rPr spc="165" dirty="0"/>
              <a:t> </a:t>
            </a:r>
            <a:r>
              <a:rPr spc="-10" dirty="0"/>
              <a:t>Execução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812953"/>
            <a:ext cx="3691254" cy="106235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15265" indent="-1771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buFont typeface="Tahoma"/>
              <a:buAutoNum type="arabicPeriod"/>
              <a:tabLst>
                <a:tab pos="215265" algn="l"/>
              </a:tabLst>
            </a:pPr>
            <a:r>
              <a:rPr sz="1100" spc="-160" dirty="0">
                <a:latin typeface="Arial Black"/>
                <a:cs typeface="Arial Black"/>
              </a:rPr>
              <a:t>Escolha</a:t>
            </a:r>
            <a:r>
              <a:rPr sz="1100" spc="7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do</a:t>
            </a:r>
            <a:r>
              <a:rPr sz="1100" spc="7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pivô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00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40" dirty="0">
                <a:latin typeface="Tahoma"/>
                <a:cs typeface="Tahoma"/>
              </a:rPr>
              <a:t>Seleciona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um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elemento </a:t>
            </a:r>
            <a:r>
              <a:rPr sz="1000" spc="-25" dirty="0">
                <a:latin typeface="Tahoma"/>
                <a:cs typeface="Tahoma"/>
              </a:rPr>
              <a:t>(ex.:</a:t>
            </a:r>
            <a:r>
              <a:rPr sz="1000" spc="4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último,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meio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ou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aleatório).</a:t>
            </a:r>
            <a:endParaRPr sz="1000">
              <a:latin typeface="Tahoma"/>
              <a:cs typeface="Tahoma"/>
            </a:endParaRPr>
          </a:p>
          <a:p>
            <a:pPr marL="324485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67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40" dirty="0">
                <a:latin typeface="Tahoma"/>
                <a:cs typeface="Tahoma"/>
              </a:rPr>
              <a:t>Impacta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desempenho:</a:t>
            </a:r>
            <a:r>
              <a:rPr sz="1000" spc="6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bom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pivô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partições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balanceadas.</a:t>
            </a:r>
            <a:endParaRPr sz="1000">
              <a:latin typeface="Tahoma"/>
              <a:cs typeface="Tahoma"/>
            </a:endParaRPr>
          </a:p>
          <a:p>
            <a:pPr marL="215265" indent="-177165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Font typeface="Tahoma"/>
              <a:buAutoNum type="arabicPeriod" startAt="2"/>
              <a:tabLst>
                <a:tab pos="215265" algn="l"/>
              </a:tabLst>
            </a:pPr>
            <a:r>
              <a:rPr sz="1100" spc="-65" dirty="0">
                <a:latin typeface="Arial Black"/>
                <a:cs typeface="Arial Black"/>
              </a:rPr>
              <a:t>Particionamento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90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40" dirty="0">
                <a:latin typeface="Tahoma"/>
                <a:cs typeface="Tahoma"/>
              </a:rPr>
              <a:t>Reorganiza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array:</a:t>
            </a:r>
            <a:r>
              <a:rPr sz="1000" spc="8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menores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à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esquerda,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maiores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à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direita.</a:t>
            </a:r>
            <a:endParaRPr sz="1000">
              <a:latin typeface="Tahoma"/>
              <a:cs typeface="Tahoma"/>
            </a:endParaRPr>
          </a:p>
          <a:p>
            <a:pPr marL="324485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67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>
                <a:latin typeface="Tahoma"/>
                <a:cs typeface="Tahoma"/>
              </a:rPr>
              <a:t>Pivô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é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colocado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na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posição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ﬁnal.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Ciclos</a:t>
            </a:r>
            <a:r>
              <a:rPr spc="165" dirty="0"/>
              <a:t> </a:t>
            </a:r>
            <a:r>
              <a:rPr dirty="0"/>
              <a:t>de</a:t>
            </a:r>
            <a:r>
              <a:rPr spc="165" dirty="0"/>
              <a:t> </a:t>
            </a:r>
            <a:r>
              <a:rPr spc="-10" dirty="0"/>
              <a:t>Execução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812953"/>
            <a:ext cx="3691254" cy="125476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15265" indent="-1771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buFont typeface="Tahoma"/>
              <a:buAutoNum type="arabicPeriod"/>
              <a:tabLst>
                <a:tab pos="215265" algn="l"/>
              </a:tabLst>
            </a:pPr>
            <a:r>
              <a:rPr sz="1100" spc="-160" dirty="0">
                <a:latin typeface="Arial Black"/>
                <a:cs typeface="Arial Black"/>
              </a:rPr>
              <a:t>Escolha</a:t>
            </a:r>
            <a:r>
              <a:rPr sz="1100" spc="7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do</a:t>
            </a:r>
            <a:r>
              <a:rPr sz="1100" spc="7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pivô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00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40" dirty="0">
                <a:latin typeface="Tahoma"/>
                <a:cs typeface="Tahoma"/>
              </a:rPr>
              <a:t>Seleciona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um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elemento </a:t>
            </a:r>
            <a:r>
              <a:rPr sz="1000" spc="-25" dirty="0">
                <a:latin typeface="Tahoma"/>
                <a:cs typeface="Tahoma"/>
              </a:rPr>
              <a:t>(ex.:</a:t>
            </a:r>
            <a:r>
              <a:rPr sz="1000" spc="4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último,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meio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ou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aleatório).</a:t>
            </a:r>
            <a:endParaRPr sz="1000">
              <a:latin typeface="Tahoma"/>
              <a:cs typeface="Tahoma"/>
            </a:endParaRPr>
          </a:p>
          <a:p>
            <a:pPr marL="324485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67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40" dirty="0">
                <a:latin typeface="Tahoma"/>
                <a:cs typeface="Tahoma"/>
              </a:rPr>
              <a:t>Impacta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desempenho:</a:t>
            </a:r>
            <a:r>
              <a:rPr sz="1000" spc="6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bom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pivô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partições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balanceadas.</a:t>
            </a:r>
            <a:endParaRPr sz="1000">
              <a:latin typeface="Tahoma"/>
              <a:cs typeface="Tahoma"/>
            </a:endParaRPr>
          </a:p>
          <a:p>
            <a:pPr marL="215265" indent="-177165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Font typeface="Tahoma"/>
              <a:buAutoNum type="arabicPeriod" startAt="2"/>
              <a:tabLst>
                <a:tab pos="215265" algn="l"/>
              </a:tabLst>
            </a:pPr>
            <a:r>
              <a:rPr sz="1100" spc="-65" dirty="0">
                <a:latin typeface="Arial Black"/>
                <a:cs typeface="Arial Black"/>
              </a:rPr>
              <a:t>Particionamento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90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40" dirty="0">
                <a:latin typeface="Tahoma"/>
                <a:cs typeface="Tahoma"/>
              </a:rPr>
              <a:t>Reorganiza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array:</a:t>
            </a:r>
            <a:r>
              <a:rPr sz="1000" spc="8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menores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à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esquerda,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maiores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à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direita.</a:t>
            </a:r>
            <a:endParaRPr sz="1000">
              <a:latin typeface="Tahoma"/>
              <a:cs typeface="Tahoma"/>
            </a:endParaRPr>
          </a:p>
          <a:p>
            <a:pPr marL="324485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67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>
                <a:latin typeface="Tahoma"/>
                <a:cs typeface="Tahoma"/>
              </a:rPr>
              <a:t>Pivô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é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colocado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na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posição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ﬁnal.</a:t>
            </a:r>
            <a:endParaRPr sz="1000">
              <a:latin typeface="Tahoma"/>
              <a:cs typeface="Tahoma"/>
            </a:endParaRPr>
          </a:p>
          <a:p>
            <a:pPr marL="215265" indent="-177165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Font typeface="Tahoma"/>
              <a:buAutoNum type="arabicPeriod" startAt="3"/>
              <a:tabLst>
                <a:tab pos="215265" algn="l"/>
              </a:tabLst>
            </a:pPr>
            <a:r>
              <a:rPr sz="1100" spc="-40" dirty="0">
                <a:latin typeface="Arial Black"/>
                <a:cs typeface="Arial Black"/>
              </a:rPr>
              <a:t>Recursão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Ciclos</a:t>
            </a:r>
            <a:r>
              <a:rPr spc="165" dirty="0"/>
              <a:t> </a:t>
            </a:r>
            <a:r>
              <a:rPr dirty="0"/>
              <a:t>de</a:t>
            </a:r>
            <a:r>
              <a:rPr spc="165" dirty="0"/>
              <a:t> </a:t>
            </a:r>
            <a:r>
              <a:rPr spc="-10" dirty="0"/>
              <a:t>Execução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812953"/>
            <a:ext cx="3691254" cy="142938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15265" indent="-1771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buFont typeface="Tahoma"/>
              <a:buAutoNum type="arabicPeriod"/>
              <a:tabLst>
                <a:tab pos="215265" algn="l"/>
              </a:tabLst>
            </a:pPr>
            <a:r>
              <a:rPr sz="1100" spc="-160" dirty="0">
                <a:latin typeface="Arial Black"/>
                <a:cs typeface="Arial Black"/>
              </a:rPr>
              <a:t>Escolha</a:t>
            </a:r>
            <a:r>
              <a:rPr sz="1100" spc="7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do</a:t>
            </a:r>
            <a:r>
              <a:rPr sz="1100" spc="7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pivô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00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40" dirty="0">
                <a:latin typeface="Tahoma"/>
                <a:cs typeface="Tahoma"/>
              </a:rPr>
              <a:t>Seleciona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um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elemento </a:t>
            </a:r>
            <a:r>
              <a:rPr sz="1000" spc="-25" dirty="0">
                <a:latin typeface="Tahoma"/>
                <a:cs typeface="Tahoma"/>
              </a:rPr>
              <a:t>(ex.:</a:t>
            </a:r>
            <a:r>
              <a:rPr sz="1000" spc="4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último,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meio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ou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aleatório).</a:t>
            </a:r>
            <a:endParaRPr sz="1000">
              <a:latin typeface="Tahoma"/>
              <a:cs typeface="Tahoma"/>
            </a:endParaRPr>
          </a:p>
          <a:p>
            <a:pPr marL="324485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67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40" dirty="0">
                <a:latin typeface="Tahoma"/>
                <a:cs typeface="Tahoma"/>
              </a:rPr>
              <a:t>Impacta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desempenho:</a:t>
            </a:r>
            <a:r>
              <a:rPr sz="1000" spc="6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bom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pivô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partições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balanceadas.</a:t>
            </a:r>
            <a:endParaRPr sz="1000">
              <a:latin typeface="Tahoma"/>
              <a:cs typeface="Tahoma"/>
            </a:endParaRPr>
          </a:p>
          <a:p>
            <a:pPr marL="215265" indent="-177165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Font typeface="Tahoma"/>
              <a:buAutoNum type="arabicPeriod" startAt="2"/>
              <a:tabLst>
                <a:tab pos="215265" algn="l"/>
              </a:tabLst>
            </a:pPr>
            <a:r>
              <a:rPr sz="1100" spc="-65" dirty="0">
                <a:latin typeface="Arial Black"/>
                <a:cs typeface="Arial Black"/>
              </a:rPr>
              <a:t>Particionamento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90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40" dirty="0">
                <a:latin typeface="Tahoma"/>
                <a:cs typeface="Tahoma"/>
              </a:rPr>
              <a:t>Reorganiza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array:</a:t>
            </a:r>
            <a:r>
              <a:rPr sz="1000" spc="8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menores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à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esquerda,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maiores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à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direita.</a:t>
            </a:r>
            <a:endParaRPr sz="1000">
              <a:latin typeface="Tahoma"/>
              <a:cs typeface="Tahoma"/>
            </a:endParaRPr>
          </a:p>
          <a:p>
            <a:pPr marL="324485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67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>
                <a:latin typeface="Tahoma"/>
                <a:cs typeface="Tahoma"/>
              </a:rPr>
              <a:t>Pivô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é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colocado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na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posição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ﬁnal.</a:t>
            </a:r>
            <a:endParaRPr sz="1000">
              <a:latin typeface="Tahoma"/>
              <a:cs typeface="Tahoma"/>
            </a:endParaRPr>
          </a:p>
          <a:p>
            <a:pPr marL="215265" indent="-177165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Font typeface="Tahoma"/>
              <a:buAutoNum type="arabicPeriod" startAt="3"/>
              <a:tabLst>
                <a:tab pos="215265" algn="l"/>
              </a:tabLst>
            </a:pPr>
            <a:r>
              <a:rPr sz="1100" spc="-40" dirty="0">
                <a:latin typeface="Arial Black"/>
                <a:cs typeface="Arial Black"/>
              </a:rPr>
              <a:t>Recursão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ct val="1000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82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>
                <a:latin typeface="Tahoma"/>
                <a:cs typeface="Tahoma"/>
              </a:rPr>
              <a:t>Aplica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QuickSort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aos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subarrays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à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esquerda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à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direita.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Ciclos</a:t>
            </a:r>
            <a:r>
              <a:rPr spc="165" dirty="0"/>
              <a:t> </a:t>
            </a:r>
            <a:r>
              <a:rPr dirty="0"/>
              <a:t>de</a:t>
            </a:r>
            <a:r>
              <a:rPr spc="165" dirty="0"/>
              <a:t> </a:t>
            </a:r>
            <a:r>
              <a:rPr spc="-10" dirty="0"/>
              <a:t>Execução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812953"/>
            <a:ext cx="3691254" cy="162115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15265" indent="-1771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buFont typeface="Tahoma"/>
              <a:buAutoNum type="arabicPeriod"/>
              <a:tabLst>
                <a:tab pos="215265" algn="l"/>
              </a:tabLst>
            </a:pPr>
            <a:r>
              <a:rPr sz="1100" spc="-160" dirty="0">
                <a:latin typeface="Arial Black"/>
                <a:cs typeface="Arial Black"/>
              </a:rPr>
              <a:t>Escolha</a:t>
            </a:r>
            <a:r>
              <a:rPr sz="1100" spc="7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do</a:t>
            </a:r>
            <a:r>
              <a:rPr sz="1100" spc="7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pivô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00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40" dirty="0">
                <a:latin typeface="Tahoma"/>
                <a:cs typeface="Tahoma"/>
              </a:rPr>
              <a:t>Seleciona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um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elemento </a:t>
            </a:r>
            <a:r>
              <a:rPr sz="1000" spc="-25" dirty="0">
                <a:latin typeface="Tahoma"/>
                <a:cs typeface="Tahoma"/>
              </a:rPr>
              <a:t>(ex.:</a:t>
            </a:r>
            <a:r>
              <a:rPr sz="1000" spc="4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último,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meio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ou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aleatório).</a:t>
            </a:r>
            <a:endParaRPr sz="1000">
              <a:latin typeface="Tahoma"/>
              <a:cs typeface="Tahoma"/>
            </a:endParaRPr>
          </a:p>
          <a:p>
            <a:pPr marL="324485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67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40" dirty="0">
                <a:latin typeface="Tahoma"/>
                <a:cs typeface="Tahoma"/>
              </a:rPr>
              <a:t>Impacta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desempenho:</a:t>
            </a:r>
            <a:r>
              <a:rPr sz="1000" spc="6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bom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pivô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partições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balanceadas.</a:t>
            </a:r>
            <a:endParaRPr sz="1000">
              <a:latin typeface="Tahoma"/>
              <a:cs typeface="Tahoma"/>
            </a:endParaRPr>
          </a:p>
          <a:p>
            <a:pPr marL="215265" indent="-177165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Font typeface="Tahoma"/>
              <a:buAutoNum type="arabicPeriod" startAt="2"/>
              <a:tabLst>
                <a:tab pos="215265" algn="l"/>
              </a:tabLst>
            </a:pPr>
            <a:r>
              <a:rPr sz="1100" spc="-65" dirty="0">
                <a:latin typeface="Arial Black"/>
                <a:cs typeface="Arial Black"/>
              </a:rPr>
              <a:t>Particionamento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90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40" dirty="0">
                <a:latin typeface="Tahoma"/>
                <a:cs typeface="Tahoma"/>
              </a:rPr>
              <a:t>Reorganiza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array:</a:t>
            </a:r>
            <a:r>
              <a:rPr sz="1000" spc="8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menores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à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esquerda,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maiores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à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direita.</a:t>
            </a:r>
            <a:endParaRPr sz="1000">
              <a:latin typeface="Tahoma"/>
              <a:cs typeface="Tahoma"/>
            </a:endParaRPr>
          </a:p>
          <a:p>
            <a:pPr marL="324485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67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>
                <a:latin typeface="Tahoma"/>
                <a:cs typeface="Tahoma"/>
              </a:rPr>
              <a:t>Pivô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é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colocado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na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posição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ﬁnal.</a:t>
            </a:r>
            <a:endParaRPr sz="1000">
              <a:latin typeface="Tahoma"/>
              <a:cs typeface="Tahoma"/>
            </a:endParaRPr>
          </a:p>
          <a:p>
            <a:pPr marL="215265" indent="-177165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Font typeface="Tahoma"/>
              <a:buAutoNum type="arabicPeriod" startAt="3"/>
              <a:tabLst>
                <a:tab pos="215265" algn="l"/>
              </a:tabLst>
            </a:pPr>
            <a:r>
              <a:rPr sz="1100" spc="-40" dirty="0">
                <a:latin typeface="Arial Black"/>
                <a:cs typeface="Arial Black"/>
              </a:rPr>
              <a:t>Recursão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ct val="1000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82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>
                <a:latin typeface="Tahoma"/>
                <a:cs typeface="Tahoma"/>
              </a:rPr>
              <a:t>Aplica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QuickSort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aos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subarrays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à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esquerda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à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direita.</a:t>
            </a:r>
            <a:endParaRPr sz="1000">
              <a:latin typeface="Tahoma"/>
              <a:cs typeface="Tahoma"/>
            </a:endParaRPr>
          </a:p>
          <a:p>
            <a:pPr marL="215265" indent="-177165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Font typeface="Tahoma"/>
              <a:buAutoNum type="arabicPeriod" startAt="4"/>
              <a:tabLst>
                <a:tab pos="215265" algn="l"/>
              </a:tabLst>
            </a:pPr>
            <a:r>
              <a:rPr sz="1100" spc="-140" dirty="0">
                <a:latin typeface="Arial Black"/>
                <a:cs typeface="Arial Black"/>
              </a:rPr>
              <a:t>Condição</a:t>
            </a:r>
            <a:r>
              <a:rPr sz="1100" spc="55" dirty="0">
                <a:latin typeface="Arial Black"/>
                <a:cs typeface="Arial Black"/>
              </a:rPr>
              <a:t> </a:t>
            </a:r>
            <a:r>
              <a:rPr sz="1100" spc="-160" dirty="0">
                <a:latin typeface="Arial Black"/>
                <a:cs typeface="Arial Black"/>
              </a:rPr>
              <a:t>de</a:t>
            </a:r>
            <a:r>
              <a:rPr sz="1100" spc="6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parada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Ciclos</a:t>
            </a:r>
            <a:r>
              <a:rPr spc="165" dirty="0"/>
              <a:t> </a:t>
            </a:r>
            <a:r>
              <a:rPr dirty="0"/>
              <a:t>de</a:t>
            </a:r>
            <a:r>
              <a:rPr spc="165" dirty="0"/>
              <a:t> </a:t>
            </a:r>
            <a:r>
              <a:rPr spc="-10" dirty="0"/>
              <a:t>Execução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812953"/>
            <a:ext cx="3717290" cy="179641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15265" indent="-1771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buFont typeface="Tahoma"/>
              <a:buAutoNum type="arabicPeriod"/>
              <a:tabLst>
                <a:tab pos="215265" algn="l"/>
              </a:tabLst>
            </a:pPr>
            <a:r>
              <a:rPr sz="1100" spc="-160" dirty="0">
                <a:latin typeface="Arial Black"/>
                <a:cs typeface="Arial Black"/>
              </a:rPr>
              <a:t>Escolha</a:t>
            </a:r>
            <a:r>
              <a:rPr sz="1100" spc="7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do</a:t>
            </a:r>
            <a:r>
              <a:rPr sz="1100" spc="7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pivô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00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40" dirty="0">
                <a:latin typeface="Tahoma"/>
                <a:cs typeface="Tahoma"/>
              </a:rPr>
              <a:t>Seleciona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um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elemento </a:t>
            </a:r>
            <a:r>
              <a:rPr sz="1000" spc="-25" dirty="0">
                <a:latin typeface="Tahoma"/>
                <a:cs typeface="Tahoma"/>
              </a:rPr>
              <a:t>(ex.:</a:t>
            </a:r>
            <a:r>
              <a:rPr sz="1000" spc="4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último,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meio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ou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aleatório).</a:t>
            </a:r>
            <a:endParaRPr sz="1000">
              <a:latin typeface="Tahoma"/>
              <a:cs typeface="Tahoma"/>
            </a:endParaRPr>
          </a:p>
          <a:p>
            <a:pPr marL="324485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67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40" dirty="0">
                <a:latin typeface="Tahoma"/>
                <a:cs typeface="Tahoma"/>
              </a:rPr>
              <a:t>Impacta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desempenho:</a:t>
            </a:r>
            <a:r>
              <a:rPr sz="1000" spc="6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bom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pivô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partições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balanceadas.</a:t>
            </a:r>
            <a:endParaRPr sz="1000">
              <a:latin typeface="Tahoma"/>
              <a:cs typeface="Tahoma"/>
            </a:endParaRPr>
          </a:p>
          <a:p>
            <a:pPr marL="215265" indent="-177165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Font typeface="Tahoma"/>
              <a:buAutoNum type="arabicPeriod" startAt="2"/>
              <a:tabLst>
                <a:tab pos="215265" algn="l"/>
              </a:tabLst>
            </a:pPr>
            <a:r>
              <a:rPr sz="1100" spc="-65" dirty="0">
                <a:latin typeface="Arial Black"/>
                <a:cs typeface="Arial Black"/>
              </a:rPr>
              <a:t>Particionamento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90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40" dirty="0">
                <a:latin typeface="Tahoma"/>
                <a:cs typeface="Tahoma"/>
              </a:rPr>
              <a:t>Reorganiza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array:</a:t>
            </a:r>
            <a:r>
              <a:rPr sz="1000" spc="8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menores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à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esquerda,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maiores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à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direita.</a:t>
            </a:r>
            <a:endParaRPr sz="1000">
              <a:latin typeface="Tahoma"/>
              <a:cs typeface="Tahoma"/>
            </a:endParaRPr>
          </a:p>
          <a:p>
            <a:pPr marL="324485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67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>
                <a:latin typeface="Tahoma"/>
                <a:cs typeface="Tahoma"/>
              </a:rPr>
              <a:t>Pivô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é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colocado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na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posição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ﬁnal.</a:t>
            </a:r>
            <a:endParaRPr sz="1000">
              <a:latin typeface="Tahoma"/>
              <a:cs typeface="Tahoma"/>
            </a:endParaRPr>
          </a:p>
          <a:p>
            <a:pPr marL="215265" indent="-177165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Font typeface="Tahoma"/>
              <a:buAutoNum type="arabicPeriod" startAt="3"/>
              <a:tabLst>
                <a:tab pos="215265" algn="l"/>
              </a:tabLst>
            </a:pPr>
            <a:r>
              <a:rPr sz="1100" spc="-40" dirty="0">
                <a:latin typeface="Arial Black"/>
                <a:cs typeface="Arial Black"/>
              </a:rPr>
              <a:t>Recursão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ct val="1000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82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>
                <a:latin typeface="Tahoma"/>
                <a:cs typeface="Tahoma"/>
              </a:rPr>
              <a:t>Aplica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QuickSort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aos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subarrays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à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esquerda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à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direita.</a:t>
            </a:r>
            <a:endParaRPr sz="1000">
              <a:latin typeface="Tahoma"/>
              <a:cs typeface="Tahoma"/>
            </a:endParaRPr>
          </a:p>
          <a:p>
            <a:pPr marL="215265" indent="-177165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Font typeface="Tahoma"/>
              <a:buAutoNum type="arabicPeriod" startAt="4"/>
              <a:tabLst>
                <a:tab pos="215265" algn="l"/>
              </a:tabLst>
            </a:pPr>
            <a:r>
              <a:rPr sz="1100" spc="-140" dirty="0">
                <a:latin typeface="Arial Black"/>
                <a:cs typeface="Arial Black"/>
              </a:rPr>
              <a:t>Condição</a:t>
            </a:r>
            <a:r>
              <a:rPr sz="1100" spc="55" dirty="0">
                <a:latin typeface="Arial Black"/>
                <a:cs typeface="Arial Black"/>
              </a:rPr>
              <a:t> </a:t>
            </a:r>
            <a:r>
              <a:rPr sz="1100" spc="-160" dirty="0">
                <a:latin typeface="Arial Black"/>
                <a:cs typeface="Arial Black"/>
              </a:rPr>
              <a:t>de</a:t>
            </a:r>
            <a:r>
              <a:rPr sz="1100" spc="6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parada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ct val="1000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30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10" dirty="0">
                <a:latin typeface="Tahoma"/>
                <a:cs typeface="Tahoma"/>
              </a:rPr>
              <a:t>Para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quando </a:t>
            </a:r>
            <a:r>
              <a:rPr sz="1000" dirty="0">
                <a:latin typeface="Tahoma"/>
                <a:cs typeface="Tahoma"/>
              </a:rPr>
              <a:t>o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subarray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tem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0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ou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1</a:t>
            </a:r>
            <a:r>
              <a:rPr sz="1000" spc="-40" dirty="0">
                <a:latin typeface="Tahoma"/>
                <a:cs typeface="Tahoma"/>
              </a:rPr>
              <a:t> elemento </a:t>
            </a:r>
            <a:r>
              <a:rPr sz="1000" dirty="0">
                <a:latin typeface="Tahoma"/>
                <a:cs typeface="Tahoma"/>
              </a:rPr>
              <a:t>(já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ordenado).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QuickSort</a:t>
            </a:r>
            <a:r>
              <a:rPr spc="150" dirty="0"/>
              <a:t> </a:t>
            </a:r>
            <a:r>
              <a:rPr dirty="0"/>
              <a:t>em</a:t>
            </a:r>
            <a:r>
              <a:rPr spc="155" dirty="0"/>
              <a:t> </a:t>
            </a:r>
            <a:r>
              <a:rPr spc="75" dirty="0"/>
              <a:t>C:</a:t>
            </a:r>
            <a:r>
              <a:rPr spc="155" dirty="0"/>
              <a:t> </a:t>
            </a:r>
            <a:r>
              <a:rPr dirty="0"/>
              <a:t>Funções</a:t>
            </a:r>
            <a:r>
              <a:rPr spc="155" dirty="0"/>
              <a:t> </a:t>
            </a:r>
            <a:r>
              <a:rPr dirty="0"/>
              <a:t>Auxiliares</a:t>
            </a:r>
            <a:r>
              <a:rPr spc="155" dirty="0"/>
              <a:t> </a:t>
            </a:r>
            <a:r>
              <a:rPr dirty="0"/>
              <a:t>-</a:t>
            </a:r>
            <a:r>
              <a:rPr spc="155" dirty="0"/>
              <a:t> </a:t>
            </a:r>
            <a:r>
              <a:rPr dirty="0"/>
              <a:t>Parte</a:t>
            </a:r>
            <a:r>
              <a:rPr spc="15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9506" y="862571"/>
            <a:ext cx="3969385" cy="129603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55"/>
              </a:spcBef>
            </a:pPr>
            <a:r>
              <a:rPr sz="1000" dirty="0">
                <a:solidFill>
                  <a:srgbClr val="0000FF"/>
                </a:solidFill>
                <a:latin typeface="Palatino Linotype"/>
                <a:cs typeface="Palatino Linotype"/>
              </a:rPr>
              <a:t>#</a:t>
            </a:r>
            <a:r>
              <a:rPr sz="1000" spc="-10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000" spc="125" dirty="0">
                <a:solidFill>
                  <a:srgbClr val="0000FF"/>
                </a:solidFill>
                <a:latin typeface="Palatino Linotype"/>
                <a:cs typeface="Palatino Linotype"/>
              </a:rPr>
              <a:t>include</a:t>
            </a:r>
            <a:r>
              <a:rPr sz="10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1000" spc="145" dirty="0">
                <a:latin typeface="Palatino Linotype"/>
                <a:cs typeface="Palatino Linotype"/>
              </a:rPr>
              <a:t>&lt;stdio</a:t>
            </a:r>
            <a:r>
              <a:rPr sz="1000" spc="-105" dirty="0">
                <a:latin typeface="Palatino Linotype"/>
                <a:cs typeface="Palatino Linotype"/>
              </a:rPr>
              <a:t> </a:t>
            </a:r>
            <a:r>
              <a:rPr sz="1000" spc="114" dirty="0">
                <a:latin typeface="Palatino Linotype"/>
                <a:cs typeface="Palatino Linotype"/>
              </a:rPr>
              <a:t>.h&gt;</a:t>
            </a:r>
            <a:endParaRPr sz="1000">
              <a:latin typeface="Palatino Linotype"/>
              <a:cs typeface="Palatino Linotype"/>
            </a:endParaRPr>
          </a:p>
          <a:p>
            <a:pPr marL="50800" marR="1062990" indent="-1905">
              <a:lnSpc>
                <a:spcPct val="100000"/>
              </a:lnSpc>
              <a:spcBef>
                <a:spcPts val="1190"/>
              </a:spcBef>
            </a:pPr>
            <a:r>
              <a:rPr sz="1000" spc="225" dirty="0">
                <a:solidFill>
                  <a:srgbClr val="7F7F7F"/>
                </a:solidFill>
                <a:latin typeface="Palatino Linotype"/>
                <a:cs typeface="Palatino Linotype"/>
              </a:rPr>
              <a:t>//</a:t>
            </a:r>
            <a:r>
              <a:rPr sz="1000" spc="145" dirty="0">
                <a:solidFill>
                  <a:srgbClr val="7F7F7F"/>
                </a:solidFill>
                <a:latin typeface="Palatino Linotype"/>
                <a:cs typeface="Palatino Linotype"/>
              </a:rPr>
              <a:t>  </a:t>
            </a:r>
            <a:r>
              <a:rPr sz="1000" spc="50" dirty="0">
                <a:solidFill>
                  <a:srgbClr val="7F7F7F"/>
                </a:solidFill>
                <a:latin typeface="Palatino Linotype"/>
                <a:cs typeface="Palatino Linotype"/>
              </a:rPr>
              <a:t>Função</a:t>
            </a:r>
            <a:r>
              <a:rPr sz="1000" spc="160" dirty="0">
                <a:solidFill>
                  <a:srgbClr val="7F7F7F"/>
                </a:solidFill>
                <a:latin typeface="Palatino Linotype"/>
                <a:cs typeface="Palatino Linotype"/>
              </a:rPr>
              <a:t>  </a:t>
            </a:r>
            <a:r>
              <a:rPr sz="1000" spc="80" dirty="0">
                <a:solidFill>
                  <a:srgbClr val="7F7F7F"/>
                </a:solidFill>
                <a:latin typeface="Palatino Linotype"/>
                <a:cs typeface="Palatino Linotype"/>
              </a:rPr>
              <a:t>para</a:t>
            </a:r>
            <a:r>
              <a:rPr sz="1000" spc="155" dirty="0">
                <a:solidFill>
                  <a:srgbClr val="7F7F7F"/>
                </a:solidFill>
                <a:latin typeface="Palatino Linotype"/>
                <a:cs typeface="Palatino Linotype"/>
              </a:rPr>
              <a:t>  </a:t>
            </a:r>
            <a:r>
              <a:rPr sz="1000" spc="150" dirty="0">
                <a:solidFill>
                  <a:srgbClr val="7F7F7F"/>
                </a:solidFill>
                <a:latin typeface="Palatino Linotype"/>
                <a:cs typeface="Palatino Linotype"/>
              </a:rPr>
              <a:t>trocar</a:t>
            </a:r>
            <a:r>
              <a:rPr sz="1000" spc="155" dirty="0">
                <a:solidFill>
                  <a:srgbClr val="7F7F7F"/>
                </a:solidFill>
                <a:latin typeface="Palatino Linotype"/>
                <a:cs typeface="Palatino Linotype"/>
              </a:rPr>
              <a:t>  </a:t>
            </a:r>
            <a:r>
              <a:rPr sz="1000" spc="110" dirty="0">
                <a:solidFill>
                  <a:srgbClr val="7F7F7F"/>
                </a:solidFill>
                <a:latin typeface="Palatino Linotype"/>
                <a:cs typeface="Palatino Linotype"/>
              </a:rPr>
              <a:t>dois</a:t>
            </a:r>
            <a:r>
              <a:rPr sz="1000" spc="160" dirty="0">
                <a:solidFill>
                  <a:srgbClr val="7F7F7F"/>
                </a:solidFill>
                <a:latin typeface="Palatino Linotype"/>
                <a:cs typeface="Palatino Linotype"/>
              </a:rPr>
              <a:t>  </a:t>
            </a:r>
            <a:r>
              <a:rPr sz="1000" spc="90" dirty="0">
                <a:solidFill>
                  <a:srgbClr val="7F7F7F"/>
                </a:solidFill>
                <a:latin typeface="Palatino Linotype"/>
                <a:cs typeface="Palatino Linotype"/>
              </a:rPr>
              <a:t>elementos </a:t>
            </a:r>
            <a:r>
              <a:rPr sz="1000" spc="75" dirty="0">
                <a:solidFill>
                  <a:srgbClr val="0000FF"/>
                </a:solidFill>
                <a:latin typeface="Palatino Linotype"/>
                <a:cs typeface="Palatino Linotype"/>
              </a:rPr>
              <a:t>void</a:t>
            </a:r>
            <a:r>
              <a:rPr sz="1000" spc="155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1000" spc="175" dirty="0">
                <a:latin typeface="Palatino Linotype"/>
                <a:cs typeface="Palatino Linotype"/>
              </a:rPr>
              <a:t>trocar(</a:t>
            </a:r>
            <a:r>
              <a:rPr sz="1000" spc="-114" dirty="0">
                <a:latin typeface="Palatino Linotype"/>
                <a:cs typeface="Palatino Linotype"/>
              </a:rPr>
              <a:t> </a:t>
            </a:r>
            <a:r>
              <a:rPr sz="1000" spc="190" dirty="0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sz="1000" spc="190" dirty="0">
                <a:latin typeface="Palatino Linotype"/>
                <a:cs typeface="Palatino Linotype"/>
              </a:rPr>
              <a:t>*</a:t>
            </a:r>
            <a:r>
              <a:rPr sz="1000" spc="475" dirty="0">
                <a:latin typeface="Palatino Linotype"/>
                <a:cs typeface="Palatino Linotype"/>
              </a:rPr>
              <a:t> </a:t>
            </a:r>
            <a:r>
              <a:rPr sz="1000" spc="204" dirty="0">
                <a:latin typeface="Palatino Linotype"/>
                <a:cs typeface="Palatino Linotype"/>
              </a:rPr>
              <a:t>a,</a:t>
            </a:r>
            <a:r>
              <a:rPr sz="1000" spc="135" dirty="0">
                <a:latin typeface="Palatino Linotype"/>
                <a:cs typeface="Palatino Linotype"/>
              </a:rPr>
              <a:t>  </a:t>
            </a:r>
            <a:r>
              <a:rPr sz="1000" spc="190" dirty="0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sz="1000" spc="190" dirty="0">
                <a:latin typeface="Palatino Linotype"/>
                <a:cs typeface="Palatino Linotype"/>
              </a:rPr>
              <a:t>*</a:t>
            </a:r>
            <a:r>
              <a:rPr sz="1000" spc="490" dirty="0">
                <a:latin typeface="Palatino Linotype"/>
                <a:cs typeface="Palatino Linotype"/>
              </a:rPr>
              <a:t> </a:t>
            </a:r>
            <a:r>
              <a:rPr sz="1000" spc="125" dirty="0">
                <a:latin typeface="Palatino Linotype"/>
                <a:cs typeface="Palatino Linotype"/>
              </a:rPr>
              <a:t>b)</a:t>
            </a:r>
            <a:r>
              <a:rPr sz="1000" spc="495" dirty="0">
                <a:latin typeface="Palatino Linotype"/>
                <a:cs typeface="Palatino Linotype"/>
              </a:rPr>
              <a:t> </a:t>
            </a:r>
            <a:r>
              <a:rPr sz="1000" spc="130" dirty="0">
                <a:latin typeface="Palatino Linotype"/>
                <a:cs typeface="Palatino Linotype"/>
              </a:rPr>
              <a:t>{</a:t>
            </a:r>
            <a:endParaRPr sz="1000">
              <a:latin typeface="Palatino Linotype"/>
              <a:cs typeface="Palatino Linotype"/>
            </a:endParaRPr>
          </a:p>
          <a:p>
            <a:pPr marL="368935">
              <a:lnSpc>
                <a:spcPts val="1190"/>
              </a:lnSpc>
            </a:pPr>
            <a:r>
              <a:rPr sz="10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sz="1000" spc="150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1000" dirty="0">
                <a:latin typeface="Palatino Linotype"/>
                <a:cs typeface="Palatino Linotype"/>
              </a:rPr>
              <a:t>temp</a:t>
            </a:r>
            <a:r>
              <a:rPr sz="1000" spc="140" dirty="0">
                <a:latin typeface="Palatino Linotype"/>
                <a:cs typeface="Palatino Linotype"/>
              </a:rPr>
              <a:t>  </a:t>
            </a:r>
            <a:r>
              <a:rPr sz="1000" dirty="0">
                <a:latin typeface="Palatino Linotype"/>
                <a:cs typeface="Palatino Linotype"/>
              </a:rPr>
              <a:t>=</a:t>
            </a:r>
            <a:r>
              <a:rPr sz="1000" spc="125" dirty="0">
                <a:latin typeface="Palatino Linotype"/>
                <a:cs typeface="Palatino Linotype"/>
              </a:rPr>
              <a:t>  </a:t>
            </a:r>
            <a:r>
              <a:rPr sz="1000" spc="130" dirty="0">
                <a:latin typeface="Palatino Linotype"/>
                <a:cs typeface="Palatino Linotype"/>
              </a:rPr>
              <a:t>*</a:t>
            </a:r>
            <a:r>
              <a:rPr sz="1000" spc="-145" dirty="0">
                <a:latin typeface="Palatino Linotype"/>
                <a:cs typeface="Palatino Linotype"/>
              </a:rPr>
              <a:t> </a:t>
            </a:r>
            <a:r>
              <a:rPr sz="1000" spc="170" dirty="0">
                <a:latin typeface="Palatino Linotype"/>
                <a:cs typeface="Palatino Linotype"/>
              </a:rPr>
              <a:t>a;</a:t>
            </a:r>
            <a:endParaRPr sz="1000">
              <a:latin typeface="Palatino Linotype"/>
              <a:cs typeface="Palatino Linotype"/>
            </a:endParaRPr>
          </a:p>
          <a:p>
            <a:pPr marL="365760">
              <a:lnSpc>
                <a:spcPts val="1195"/>
              </a:lnSpc>
            </a:pPr>
            <a:r>
              <a:rPr sz="1000" spc="130" dirty="0">
                <a:latin typeface="Palatino Linotype"/>
                <a:cs typeface="Palatino Linotype"/>
              </a:rPr>
              <a:t>*</a:t>
            </a:r>
            <a:r>
              <a:rPr sz="1000" spc="-1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125" dirty="0">
                <a:latin typeface="Palatino Linotype"/>
                <a:cs typeface="Palatino Linotype"/>
              </a:rPr>
              <a:t>  </a:t>
            </a:r>
            <a:r>
              <a:rPr sz="1000" dirty="0">
                <a:latin typeface="Palatino Linotype"/>
                <a:cs typeface="Palatino Linotype"/>
              </a:rPr>
              <a:t>=</a:t>
            </a:r>
            <a:r>
              <a:rPr sz="1000" spc="125" dirty="0">
                <a:latin typeface="Palatino Linotype"/>
                <a:cs typeface="Palatino Linotype"/>
              </a:rPr>
              <a:t>  </a:t>
            </a:r>
            <a:r>
              <a:rPr sz="1000" spc="130" dirty="0">
                <a:latin typeface="Palatino Linotype"/>
                <a:cs typeface="Palatino Linotype"/>
              </a:rPr>
              <a:t>*</a:t>
            </a:r>
            <a:r>
              <a:rPr sz="1000" spc="-145" dirty="0">
                <a:latin typeface="Palatino Linotype"/>
                <a:cs typeface="Palatino Linotype"/>
              </a:rPr>
              <a:t> </a:t>
            </a:r>
            <a:r>
              <a:rPr sz="1000" spc="145" dirty="0">
                <a:latin typeface="Palatino Linotype"/>
                <a:cs typeface="Palatino Linotype"/>
              </a:rPr>
              <a:t>b;</a:t>
            </a:r>
            <a:endParaRPr sz="1000">
              <a:latin typeface="Palatino Linotype"/>
              <a:cs typeface="Palatino Linotype"/>
            </a:endParaRPr>
          </a:p>
          <a:p>
            <a:pPr marL="365760">
              <a:lnSpc>
                <a:spcPts val="1195"/>
              </a:lnSpc>
            </a:pPr>
            <a:r>
              <a:rPr sz="1000" spc="130" dirty="0">
                <a:latin typeface="Palatino Linotype"/>
                <a:cs typeface="Palatino Linotype"/>
              </a:rPr>
              <a:t>*</a:t>
            </a:r>
            <a:r>
              <a:rPr sz="1000" spc="-1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b</a:t>
            </a:r>
            <a:r>
              <a:rPr sz="1000" spc="49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=</a:t>
            </a:r>
            <a:r>
              <a:rPr sz="1000" spc="135" dirty="0">
                <a:latin typeface="Palatino Linotype"/>
                <a:cs typeface="Palatino Linotype"/>
              </a:rPr>
              <a:t>  </a:t>
            </a:r>
            <a:r>
              <a:rPr sz="1000" dirty="0">
                <a:latin typeface="Palatino Linotype"/>
                <a:cs typeface="Palatino Linotype"/>
              </a:rPr>
              <a:t>temp</a:t>
            </a:r>
            <a:r>
              <a:rPr sz="1000" spc="-110" dirty="0">
                <a:latin typeface="Palatino Linotype"/>
                <a:cs typeface="Palatino Linotype"/>
              </a:rPr>
              <a:t> </a:t>
            </a:r>
            <a:r>
              <a:rPr sz="1000" spc="220" dirty="0">
                <a:latin typeface="Palatino Linotype"/>
                <a:cs typeface="Palatino Linotype"/>
              </a:rPr>
              <a:t>;</a:t>
            </a:r>
            <a:endParaRPr sz="1000">
              <a:latin typeface="Palatino Linotype"/>
              <a:cs typeface="Palatino Linotype"/>
            </a:endParaRPr>
          </a:p>
          <a:p>
            <a:pPr marL="46990">
              <a:lnSpc>
                <a:spcPts val="1200"/>
              </a:lnSpc>
            </a:pPr>
            <a:r>
              <a:rPr sz="1000" spc="130" dirty="0">
                <a:latin typeface="Palatino Linotype"/>
                <a:cs typeface="Palatino Linotype"/>
              </a:rPr>
              <a:t>}</a:t>
            </a:r>
            <a:endParaRPr sz="1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2880" y="702270"/>
            <a:ext cx="2300605" cy="50736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1400" spc="-10" dirty="0">
                <a:solidFill>
                  <a:srgbClr val="3333B2"/>
                </a:solidFill>
                <a:latin typeface="Calibri"/>
                <a:cs typeface="Calibri"/>
              </a:rPr>
              <a:t>Entendendo</a:t>
            </a:r>
            <a:r>
              <a:rPr sz="1400" spc="14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o</a:t>
            </a:r>
            <a:r>
              <a:rPr sz="1400" spc="14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QuickSort</a:t>
            </a:r>
            <a:r>
              <a:rPr sz="1400" spc="13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em</a:t>
            </a:r>
            <a:r>
              <a:rPr sz="1400" spc="14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spc="90" dirty="0">
                <a:solidFill>
                  <a:srgbClr val="3333B2"/>
                </a:solidFill>
                <a:latin typeface="Calibri"/>
                <a:cs typeface="Calibri"/>
              </a:rPr>
              <a:t>C</a:t>
            </a:r>
            <a:endParaRPr sz="14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325"/>
              </a:spcBef>
            </a:pPr>
            <a:r>
              <a:rPr sz="1100" spc="-10" dirty="0">
                <a:solidFill>
                  <a:srgbClr val="3333B2"/>
                </a:solidFill>
                <a:latin typeface="Tahoma"/>
                <a:cs typeface="Tahoma"/>
              </a:rPr>
              <a:t>Ciclos</a:t>
            </a:r>
            <a:r>
              <a:rPr sz="1100" spc="-5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3333B2"/>
                </a:solidFill>
                <a:latin typeface="Tahoma"/>
                <a:cs typeface="Tahoma"/>
              </a:rPr>
              <a:t>de</a:t>
            </a:r>
            <a:r>
              <a:rPr sz="1100" spc="-4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Tahoma"/>
                <a:cs typeface="Tahoma"/>
              </a:rPr>
              <a:t>Execução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7878" y="1924404"/>
            <a:ext cx="11728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2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Junho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2025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360" y="2784689"/>
            <a:ext cx="2749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30" dirty="0">
                <a:latin typeface="Arial Black"/>
                <a:cs typeface="Arial Black"/>
              </a:rPr>
              <a:t>Prepare-</a:t>
            </a:r>
            <a:r>
              <a:rPr sz="1100" spc="-155" dirty="0">
                <a:latin typeface="Arial Black"/>
                <a:cs typeface="Arial Black"/>
              </a:rPr>
              <a:t>se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Tahoma"/>
                <a:cs typeface="Tahoma"/>
              </a:rPr>
              <a:t>para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entender</a:t>
            </a:r>
            <a:r>
              <a:rPr sz="1100" spc="-30" dirty="0">
                <a:latin typeface="Tahoma"/>
                <a:cs typeface="Tahoma"/>
              </a:rPr>
              <a:t> os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ciclos </a:t>
            </a:r>
            <a:r>
              <a:rPr sz="1100" dirty="0">
                <a:latin typeface="Tahoma"/>
                <a:cs typeface="Tahoma"/>
              </a:rPr>
              <a:t>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código!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QuickSort</a:t>
            </a:r>
            <a:r>
              <a:rPr spc="150" dirty="0"/>
              <a:t> </a:t>
            </a:r>
            <a:r>
              <a:rPr dirty="0"/>
              <a:t>em</a:t>
            </a:r>
            <a:r>
              <a:rPr spc="155" dirty="0"/>
              <a:t> </a:t>
            </a:r>
            <a:r>
              <a:rPr spc="75" dirty="0"/>
              <a:t>C:</a:t>
            </a:r>
            <a:r>
              <a:rPr spc="155" dirty="0"/>
              <a:t> </a:t>
            </a:r>
            <a:r>
              <a:rPr dirty="0"/>
              <a:t>Funções</a:t>
            </a:r>
            <a:r>
              <a:rPr spc="155" dirty="0"/>
              <a:t> </a:t>
            </a:r>
            <a:r>
              <a:rPr dirty="0"/>
              <a:t>Auxiliares</a:t>
            </a:r>
            <a:r>
              <a:rPr spc="155" dirty="0"/>
              <a:t> </a:t>
            </a:r>
            <a:r>
              <a:rPr dirty="0"/>
              <a:t>-</a:t>
            </a:r>
            <a:r>
              <a:rPr spc="155" dirty="0"/>
              <a:t> </a:t>
            </a:r>
            <a:r>
              <a:rPr dirty="0"/>
              <a:t>Parte</a:t>
            </a:r>
            <a:r>
              <a:rPr spc="15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9506" y="862571"/>
            <a:ext cx="3969385" cy="129603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55"/>
              </a:spcBef>
            </a:pPr>
            <a:r>
              <a:rPr sz="1000" dirty="0">
                <a:solidFill>
                  <a:srgbClr val="0000FF"/>
                </a:solidFill>
                <a:latin typeface="Palatino Linotype"/>
                <a:cs typeface="Palatino Linotype"/>
              </a:rPr>
              <a:t>#</a:t>
            </a:r>
            <a:r>
              <a:rPr sz="1000" spc="-10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000" spc="125" dirty="0">
                <a:solidFill>
                  <a:srgbClr val="0000FF"/>
                </a:solidFill>
                <a:latin typeface="Palatino Linotype"/>
                <a:cs typeface="Palatino Linotype"/>
              </a:rPr>
              <a:t>include</a:t>
            </a:r>
            <a:r>
              <a:rPr sz="10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1000" spc="145" dirty="0">
                <a:latin typeface="Palatino Linotype"/>
                <a:cs typeface="Palatino Linotype"/>
              </a:rPr>
              <a:t>&lt;stdio</a:t>
            </a:r>
            <a:r>
              <a:rPr sz="1000" spc="-105" dirty="0">
                <a:latin typeface="Palatino Linotype"/>
                <a:cs typeface="Palatino Linotype"/>
              </a:rPr>
              <a:t> </a:t>
            </a:r>
            <a:r>
              <a:rPr sz="1000" spc="114" dirty="0">
                <a:latin typeface="Palatino Linotype"/>
                <a:cs typeface="Palatino Linotype"/>
              </a:rPr>
              <a:t>.h&gt;</a:t>
            </a:r>
            <a:endParaRPr sz="1000">
              <a:latin typeface="Palatino Linotype"/>
              <a:cs typeface="Palatino Linotype"/>
            </a:endParaRPr>
          </a:p>
          <a:p>
            <a:pPr marL="50800" marR="1062990" indent="-1905">
              <a:lnSpc>
                <a:spcPct val="100000"/>
              </a:lnSpc>
              <a:spcBef>
                <a:spcPts val="1190"/>
              </a:spcBef>
            </a:pPr>
            <a:r>
              <a:rPr sz="1000" spc="225" dirty="0">
                <a:solidFill>
                  <a:srgbClr val="7F7F7F"/>
                </a:solidFill>
                <a:latin typeface="Palatino Linotype"/>
                <a:cs typeface="Palatino Linotype"/>
              </a:rPr>
              <a:t>//</a:t>
            </a:r>
            <a:r>
              <a:rPr sz="1000" spc="145" dirty="0">
                <a:solidFill>
                  <a:srgbClr val="7F7F7F"/>
                </a:solidFill>
                <a:latin typeface="Palatino Linotype"/>
                <a:cs typeface="Palatino Linotype"/>
              </a:rPr>
              <a:t>  </a:t>
            </a:r>
            <a:r>
              <a:rPr sz="1000" spc="50" dirty="0">
                <a:solidFill>
                  <a:srgbClr val="7F7F7F"/>
                </a:solidFill>
                <a:latin typeface="Palatino Linotype"/>
                <a:cs typeface="Palatino Linotype"/>
              </a:rPr>
              <a:t>Função</a:t>
            </a:r>
            <a:r>
              <a:rPr sz="1000" spc="160" dirty="0">
                <a:solidFill>
                  <a:srgbClr val="7F7F7F"/>
                </a:solidFill>
                <a:latin typeface="Palatino Linotype"/>
                <a:cs typeface="Palatino Linotype"/>
              </a:rPr>
              <a:t>  </a:t>
            </a:r>
            <a:r>
              <a:rPr sz="1000" spc="80" dirty="0">
                <a:solidFill>
                  <a:srgbClr val="7F7F7F"/>
                </a:solidFill>
                <a:latin typeface="Palatino Linotype"/>
                <a:cs typeface="Palatino Linotype"/>
              </a:rPr>
              <a:t>para</a:t>
            </a:r>
            <a:r>
              <a:rPr sz="1000" spc="155" dirty="0">
                <a:solidFill>
                  <a:srgbClr val="7F7F7F"/>
                </a:solidFill>
                <a:latin typeface="Palatino Linotype"/>
                <a:cs typeface="Palatino Linotype"/>
              </a:rPr>
              <a:t>  </a:t>
            </a:r>
            <a:r>
              <a:rPr sz="1000" spc="150" dirty="0">
                <a:solidFill>
                  <a:srgbClr val="7F7F7F"/>
                </a:solidFill>
                <a:latin typeface="Palatino Linotype"/>
                <a:cs typeface="Palatino Linotype"/>
              </a:rPr>
              <a:t>trocar</a:t>
            </a:r>
            <a:r>
              <a:rPr sz="1000" spc="155" dirty="0">
                <a:solidFill>
                  <a:srgbClr val="7F7F7F"/>
                </a:solidFill>
                <a:latin typeface="Palatino Linotype"/>
                <a:cs typeface="Palatino Linotype"/>
              </a:rPr>
              <a:t>  </a:t>
            </a:r>
            <a:r>
              <a:rPr sz="1000" spc="110" dirty="0">
                <a:solidFill>
                  <a:srgbClr val="7F7F7F"/>
                </a:solidFill>
                <a:latin typeface="Palatino Linotype"/>
                <a:cs typeface="Palatino Linotype"/>
              </a:rPr>
              <a:t>dois</a:t>
            </a:r>
            <a:r>
              <a:rPr sz="1000" spc="160" dirty="0">
                <a:solidFill>
                  <a:srgbClr val="7F7F7F"/>
                </a:solidFill>
                <a:latin typeface="Palatino Linotype"/>
                <a:cs typeface="Palatino Linotype"/>
              </a:rPr>
              <a:t>  </a:t>
            </a:r>
            <a:r>
              <a:rPr sz="1000" spc="90" dirty="0">
                <a:solidFill>
                  <a:srgbClr val="7F7F7F"/>
                </a:solidFill>
                <a:latin typeface="Palatino Linotype"/>
                <a:cs typeface="Palatino Linotype"/>
              </a:rPr>
              <a:t>elementos </a:t>
            </a:r>
            <a:r>
              <a:rPr sz="1000" spc="75" dirty="0">
                <a:solidFill>
                  <a:srgbClr val="0000FF"/>
                </a:solidFill>
                <a:latin typeface="Palatino Linotype"/>
                <a:cs typeface="Palatino Linotype"/>
              </a:rPr>
              <a:t>void</a:t>
            </a:r>
            <a:r>
              <a:rPr sz="1000" spc="155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1000" spc="175" dirty="0">
                <a:latin typeface="Palatino Linotype"/>
                <a:cs typeface="Palatino Linotype"/>
              </a:rPr>
              <a:t>trocar(</a:t>
            </a:r>
            <a:r>
              <a:rPr sz="1000" spc="-114" dirty="0">
                <a:latin typeface="Palatino Linotype"/>
                <a:cs typeface="Palatino Linotype"/>
              </a:rPr>
              <a:t> </a:t>
            </a:r>
            <a:r>
              <a:rPr sz="1000" spc="190" dirty="0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sz="1000" spc="190" dirty="0">
                <a:latin typeface="Palatino Linotype"/>
                <a:cs typeface="Palatino Linotype"/>
              </a:rPr>
              <a:t>*</a:t>
            </a:r>
            <a:r>
              <a:rPr sz="1000" spc="475" dirty="0">
                <a:latin typeface="Palatino Linotype"/>
                <a:cs typeface="Palatino Linotype"/>
              </a:rPr>
              <a:t> </a:t>
            </a:r>
            <a:r>
              <a:rPr sz="1000" spc="204" dirty="0">
                <a:latin typeface="Palatino Linotype"/>
                <a:cs typeface="Palatino Linotype"/>
              </a:rPr>
              <a:t>a,</a:t>
            </a:r>
            <a:r>
              <a:rPr sz="1000" spc="135" dirty="0">
                <a:latin typeface="Palatino Linotype"/>
                <a:cs typeface="Palatino Linotype"/>
              </a:rPr>
              <a:t>  </a:t>
            </a:r>
            <a:r>
              <a:rPr sz="1000" spc="190" dirty="0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sz="1000" spc="190" dirty="0">
                <a:latin typeface="Palatino Linotype"/>
                <a:cs typeface="Palatino Linotype"/>
              </a:rPr>
              <a:t>*</a:t>
            </a:r>
            <a:r>
              <a:rPr sz="1000" spc="490" dirty="0">
                <a:latin typeface="Palatino Linotype"/>
                <a:cs typeface="Palatino Linotype"/>
              </a:rPr>
              <a:t> </a:t>
            </a:r>
            <a:r>
              <a:rPr sz="1000" spc="125" dirty="0">
                <a:latin typeface="Palatino Linotype"/>
                <a:cs typeface="Palatino Linotype"/>
              </a:rPr>
              <a:t>b)</a:t>
            </a:r>
            <a:r>
              <a:rPr sz="1000" spc="495" dirty="0">
                <a:latin typeface="Palatino Linotype"/>
                <a:cs typeface="Palatino Linotype"/>
              </a:rPr>
              <a:t> </a:t>
            </a:r>
            <a:r>
              <a:rPr sz="1000" spc="130" dirty="0">
                <a:latin typeface="Palatino Linotype"/>
                <a:cs typeface="Palatino Linotype"/>
              </a:rPr>
              <a:t>{</a:t>
            </a:r>
            <a:endParaRPr sz="1000">
              <a:latin typeface="Palatino Linotype"/>
              <a:cs typeface="Palatino Linotype"/>
            </a:endParaRPr>
          </a:p>
          <a:p>
            <a:pPr marL="368935">
              <a:lnSpc>
                <a:spcPts val="1190"/>
              </a:lnSpc>
            </a:pPr>
            <a:r>
              <a:rPr sz="10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sz="1000" spc="150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1000" dirty="0">
                <a:latin typeface="Palatino Linotype"/>
                <a:cs typeface="Palatino Linotype"/>
              </a:rPr>
              <a:t>temp</a:t>
            </a:r>
            <a:r>
              <a:rPr sz="1000" spc="140" dirty="0">
                <a:latin typeface="Palatino Linotype"/>
                <a:cs typeface="Palatino Linotype"/>
              </a:rPr>
              <a:t>  </a:t>
            </a:r>
            <a:r>
              <a:rPr sz="1000" dirty="0">
                <a:latin typeface="Palatino Linotype"/>
                <a:cs typeface="Palatino Linotype"/>
              </a:rPr>
              <a:t>=</a:t>
            </a:r>
            <a:r>
              <a:rPr sz="1000" spc="125" dirty="0">
                <a:latin typeface="Palatino Linotype"/>
                <a:cs typeface="Palatino Linotype"/>
              </a:rPr>
              <a:t>  </a:t>
            </a:r>
            <a:r>
              <a:rPr sz="1000" spc="130" dirty="0">
                <a:latin typeface="Palatino Linotype"/>
                <a:cs typeface="Palatino Linotype"/>
              </a:rPr>
              <a:t>*</a:t>
            </a:r>
            <a:r>
              <a:rPr sz="1000" spc="-145" dirty="0">
                <a:latin typeface="Palatino Linotype"/>
                <a:cs typeface="Palatino Linotype"/>
              </a:rPr>
              <a:t> </a:t>
            </a:r>
            <a:r>
              <a:rPr sz="1000" spc="170" dirty="0">
                <a:latin typeface="Palatino Linotype"/>
                <a:cs typeface="Palatino Linotype"/>
              </a:rPr>
              <a:t>a;</a:t>
            </a:r>
            <a:endParaRPr sz="1000">
              <a:latin typeface="Palatino Linotype"/>
              <a:cs typeface="Palatino Linotype"/>
            </a:endParaRPr>
          </a:p>
          <a:p>
            <a:pPr marL="365760">
              <a:lnSpc>
                <a:spcPts val="1195"/>
              </a:lnSpc>
            </a:pPr>
            <a:r>
              <a:rPr sz="1000" spc="130" dirty="0">
                <a:latin typeface="Palatino Linotype"/>
                <a:cs typeface="Palatino Linotype"/>
              </a:rPr>
              <a:t>*</a:t>
            </a:r>
            <a:r>
              <a:rPr sz="1000" spc="-1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125" dirty="0">
                <a:latin typeface="Palatino Linotype"/>
                <a:cs typeface="Palatino Linotype"/>
              </a:rPr>
              <a:t>  </a:t>
            </a:r>
            <a:r>
              <a:rPr sz="1000" dirty="0">
                <a:latin typeface="Palatino Linotype"/>
                <a:cs typeface="Palatino Linotype"/>
              </a:rPr>
              <a:t>=</a:t>
            </a:r>
            <a:r>
              <a:rPr sz="1000" spc="125" dirty="0">
                <a:latin typeface="Palatino Linotype"/>
                <a:cs typeface="Palatino Linotype"/>
              </a:rPr>
              <a:t>  </a:t>
            </a:r>
            <a:r>
              <a:rPr sz="1000" spc="130" dirty="0">
                <a:latin typeface="Palatino Linotype"/>
                <a:cs typeface="Palatino Linotype"/>
              </a:rPr>
              <a:t>*</a:t>
            </a:r>
            <a:r>
              <a:rPr sz="1000" spc="-145" dirty="0">
                <a:latin typeface="Palatino Linotype"/>
                <a:cs typeface="Palatino Linotype"/>
              </a:rPr>
              <a:t> </a:t>
            </a:r>
            <a:r>
              <a:rPr sz="1000" spc="145" dirty="0">
                <a:latin typeface="Palatino Linotype"/>
                <a:cs typeface="Palatino Linotype"/>
              </a:rPr>
              <a:t>b;</a:t>
            </a:r>
            <a:endParaRPr sz="1000">
              <a:latin typeface="Palatino Linotype"/>
              <a:cs typeface="Palatino Linotype"/>
            </a:endParaRPr>
          </a:p>
          <a:p>
            <a:pPr marL="365760">
              <a:lnSpc>
                <a:spcPts val="1195"/>
              </a:lnSpc>
            </a:pPr>
            <a:r>
              <a:rPr sz="1000" spc="130" dirty="0">
                <a:latin typeface="Palatino Linotype"/>
                <a:cs typeface="Palatino Linotype"/>
              </a:rPr>
              <a:t>*</a:t>
            </a:r>
            <a:r>
              <a:rPr sz="1000" spc="-1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b</a:t>
            </a:r>
            <a:r>
              <a:rPr sz="1000" spc="49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=</a:t>
            </a:r>
            <a:r>
              <a:rPr sz="1000" spc="135" dirty="0">
                <a:latin typeface="Palatino Linotype"/>
                <a:cs typeface="Palatino Linotype"/>
              </a:rPr>
              <a:t>  </a:t>
            </a:r>
            <a:r>
              <a:rPr sz="1000" dirty="0">
                <a:latin typeface="Palatino Linotype"/>
                <a:cs typeface="Palatino Linotype"/>
              </a:rPr>
              <a:t>temp</a:t>
            </a:r>
            <a:r>
              <a:rPr sz="1000" spc="-110" dirty="0">
                <a:latin typeface="Palatino Linotype"/>
                <a:cs typeface="Palatino Linotype"/>
              </a:rPr>
              <a:t> </a:t>
            </a:r>
            <a:r>
              <a:rPr sz="1000" spc="220" dirty="0">
                <a:latin typeface="Palatino Linotype"/>
                <a:cs typeface="Palatino Linotype"/>
              </a:rPr>
              <a:t>;</a:t>
            </a:r>
            <a:endParaRPr sz="1000">
              <a:latin typeface="Palatino Linotype"/>
              <a:cs typeface="Palatino Linotype"/>
            </a:endParaRPr>
          </a:p>
          <a:p>
            <a:pPr marL="46990">
              <a:lnSpc>
                <a:spcPts val="1200"/>
              </a:lnSpc>
            </a:pPr>
            <a:r>
              <a:rPr sz="1000" spc="130" dirty="0">
                <a:latin typeface="Palatino Linotype"/>
                <a:cs typeface="Palatino Linotype"/>
              </a:rPr>
              <a:t>}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957" y="2252407"/>
            <a:ext cx="2869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84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85" dirty="0">
                <a:latin typeface="Arial Black"/>
                <a:cs typeface="Arial Black"/>
              </a:rPr>
              <a:t>Objetivo</a:t>
            </a:r>
            <a:r>
              <a:rPr sz="1100" spc="-85" dirty="0">
                <a:latin typeface="Tahoma"/>
                <a:cs typeface="Tahoma"/>
              </a:rPr>
              <a:t>: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Troca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valores</a:t>
            </a:r>
            <a:r>
              <a:rPr sz="1100" spc="-30" dirty="0">
                <a:latin typeface="Tahoma"/>
                <a:cs typeface="Tahoma"/>
              </a:rPr>
              <a:t> entre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duas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posições.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QuickSort</a:t>
            </a:r>
            <a:r>
              <a:rPr spc="150" dirty="0"/>
              <a:t> </a:t>
            </a:r>
            <a:r>
              <a:rPr dirty="0"/>
              <a:t>em</a:t>
            </a:r>
            <a:r>
              <a:rPr spc="155" dirty="0"/>
              <a:t> </a:t>
            </a:r>
            <a:r>
              <a:rPr spc="75" dirty="0"/>
              <a:t>C:</a:t>
            </a:r>
            <a:r>
              <a:rPr spc="155" dirty="0"/>
              <a:t> </a:t>
            </a:r>
            <a:r>
              <a:rPr dirty="0"/>
              <a:t>Funções</a:t>
            </a:r>
            <a:r>
              <a:rPr spc="155" dirty="0"/>
              <a:t> </a:t>
            </a:r>
            <a:r>
              <a:rPr dirty="0"/>
              <a:t>Auxiliares</a:t>
            </a:r>
            <a:r>
              <a:rPr spc="155" dirty="0"/>
              <a:t> </a:t>
            </a:r>
            <a:r>
              <a:rPr dirty="0"/>
              <a:t>-</a:t>
            </a:r>
            <a:r>
              <a:rPr spc="155" dirty="0"/>
              <a:t> </a:t>
            </a:r>
            <a:r>
              <a:rPr dirty="0"/>
              <a:t>Parte</a:t>
            </a:r>
            <a:r>
              <a:rPr spc="155" dirty="0"/>
              <a:t> </a:t>
            </a:r>
            <a:r>
              <a:rPr spc="-50" dirty="0"/>
              <a:t>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4439" y="350177"/>
            <a:ext cx="3979545" cy="2781300"/>
            <a:chOff x="314439" y="350177"/>
            <a:chExt cx="3979545" cy="2781300"/>
          </a:xfrm>
        </p:grpSpPr>
        <p:sp>
          <p:nvSpPr>
            <p:cNvPr id="4" name="object 4"/>
            <p:cNvSpPr/>
            <p:nvPr/>
          </p:nvSpPr>
          <p:spPr>
            <a:xfrm>
              <a:off x="316979" y="352717"/>
              <a:ext cx="3974465" cy="650875"/>
            </a:xfrm>
            <a:custGeom>
              <a:avLst/>
              <a:gdLst/>
              <a:ahLst/>
              <a:cxnLst/>
              <a:rect l="l" t="t" r="r" b="b"/>
              <a:pathLst>
                <a:path w="3974465" h="650875">
                  <a:moveTo>
                    <a:pt x="2527" y="43027"/>
                  </a:moveTo>
                  <a:lnTo>
                    <a:pt x="2527" y="0"/>
                  </a:lnTo>
                </a:path>
                <a:path w="3974465" h="650875">
                  <a:moveTo>
                    <a:pt x="0" y="2539"/>
                  </a:moveTo>
                  <a:lnTo>
                    <a:pt x="43014" y="2539"/>
                  </a:lnTo>
                </a:path>
                <a:path w="3974465" h="650875">
                  <a:moveTo>
                    <a:pt x="43014" y="2539"/>
                  </a:moveTo>
                  <a:lnTo>
                    <a:pt x="3931018" y="2539"/>
                  </a:lnTo>
                </a:path>
                <a:path w="3974465" h="650875">
                  <a:moveTo>
                    <a:pt x="3931018" y="2539"/>
                  </a:moveTo>
                  <a:lnTo>
                    <a:pt x="3974045" y="2539"/>
                  </a:lnTo>
                </a:path>
                <a:path w="3974465" h="650875">
                  <a:moveTo>
                    <a:pt x="3971505" y="43027"/>
                  </a:moveTo>
                  <a:lnTo>
                    <a:pt x="3971505" y="0"/>
                  </a:lnTo>
                </a:path>
                <a:path w="3974465" h="650875">
                  <a:moveTo>
                    <a:pt x="2527" y="194856"/>
                  </a:moveTo>
                  <a:lnTo>
                    <a:pt x="2527" y="43027"/>
                  </a:lnTo>
                </a:path>
                <a:path w="3974465" h="650875">
                  <a:moveTo>
                    <a:pt x="3971505" y="194856"/>
                  </a:moveTo>
                  <a:lnTo>
                    <a:pt x="3971505" y="43027"/>
                  </a:lnTo>
                </a:path>
                <a:path w="3974465" h="650875">
                  <a:moveTo>
                    <a:pt x="2527" y="346684"/>
                  </a:moveTo>
                  <a:lnTo>
                    <a:pt x="2527" y="194856"/>
                  </a:lnTo>
                </a:path>
                <a:path w="3974465" h="650875">
                  <a:moveTo>
                    <a:pt x="3971505" y="346684"/>
                  </a:moveTo>
                  <a:lnTo>
                    <a:pt x="3971505" y="194856"/>
                  </a:lnTo>
                </a:path>
                <a:path w="3974465" h="650875">
                  <a:moveTo>
                    <a:pt x="2527" y="498513"/>
                  </a:moveTo>
                  <a:lnTo>
                    <a:pt x="2527" y="346684"/>
                  </a:lnTo>
                </a:path>
                <a:path w="3974465" h="650875">
                  <a:moveTo>
                    <a:pt x="3971505" y="498513"/>
                  </a:moveTo>
                  <a:lnTo>
                    <a:pt x="3971505" y="346684"/>
                  </a:lnTo>
                </a:path>
                <a:path w="3974465" h="650875">
                  <a:moveTo>
                    <a:pt x="2527" y="650341"/>
                  </a:moveTo>
                  <a:lnTo>
                    <a:pt x="2527" y="498513"/>
                  </a:lnTo>
                </a:path>
                <a:path w="3974465" h="650875">
                  <a:moveTo>
                    <a:pt x="3971505" y="650341"/>
                  </a:moveTo>
                  <a:lnTo>
                    <a:pt x="3971505" y="498513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9506" y="1003058"/>
              <a:ext cx="3969385" cy="152400"/>
            </a:xfrm>
            <a:custGeom>
              <a:avLst/>
              <a:gdLst/>
              <a:ahLst/>
              <a:cxnLst/>
              <a:rect l="l" t="t" r="r" b="b"/>
              <a:pathLst>
                <a:path w="3969385" h="152400">
                  <a:moveTo>
                    <a:pt x="0" y="151828"/>
                  </a:moveTo>
                  <a:lnTo>
                    <a:pt x="0" y="0"/>
                  </a:lnTo>
                </a:path>
                <a:path w="3969385" h="152400">
                  <a:moveTo>
                    <a:pt x="3968978" y="151828"/>
                  </a:moveTo>
                  <a:lnTo>
                    <a:pt x="3968978" y="0"/>
                  </a:lnTo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9506" y="1154887"/>
              <a:ext cx="3969385" cy="152400"/>
            </a:xfrm>
            <a:custGeom>
              <a:avLst/>
              <a:gdLst/>
              <a:ahLst/>
              <a:cxnLst/>
              <a:rect l="l" t="t" r="r" b="b"/>
              <a:pathLst>
                <a:path w="3969385" h="152400">
                  <a:moveTo>
                    <a:pt x="0" y="151841"/>
                  </a:moveTo>
                  <a:lnTo>
                    <a:pt x="0" y="0"/>
                  </a:lnTo>
                </a:path>
                <a:path w="3969385" h="152400">
                  <a:moveTo>
                    <a:pt x="3968978" y="151841"/>
                  </a:moveTo>
                  <a:lnTo>
                    <a:pt x="3968978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9506" y="1306728"/>
              <a:ext cx="3969385" cy="152400"/>
            </a:xfrm>
            <a:custGeom>
              <a:avLst/>
              <a:gdLst/>
              <a:ahLst/>
              <a:cxnLst/>
              <a:rect l="l" t="t" r="r" b="b"/>
              <a:pathLst>
                <a:path w="3969385" h="152400">
                  <a:moveTo>
                    <a:pt x="0" y="151828"/>
                  </a:moveTo>
                  <a:lnTo>
                    <a:pt x="0" y="0"/>
                  </a:lnTo>
                </a:path>
                <a:path w="3969385" h="152400">
                  <a:moveTo>
                    <a:pt x="3968978" y="151828"/>
                  </a:moveTo>
                  <a:lnTo>
                    <a:pt x="3968978" y="0"/>
                  </a:lnTo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9506" y="1458556"/>
              <a:ext cx="3969385" cy="1670685"/>
            </a:xfrm>
            <a:custGeom>
              <a:avLst/>
              <a:gdLst/>
              <a:ahLst/>
              <a:cxnLst/>
              <a:rect l="l" t="t" r="r" b="b"/>
              <a:pathLst>
                <a:path w="3969385" h="1670685">
                  <a:moveTo>
                    <a:pt x="0" y="151828"/>
                  </a:moveTo>
                  <a:lnTo>
                    <a:pt x="0" y="0"/>
                  </a:lnTo>
                </a:path>
                <a:path w="3969385" h="1670685">
                  <a:moveTo>
                    <a:pt x="3968978" y="151828"/>
                  </a:moveTo>
                  <a:lnTo>
                    <a:pt x="3968978" y="0"/>
                  </a:lnTo>
                </a:path>
                <a:path w="3969385" h="1670685">
                  <a:moveTo>
                    <a:pt x="0" y="303657"/>
                  </a:moveTo>
                  <a:lnTo>
                    <a:pt x="0" y="151828"/>
                  </a:lnTo>
                </a:path>
                <a:path w="3969385" h="1670685">
                  <a:moveTo>
                    <a:pt x="3968978" y="303657"/>
                  </a:moveTo>
                  <a:lnTo>
                    <a:pt x="3968978" y="151828"/>
                  </a:lnTo>
                </a:path>
                <a:path w="3969385" h="1670685">
                  <a:moveTo>
                    <a:pt x="0" y="455485"/>
                  </a:moveTo>
                  <a:lnTo>
                    <a:pt x="0" y="303657"/>
                  </a:lnTo>
                </a:path>
                <a:path w="3969385" h="1670685">
                  <a:moveTo>
                    <a:pt x="3968978" y="455485"/>
                  </a:moveTo>
                  <a:lnTo>
                    <a:pt x="3968978" y="303657"/>
                  </a:lnTo>
                </a:path>
                <a:path w="3969385" h="1670685">
                  <a:moveTo>
                    <a:pt x="0" y="607326"/>
                  </a:moveTo>
                  <a:lnTo>
                    <a:pt x="0" y="455485"/>
                  </a:lnTo>
                </a:path>
                <a:path w="3969385" h="1670685">
                  <a:moveTo>
                    <a:pt x="3968978" y="607326"/>
                  </a:moveTo>
                  <a:lnTo>
                    <a:pt x="3968978" y="455485"/>
                  </a:lnTo>
                </a:path>
                <a:path w="3969385" h="1670685">
                  <a:moveTo>
                    <a:pt x="0" y="759155"/>
                  </a:moveTo>
                  <a:lnTo>
                    <a:pt x="0" y="607326"/>
                  </a:lnTo>
                </a:path>
                <a:path w="3969385" h="1670685">
                  <a:moveTo>
                    <a:pt x="3968978" y="759155"/>
                  </a:moveTo>
                  <a:lnTo>
                    <a:pt x="3968978" y="607326"/>
                  </a:lnTo>
                </a:path>
                <a:path w="3969385" h="1670685">
                  <a:moveTo>
                    <a:pt x="0" y="910983"/>
                  </a:moveTo>
                  <a:lnTo>
                    <a:pt x="0" y="759155"/>
                  </a:lnTo>
                </a:path>
                <a:path w="3969385" h="1670685">
                  <a:moveTo>
                    <a:pt x="3968978" y="910983"/>
                  </a:moveTo>
                  <a:lnTo>
                    <a:pt x="3968978" y="759155"/>
                  </a:lnTo>
                </a:path>
                <a:path w="3969385" h="1670685">
                  <a:moveTo>
                    <a:pt x="0" y="1062812"/>
                  </a:moveTo>
                  <a:lnTo>
                    <a:pt x="0" y="910983"/>
                  </a:lnTo>
                </a:path>
                <a:path w="3969385" h="1670685">
                  <a:moveTo>
                    <a:pt x="3968978" y="1062812"/>
                  </a:moveTo>
                  <a:lnTo>
                    <a:pt x="3968978" y="910983"/>
                  </a:lnTo>
                </a:path>
                <a:path w="3969385" h="1670685">
                  <a:moveTo>
                    <a:pt x="0" y="1214640"/>
                  </a:moveTo>
                  <a:lnTo>
                    <a:pt x="0" y="1062812"/>
                  </a:lnTo>
                </a:path>
                <a:path w="3969385" h="1670685">
                  <a:moveTo>
                    <a:pt x="3968978" y="1214640"/>
                  </a:moveTo>
                  <a:lnTo>
                    <a:pt x="3968978" y="1062812"/>
                  </a:lnTo>
                </a:path>
                <a:path w="3969385" h="1670685">
                  <a:moveTo>
                    <a:pt x="0" y="1366469"/>
                  </a:moveTo>
                  <a:lnTo>
                    <a:pt x="0" y="1214640"/>
                  </a:lnTo>
                </a:path>
                <a:path w="3969385" h="1670685">
                  <a:moveTo>
                    <a:pt x="3968978" y="1366469"/>
                  </a:moveTo>
                  <a:lnTo>
                    <a:pt x="3968978" y="1214640"/>
                  </a:lnTo>
                </a:path>
                <a:path w="3969385" h="1670685">
                  <a:moveTo>
                    <a:pt x="0" y="1518310"/>
                  </a:moveTo>
                  <a:lnTo>
                    <a:pt x="0" y="1366469"/>
                  </a:lnTo>
                </a:path>
                <a:path w="3969385" h="1670685">
                  <a:moveTo>
                    <a:pt x="3968978" y="1518310"/>
                  </a:moveTo>
                  <a:lnTo>
                    <a:pt x="3968978" y="1366469"/>
                  </a:lnTo>
                </a:path>
                <a:path w="3969385" h="1670685">
                  <a:moveTo>
                    <a:pt x="0" y="1670138"/>
                  </a:moveTo>
                  <a:lnTo>
                    <a:pt x="0" y="1518310"/>
                  </a:lnTo>
                </a:path>
                <a:path w="3969385" h="1670685">
                  <a:moveTo>
                    <a:pt x="3968978" y="1670138"/>
                  </a:moveTo>
                  <a:lnTo>
                    <a:pt x="3968978" y="151831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53949" y="362793"/>
            <a:ext cx="3838575" cy="26282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ts val="1200"/>
              </a:lnSpc>
              <a:spcBef>
                <a:spcPts val="95"/>
              </a:spcBef>
            </a:pPr>
            <a:r>
              <a:rPr sz="1000" spc="225" dirty="0">
                <a:solidFill>
                  <a:srgbClr val="7F7F7F"/>
                </a:solidFill>
                <a:latin typeface="Palatino Linotype"/>
                <a:cs typeface="Palatino Linotype"/>
              </a:rPr>
              <a:t>//</a:t>
            </a:r>
            <a:r>
              <a:rPr sz="1000" spc="150" dirty="0">
                <a:solidFill>
                  <a:srgbClr val="7F7F7F"/>
                </a:solidFill>
                <a:latin typeface="Palatino Linotype"/>
                <a:cs typeface="Palatino Linotype"/>
              </a:rPr>
              <a:t>  </a:t>
            </a:r>
            <a:r>
              <a:rPr sz="1000" spc="50" dirty="0">
                <a:solidFill>
                  <a:srgbClr val="7F7F7F"/>
                </a:solidFill>
                <a:latin typeface="Palatino Linotype"/>
                <a:cs typeface="Palatino Linotype"/>
              </a:rPr>
              <a:t>Função</a:t>
            </a:r>
            <a:r>
              <a:rPr sz="1000" spc="150" dirty="0">
                <a:solidFill>
                  <a:srgbClr val="7F7F7F"/>
                </a:solidFill>
                <a:latin typeface="Palatino Linotype"/>
                <a:cs typeface="Palatino Linotype"/>
              </a:rPr>
              <a:t>  </a:t>
            </a:r>
            <a:r>
              <a:rPr sz="1000" dirty="0">
                <a:solidFill>
                  <a:srgbClr val="7F7F7F"/>
                </a:solidFill>
                <a:latin typeface="Palatino Linotype"/>
                <a:cs typeface="Palatino Linotype"/>
              </a:rPr>
              <a:t>de</a:t>
            </a:r>
            <a:r>
              <a:rPr sz="1000" spc="155" dirty="0">
                <a:solidFill>
                  <a:srgbClr val="7F7F7F"/>
                </a:solidFill>
                <a:latin typeface="Palatino Linotype"/>
                <a:cs typeface="Palatino Linotype"/>
              </a:rPr>
              <a:t>  </a:t>
            </a:r>
            <a:r>
              <a:rPr sz="1000" spc="110" dirty="0">
                <a:solidFill>
                  <a:srgbClr val="7F7F7F"/>
                </a:solidFill>
                <a:latin typeface="Palatino Linotype"/>
                <a:cs typeface="Palatino Linotype"/>
              </a:rPr>
              <a:t>particionamento</a:t>
            </a:r>
            <a:endParaRPr sz="1000" dirty="0">
              <a:latin typeface="Palatino Linotype"/>
              <a:cs typeface="Palatino Linotype"/>
            </a:endParaRPr>
          </a:p>
          <a:p>
            <a:pPr marL="15875">
              <a:lnSpc>
                <a:spcPts val="1195"/>
              </a:lnSpc>
            </a:pPr>
            <a:r>
              <a:rPr sz="10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sz="1000" spc="150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1000" spc="175" dirty="0">
                <a:latin typeface="Palatino Linotype"/>
                <a:cs typeface="Palatino Linotype"/>
              </a:rPr>
              <a:t>particionar(</a:t>
            </a:r>
            <a:r>
              <a:rPr sz="1000" spc="-110" dirty="0">
                <a:latin typeface="Palatino Linotype"/>
                <a:cs typeface="Palatino Linotype"/>
              </a:rPr>
              <a:t> </a:t>
            </a:r>
            <a:r>
              <a:rPr sz="10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sz="1000" spc="145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1000" spc="125" dirty="0" err="1">
                <a:latin typeface="Palatino Linotype"/>
                <a:cs typeface="Palatino Linotype"/>
              </a:rPr>
              <a:t>vetor</a:t>
            </a:r>
            <a:r>
              <a:rPr sz="1000" spc="-95" dirty="0">
                <a:latin typeface="Palatino Linotype"/>
                <a:cs typeface="Palatino Linotype"/>
              </a:rPr>
              <a:t> </a:t>
            </a:r>
            <a:r>
              <a:rPr sz="1000" spc="270" dirty="0">
                <a:latin typeface="Palatino Linotype"/>
                <a:cs typeface="Palatino Linotype"/>
              </a:rPr>
              <a:t>[],</a:t>
            </a:r>
            <a:r>
              <a:rPr sz="10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sz="1000" spc="145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1000" spc="175" dirty="0" err="1">
                <a:latin typeface="Palatino Linotype"/>
                <a:cs typeface="Palatino Linotype"/>
              </a:rPr>
              <a:t>inicio</a:t>
            </a:r>
            <a:r>
              <a:rPr sz="1000" spc="-40" dirty="0">
                <a:latin typeface="Palatino Linotype"/>
                <a:cs typeface="Palatino Linotype"/>
              </a:rPr>
              <a:t> </a:t>
            </a:r>
            <a:r>
              <a:rPr sz="1000" spc="270" dirty="0">
                <a:latin typeface="Palatino Linotype"/>
                <a:cs typeface="Palatino Linotype"/>
              </a:rPr>
              <a:t>,</a:t>
            </a:r>
            <a:r>
              <a:rPr sz="10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sz="1000" spc="150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1000" spc="35" dirty="0" err="1">
                <a:latin typeface="Palatino Linotype"/>
                <a:cs typeface="Palatino Linotype"/>
              </a:rPr>
              <a:t>fim</a:t>
            </a:r>
            <a:r>
              <a:rPr sz="1000" spc="180" dirty="0">
                <a:latin typeface="Palatino Linotype"/>
                <a:cs typeface="Palatino Linotype"/>
              </a:rPr>
              <a:t>)</a:t>
            </a:r>
            <a:r>
              <a:rPr sz="1000" spc="480" dirty="0">
                <a:latin typeface="Palatino Linotype"/>
                <a:cs typeface="Palatino Linotype"/>
              </a:rPr>
              <a:t> </a:t>
            </a:r>
            <a:endParaRPr lang="pt-BR" sz="1000" spc="480" dirty="0">
              <a:latin typeface="Palatino Linotype"/>
              <a:cs typeface="Palatino Linotype"/>
            </a:endParaRPr>
          </a:p>
          <a:p>
            <a:pPr marL="15875">
              <a:lnSpc>
                <a:spcPts val="1195"/>
              </a:lnSpc>
            </a:pPr>
            <a:r>
              <a:rPr sz="1000" spc="130" dirty="0">
                <a:latin typeface="Palatino Linotype"/>
                <a:cs typeface="Palatino Linotype"/>
              </a:rPr>
              <a:t>{</a:t>
            </a:r>
            <a:endParaRPr lang="pt-BR" sz="1000" dirty="0">
              <a:latin typeface="Palatino Linotype"/>
              <a:cs typeface="Palatino Linotype"/>
            </a:endParaRPr>
          </a:p>
          <a:p>
            <a:pPr marL="15875">
              <a:lnSpc>
                <a:spcPts val="1195"/>
              </a:lnSpc>
            </a:pPr>
            <a:r>
              <a:rPr lang="pt-BR" sz="10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0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sz="1000" spc="150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1000" spc="80" dirty="0">
                <a:latin typeface="Palatino Linotype"/>
                <a:cs typeface="Palatino Linotype"/>
              </a:rPr>
              <a:t>pivo</a:t>
            </a:r>
            <a:r>
              <a:rPr sz="1000" spc="135" dirty="0">
                <a:latin typeface="Palatino Linotype"/>
                <a:cs typeface="Palatino Linotype"/>
              </a:rPr>
              <a:t>  </a:t>
            </a:r>
            <a:r>
              <a:rPr sz="1000" dirty="0">
                <a:latin typeface="Palatino Linotype"/>
                <a:cs typeface="Palatino Linotype"/>
              </a:rPr>
              <a:t>=</a:t>
            </a:r>
            <a:r>
              <a:rPr sz="1000" spc="135" dirty="0">
                <a:latin typeface="Palatino Linotype"/>
                <a:cs typeface="Palatino Linotype"/>
              </a:rPr>
              <a:t>  </a:t>
            </a:r>
            <a:r>
              <a:rPr sz="1000" spc="155" dirty="0">
                <a:latin typeface="Palatino Linotype"/>
                <a:cs typeface="Palatino Linotype"/>
              </a:rPr>
              <a:t>vetor[</a:t>
            </a:r>
            <a:r>
              <a:rPr sz="1000" spc="-110" dirty="0">
                <a:latin typeface="Palatino Linotype"/>
                <a:cs typeface="Palatino Linotype"/>
              </a:rPr>
              <a:t> </a:t>
            </a:r>
            <a:r>
              <a:rPr sz="1000" spc="60" dirty="0">
                <a:latin typeface="Palatino Linotype"/>
                <a:cs typeface="Palatino Linotype"/>
              </a:rPr>
              <a:t>fim</a:t>
            </a:r>
            <a:r>
              <a:rPr sz="1000" spc="-105" dirty="0">
                <a:latin typeface="Palatino Linotype"/>
                <a:cs typeface="Palatino Linotype"/>
              </a:rPr>
              <a:t> </a:t>
            </a:r>
            <a:r>
              <a:rPr sz="1000" spc="254" dirty="0">
                <a:latin typeface="Palatino Linotype"/>
                <a:cs typeface="Palatino Linotype"/>
              </a:rPr>
              <a:t>];</a:t>
            </a:r>
            <a:r>
              <a:rPr sz="1000" spc="135" dirty="0">
                <a:latin typeface="Palatino Linotype"/>
                <a:cs typeface="Palatino Linotype"/>
              </a:rPr>
              <a:t>  </a:t>
            </a:r>
            <a:r>
              <a:rPr sz="1000" spc="225" dirty="0">
                <a:solidFill>
                  <a:srgbClr val="7F7F7F"/>
                </a:solidFill>
                <a:latin typeface="Palatino Linotype"/>
                <a:cs typeface="Palatino Linotype"/>
              </a:rPr>
              <a:t>//</a:t>
            </a:r>
            <a:r>
              <a:rPr sz="1000" spc="150" dirty="0">
                <a:solidFill>
                  <a:srgbClr val="7F7F7F"/>
                </a:solidFill>
                <a:latin typeface="Palatino Linotype"/>
                <a:cs typeface="Palatino Linotype"/>
              </a:rPr>
              <a:t>  </a:t>
            </a:r>
            <a:r>
              <a:rPr sz="1000" spc="80" dirty="0">
                <a:solidFill>
                  <a:srgbClr val="7F7F7F"/>
                </a:solidFill>
                <a:latin typeface="Palatino Linotype"/>
                <a:cs typeface="Palatino Linotype"/>
              </a:rPr>
              <a:t>Pivô</a:t>
            </a:r>
            <a:r>
              <a:rPr sz="1000" spc="-114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000" spc="270" dirty="0">
                <a:solidFill>
                  <a:srgbClr val="7F7F7F"/>
                </a:solidFill>
                <a:latin typeface="Palatino Linotype"/>
                <a:cs typeface="Palatino Linotype"/>
              </a:rPr>
              <a:t>:</a:t>
            </a:r>
            <a:r>
              <a:rPr sz="1000" spc="135" dirty="0">
                <a:solidFill>
                  <a:srgbClr val="7F7F7F"/>
                </a:solidFill>
                <a:latin typeface="Palatino Linotype"/>
                <a:cs typeface="Palatino Linotype"/>
              </a:rPr>
              <a:t>  </a:t>
            </a:r>
            <a:r>
              <a:rPr sz="1000" spc="90" dirty="0" err="1">
                <a:solidFill>
                  <a:srgbClr val="7F7F7F"/>
                </a:solidFill>
                <a:latin typeface="Palatino Linotype"/>
                <a:cs typeface="Palatino Linotype"/>
              </a:rPr>
              <a:t>último</a:t>
            </a:r>
            <a:r>
              <a:rPr sz="1000" spc="9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000" spc="80" dirty="0" err="1">
                <a:solidFill>
                  <a:srgbClr val="7F7F7F"/>
                </a:solidFill>
                <a:latin typeface="Palatino Linotype"/>
                <a:cs typeface="Palatino Linotype"/>
              </a:rPr>
              <a:t>elemento</a:t>
            </a:r>
            <a:endParaRPr lang="pt-BR" sz="1000" dirty="0">
              <a:latin typeface="Palatino Linotype"/>
              <a:cs typeface="Palatino Linotype"/>
            </a:endParaRPr>
          </a:p>
          <a:p>
            <a:pPr marL="15875">
              <a:lnSpc>
                <a:spcPts val="1195"/>
              </a:lnSpc>
            </a:pPr>
            <a:r>
              <a:rPr lang="pt-BR" sz="10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0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sz="1000" spc="155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1000" spc="150" dirty="0" err="1">
                <a:latin typeface="Palatino Linotype"/>
                <a:cs typeface="Palatino Linotype"/>
              </a:rPr>
              <a:t>indice</a:t>
            </a:r>
            <a:r>
              <a:rPr sz="1000" spc="-1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Menor=</a:t>
            </a:r>
            <a:r>
              <a:rPr sz="1000" spc="180" dirty="0">
                <a:latin typeface="Palatino Linotype"/>
                <a:cs typeface="Palatino Linotype"/>
              </a:rPr>
              <a:t>(</a:t>
            </a:r>
            <a:r>
              <a:rPr sz="1000" spc="-105" dirty="0">
                <a:latin typeface="Palatino Linotype"/>
                <a:cs typeface="Palatino Linotype"/>
              </a:rPr>
              <a:t> </a:t>
            </a:r>
            <a:r>
              <a:rPr sz="1000" spc="180" dirty="0" err="1">
                <a:latin typeface="Palatino Linotype"/>
                <a:cs typeface="Palatino Linotype"/>
              </a:rPr>
              <a:t>inicio</a:t>
            </a:r>
            <a:r>
              <a:rPr lang="pt-BR" sz="1000" spc="150" dirty="0">
                <a:latin typeface="Palatino Linotype"/>
                <a:cs typeface="Palatino Linotype"/>
              </a:rPr>
              <a:t> </a:t>
            </a:r>
            <a:r>
              <a:rPr sz="1000" spc="180" dirty="0">
                <a:latin typeface="Palatino Linotype"/>
                <a:cs typeface="Palatino Linotype"/>
              </a:rPr>
              <a:t>-</a:t>
            </a:r>
            <a:r>
              <a:rPr sz="1000" spc="215" dirty="0">
                <a:latin typeface="Palatino Linotype"/>
                <a:cs typeface="Palatino Linotype"/>
              </a:rPr>
              <a:t>1);</a:t>
            </a:r>
            <a:r>
              <a:rPr sz="1000" spc="225" dirty="0">
                <a:solidFill>
                  <a:srgbClr val="7F7F7F"/>
                </a:solidFill>
                <a:latin typeface="Palatino Linotype"/>
                <a:cs typeface="Palatino Linotype"/>
              </a:rPr>
              <a:t>//</a:t>
            </a:r>
            <a:r>
              <a:rPr sz="1000" spc="130" dirty="0" err="1">
                <a:solidFill>
                  <a:srgbClr val="7F7F7F"/>
                </a:solidFill>
                <a:latin typeface="Palatino Linotype"/>
                <a:cs typeface="Palatino Linotype"/>
              </a:rPr>
              <a:t>Índice</a:t>
            </a:r>
            <a:r>
              <a:rPr lang="pt-BR" sz="1000" spc="15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0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do</a:t>
            </a:r>
            <a:r>
              <a:rPr lang="pt-BR" sz="1000" spc="-25" dirty="0">
                <a:latin typeface="Palatino Linotype"/>
                <a:cs typeface="Palatino Linotype"/>
              </a:rPr>
              <a:t> </a:t>
            </a:r>
            <a:r>
              <a:rPr sz="1000" dirty="0" err="1">
                <a:solidFill>
                  <a:srgbClr val="7F7F7F"/>
                </a:solidFill>
                <a:latin typeface="Palatino Linotype"/>
                <a:cs typeface="Palatino Linotype"/>
              </a:rPr>
              <a:t>meno</a:t>
            </a:r>
            <a:r>
              <a:rPr lang="pt-BR" sz="1000" dirty="0">
                <a:solidFill>
                  <a:srgbClr val="7F7F7F"/>
                </a:solidFill>
                <a:latin typeface="Palatino Linotype"/>
                <a:cs typeface="Palatino Linotype"/>
              </a:rPr>
              <a:t>r </a:t>
            </a:r>
            <a:r>
              <a:rPr sz="1000" spc="80" dirty="0" err="1">
                <a:solidFill>
                  <a:srgbClr val="7F7F7F"/>
                </a:solidFill>
                <a:latin typeface="Palatino Linotype"/>
                <a:cs typeface="Palatino Linotype"/>
              </a:rPr>
              <a:t>elemento</a:t>
            </a:r>
            <a:endParaRPr lang="pt-BR" sz="1000" dirty="0">
              <a:latin typeface="Palatino Linotype"/>
              <a:cs typeface="Palatino Linotype"/>
            </a:endParaRPr>
          </a:p>
          <a:p>
            <a:pPr marL="15875">
              <a:lnSpc>
                <a:spcPts val="1195"/>
              </a:lnSpc>
            </a:pPr>
            <a:r>
              <a:rPr lang="pt-BR" sz="1000" spc="14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000" spc="140" dirty="0">
                <a:solidFill>
                  <a:srgbClr val="0000FF"/>
                </a:solidFill>
                <a:latin typeface="Palatino Linotype"/>
                <a:cs typeface="Palatino Linotype"/>
              </a:rPr>
              <a:t>for</a:t>
            </a:r>
            <a:r>
              <a:rPr sz="1000" spc="130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1000" spc="180" dirty="0">
                <a:latin typeface="Palatino Linotype"/>
                <a:cs typeface="Palatino Linotype"/>
              </a:rPr>
              <a:t>(</a:t>
            </a:r>
            <a:r>
              <a:rPr sz="1000" spc="-114" dirty="0">
                <a:latin typeface="Palatino Linotype"/>
                <a:cs typeface="Palatino Linotype"/>
              </a:rPr>
              <a:t> </a:t>
            </a:r>
            <a:r>
              <a:rPr sz="10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sz="1000" spc="130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1000" spc="285" dirty="0">
                <a:latin typeface="Palatino Linotype"/>
                <a:cs typeface="Palatino Linotype"/>
              </a:rPr>
              <a:t>j</a:t>
            </a:r>
            <a:r>
              <a:rPr sz="1000" spc="49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=</a:t>
            </a:r>
            <a:r>
              <a:rPr sz="1000" spc="135" dirty="0">
                <a:latin typeface="Palatino Linotype"/>
                <a:cs typeface="Palatino Linotype"/>
              </a:rPr>
              <a:t>  </a:t>
            </a:r>
            <a:r>
              <a:rPr sz="1000" spc="180" dirty="0">
                <a:latin typeface="Palatino Linotype"/>
                <a:cs typeface="Palatino Linotype"/>
              </a:rPr>
              <a:t>inicio</a:t>
            </a:r>
            <a:r>
              <a:rPr sz="1000" spc="-100" dirty="0">
                <a:latin typeface="Palatino Linotype"/>
                <a:cs typeface="Palatino Linotype"/>
              </a:rPr>
              <a:t> </a:t>
            </a:r>
            <a:r>
              <a:rPr sz="1000" spc="270" dirty="0">
                <a:latin typeface="Palatino Linotype"/>
                <a:cs typeface="Palatino Linotype"/>
              </a:rPr>
              <a:t>;</a:t>
            </a:r>
            <a:r>
              <a:rPr sz="1000" spc="490" dirty="0">
                <a:latin typeface="Palatino Linotype"/>
                <a:cs typeface="Palatino Linotype"/>
              </a:rPr>
              <a:t> </a:t>
            </a:r>
            <a:r>
              <a:rPr sz="1000" spc="285" dirty="0">
                <a:latin typeface="Palatino Linotype"/>
                <a:cs typeface="Palatino Linotype"/>
              </a:rPr>
              <a:t>j</a:t>
            </a:r>
            <a:r>
              <a:rPr sz="1000" spc="125" dirty="0">
                <a:latin typeface="Palatino Linotype"/>
                <a:cs typeface="Palatino Linotype"/>
              </a:rPr>
              <a:t>  </a:t>
            </a:r>
            <a:r>
              <a:rPr sz="1000" dirty="0">
                <a:latin typeface="Palatino Linotype"/>
                <a:cs typeface="Palatino Linotype"/>
              </a:rPr>
              <a:t>&lt;</a:t>
            </a:r>
            <a:r>
              <a:rPr sz="1000" spc="125" dirty="0">
                <a:latin typeface="Palatino Linotype"/>
                <a:cs typeface="Palatino Linotype"/>
              </a:rPr>
              <a:t>  </a:t>
            </a:r>
            <a:r>
              <a:rPr sz="1000" spc="60" dirty="0">
                <a:latin typeface="Palatino Linotype"/>
                <a:cs typeface="Palatino Linotype"/>
              </a:rPr>
              <a:t>fim</a:t>
            </a:r>
            <a:r>
              <a:rPr sz="1000" spc="-114" dirty="0">
                <a:latin typeface="Palatino Linotype"/>
                <a:cs typeface="Palatino Linotype"/>
              </a:rPr>
              <a:t> </a:t>
            </a:r>
            <a:r>
              <a:rPr sz="1000" spc="270" dirty="0">
                <a:latin typeface="Palatino Linotype"/>
                <a:cs typeface="Palatino Linotype"/>
              </a:rPr>
              <a:t>;</a:t>
            </a:r>
            <a:r>
              <a:rPr sz="1000" spc="490" dirty="0">
                <a:latin typeface="Palatino Linotype"/>
                <a:cs typeface="Palatino Linotype"/>
              </a:rPr>
              <a:t> </a:t>
            </a:r>
            <a:r>
              <a:rPr sz="1000" spc="195" dirty="0" err="1">
                <a:latin typeface="Palatino Linotype"/>
                <a:cs typeface="Palatino Linotype"/>
              </a:rPr>
              <a:t>j++</a:t>
            </a:r>
            <a:r>
              <a:rPr sz="1000" spc="195" dirty="0">
                <a:latin typeface="Palatino Linotype"/>
                <a:cs typeface="Palatino Linotype"/>
              </a:rPr>
              <a:t>)</a:t>
            </a:r>
            <a:r>
              <a:rPr sz="1000" spc="130" dirty="0">
                <a:latin typeface="Palatino Linotype"/>
                <a:cs typeface="Palatino Linotype"/>
              </a:rPr>
              <a:t>  { </a:t>
            </a:r>
            <a:endParaRPr lang="pt-BR" sz="1000" spc="130" dirty="0">
              <a:latin typeface="Palatino Linotype"/>
              <a:cs typeface="Palatino Linotype"/>
            </a:endParaRPr>
          </a:p>
          <a:p>
            <a:pPr marL="15875">
              <a:lnSpc>
                <a:spcPts val="1195"/>
              </a:lnSpc>
            </a:pPr>
            <a:r>
              <a:rPr lang="pt-BR" sz="1000" spc="13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000" spc="240" dirty="0">
                <a:solidFill>
                  <a:srgbClr val="0000FF"/>
                </a:solidFill>
                <a:latin typeface="Palatino Linotype"/>
                <a:cs typeface="Palatino Linotype"/>
              </a:rPr>
              <a:t>if</a:t>
            </a:r>
            <a:r>
              <a:rPr sz="1000" spc="135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1000" spc="180" dirty="0">
                <a:latin typeface="Palatino Linotype"/>
                <a:cs typeface="Palatino Linotype"/>
              </a:rPr>
              <a:t>(</a:t>
            </a:r>
            <a:r>
              <a:rPr sz="1000" spc="-110" dirty="0">
                <a:latin typeface="Palatino Linotype"/>
                <a:cs typeface="Palatino Linotype"/>
              </a:rPr>
              <a:t> </a:t>
            </a:r>
            <a:r>
              <a:rPr sz="1000" spc="155" dirty="0">
                <a:latin typeface="Palatino Linotype"/>
                <a:cs typeface="Palatino Linotype"/>
              </a:rPr>
              <a:t>vetor[</a:t>
            </a:r>
            <a:r>
              <a:rPr sz="1000" spc="-145" dirty="0">
                <a:latin typeface="Palatino Linotype"/>
                <a:cs typeface="Palatino Linotype"/>
              </a:rPr>
              <a:t> </a:t>
            </a:r>
            <a:r>
              <a:rPr sz="1000" spc="280" dirty="0">
                <a:latin typeface="Palatino Linotype"/>
                <a:cs typeface="Palatino Linotype"/>
              </a:rPr>
              <a:t>j]</a:t>
            </a:r>
            <a:r>
              <a:rPr sz="1000" spc="150" dirty="0">
                <a:latin typeface="Palatino Linotype"/>
                <a:cs typeface="Palatino Linotype"/>
              </a:rPr>
              <a:t>  </a:t>
            </a:r>
            <a:r>
              <a:rPr sz="1000" dirty="0">
                <a:latin typeface="Palatino Linotype"/>
                <a:cs typeface="Palatino Linotype"/>
              </a:rPr>
              <a:t>&lt;=</a:t>
            </a:r>
            <a:r>
              <a:rPr sz="1000" spc="145" dirty="0">
                <a:latin typeface="Palatino Linotype"/>
                <a:cs typeface="Palatino Linotype"/>
              </a:rPr>
              <a:t>  </a:t>
            </a:r>
            <a:r>
              <a:rPr sz="1000" spc="80" dirty="0">
                <a:latin typeface="Palatino Linotype"/>
                <a:cs typeface="Palatino Linotype"/>
              </a:rPr>
              <a:t>pivo</a:t>
            </a:r>
            <a:r>
              <a:rPr sz="1000" spc="-105" dirty="0">
                <a:latin typeface="Palatino Linotype"/>
                <a:cs typeface="Palatino Linotype"/>
              </a:rPr>
              <a:t> </a:t>
            </a:r>
            <a:r>
              <a:rPr sz="1000" spc="180" dirty="0">
                <a:latin typeface="Palatino Linotype"/>
                <a:cs typeface="Palatino Linotype"/>
              </a:rPr>
              <a:t>)</a:t>
            </a:r>
            <a:r>
              <a:rPr sz="1000" spc="125" dirty="0">
                <a:latin typeface="Palatino Linotype"/>
                <a:cs typeface="Palatino Linotype"/>
              </a:rPr>
              <a:t>  </a:t>
            </a:r>
            <a:endParaRPr lang="pt-BR" sz="1000" spc="125" dirty="0">
              <a:latin typeface="Palatino Linotype"/>
              <a:cs typeface="Palatino Linotype"/>
            </a:endParaRPr>
          </a:p>
          <a:p>
            <a:pPr marL="15875" lvl="1">
              <a:lnSpc>
                <a:spcPts val="1195"/>
              </a:lnSpc>
            </a:pPr>
            <a:r>
              <a:rPr lang="pt-BR" sz="1000" spc="130" dirty="0">
                <a:latin typeface="Palatino Linotype"/>
                <a:cs typeface="Palatino Linotype"/>
              </a:rPr>
              <a:t>        </a:t>
            </a:r>
            <a:r>
              <a:rPr sz="1000" spc="130" dirty="0">
                <a:latin typeface="Palatino Linotype"/>
                <a:cs typeface="Palatino Linotype"/>
              </a:rPr>
              <a:t>{</a:t>
            </a:r>
            <a:endParaRPr lang="pt-BR" sz="1000" dirty="0">
              <a:latin typeface="Palatino Linotype"/>
              <a:cs typeface="Palatino Linotype"/>
            </a:endParaRPr>
          </a:p>
          <a:p>
            <a:pPr marL="15875" lvl="1">
              <a:lnSpc>
                <a:spcPts val="1195"/>
              </a:lnSpc>
            </a:pPr>
            <a:r>
              <a:rPr lang="pt-BR" sz="1000" spc="150" dirty="0">
                <a:latin typeface="Palatino Linotype"/>
                <a:cs typeface="Palatino Linotype"/>
              </a:rPr>
              <a:t>        </a:t>
            </a:r>
            <a:r>
              <a:rPr sz="1000" spc="150" dirty="0" err="1">
                <a:latin typeface="Palatino Linotype"/>
                <a:cs typeface="Palatino Linotype"/>
              </a:rPr>
              <a:t>indice</a:t>
            </a:r>
            <a:r>
              <a:rPr sz="1000" spc="-1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Menor</a:t>
            </a:r>
            <a:r>
              <a:rPr sz="1000" spc="-60" dirty="0">
                <a:latin typeface="Palatino Linotype"/>
                <a:cs typeface="Palatino Linotype"/>
              </a:rPr>
              <a:t> </a:t>
            </a:r>
            <a:r>
              <a:rPr sz="1000" spc="125" dirty="0">
                <a:latin typeface="Palatino Linotype"/>
                <a:cs typeface="Palatino Linotype"/>
              </a:rPr>
              <a:t>++;</a:t>
            </a:r>
            <a:endParaRPr lang="pt-BR" sz="1000" dirty="0">
              <a:latin typeface="Palatino Linotype"/>
              <a:cs typeface="Palatino Linotype"/>
            </a:endParaRPr>
          </a:p>
          <a:p>
            <a:pPr marL="15875" lvl="1">
              <a:lnSpc>
                <a:spcPts val="1195"/>
              </a:lnSpc>
            </a:pPr>
            <a:r>
              <a:rPr lang="pt-BR" sz="1000" spc="150" dirty="0">
                <a:latin typeface="Palatino Linotype"/>
                <a:cs typeface="Palatino Linotype"/>
              </a:rPr>
              <a:t>        </a:t>
            </a:r>
            <a:r>
              <a:rPr sz="1000" spc="150" dirty="0">
                <a:latin typeface="Palatino Linotype"/>
                <a:cs typeface="Palatino Linotype"/>
              </a:rPr>
              <a:t>trocar</a:t>
            </a:r>
            <a:r>
              <a:rPr sz="1000" spc="-8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(&amp;</a:t>
            </a:r>
            <a:r>
              <a:rPr sz="1000" spc="-85" dirty="0">
                <a:latin typeface="Palatino Linotype"/>
                <a:cs typeface="Palatino Linotype"/>
              </a:rPr>
              <a:t> </a:t>
            </a:r>
            <a:r>
              <a:rPr sz="1000" spc="155" dirty="0">
                <a:latin typeface="Palatino Linotype"/>
                <a:cs typeface="Palatino Linotype"/>
              </a:rPr>
              <a:t>vetor[</a:t>
            </a:r>
            <a:r>
              <a:rPr sz="1000" spc="-95" dirty="0">
                <a:latin typeface="Palatino Linotype"/>
                <a:cs typeface="Palatino Linotype"/>
              </a:rPr>
              <a:t> </a:t>
            </a:r>
            <a:r>
              <a:rPr sz="1000" spc="150" dirty="0">
                <a:latin typeface="Palatino Linotype"/>
                <a:cs typeface="Palatino Linotype"/>
              </a:rPr>
              <a:t>indice</a:t>
            </a:r>
            <a:r>
              <a:rPr sz="1000" spc="-150" dirty="0">
                <a:latin typeface="Palatino Linotype"/>
                <a:cs typeface="Palatino Linotype"/>
              </a:rPr>
              <a:t> </a:t>
            </a:r>
            <a:r>
              <a:rPr sz="1000" spc="100" dirty="0">
                <a:latin typeface="Palatino Linotype"/>
                <a:cs typeface="Palatino Linotype"/>
              </a:rPr>
              <a:t>Menor],</a:t>
            </a:r>
            <a:r>
              <a:rPr sz="1000" spc="140" dirty="0">
                <a:latin typeface="Palatino Linotype"/>
                <a:cs typeface="Palatino Linotype"/>
              </a:rPr>
              <a:t>  </a:t>
            </a:r>
            <a:r>
              <a:rPr sz="1000" spc="-260" dirty="0">
                <a:latin typeface="Palatino Linotype"/>
                <a:cs typeface="Palatino Linotype"/>
              </a:rPr>
              <a:t>&amp;</a:t>
            </a:r>
            <a:r>
              <a:rPr sz="1000" spc="-105" dirty="0">
                <a:latin typeface="Palatino Linotype"/>
                <a:cs typeface="Palatino Linotype"/>
              </a:rPr>
              <a:t> </a:t>
            </a:r>
            <a:r>
              <a:rPr sz="1000" spc="155" dirty="0">
                <a:latin typeface="Palatino Linotype"/>
                <a:cs typeface="Palatino Linotype"/>
              </a:rPr>
              <a:t>vetor[</a:t>
            </a:r>
            <a:r>
              <a:rPr sz="1000" spc="-140" dirty="0">
                <a:latin typeface="Palatino Linotype"/>
                <a:cs typeface="Palatino Linotype"/>
              </a:rPr>
              <a:t> </a:t>
            </a:r>
            <a:r>
              <a:rPr sz="1000" spc="235" dirty="0">
                <a:latin typeface="Palatino Linotype"/>
                <a:cs typeface="Palatino Linotype"/>
              </a:rPr>
              <a:t>j</a:t>
            </a:r>
            <a:r>
              <a:rPr sz="1000" spc="245" dirty="0">
                <a:latin typeface="Palatino Linotype"/>
                <a:cs typeface="Palatino Linotype"/>
              </a:rPr>
              <a:t>]);</a:t>
            </a:r>
            <a:endParaRPr lang="pt-BR" sz="1000" dirty="0">
              <a:latin typeface="Palatino Linotype"/>
              <a:cs typeface="Palatino Linotype"/>
            </a:endParaRPr>
          </a:p>
          <a:p>
            <a:pPr marL="15875" lvl="1">
              <a:lnSpc>
                <a:spcPts val="1195"/>
              </a:lnSpc>
            </a:pPr>
            <a:r>
              <a:rPr lang="pt-BR" sz="1000" spc="130" dirty="0">
                <a:latin typeface="Palatino Linotype"/>
                <a:cs typeface="Palatino Linotype"/>
              </a:rPr>
              <a:t>        </a:t>
            </a:r>
            <a:r>
              <a:rPr sz="1000" spc="130" dirty="0">
                <a:latin typeface="Palatino Linotype"/>
                <a:cs typeface="Palatino Linotype"/>
              </a:rPr>
              <a:t>}</a:t>
            </a:r>
            <a:endParaRPr lang="pt-BR" sz="1000" dirty="0">
              <a:latin typeface="Palatino Linotype"/>
              <a:cs typeface="Palatino Linotype"/>
            </a:endParaRPr>
          </a:p>
          <a:p>
            <a:pPr marL="15875" lvl="1">
              <a:lnSpc>
                <a:spcPts val="1195"/>
              </a:lnSpc>
            </a:pPr>
            <a:r>
              <a:rPr sz="1000" spc="130" dirty="0">
                <a:latin typeface="Palatino Linotype"/>
                <a:cs typeface="Palatino Linotype"/>
              </a:rPr>
              <a:t>}</a:t>
            </a:r>
            <a:endParaRPr lang="pt-BR" sz="1000" dirty="0">
              <a:latin typeface="Palatino Linotype"/>
              <a:cs typeface="Palatino Linotype"/>
            </a:endParaRPr>
          </a:p>
          <a:p>
            <a:pPr marL="15875" lvl="1">
              <a:lnSpc>
                <a:spcPts val="1195"/>
              </a:lnSpc>
            </a:pPr>
            <a:r>
              <a:rPr lang="pt-BR" sz="1000" spc="150" dirty="0">
                <a:latin typeface="Palatino Linotype"/>
                <a:cs typeface="Palatino Linotype"/>
              </a:rPr>
              <a:t> </a:t>
            </a:r>
            <a:r>
              <a:rPr sz="1000" spc="150" dirty="0">
                <a:latin typeface="Palatino Linotype"/>
                <a:cs typeface="Palatino Linotype"/>
              </a:rPr>
              <a:t>trocar</a:t>
            </a:r>
            <a:r>
              <a:rPr sz="1000" spc="-9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(&amp;</a:t>
            </a:r>
            <a:r>
              <a:rPr sz="1000" spc="-90" dirty="0">
                <a:latin typeface="Palatino Linotype"/>
                <a:cs typeface="Palatino Linotype"/>
              </a:rPr>
              <a:t> </a:t>
            </a:r>
            <a:r>
              <a:rPr sz="1000" spc="155" dirty="0">
                <a:latin typeface="Palatino Linotype"/>
                <a:cs typeface="Palatino Linotype"/>
              </a:rPr>
              <a:t>vetor[</a:t>
            </a:r>
            <a:r>
              <a:rPr sz="1000" spc="-95" dirty="0">
                <a:latin typeface="Palatino Linotype"/>
                <a:cs typeface="Palatino Linotype"/>
              </a:rPr>
              <a:t> </a:t>
            </a:r>
            <a:r>
              <a:rPr sz="1000" spc="150" dirty="0">
                <a:latin typeface="Palatino Linotype"/>
                <a:cs typeface="Palatino Linotype"/>
              </a:rPr>
              <a:t>indice</a:t>
            </a:r>
            <a:r>
              <a:rPr sz="1000" spc="-1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Menor</a:t>
            </a:r>
            <a:r>
              <a:rPr sz="1000" spc="155" dirty="0">
                <a:latin typeface="Palatino Linotype"/>
                <a:cs typeface="Palatino Linotype"/>
              </a:rPr>
              <a:t>  </a:t>
            </a:r>
            <a:r>
              <a:rPr sz="1000" dirty="0">
                <a:latin typeface="Palatino Linotype"/>
                <a:cs typeface="Palatino Linotype"/>
              </a:rPr>
              <a:t>+</a:t>
            </a:r>
            <a:r>
              <a:rPr sz="1000" spc="135" dirty="0">
                <a:latin typeface="Palatino Linotype"/>
                <a:cs typeface="Palatino Linotype"/>
              </a:rPr>
              <a:t>  </a:t>
            </a:r>
            <a:r>
              <a:rPr sz="1000" spc="215" dirty="0">
                <a:latin typeface="Palatino Linotype"/>
                <a:cs typeface="Palatino Linotype"/>
              </a:rPr>
              <a:t>1],</a:t>
            </a:r>
            <a:r>
              <a:rPr sz="1000" spc="140" dirty="0">
                <a:latin typeface="Palatino Linotype"/>
                <a:cs typeface="Palatino Linotype"/>
              </a:rPr>
              <a:t>  </a:t>
            </a:r>
            <a:r>
              <a:rPr sz="1000" spc="-260" dirty="0">
                <a:latin typeface="Palatino Linotype"/>
                <a:cs typeface="Palatino Linotype"/>
              </a:rPr>
              <a:t>&amp;</a:t>
            </a:r>
            <a:r>
              <a:rPr sz="1000" spc="-105" dirty="0">
                <a:latin typeface="Palatino Linotype"/>
                <a:cs typeface="Palatino Linotype"/>
              </a:rPr>
              <a:t> </a:t>
            </a:r>
            <a:r>
              <a:rPr sz="1000" spc="155" dirty="0">
                <a:latin typeface="Palatino Linotype"/>
                <a:cs typeface="Palatino Linotype"/>
              </a:rPr>
              <a:t>vetor[</a:t>
            </a:r>
            <a:r>
              <a:rPr sz="1000" spc="-114" dirty="0">
                <a:latin typeface="Palatino Linotype"/>
                <a:cs typeface="Palatino Linotype"/>
              </a:rPr>
              <a:t> </a:t>
            </a:r>
            <a:r>
              <a:rPr sz="1000" spc="60" dirty="0" err="1">
                <a:latin typeface="Palatino Linotype"/>
                <a:cs typeface="Palatino Linotype"/>
              </a:rPr>
              <a:t>fim</a:t>
            </a:r>
            <a:r>
              <a:rPr sz="1000" spc="-100" dirty="0">
                <a:latin typeface="Palatino Linotype"/>
                <a:cs typeface="Palatino Linotype"/>
              </a:rPr>
              <a:t> </a:t>
            </a:r>
            <a:r>
              <a:rPr sz="1000" spc="185" dirty="0">
                <a:latin typeface="Palatino Linotype"/>
                <a:cs typeface="Palatino Linotype"/>
              </a:rPr>
              <a:t>])</a:t>
            </a:r>
            <a:r>
              <a:rPr sz="1000" spc="220" dirty="0">
                <a:latin typeface="Palatino Linotype"/>
                <a:cs typeface="Palatino Linotype"/>
              </a:rPr>
              <a:t>;</a:t>
            </a:r>
            <a:endParaRPr lang="pt-BR" sz="1000" spc="220" dirty="0">
              <a:latin typeface="Palatino Linotype"/>
              <a:cs typeface="Palatino Linotype"/>
            </a:endParaRPr>
          </a:p>
          <a:p>
            <a:pPr marL="15875" lvl="1">
              <a:lnSpc>
                <a:spcPts val="1195"/>
              </a:lnSpc>
            </a:pPr>
            <a:endParaRPr sz="1000" dirty="0">
              <a:latin typeface="Palatino Linotype"/>
              <a:cs typeface="Palatino Linotype"/>
            </a:endParaRPr>
          </a:p>
          <a:p>
            <a:pPr marL="335915">
              <a:lnSpc>
                <a:spcPts val="1195"/>
              </a:lnSpc>
            </a:pPr>
            <a:r>
              <a:rPr sz="1000" spc="125" dirty="0">
                <a:solidFill>
                  <a:srgbClr val="0000FF"/>
                </a:solidFill>
                <a:latin typeface="Palatino Linotype"/>
                <a:cs typeface="Palatino Linotype"/>
              </a:rPr>
              <a:t>return</a:t>
            </a:r>
            <a:r>
              <a:rPr sz="1000" spc="140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1000" spc="180" dirty="0">
                <a:latin typeface="Palatino Linotype"/>
                <a:cs typeface="Palatino Linotype"/>
              </a:rPr>
              <a:t>(</a:t>
            </a:r>
            <a:r>
              <a:rPr sz="1000" spc="-100" dirty="0">
                <a:latin typeface="Palatino Linotype"/>
                <a:cs typeface="Palatino Linotype"/>
              </a:rPr>
              <a:t> </a:t>
            </a:r>
            <a:r>
              <a:rPr sz="1000" spc="150" dirty="0">
                <a:latin typeface="Palatino Linotype"/>
                <a:cs typeface="Palatino Linotype"/>
              </a:rPr>
              <a:t>indice</a:t>
            </a:r>
            <a:r>
              <a:rPr sz="1000" spc="-1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Menor</a:t>
            </a:r>
            <a:r>
              <a:rPr sz="1000" spc="145" dirty="0">
                <a:latin typeface="Palatino Linotype"/>
                <a:cs typeface="Palatino Linotype"/>
              </a:rPr>
              <a:t>  </a:t>
            </a:r>
            <a:r>
              <a:rPr sz="1000" dirty="0">
                <a:latin typeface="Palatino Linotype"/>
                <a:cs typeface="Palatino Linotype"/>
              </a:rPr>
              <a:t>+</a:t>
            </a:r>
            <a:r>
              <a:rPr sz="1000" spc="135" dirty="0">
                <a:latin typeface="Palatino Linotype"/>
                <a:cs typeface="Palatino Linotype"/>
              </a:rPr>
              <a:t>  </a:t>
            </a:r>
            <a:r>
              <a:rPr sz="1000" spc="190" dirty="0">
                <a:latin typeface="Palatino Linotype"/>
                <a:cs typeface="Palatino Linotype"/>
              </a:rPr>
              <a:t>1);</a:t>
            </a:r>
            <a:endParaRPr sz="1000" dirty="0">
              <a:latin typeface="Palatino Linotype"/>
              <a:cs typeface="Palatino Linotype"/>
            </a:endParaRPr>
          </a:p>
          <a:p>
            <a:pPr marL="12700">
              <a:lnSpc>
                <a:spcPts val="1200"/>
              </a:lnSpc>
            </a:pPr>
            <a:r>
              <a:rPr sz="1000" spc="130" dirty="0">
                <a:latin typeface="Palatino Linotype"/>
                <a:cs typeface="Palatino Linotype"/>
              </a:rPr>
              <a:t>}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6979" y="3128695"/>
            <a:ext cx="3974465" cy="43180"/>
          </a:xfrm>
          <a:custGeom>
            <a:avLst/>
            <a:gdLst/>
            <a:ahLst/>
            <a:cxnLst/>
            <a:rect l="l" t="t" r="r" b="b"/>
            <a:pathLst>
              <a:path w="3974465" h="43180">
                <a:moveTo>
                  <a:pt x="2527" y="43014"/>
                </a:moveTo>
                <a:lnTo>
                  <a:pt x="2527" y="0"/>
                </a:lnTo>
              </a:path>
              <a:path w="3974465" h="43180">
                <a:moveTo>
                  <a:pt x="0" y="40487"/>
                </a:moveTo>
                <a:lnTo>
                  <a:pt x="43014" y="40487"/>
                </a:lnTo>
              </a:path>
              <a:path w="3974465" h="43180">
                <a:moveTo>
                  <a:pt x="43014" y="40487"/>
                </a:moveTo>
                <a:lnTo>
                  <a:pt x="3931018" y="40487"/>
                </a:lnTo>
              </a:path>
              <a:path w="3974465" h="43180">
                <a:moveTo>
                  <a:pt x="3931018" y="40487"/>
                </a:moveTo>
                <a:lnTo>
                  <a:pt x="3974045" y="40487"/>
                </a:lnTo>
              </a:path>
              <a:path w="3974465" h="43180">
                <a:moveTo>
                  <a:pt x="3971505" y="43014"/>
                </a:moveTo>
                <a:lnTo>
                  <a:pt x="397150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QuickSort</a:t>
            </a:r>
            <a:r>
              <a:rPr spc="150" dirty="0"/>
              <a:t> </a:t>
            </a:r>
            <a:r>
              <a:rPr dirty="0"/>
              <a:t>em</a:t>
            </a:r>
            <a:r>
              <a:rPr spc="155" dirty="0"/>
              <a:t> </a:t>
            </a:r>
            <a:r>
              <a:rPr spc="75" dirty="0"/>
              <a:t>C:</a:t>
            </a:r>
            <a:r>
              <a:rPr spc="155" dirty="0"/>
              <a:t> </a:t>
            </a:r>
            <a:r>
              <a:rPr dirty="0"/>
              <a:t>Funções</a:t>
            </a:r>
            <a:r>
              <a:rPr spc="155" dirty="0"/>
              <a:t> </a:t>
            </a:r>
            <a:r>
              <a:rPr dirty="0"/>
              <a:t>Auxiliares</a:t>
            </a:r>
            <a:r>
              <a:rPr spc="155" dirty="0"/>
              <a:t> </a:t>
            </a:r>
            <a:r>
              <a:rPr dirty="0"/>
              <a:t>-</a:t>
            </a:r>
            <a:r>
              <a:rPr spc="155" dirty="0"/>
              <a:t> </a:t>
            </a:r>
            <a:r>
              <a:rPr dirty="0"/>
              <a:t>Parte</a:t>
            </a:r>
            <a:r>
              <a:rPr spc="155" dirty="0"/>
              <a:t> </a:t>
            </a:r>
            <a:r>
              <a:rPr spc="-50" dirty="0"/>
              <a:t>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6976" y="352717"/>
            <a:ext cx="3974465" cy="2819400"/>
            <a:chOff x="316976" y="352717"/>
            <a:chExt cx="3974465" cy="2819400"/>
          </a:xfrm>
        </p:grpSpPr>
        <p:sp>
          <p:nvSpPr>
            <p:cNvPr id="4" name="object 4"/>
            <p:cNvSpPr/>
            <p:nvPr/>
          </p:nvSpPr>
          <p:spPr>
            <a:xfrm>
              <a:off x="316979" y="352717"/>
              <a:ext cx="3974465" cy="650875"/>
            </a:xfrm>
            <a:custGeom>
              <a:avLst/>
              <a:gdLst/>
              <a:ahLst/>
              <a:cxnLst/>
              <a:rect l="l" t="t" r="r" b="b"/>
              <a:pathLst>
                <a:path w="3974465" h="650875">
                  <a:moveTo>
                    <a:pt x="2527" y="43027"/>
                  </a:moveTo>
                  <a:lnTo>
                    <a:pt x="2527" y="0"/>
                  </a:lnTo>
                </a:path>
                <a:path w="3974465" h="650875">
                  <a:moveTo>
                    <a:pt x="0" y="2539"/>
                  </a:moveTo>
                  <a:lnTo>
                    <a:pt x="43014" y="2539"/>
                  </a:lnTo>
                </a:path>
                <a:path w="3974465" h="650875">
                  <a:moveTo>
                    <a:pt x="43014" y="2539"/>
                  </a:moveTo>
                  <a:lnTo>
                    <a:pt x="3931018" y="2539"/>
                  </a:lnTo>
                </a:path>
                <a:path w="3974465" h="650875">
                  <a:moveTo>
                    <a:pt x="3931018" y="2539"/>
                  </a:moveTo>
                  <a:lnTo>
                    <a:pt x="3974045" y="2539"/>
                  </a:lnTo>
                </a:path>
                <a:path w="3974465" h="650875">
                  <a:moveTo>
                    <a:pt x="3971505" y="43027"/>
                  </a:moveTo>
                  <a:lnTo>
                    <a:pt x="3971505" y="0"/>
                  </a:lnTo>
                </a:path>
                <a:path w="3974465" h="650875">
                  <a:moveTo>
                    <a:pt x="2527" y="194856"/>
                  </a:moveTo>
                  <a:lnTo>
                    <a:pt x="2527" y="43027"/>
                  </a:lnTo>
                </a:path>
                <a:path w="3974465" h="650875">
                  <a:moveTo>
                    <a:pt x="3971505" y="194856"/>
                  </a:moveTo>
                  <a:lnTo>
                    <a:pt x="3971505" y="43027"/>
                  </a:lnTo>
                </a:path>
                <a:path w="3974465" h="650875">
                  <a:moveTo>
                    <a:pt x="2527" y="346684"/>
                  </a:moveTo>
                  <a:lnTo>
                    <a:pt x="2527" y="194856"/>
                  </a:lnTo>
                </a:path>
                <a:path w="3974465" h="650875">
                  <a:moveTo>
                    <a:pt x="3971505" y="346684"/>
                  </a:moveTo>
                  <a:lnTo>
                    <a:pt x="3971505" y="194856"/>
                  </a:lnTo>
                </a:path>
                <a:path w="3974465" h="650875">
                  <a:moveTo>
                    <a:pt x="2527" y="498513"/>
                  </a:moveTo>
                  <a:lnTo>
                    <a:pt x="2527" y="346684"/>
                  </a:lnTo>
                </a:path>
                <a:path w="3974465" h="650875">
                  <a:moveTo>
                    <a:pt x="3971505" y="498513"/>
                  </a:moveTo>
                  <a:lnTo>
                    <a:pt x="3971505" y="346684"/>
                  </a:lnTo>
                </a:path>
                <a:path w="3974465" h="650875">
                  <a:moveTo>
                    <a:pt x="2527" y="650341"/>
                  </a:moveTo>
                  <a:lnTo>
                    <a:pt x="2527" y="498513"/>
                  </a:lnTo>
                </a:path>
                <a:path w="3974465" h="650875">
                  <a:moveTo>
                    <a:pt x="3971505" y="650341"/>
                  </a:moveTo>
                  <a:lnTo>
                    <a:pt x="3971505" y="498513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9506" y="1003058"/>
              <a:ext cx="3969385" cy="152400"/>
            </a:xfrm>
            <a:custGeom>
              <a:avLst/>
              <a:gdLst/>
              <a:ahLst/>
              <a:cxnLst/>
              <a:rect l="l" t="t" r="r" b="b"/>
              <a:pathLst>
                <a:path w="3969385" h="152400">
                  <a:moveTo>
                    <a:pt x="0" y="151828"/>
                  </a:moveTo>
                  <a:lnTo>
                    <a:pt x="0" y="0"/>
                  </a:lnTo>
                </a:path>
                <a:path w="3969385" h="152400">
                  <a:moveTo>
                    <a:pt x="3968978" y="151828"/>
                  </a:moveTo>
                  <a:lnTo>
                    <a:pt x="3968978" y="0"/>
                  </a:lnTo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9506" y="1154887"/>
              <a:ext cx="3969385" cy="152400"/>
            </a:xfrm>
            <a:custGeom>
              <a:avLst/>
              <a:gdLst/>
              <a:ahLst/>
              <a:cxnLst/>
              <a:rect l="l" t="t" r="r" b="b"/>
              <a:pathLst>
                <a:path w="3969385" h="152400">
                  <a:moveTo>
                    <a:pt x="0" y="151841"/>
                  </a:moveTo>
                  <a:lnTo>
                    <a:pt x="0" y="0"/>
                  </a:lnTo>
                </a:path>
                <a:path w="3969385" h="152400">
                  <a:moveTo>
                    <a:pt x="3968978" y="151841"/>
                  </a:moveTo>
                  <a:lnTo>
                    <a:pt x="3968978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9506" y="1306728"/>
              <a:ext cx="3969385" cy="152400"/>
            </a:xfrm>
            <a:custGeom>
              <a:avLst/>
              <a:gdLst/>
              <a:ahLst/>
              <a:cxnLst/>
              <a:rect l="l" t="t" r="r" b="b"/>
              <a:pathLst>
                <a:path w="3969385" h="152400">
                  <a:moveTo>
                    <a:pt x="0" y="151828"/>
                  </a:moveTo>
                  <a:lnTo>
                    <a:pt x="0" y="0"/>
                  </a:lnTo>
                </a:path>
                <a:path w="3969385" h="152400">
                  <a:moveTo>
                    <a:pt x="3968978" y="151828"/>
                  </a:moveTo>
                  <a:lnTo>
                    <a:pt x="3968978" y="0"/>
                  </a:lnTo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6979" y="1458556"/>
              <a:ext cx="3974465" cy="1713230"/>
            </a:xfrm>
            <a:custGeom>
              <a:avLst/>
              <a:gdLst/>
              <a:ahLst/>
              <a:cxnLst/>
              <a:rect l="l" t="t" r="r" b="b"/>
              <a:pathLst>
                <a:path w="3974465" h="1713230">
                  <a:moveTo>
                    <a:pt x="2527" y="151828"/>
                  </a:moveTo>
                  <a:lnTo>
                    <a:pt x="2527" y="0"/>
                  </a:lnTo>
                </a:path>
                <a:path w="3974465" h="1713230">
                  <a:moveTo>
                    <a:pt x="3971505" y="151828"/>
                  </a:moveTo>
                  <a:lnTo>
                    <a:pt x="3971505" y="0"/>
                  </a:lnTo>
                </a:path>
                <a:path w="3974465" h="1713230">
                  <a:moveTo>
                    <a:pt x="2527" y="303657"/>
                  </a:moveTo>
                  <a:lnTo>
                    <a:pt x="2527" y="151828"/>
                  </a:lnTo>
                </a:path>
                <a:path w="3974465" h="1713230">
                  <a:moveTo>
                    <a:pt x="3971505" y="303657"/>
                  </a:moveTo>
                  <a:lnTo>
                    <a:pt x="3971505" y="151828"/>
                  </a:lnTo>
                </a:path>
                <a:path w="3974465" h="1713230">
                  <a:moveTo>
                    <a:pt x="2527" y="455485"/>
                  </a:moveTo>
                  <a:lnTo>
                    <a:pt x="2527" y="303657"/>
                  </a:lnTo>
                </a:path>
                <a:path w="3974465" h="1713230">
                  <a:moveTo>
                    <a:pt x="3971505" y="455485"/>
                  </a:moveTo>
                  <a:lnTo>
                    <a:pt x="3971505" y="303657"/>
                  </a:lnTo>
                </a:path>
                <a:path w="3974465" h="1713230">
                  <a:moveTo>
                    <a:pt x="2527" y="607326"/>
                  </a:moveTo>
                  <a:lnTo>
                    <a:pt x="2527" y="455485"/>
                  </a:lnTo>
                </a:path>
                <a:path w="3974465" h="1713230">
                  <a:moveTo>
                    <a:pt x="3971505" y="607326"/>
                  </a:moveTo>
                  <a:lnTo>
                    <a:pt x="3971505" y="455485"/>
                  </a:lnTo>
                </a:path>
                <a:path w="3974465" h="1713230">
                  <a:moveTo>
                    <a:pt x="2527" y="759155"/>
                  </a:moveTo>
                  <a:lnTo>
                    <a:pt x="2527" y="607326"/>
                  </a:lnTo>
                </a:path>
                <a:path w="3974465" h="1713230">
                  <a:moveTo>
                    <a:pt x="3971505" y="759155"/>
                  </a:moveTo>
                  <a:lnTo>
                    <a:pt x="3971505" y="607326"/>
                  </a:lnTo>
                </a:path>
                <a:path w="3974465" h="1713230">
                  <a:moveTo>
                    <a:pt x="2527" y="910983"/>
                  </a:moveTo>
                  <a:lnTo>
                    <a:pt x="2527" y="759155"/>
                  </a:lnTo>
                </a:path>
                <a:path w="3974465" h="1713230">
                  <a:moveTo>
                    <a:pt x="3971505" y="910983"/>
                  </a:moveTo>
                  <a:lnTo>
                    <a:pt x="3971505" y="759155"/>
                  </a:lnTo>
                </a:path>
                <a:path w="3974465" h="1713230">
                  <a:moveTo>
                    <a:pt x="2527" y="1062812"/>
                  </a:moveTo>
                  <a:lnTo>
                    <a:pt x="2527" y="910983"/>
                  </a:lnTo>
                </a:path>
                <a:path w="3974465" h="1713230">
                  <a:moveTo>
                    <a:pt x="3971505" y="1062812"/>
                  </a:moveTo>
                  <a:lnTo>
                    <a:pt x="3971505" y="910983"/>
                  </a:lnTo>
                </a:path>
                <a:path w="3974465" h="1713230">
                  <a:moveTo>
                    <a:pt x="2527" y="1214640"/>
                  </a:moveTo>
                  <a:lnTo>
                    <a:pt x="2527" y="1062812"/>
                  </a:lnTo>
                </a:path>
                <a:path w="3974465" h="1713230">
                  <a:moveTo>
                    <a:pt x="3971505" y="1214640"/>
                  </a:moveTo>
                  <a:lnTo>
                    <a:pt x="3971505" y="1062812"/>
                  </a:lnTo>
                </a:path>
                <a:path w="3974465" h="1713230">
                  <a:moveTo>
                    <a:pt x="2527" y="1366469"/>
                  </a:moveTo>
                  <a:lnTo>
                    <a:pt x="2527" y="1214640"/>
                  </a:lnTo>
                </a:path>
                <a:path w="3974465" h="1713230">
                  <a:moveTo>
                    <a:pt x="3971505" y="1366469"/>
                  </a:moveTo>
                  <a:lnTo>
                    <a:pt x="3971505" y="1214640"/>
                  </a:lnTo>
                </a:path>
                <a:path w="3974465" h="1713230">
                  <a:moveTo>
                    <a:pt x="2527" y="1518310"/>
                  </a:moveTo>
                  <a:lnTo>
                    <a:pt x="2527" y="1366469"/>
                  </a:lnTo>
                </a:path>
                <a:path w="3974465" h="1713230">
                  <a:moveTo>
                    <a:pt x="3971505" y="1518310"/>
                  </a:moveTo>
                  <a:lnTo>
                    <a:pt x="3971505" y="1366469"/>
                  </a:lnTo>
                </a:path>
                <a:path w="3974465" h="1713230">
                  <a:moveTo>
                    <a:pt x="2527" y="1670138"/>
                  </a:moveTo>
                  <a:lnTo>
                    <a:pt x="2527" y="1518310"/>
                  </a:lnTo>
                </a:path>
                <a:path w="3974465" h="1713230">
                  <a:moveTo>
                    <a:pt x="3971505" y="1670138"/>
                  </a:moveTo>
                  <a:lnTo>
                    <a:pt x="3971505" y="1518310"/>
                  </a:lnTo>
                </a:path>
                <a:path w="3974465" h="1713230">
                  <a:moveTo>
                    <a:pt x="2527" y="1713153"/>
                  </a:moveTo>
                  <a:lnTo>
                    <a:pt x="2527" y="1670138"/>
                  </a:lnTo>
                </a:path>
                <a:path w="3974465" h="1713230">
                  <a:moveTo>
                    <a:pt x="0" y="1710626"/>
                  </a:moveTo>
                  <a:lnTo>
                    <a:pt x="43014" y="1710626"/>
                  </a:lnTo>
                </a:path>
                <a:path w="3974465" h="1713230">
                  <a:moveTo>
                    <a:pt x="43014" y="1710626"/>
                  </a:moveTo>
                  <a:lnTo>
                    <a:pt x="3931018" y="1710626"/>
                  </a:lnTo>
                </a:path>
                <a:path w="3974465" h="1713230">
                  <a:moveTo>
                    <a:pt x="3931018" y="1710626"/>
                  </a:moveTo>
                  <a:lnTo>
                    <a:pt x="3974045" y="1710626"/>
                  </a:lnTo>
                </a:path>
                <a:path w="3974465" h="1713230">
                  <a:moveTo>
                    <a:pt x="3971505" y="1713153"/>
                  </a:moveTo>
                  <a:lnTo>
                    <a:pt x="3971505" y="1670138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1249" y="362793"/>
            <a:ext cx="3863975" cy="3066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ts val="1200"/>
              </a:lnSpc>
              <a:spcBef>
                <a:spcPts val="95"/>
              </a:spcBef>
            </a:pPr>
            <a:r>
              <a:rPr lang="pt-BR" sz="1000" spc="225" dirty="0">
                <a:solidFill>
                  <a:srgbClr val="7F7F7F"/>
                </a:solidFill>
                <a:latin typeface="Palatino Linotype"/>
                <a:cs typeface="Palatino Linotype"/>
              </a:rPr>
              <a:t>//</a:t>
            </a:r>
            <a:r>
              <a:rPr lang="pt-BR" sz="1000" spc="150" dirty="0">
                <a:solidFill>
                  <a:srgbClr val="7F7F7F"/>
                </a:solidFill>
                <a:latin typeface="Palatino Linotype"/>
                <a:cs typeface="Palatino Linotype"/>
              </a:rPr>
              <a:t>  </a:t>
            </a:r>
            <a:r>
              <a:rPr lang="pt-BR" sz="1000" spc="50" dirty="0">
                <a:solidFill>
                  <a:srgbClr val="7F7F7F"/>
                </a:solidFill>
                <a:latin typeface="Palatino Linotype"/>
                <a:cs typeface="Palatino Linotype"/>
              </a:rPr>
              <a:t>Função</a:t>
            </a:r>
            <a:r>
              <a:rPr lang="pt-BR" sz="1000" spc="150" dirty="0">
                <a:solidFill>
                  <a:srgbClr val="7F7F7F"/>
                </a:solidFill>
                <a:latin typeface="Palatino Linotype"/>
                <a:cs typeface="Palatino Linotype"/>
              </a:rPr>
              <a:t>  </a:t>
            </a:r>
            <a:r>
              <a:rPr lang="pt-BR" sz="1000" dirty="0">
                <a:solidFill>
                  <a:srgbClr val="7F7F7F"/>
                </a:solidFill>
                <a:latin typeface="Palatino Linotype"/>
                <a:cs typeface="Palatino Linotype"/>
              </a:rPr>
              <a:t>de</a:t>
            </a:r>
            <a:r>
              <a:rPr lang="pt-BR" sz="1000" spc="155" dirty="0">
                <a:solidFill>
                  <a:srgbClr val="7F7F7F"/>
                </a:solidFill>
                <a:latin typeface="Palatino Linotype"/>
                <a:cs typeface="Palatino Linotype"/>
              </a:rPr>
              <a:t>  </a:t>
            </a:r>
            <a:r>
              <a:rPr lang="pt-BR" sz="1000" spc="110" dirty="0">
                <a:solidFill>
                  <a:srgbClr val="7F7F7F"/>
                </a:solidFill>
                <a:latin typeface="Palatino Linotype"/>
                <a:cs typeface="Palatino Linotype"/>
              </a:rPr>
              <a:t>particionamento</a:t>
            </a:r>
            <a:endParaRPr lang="pt-BR" sz="1000" dirty="0">
              <a:latin typeface="Palatino Linotype"/>
              <a:cs typeface="Palatino Linotype"/>
            </a:endParaRPr>
          </a:p>
          <a:p>
            <a:pPr marL="15875">
              <a:lnSpc>
                <a:spcPts val="1195"/>
              </a:lnSpc>
            </a:pPr>
            <a:r>
              <a:rPr lang="pt-BR" sz="1000" spc="170" dirty="0" err="1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lang="pt-BR" sz="1000" spc="150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lang="pt-BR" sz="1000" spc="175" dirty="0">
                <a:latin typeface="Palatino Linotype"/>
                <a:cs typeface="Palatino Linotype"/>
              </a:rPr>
              <a:t>particionar(</a:t>
            </a:r>
            <a:r>
              <a:rPr lang="pt-BR" sz="1000" spc="-110" dirty="0">
                <a:latin typeface="Palatino Linotype"/>
                <a:cs typeface="Palatino Linotype"/>
              </a:rPr>
              <a:t> </a:t>
            </a:r>
            <a:r>
              <a:rPr lang="pt-BR" sz="1000" spc="170" dirty="0" err="1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lang="pt-BR" sz="1000" spc="145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lang="pt-BR" sz="1000" spc="125" dirty="0">
                <a:latin typeface="Palatino Linotype"/>
                <a:cs typeface="Palatino Linotype"/>
              </a:rPr>
              <a:t>vetor</a:t>
            </a:r>
            <a:r>
              <a:rPr lang="pt-BR" sz="1000" spc="-95" dirty="0">
                <a:latin typeface="Palatino Linotype"/>
                <a:cs typeface="Palatino Linotype"/>
              </a:rPr>
              <a:t> </a:t>
            </a:r>
            <a:r>
              <a:rPr lang="pt-BR" sz="1000" spc="270" dirty="0">
                <a:latin typeface="Palatino Linotype"/>
                <a:cs typeface="Palatino Linotype"/>
              </a:rPr>
              <a:t>[],</a:t>
            </a:r>
            <a:r>
              <a:rPr lang="pt-BR" sz="1000" spc="170" dirty="0" err="1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lang="pt-BR" sz="1000" spc="145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lang="pt-BR" sz="1000" spc="175" dirty="0">
                <a:latin typeface="Palatino Linotype"/>
                <a:cs typeface="Palatino Linotype"/>
              </a:rPr>
              <a:t>inicio</a:t>
            </a:r>
            <a:r>
              <a:rPr lang="pt-BR" sz="1000" spc="-40" dirty="0">
                <a:latin typeface="Palatino Linotype"/>
                <a:cs typeface="Palatino Linotype"/>
              </a:rPr>
              <a:t> </a:t>
            </a:r>
            <a:r>
              <a:rPr lang="pt-BR" sz="1000" spc="270" dirty="0">
                <a:latin typeface="Palatino Linotype"/>
                <a:cs typeface="Palatino Linotype"/>
              </a:rPr>
              <a:t>,</a:t>
            </a:r>
            <a:r>
              <a:rPr lang="pt-BR" sz="1000" spc="170" dirty="0" err="1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lang="pt-BR" sz="1000" spc="150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lang="pt-BR" sz="1000" spc="35" dirty="0">
                <a:latin typeface="Palatino Linotype"/>
                <a:cs typeface="Palatino Linotype"/>
              </a:rPr>
              <a:t>fim</a:t>
            </a:r>
            <a:r>
              <a:rPr lang="pt-BR" sz="1000" spc="180" dirty="0">
                <a:latin typeface="Palatino Linotype"/>
                <a:cs typeface="Palatino Linotype"/>
              </a:rPr>
              <a:t>)</a:t>
            </a:r>
            <a:r>
              <a:rPr lang="pt-BR" sz="1000" spc="480" dirty="0">
                <a:latin typeface="Palatino Linotype"/>
                <a:cs typeface="Palatino Linotype"/>
              </a:rPr>
              <a:t> </a:t>
            </a:r>
          </a:p>
          <a:p>
            <a:pPr marL="15875">
              <a:lnSpc>
                <a:spcPts val="1195"/>
              </a:lnSpc>
            </a:pPr>
            <a:r>
              <a:rPr lang="pt-BR" sz="1000" spc="130" dirty="0">
                <a:latin typeface="Palatino Linotype"/>
                <a:cs typeface="Palatino Linotype"/>
              </a:rPr>
              <a:t>{</a:t>
            </a:r>
            <a:endParaRPr lang="pt-BR" sz="1000" dirty="0">
              <a:latin typeface="Palatino Linotype"/>
              <a:cs typeface="Palatino Linotype"/>
            </a:endParaRPr>
          </a:p>
          <a:p>
            <a:pPr marL="15875">
              <a:lnSpc>
                <a:spcPts val="1195"/>
              </a:lnSpc>
            </a:pPr>
            <a:r>
              <a:rPr lang="pt-BR" sz="10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lang="pt-BR" sz="1000" spc="170" dirty="0" err="1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lang="pt-BR" sz="1000" spc="150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lang="pt-BR" sz="1000" spc="80" dirty="0" err="1">
                <a:latin typeface="Palatino Linotype"/>
                <a:cs typeface="Palatino Linotype"/>
              </a:rPr>
              <a:t>pivo</a:t>
            </a:r>
            <a:r>
              <a:rPr lang="pt-BR" sz="1000" spc="135" dirty="0">
                <a:latin typeface="Palatino Linotype"/>
                <a:cs typeface="Palatino Linotype"/>
              </a:rPr>
              <a:t>  </a:t>
            </a:r>
            <a:r>
              <a:rPr lang="pt-BR" sz="1000" dirty="0">
                <a:latin typeface="Palatino Linotype"/>
                <a:cs typeface="Palatino Linotype"/>
              </a:rPr>
              <a:t>=</a:t>
            </a:r>
            <a:r>
              <a:rPr lang="pt-BR" sz="1000" spc="135" dirty="0">
                <a:latin typeface="Palatino Linotype"/>
                <a:cs typeface="Palatino Linotype"/>
              </a:rPr>
              <a:t>  </a:t>
            </a:r>
            <a:r>
              <a:rPr lang="pt-BR" sz="1000" spc="155" dirty="0">
                <a:latin typeface="Palatino Linotype"/>
                <a:cs typeface="Palatino Linotype"/>
              </a:rPr>
              <a:t>vetor[</a:t>
            </a:r>
            <a:r>
              <a:rPr lang="pt-BR" sz="1000" spc="-110" dirty="0">
                <a:latin typeface="Palatino Linotype"/>
                <a:cs typeface="Palatino Linotype"/>
              </a:rPr>
              <a:t> </a:t>
            </a:r>
            <a:r>
              <a:rPr lang="pt-BR" sz="1000" spc="60" dirty="0">
                <a:latin typeface="Palatino Linotype"/>
                <a:cs typeface="Palatino Linotype"/>
              </a:rPr>
              <a:t>fim</a:t>
            </a:r>
            <a:r>
              <a:rPr lang="pt-BR" sz="1000" spc="-105" dirty="0">
                <a:latin typeface="Palatino Linotype"/>
                <a:cs typeface="Palatino Linotype"/>
              </a:rPr>
              <a:t> </a:t>
            </a:r>
            <a:r>
              <a:rPr lang="pt-BR" sz="1000" spc="254" dirty="0">
                <a:latin typeface="Palatino Linotype"/>
                <a:cs typeface="Palatino Linotype"/>
              </a:rPr>
              <a:t>];</a:t>
            </a:r>
            <a:r>
              <a:rPr lang="pt-BR" sz="1000" spc="135" dirty="0">
                <a:latin typeface="Palatino Linotype"/>
                <a:cs typeface="Palatino Linotype"/>
              </a:rPr>
              <a:t>  </a:t>
            </a:r>
            <a:r>
              <a:rPr lang="pt-BR" sz="1000" spc="225" dirty="0">
                <a:solidFill>
                  <a:srgbClr val="7F7F7F"/>
                </a:solidFill>
                <a:latin typeface="Palatino Linotype"/>
                <a:cs typeface="Palatino Linotype"/>
              </a:rPr>
              <a:t>//</a:t>
            </a:r>
            <a:r>
              <a:rPr lang="pt-BR" sz="1000" spc="150" dirty="0">
                <a:solidFill>
                  <a:srgbClr val="7F7F7F"/>
                </a:solidFill>
                <a:latin typeface="Palatino Linotype"/>
                <a:cs typeface="Palatino Linotype"/>
              </a:rPr>
              <a:t>  </a:t>
            </a:r>
            <a:r>
              <a:rPr lang="pt-BR" sz="1000" spc="80" dirty="0">
                <a:solidFill>
                  <a:srgbClr val="7F7F7F"/>
                </a:solidFill>
                <a:latin typeface="Palatino Linotype"/>
                <a:cs typeface="Palatino Linotype"/>
              </a:rPr>
              <a:t>Pivô</a:t>
            </a:r>
            <a:r>
              <a:rPr lang="pt-BR" sz="1000" spc="-114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lang="pt-BR" sz="1000" spc="270" dirty="0">
                <a:solidFill>
                  <a:srgbClr val="7F7F7F"/>
                </a:solidFill>
                <a:latin typeface="Palatino Linotype"/>
                <a:cs typeface="Palatino Linotype"/>
              </a:rPr>
              <a:t>:</a:t>
            </a:r>
            <a:r>
              <a:rPr lang="pt-BR" sz="1000" spc="135" dirty="0">
                <a:solidFill>
                  <a:srgbClr val="7F7F7F"/>
                </a:solidFill>
                <a:latin typeface="Palatino Linotype"/>
                <a:cs typeface="Palatino Linotype"/>
              </a:rPr>
              <a:t>  </a:t>
            </a:r>
            <a:r>
              <a:rPr lang="pt-BR" sz="1000" spc="90" dirty="0">
                <a:solidFill>
                  <a:srgbClr val="7F7F7F"/>
                </a:solidFill>
                <a:latin typeface="Palatino Linotype"/>
                <a:cs typeface="Palatino Linotype"/>
              </a:rPr>
              <a:t>último </a:t>
            </a:r>
            <a:r>
              <a:rPr lang="pt-BR" sz="1000" spc="80" dirty="0">
                <a:solidFill>
                  <a:srgbClr val="7F7F7F"/>
                </a:solidFill>
                <a:latin typeface="Palatino Linotype"/>
                <a:cs typeface="Palatino Linotype"/>
              </a:rPr>
              <a:t>elemento</a:t>
            </a:r>
            <a:endParaRPr lang="pt-BR" sz="1000" dirty="0">
              <a:latin typeface="Palatino Linotype"/>
              <a:cs typeface="Palatino Linotype"/>
            </a:endParaRPr>
          </a:p>
          <a:p>
            <a:pPr marL="15875">
              <a:lnSpc>
                <a:spcPts val="1195"/>
              </a:lnSpc>
            </a:pPr>
            <a:r>
              <a:rPr lang="pt-BR" sz="10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lang="pt-BR" sz="1000" spc="170" dirty="0" err="1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lang="pt-BR" sz="1000" spc="155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lang="pt-BR" sz="1000" spc="150" dirty="0" err="1">
                <a:latin typeface="Palatino Linotype"/>
                <a:cs typeface="Palatino Linotype"/>
              </a:rPr>
              <a:t>indice</a:t>
            </a:r>
            <a:r>
              <a:rPr lang="pt-BR" sz="1000" spc="-150" dirty="0">
                <a:latin typeface="Palatino Linotype"/>
                <a:cs typeface="Palatino Linotype"/>
              </a:rPr>
              <a:t> </a:t>
            </a:r>
            <a:r>
              <a:rPr lang="pt-BR" sz="1000" dirty="0">
                <a:latin typeface="Palatino Linotype"/>
                <a:cs typeface="Palatino Linotype"/>
              </a:rPr>
              <a:t>Menor=</a:t>
            </a:r>
            <a:r>
              <a:rPr lang="pt-BR" sz="1000" spc="180" dirty="0">
                <a:latin typeface="Palatino Linotype"/>
                <a:cs typeface="Palatino Linotype"/>
              </a:rPr>
              <a:t>(</a:t>
            </a:r>
            <a:r>
              <a:rPr lang="pt-BR" sz="1000" spc="-105" dirty="0">
                <a:latin typeface="Palatino Linotype"/>
                <a:cs typeface="Palatino Linotype"/>
              </a:rPr>
              <a:t> </a:t>
            </a:r>
            <a:r>
              <a:rPr lang="pt-BR" sz="1000" spc="180" dirty="0">
                <a:latin typeface="Palatino Linotype"/>
                <a:cs typeface="Palatino Linotype"/>
              </a:rPr>
              <a:t>inicio</a:t>
            </a:r>
            <a:r>
              <a:rPr lang="pt-BR" sz="1000" spc="150" dirty="0">
                <a:latin typeface="Palatino Linotype"/>
                <a:cs typeface="Palatino Linotype"/>
              </a:rPr>
              <a:t> </a:t>
            </a:r>
            <a:r>
              <a:rPr lang="pt-BR" sz="1000" spc="180" dirty="0">
                <a:latin typeface="Palatino Linotype"/>
                <a:cs typeface="Palatino Linotype"/>
              </a:rPr>
              <a:t>-</a:t>
            </a:r>
            <a:r>
              <a:rPr lang="pt-BR" sz="1000" spc="215" dirty="0">
                <a:latin typeface="Palatino Linotype"/>
                <a:cs typeface="Palatino Linotype"/>
              </a:rPr>
              <a:t>1);</a:t>
            </a:r>
            <a:r>
              <a:rPr lang="pt-BR" sz="1000" spc="225" dirty="0">
                <a:solidFill>
                  <a:srgbClr val="7F7F7F"/>
                </a:solidFill>
                <a:latin typeface="Palatino Linotype"/>
                <a:cs typeface="Palatino Linotype"/>
              </a:rPr>
              <a:t>//</a:t>
            </a:r>
            <a:r>
              <a:rPr lang="pt-BR" sz="1000" spc="130" dirty="0">
                <a:solidFill>
                  <a:srgbClr val="7F7F7F"/>
                </a:solidFill>
                <a:latin typeface="Palatino Linotype"/>
                <a:cs typeface="Palatino Linotype"/>
              </a:rPr>
              <a:t>Índice</a:t>
            </a:r>
            <a:r>
              <a:rPr lang="pt-BR" sz="1000" spc="15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lang="pt-BR" sz="10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do</a:t>
            </a:r>
            <a:r>
              <a:rPr lang="pt-BR" sz="1000" spc="-25" dirty="0">
                <a:latin typeface="Palatino Linotype"/>
                <a:cs typeface="Palatino Linotype"/>
              </a:rPr>
              <a:t> </a:t>
            </a:r>
            <a:r>
              <a:rPr lang="pt-BR" sz="1000" dirty="0">
                <a:solidFill>
                  <a:srgbClr val="7F7F7F"/>
                </a:solidFill>
                <a:latin typeface="Palatino Linotype"/>
                <a:cs typeface="Palatino Linotype"/>
              </a:rPr>
              <a:t>menor </a:t>
            </a:r>
            <a:r>
              <a:rPr lang="pt-BR" sz="1000" spc="80" dirty="0">
                <a:solidFill>
                  <a:srgbClr val="7F7F7F"/>
                </a:solidFill>
                <a:latin typeface="Palatino Linotype"/>
                <a:cs typeface="Palatino Linotype"/>
              </a:rPr>
              <a:t>elemento</a:t>
            </a:r>
            <a:endParaRPr lang="pt-BR" sz="1000" dirty="0">
              <a:latin typeface="Palatino Linotype"/>
              <a:cs typeface="Palatino Linotype"/>
            </a:endParaRPr>
          </a:p>
          <a:p>
            <a:pPr marL="15875">
              <a:lnSpc>
                <a:spcPts val="1195"/>
              </a:lnSpc>
            </a:pPr>
            <a:r>
              <a:rPr lang="pt-BR" sz="1000" spc="140" dirty="0">
                <a:solidFill>
                  <a:srgbClr val="0000FF"/>
                </a:solidFill>
                <a:latin typeface="Palatino Linotype"/>
                <a:cs typeface="Palatino Linotype"/>
              </a:rPr>
              <a:t> for</a:t>
            </a:r>
            <a:r>
              <a:rPr lang="pt-BR" sz="1000" spc="130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lang="pt-BR" sz="1000" spc="180" dirty="0">
                <a:latin typeface="Palatino Linotype"/>
                <a:cs typeface="Palatino Linotype"/>
              </a:rPr>
              <a:t>(</a:t>
            </a:r>
            <a:r>
              <a:rPr lang="pt-BR" sz="1000" spc="-114" dirty="0">
                <a:latin typeface="Palatino Linotype"/>
                <a:cs typeface="Palatino Linotype"/>
              </a:rPr>
              <a:t> </a:t>
            </a:r>
            <a:r>
              <a:rPr lang="pt-BR" sz="1000" spc="170" dirty="0" err="1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lang="pt-BR" sz="1000" spc="130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lang="pt-BR" sz="1000" spc="285" dirty="0">
                <a:latin typeface="Palatino Linotype"/>
                <a:cs typeface="Palatino Linotype"/>
              </a:rPr>
              <a:t>j</a:t>
            </a:r>
            <a:r>
              <a:rPr lang="pt-BR" sz="1000" spc="495" dirty="0">
                <a:latin typeface="Palatino Linotype"/>
                <a:cs typeface="Palatino Linotype"/>
              </a:rPr>
              <a:t> </a:t>
            </a:r>
            <a:r>
              <a:rPr lang="pt-BR" sz="1000" dirty="0">
                <a:latin typeface="Palatino Linotype"/>
                <a:cs typeface="Palatino Linotype"/>
              </a:rPr>
              <a:t>=</a:t>
            </a:r>
            <a:r>
              <a:rPr lang="pt-BR" sz="1000" spc="135" dirty="0">
                <a:latin typeface="Palatino Linotype"/>
                <a:cs typeface="Palatino Linotype"/>
              </a:rPr>
              <a:t>  </a:t>
            </a:r>
            <a:r>
              <a:rPr lang="pt-BR" sz="1000" spc="180" dirty="0">
                <a:latin typeface="Palatino Linotype"/>
                <a:cs typeface="Palatino Linotype"/>
              </a:rPr>
              <a:t>inicio</a:t>
            </a:r>
            <a:r>
              <a:rPr lang="pt-BR" sz="1000" spc="-100" dirty="0">
                <a:latin typeface="Palatino Linotype"/>
                <a:cs typeface="Palatino Linotype"/>
              </a:rPr>
              <a:t> </a:t>
            </a:r>
            <a:r>
              <a:rPr lang="pt-BR" sz="1000" spc="270" dirty="0">
                <a:latin typeface="Palatino Linotype"/>
                <a:cs typeface="Palatino Linotype"/>
              </a:rPr>
              <a:t>;</a:t>
            </a:r>
            <a:r>
              <a:rPr lang="pt-BR" sz="1000" spc="490" dirty="0">
                <a:latin typeface="Palatino Linotype"/>
                <a:cs typeface="Palatino Linotype"/>
              </a:rPr>
              <a:t> </a:t>
            </a:r>
            <a:r>
              <a:rPr lang="pt-BR" sz="1000" spc="285" dirty="0">
                <a:latin typeface="Palatino Linotype"/>
                <a:cs typeface="Palatino Linotype"/>
              </a:rPr>
              <a:t>j</a:t>
            </a:r>
            <a:r>
              <a:rPr lang="pt-BR" sz="1000" spc="125" dirty="0">
                <a:latin typeface="Palatino Linotype"/>
                <a:cs typeface="Palatino Linotype"/>
              </a:rPr>
              <a:t>  </a:t>
            </a:r>
            <a:r>
              <a:rPr lang="pt-BR" sz="1000" dirty="0">
                <a:latin typeface="Palatino Linotype"/>
                <a:cs typeface="Palatino Linotype"/>
              </a:rPr>
              <a:t>&lt;</a:t>
            </a:r>
            <a:r>
              <a:rPr lang="pt-BR" sz="1000" spc="125" dirty="0">
                <a:latin typeface="Palatino Linotype"/>
                <a:cs typeface="Palatino Linotype"/>
              </a:rPr>
              <a:t>  </a:t>
            </a:r>
            <a:r>
              <a:rPr lang="pt-BR" sz="1000" spc="60" dirty="0">
                <a:latin typeface="Palatino Linotype"/>
                <a:cs typeface="Palatino Linotype"/>
              </a:rPr>
              <a:t>fim</a:t>
            </a:r>
            <a:r>
              <a:rPr lang="pt-BR" sz="1000" spc="-114" dirty="0">
                <a:latin typeface="Palatino Linotype"/>
                <a:cs typeface="Palatino Linotype"/>
              </a:rPr>
              <a:t> </a:t>
            </a:r>
            <a:r>
              <a:rPr lang="pt-BR" sz="1000" spc="270" dirty="0">
                <a:latin typeface="Palatino Linotype"/>
                <a:cs typeface="Palatino Linotype"/>
              </a:rPr>
              <a:t>;</a:t>
            </a:r>
            <a:r>
              <a:rPr lang="pt-BR" sz="1000" spc="490" dirty="0">
                <a:latin typeface="Palatino Linotype"/>
                <a:cs typeface="Palatino Linotype"/>
              </a:rPr>
              <a:t> </a:t>
            </a:r>
            <a:r>
              <a:rPr lang="pt-BR" sz="1000" spc="195" dirty="0">
                <a:latin typeface="Palatino Linotype"/>
                <a:cs typeface="Palatino Linotype"/>
              </a:rPr>
              <a:t>j++)</a:t>
            </a:r>
            <a:r>
              <a:rPr lang="pt-BR" sz="1000" spc="130" dirty="0">
                <a:latin typeface="Palatino Linotype"/>
                <a:cs typeface="Palatino Linotype"/>
              </a:rPr>
              <a:t>  { </a:t>
            </a:r>
          </a:p>
          <a:p>
            <a:pPr marL="15875">
              <a:lnSpc>
                <a:spcPts val="1195"/>
              </a:lnSpc>
            </a:pPr>
            <a:r>
              <a:rPr lang="pt-BR" sz="1000" spc="13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lang="pt-BR" sz="1000" spc="240" dirty="0" err="1">
                <a:solidFill>
                  <a:srgbClr val="0000FF"/>
                </a:solidFill>
                <a:latin typeface="Palatino Linotype"/>
                <a:cs typeface="Palatino Linotype"/>
              </a:rPr>
              <a:t>if</a:t>
            </a:r>
            <a:r>
              <a:rPr lang="pt-BR" sz="1000" spc="135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lang="pt-BR" sz="1000" spc="180" dirty="0">
                <a:latin typeface="Palatino Linotype"/>
                <a:cs typeface="Palatino Linotype"/>
              </a:rPr>
              <a:t>(</a:t>
            </a:r>
            <a:r>
              <a:rPr lang="pt-BR" sz="1000" spc="-110" dirty="0">
                <a:latin typeface="Palatino Linotype"/>
                <a:cs typeface="Palatino Linotype"/>
              </a:rPr>
              <a:t> </a:t>
            </a:r>
            <a:r>
              <a:rPr lang="pt-BR" sz="1000" spc="155" dirty="0">
                <a:latin typeface="Palatino Linotype"/>
                <a:cs typeface="Palatino Linotype"/>
              </a:rPr>
              <a:t>vetor[</a:t>
            </a:r>
            <a:r>
              <a:rPr lang="pt-BR" sz="1000" spc="-145" dirty="0">
                <a:latin typeface="Palatino Linotype"/>
                <a:cs typeface="Palatino Linotype"/>
              </a:rPr>
              <a:t> </a:t>
            </a:r>
            <a:r>
              <a:rPr lang="pt-BR" sz="1000" spc="280" dirty="0">
                <a:latin typeface="Palatino Linotype"/>
                <a:cs typeface="Palatino Linotype"/>
              </a:rPr>
              <a:t>j]</a:t>
            </a:r>
            <a:r>
              <a:rPr lang="pt-BR" sz="1000" spc="150" dirty="0">
                <a:latin typeface="Palatino Linotype"/>
                <a:cs typeface="Palatino Linotype"/>
              </a:rPr>
              <a:t>  </a:t>
            </a:r>
            <a:r>
              <a:rPr lang="pt-BR" sz="1000" dirty="0">
                <a:latin typeface="Palatino Linotype"/>
                <a:cs typeface="Palatino Linotype"/>
              </a:rPr>
              <a:t>&lt;=</a:t>
            </a:r>
            <a:r>
              <a:rPr lang="pt-BR" sz="1000" spc="145" dirty="0">
                <a:latin typeface="Palatino Linotype"/>
                <a:cs typeface="Palatino Linotype"/>
              </a:rPr>
              <a:t>  </a:t>
            </a:r>
            <a:r>
              <a:rPr lang="pt-BR" sz="1000" spc="80" dirty="0" err="1">
                <a:latin typeface="Palatino Linotype"/>
                <a:cs typeface="Palatino Linotype"/>
              </a:rPr>
              <a:t>pivo</a:t>
            </a:r>
            <a:r>
              <a:rPr lang="pt-BR" sz="1000" spc="-105" dirty="0">
                <a:latin typeface="Palatino Linotype"/>
                <a:cs typeface="Palatino Linotype"/>
              </a:rPr>
              <a:t> </a:t>
            </a:r>
            <a:r>
              <a:rPr lang="pt-BR" sz="1000" spc="180" dirty="0">
                <a:latin typeface="Palatino Linotype"/>
                <a:cs typeface="Palatino Linotype"/>
              </a:rPr>
              <a:t>)</a:t>
            </a:r>
            <a:r>
              <a:rPr lang="pt-BR" sz="1000" spc="125" dirty="0">
                <a:latin typeface="Palatino Linotype"/>
                <a:cs typeface="Palatino Linotype"/>
              </a:rPr>
              <a:t>  </a:t>
            </a:r>
          </a:p>
          <a:p>
            <a:pPr marL="15875" lvl="1">
              <a:lnSpc>
                <a:spcPts val="1195"/>
              </a:lnSpc>
            </a:pPr>
            <a:r>
              <a:rPr lang="pt-BR" sz="1000" spc="130" dirty="0">
                <a:latin typeface="Palatino Linotype"/>
                <a:cs typeface="Palatino Linotype"/>
              </a:rPr>
              <a:t>        {</a:t>
            </a:r>
            <a:endParaRPr lang="pt-BR" sz="1000" dirty="0">
              <a:latin typeface="Palatino Linotype"/>
              <a:cs typeface="Palatino Linotype"/>
            </a:endParaRPr>
          </a:p>
          <a:p>
            <a:pPr marL="15875" lvl="1">
              <a:lnSpc>
                <a:spcPts val="1195"/>
              </a:lnSpc>
            </a:pPr>
            <a:r>
              <a:rPr lang="pt-BR" sz="1000" spc="150" dirty="0">
                <a:latin typeface="Palatino Linotype"/>
                <a:cs typeface="Palatino Linotype"/>
              </a:rPr>
              <a:t>        </a:t>
            </a:r>
            <a:r>
              <a:rPr lang="pt-BR" sz="1000" spc="150" dirty="0" err="1">
                <a:latin typeface="Palatino Linotype"/>
                <a:cs typeface="Palatino Linotype"/>
              </a:rPr>
              <a:t>indice</a:t>
            </a:r>
            <a:r>
              <a:rPr lang="pt-BR" sz="1000" spc="-145" dirty="0">
                <a:latin typeface="Palatino Linotype"/>
                <a:cs typeface="Palatino Linotype"/>
              </a:rPr>
              <a:t> </a:t>
            </a:r>
            <a:r>
              <a:rPr lang="pt-BR" sz="1000" dirty="0">
                <a:latin typeface="Palatino Linotype"/>
                <a:cs typeface="Palatino Linotype"/>
              </a:rPr>
              <a:t>Menor</a:t>
            </a:r>
            <a:r>
              <a:rPr lang="pt-BR" sz="1000" spc="-60" dirty="0">
                <a:latin typeface="Palatino Linotype"/>
                <a:cs typeface="Palatino Linotype"/>
              </a:rPr>
              <a:t> </a:t>
            </a:r>
            <a:r>
              <a:rPr lang="pt-BR" sz="1000" spc="125" dirty="0">
                <a:latin typeface="Palatino Linotype"/>
                <a:cs typeface="Palatino Linotype"/>
              </a:rPr>
              <a:t>++;</a:t>
            </a:r>
            <a:endParaRPr lang="pt-BR" sz="1000" dirty="0">
              <a:latin typeface="Palatino Linotype"/>
              <a:cs typeface="Palatino Linotype"/>
            </a:endParaRPr>
          </a:p>
          <a:p>
            <a:pPr marL="15875" lvl="1">
              <a:lnSpc>
                <a:spcPts val="1195"/>
              </a:lnSpc>
            </a:pPr>
            <a:r>
              <a:rPr lang="pt-BR" sz="1000" spc="150" dirty="0">
                <a:latin typeface="Palatino Linotype"/>
                <a:cs typeface="Palatino Linotype"/>
              </a:rPr>
              <a:t>        trocar</a:t>
            </a:r>
            <a:r>
              <a:rPr lang="pt-BR" sz="1000" spc="-85" dirty="0">
                <a:latin typeface="Palatino Linotype"/>
                <a:cs typeface="Palatino Linotype"/>
              </a:rPr>
              <a:t> </a:t>
            </a:r>
            <a:r>
              <a:rPr lang="pt-BR" sz="1000" spc="-10" dirty="0">
                <a:latin typeface="Palatino Linotype"/>
                <a:cs typeface="Palatino Linotype"/>
              </a:rPr>
              <a:t>(&amp;</a:t>
            </a:r>
            <a:r>
              <a:rPr lang="pt-BR" sz="1000" spc="-85" dirty="0">
                <a:latin typeface="Palatino Linotype"/>
                <a:cs typeface="Palatino Linotype"/>
              </a:rPr>
              <a:t> </a:t>
            </a:r>
            <a:r>
              <a:rPr lang="pt-BR" sz="1000" spc="155" dirty="0">
                <a:latin typeface="Palatino Linotype"/>
                <a:cs typeface="Palatino Linotype"/>
              </a:rPr>
              <a:t>vetor[</a:t>
            </a:r>
            <a:r>
              <a:rPr lang="pt-BR" sz="1000" spc="-95" dirty="0">
                <a:latin typeface="Palatino Linotype"/>
                <a:cs typeface="Palatino Linotype"/>
              </a:rPr>
              <a:t> </a:t>
            </a:r>
            <a:r>
              <a:rPr lang="pt-BR" sz="1000" spc="150" dirty="0" err="1">
                <a:latin typeface="Palatino Linotype"/>
                <a:cs typeface="Palatino Linotype"/>
              </a:rPr>
              <a:t>indice</a:t>
            </a:r>
            <a:r>
              <a:rPr lang="pt-BR" sz="1000" spc="-150" dirty="0">
                <a:latin typeface="Palatino Linotype"/>
                <a:cs typeface="Palatino Linotype"/>
              </a:rPr>
              <a:t> </a:t>
            </a:r>
            <a:r>
              <a:rPr lang="pt-BR" sz="1000" spc="100" dirty="0">
                <a:latin typeface="Palatino Linotype"/>
                <a:cs typeface="Palatino Linotype"/>
              </a:rPr>
              <a:t>Menor],</a:t>
            </a:r>
            <a:r>
              <a:rPr lang="pt-BR" sz="1000" spc="140" dirty="0">
                <a:latin typeface="Palatino Linotype"/>
                <a:cs typeface="Palatino Linotype"/>
              </a:rPr>
              <a:t>  </a:t>
            </a:r>
            <a:r>
              <a:rPr lang="pt-BR" sz="1000" spc="-260" dirty="0">
                <a:latin typeface="Palatino Linotype"/>
                <a:cs typeface="Palatino Linotype"/>
              </a:rPr>
              <a:t>&amp;</a:t>
            </a:r>
            <a:r>
              <a:rPr lang="pt-BR" sz="1000" spc="-105" dirty="0">
                <a:latin typeface="Palatino Linotype"/>
                <a:cs typeface="Palatino Linotype"/>
              </a:rPr>
              <a:t> </a:t>
            </a:r>
            <a:r>
              <a:rPr lang="pt-BR" sz="1000" spc="155" dirty="0">
                <a:latin typeface="Palatino Linotype"/>
                <a:cs typeface="Palatino Linotype"/>
              </a:rPr>
              <a:t>vetor[</a:t>
            </a:r>
            <a:r>
              <a:rPr lang="pt-BR" sz="1000" spc="-140" dirty="0">
                <a:latin typeface="Palatino Linotype"/>
                <a:cs typeface="Palatino Linotype"/>
              </a:rPr>
              <a:t> </a:t>
            </a:r>
            <a:r>
              <a:rPr lang="pt-BR" sz="1000" spc="235" dirty="0">
                <a:latin typeface="Palatino Linotype"/>
                <a:cs typeface="Palatino Linotype"/>
              </a:rPr>
              <a:t>j</a:t>
            </a:r>
            <a:r>
              <a:rPr lang="pt-BR" sz="1000" spc="245" dirty="0">
                <a:latin typeface="Palatino Linotype"/>
                <a:cs typeface="Palatino Linotype"/>
              </a:rPr>
              <a:t>]);</a:t>
            </a:r>
            <a:endParaRPr lang="pt-BR" sz="1000" dirty="0">
              <a:latin typeface="Palatino Linotype"/>
              <a:cs typeface="Palatino Linotype"/>
            </a:endParaRPr>
          </a:p>
          <a:p>
            <a:pPr marL="15875" lvl="1">
              <a:lnSpc>
                <a:spcPts val="1195"/>
              </a:lnSpc>
            </a:pPr>
            <a:r>
              <a:rPr lang="pt-BR" sz="1000" spc="130" dirty="0">
                <a:latin typeface="Palatino Linotype"/>
                <a:cs typeface="Palatino Linotype"/>
              </a:rPr>
              <a:t>        }</a:t>
            </a:r>
            <a:endParaRPr lang="pt-BR" sz="1000" dirty="0">
              <a:latin typeface="Palatino Linotype"/>
              <a:cs typeface="Palatino Linotype"/>
            </a:endParaRPr>
          </a:p>
          <a:p>
            <a:pPr marL="15875" lvl="1">
              <a:lnSpc>
                <a:spcPts val="1195"/>
              </a:lnSpc>
            </a:pPr>
            <a:r>
              <a:rPr lang="pt-BR" sz="1000" spc="130" dirty="0">
                <a:latin typeface="Palatino Linotype"/>
                <a:cs typeface="Palatino Linotype"/>
              </a:rPr>
              <a:t>}</a:t>
            </a:r>
            <a:endParaRPr lang="pt-BR" sz="1000" dirty="0">
              <a:latin typeface="Palatino Linotype"/>
              <a:cs typeface="Palatino Linotype"/>
            </a:endParaRPr>
          </a:p>
          <a:p>
            <a:pPr marL="15875" lvl="1">
              <a:lnSpc>
                <a:spcPts val="1195"/>
              </a:lnSpc>
            </a:pPr>
            <a:r>
              <a:rPr lang="pt-BR" sz="1000" spc="150" dirty="0">
                <a:latin typeface="Palatino Linotype"/>
                <a:cs typeface="Palatino Linotype"/>
              </a:rPr>
              <a:t> trocar</a:t>
            </a:r>
            <a:r>
              <a:rPr lang="pt-BR" sz="1000" spc="-90" dirty="0">
                <a:latin typeface="Palatino Linotype"/>
                <a:cs typeface="Palatino Linotype"/>
              </a:rPr>
              <a:t> </a:t>
            </a:r>
            <a:r>
              <a:rPr lang="pt-BR" sz="1000" spc="-10" dirty="0">
                <a:latin typeface="Palatino Linotype"/>
                <a:cs typeface="Palatino Linotype"/>
              </a:rPr>
              <a:t>(&amp;</a:t>
            </a:r>
            <a:r>
              <a:rPr lang="pt-BR" sz="1000" spc="-90" dirty="0">
                <a:latin typeface="Palatino Linotype"/>
                <a:cs typeface="Palatino Linotype"/>
              </a:rPr>
              <a:t> </a:t>
            </a:r>
            <a:r>
              <a:rPr lang="pt-BR" sz="1000" spc="155" dirty="0">
                <a:latin typeface="Palatino Linotype"/>
                <a:cs typeface="Palatino Linotype"/>
              </a:rPr>
              <a:t>vetor[</a:t>
            </a:r>
            <a:r>
              <a:rPr lang="pt-BR" sz="1000" spc="-95" dirty="0">
                <a:latin typeface="Palatino Linotype"/>
                <a:cs typeface="Palatino Linotype"/>
              </a:rPr>
              <a:t> </a:t>
            </a:r>
            <a:r>
              <a:rPr lang="pt-BR" sz="1000" spc="150" dirty="0" err="1">
                <a:latin typeface="Palatino Linotype"/>
                <a:cs typeface="Palatino Linotype"/>
              </a:rPr>
              <a:t>indice</a:t>
            </a:r>
            <a:r>
              <a:rPr lang="pt-BR" sz="1000" spc="-150" dirty="0">
                <a:latin typeface="Palatino Linotype"/>
                <a:cs typeface="Palatino Linotype"/>
              </a:rPr>
              <a:t> </a:t>
            </a:r>
            <a:r>
              <a:rPr lang="pt-BR" sz="1000" dirty="0">
                <a:latin typeface="Palatino Linotype"/>
                <a:cs typeface="Palatino Linotype"/>
              </a:rPr>
              <a:t>Menor</a:t>
            </a:r>
            <a:r>
              <a:rPr lang="pt-BR" sz="1000" spc="155" dirty="0">
                <a:latin typeface="Palatino Linotype"/>
                <a:cs typeface="Palatino Linotype"/>
              </a:rPr>
              <a:t>  </a:t>
            </a:r>
            <a:r>
              <a:rPr lang="pt-BR" sz="1000" dirty="0">
                <a:latin typeface="Palatino Linotype"/>
                <a:cs typeface="Palatino Linotype"/>
              </a:rPr>
              <a:t>+</a:t>
            </a:r>
            <a:r>
              <a:rPr lang="pt-BR" sz="1000" spc="135" dirty="0">
                <a:latin typeface="Palatino Linotype"/>
                <a:cs typeface="Palatino Linotype"/>
              </a:rPr>
              <a:t>  </a:t>
            </a:r>
            <a:r>
              <a:rPr lang="pt-BR" sz="1000" spc="215" dirty="0">
                <a:latin typeface="Palatino Linotype"/>
                <a:cs typeface="Palatino Linotype"/>
              </a:rPr>
              <a:t>1],</a:t>
            </a:r>
            <a:r>
              <a:rPr lang="pt-BR" sz="1000" spc="140" dirty="0">
                <a:latin typeface="Palatino Linotype"/>
                <a:cs typeface="Palatino Linotype"/>
              </a:rPr>
              <a:t>  </a:t>
            </a:r>
            <a:r>
              <a:rPr lang="pt-BR" sz="1000" spc="-260" dirty="0">
                <a:latin typeface="Palatino Linotype"/>
                <a:cs typeface="Palatino Linotype"/>
              </a:rPr>
              <a:t>&amp;</a:t>
            </a:r>
            <a:r>
              <a:rPr lang="pt-BR" sz="1000" spc="-105" dirty="0">
                <a:latin typeface="Palatino Linotype"/>
                <a:cs typeface="Palatino Linotype"/>
              </a:rPr>
              <a:t> </a:t>
            </a:r>
            <a:r>
              <a:rPr lang="pt-BR" sz="1000" spc="155" dirty="0">
                <a:latin typeface="Palatino Linotype"/>
                <a:cs typeface="Palatino Linotype"/>
              </a:rPr>
              <a:t>vetor[</a:t>
            </a:r>
            <a:r>
              <a:rPr lang="pt-BR" sz="1000" spc="-114" dirty="0">
                <a:latin typeface="Palatino Linotype"/>
                <a:cs typeface="Palatino Linotype"/>
              </a:rPr>
              <a:t> </a:t>
            </a:r>
            <a:r>
              <a:rPr lang="pt-BR" sz="1000" spc="60" dirty="0">
                <a:latin typeface="Palatino Linotype"/>
                <a:cs typeface="Palatino Linotype"/>
              </a:rPr>
              <a:t>fim</a:t>
            </a:r>
            <a:r>
              <a:rPr lang="pt-BR" sz="1000" spc="-100" dirty="0">
                <a:latin typeface="Palatino Linotype"/>
                <a:cs typeface="Palatino Linotype"/>
              </a:rPr>
              <a:t> </a:t>
            </a:r>
            <a:r>
              <a:rPr lang="pt-BR" sz="1000" spc="185" dirty="0">
                <a:latin typeface="Palatino Linotype"/>
                <a:cs typeface="Palatino Linotype"/>
              </a:rPr>
              <a:t>])</a:t>
            </a:r>
            <a:r>
              <a:rPr lang="pt-BR" sz="1000" spc="220" dirty="0">
                <a:latin typeface="Palatino Linotype"/>
                <a:cs typeface="Palatino Linotype"/>
              </a:rPr>
              <a:t>;</a:t>
            </a:r>
          </a:p>
          <a:p>
            <a:pPr marL="15875" lvl="1">
              <a:lnSpc>
                <a:spcPts val="1195"/>
              </a:lnSpc>
            </a:pPr>
            <a:endParaRPr lang="pt-BR" sz="1000" dirty="0">
              <a:latin typeface="Palatino Linotype"/>
              <a:cs typeface="Palatino Linotype"/>
            </a:endParaRPr>
          </a:p>
          <a:p>
            <a:pPr marL="335915">
              <a:lnSpc>
                <a:spcPts val="1195"/>
              </a:lnSpc>
            </a:pPr>
            <a:r>
              <a:rPr lang="pt-BR" sz="1000" spc="125" dirty="0" err="1">
                <a:solidFill>
                  <a:srgbClr val="0000FF"/>
                </a:solidFill>
                <a:latin typeface="Palatino Linotype"/>
                <a:cs typeface="Palatino Linotype"/>
              </a:rPr>
              <a:t>return</a:t>
            </a:r>
            <a:r>
              <a:rPr lang="pt-BR" sz="1000" spc="140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lang="pt-BR" sz="1000" spc="180" dirty="0">
                <a:latin typeface="Palatino Linotype"/>
                <a:cs typeface="Palatino Linotype"/>
              </a:rPr>
              <a:t>(</a:t>
            </a:r>
            <a:r>
              <a:rPr lang="pt-BR" sz="1000" spc="-100" dirty="0">
                <a:latin typeface="Palatino Linotype"/>
                <a:cs typeface="Palatino Linotype"/>
              </a:rPr>
              <a:t> </a:t>
            </a:r>
            <a:r>
              <a:rPr lang="pt-BR" sz="1000" spc="150" dirty="0" err="1">
                <a:latin typeface="Palatino Linotype"/>
                <a:cs typeface="Palatino Linotype"/>
              </a:rPr>
              <a:t>indice</a:t>
            </a:r>
            <a:r>
              <a:rPr lang="pt-BR" sz="1000" spc="-150" dirty="0">
                <a:latin typeface="Palatino Linotype"/>
                <a:cs typeface="Palatino Linotype"/>
              </a:rPr>
              <a:t> </a:t>
            </a:r>
            <a:r>
              <a:rPr lang="pt-BR" sz="1000" dirty="0">
                <a:latin typeface="Palatino Linotype"/>
                <a:cs typeface="Palatino Linotype"/>
              </a:rPr>
              <a:t>Menor</a:t>
            </a:r>
            <a:r>
              <a:rPr lang="pt-BR" sz="1000" spc="145" dirty="0">
                <a:latin typeface="Palatino Linotype"/>
                <a:cs typeface="Palatino Linotype"/>
              </a:rPr>
              <a:t>  </a:t>
            </a:r>
            <a:r>
              <a:rPr lang="pt-BR" sz="1000" dirty="0">
                <a:latin typeface="Palatino Linotype"/>
                <a:cs typeface="Palatino Linotype"/>
              </a:rPr>
              <a:t>+</a:t>
            </a:r>
            <a:r>
              <a:rPr lang="pt-BR" sz="1000" spc="135" dirty="0">
                <a:latin typeface="Palatino Linotype"/>
                <a:cs typeface="Palatino Linotype"/>
              </a:rPr>
              <a:t>  </a:t>
            </a:r>
            <a:r>
              <a:rPr lang="pt-BR" sz="1000" spc="190" dirty="0">
                <a:latin typeface="Palatino Linotype"/>
                <a:cs typeface="Palatino Linotype"/>
              </a:rPr>
              <a:t>1);</a:t>
            </a:r>
            <a:endParaRPr lang="pt-BR" sz="1000" dirty="0">
              <a:latin typeface="Palatino Linotype"/>
              <a:cs typeface="Palatino Linotype"/>
            </a:endParaRPr>
          </a:p>
          <a:p>
            <a:pPr marL="12700">
              <a:lnSpc>
                <a:spcPts val="1200"/>
              </a:lnSpc>
            </a:pPr>
            <a:r>
              <a:rPr lang="pt-BR" sz="1000" spc="130" dirty="0">
                <a:latin typeface="Palatino Linotype"/>
                <a:cs typeface="Palatino Linotype"/>
              </a:rPr>
              <a:t>}</a:t>
            </a:r>
          </a:p>
          <a:p>
            <a:pPr marL="12700">
              <a:lnSpc>
                <a:spcPts val="1200"/>
              </a:lnSpc>
            </a:pPr>
            <a:endParaRPr lang="pt-BR" sz="1000" dirty="0">
              <a:latin typeface="Palatino Linotype"/>
              <a:cs typeface="Palatino Linotype"/>
            </a:endParaRPr>
          </a:p>
          <a:p>
            <a:pPr marL="118745">
              <a:lnSpc>
                <a:spcPct val="100000"/>
              </a:lnSpc>
              <a:spcBef>
                <a:spcPts val="860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300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85" dirty="0">
                <a:latin typeface="Arial Black"/>
                <a:cs typeface="Arial Black"/>
              </a:rPr>
              <a:t>Objetivo</a:t>
            </a:r>
            <a:r>
              <a:rPr sz="1100" spc="-85" dirty="0">
                <a:latin typeface="Tahoma"/>
                <a:cs typeface="Tahoma"/>
              </a:rPr>
              <a:t>: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Reorganiza </a:t>
            </a:r>
            <a:r>
              <a:rPr sz="1100" dirty="0">
                <a:latin typeface="Tahoma"/>
                <a:cs typeface="Tahoma"/>
              </a:rPr>
              <a:t>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array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em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torno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pivô.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4439" y="350177"/>
            <a:ext cx="4251325" cy="3084830"/>
            <a:chOff x="314439" y="350177"/>
            <a:chExt cx="4251325" cy="3084830"/>
          </a:xfrm>
        </p:grpSpPr>
        <p:sp>
          <p:nvSpPr>
            <p:cNvPr id="3" name="object 3"/>
            <p:cNvSpPr/>
            <p:nvPr/>
          </p:nvSpPr>
          <p:spPr>
            <a:xfrm>
              <a:off x="316979" y="352717"/>
              <a:ext cx="3974465" cy="1257935"/>
            </a:xfrm>
            <a:custGeom>
              <a:avLst/>
              <a:gdLst/>
              <a:ahLst/>
              <a:cxnLst/>
              <a:rect l="l" t="t" r="r" b="b"/>
              <a:pathLst>
                <a:path w="3974465" h="1257935">
                  <a:moveTo>
                    <a:pt x="2527" y="43027"/>
                  </a:moveTo>
                  <a:lnTo>
                    <a:pt x="2527" y="0"/>
                  </a:lnTo>
                </a:path>
                <a:path w="3974465" h="1257935">
                  <a:moveTo>
                    <a:pt x="0" y="2539"/>
                  </a:moveTo>
                  <a:lnTo>
                    <a:pt x="43014" y="2539"/>
                  </a:lnTo>
                </a:path>
                <a:path w="3974465" h="1257935">
                  <a:moveTo>
                    <a:pt x="43014" y="2539"/>
                  </a:moveTo>
                  <a:lnTo>
                    <a:pt x="3931018" y="2539"/>
                  </a:lnTo>
                </a:path>
                <a:path w="3974465" h="1257935">
                  <a:moveTo>
                    <a:pt x="3931018" y="2539"/>
                  </a:moveTo>
                  <a:lnTo>
                    <a:pt x="3974045" y="2539"/>
                  </a:lnTo>
                </a:path>
                <a:path w="3974465" h="1257935">
                  <a:moveTo>
                    <a:pt x="3971505" y="43027"/>
                  </a:moveTo>
                  <a:lnTo>
                    <a:pt x="3971505" y="0"/>
                  </a:lnTo>
                </a:path>
                <a:path w="3974465" h="1257935">
                  <a:moveTo>
                    <a:pt x="2527" y="194856"/>
                  </a:moveTo>
                  <a:lnTo>
                    <a:pt x="2527" y="43027"/>
                  </a:lnTo>
                </a:path>
                <a:path w="3974465" h="1257935">
                  <a:moveTo>
                    <a:pt x="3971505" y="194856"/>
                  </a:moveTo>
                  <a:lnTo>
                    <a:pt x="3971505" y="43027"/>
                  </a:lnTo>
                </a:path>
                <a:path w="3974465" h="1257935">
                  <a:moveTo>
                    <a:pt x="2527" y="346684"/>
                  </a:moveTo>
                  <a:lnTo>
                    <a:pt x="2527" y="194856"/>
                  </a:lnTo>
                </a:path>
                <a:path w="3974465" h="1257935">
                  <a:moveTo>
                    <a:pt x="3971505" y="346684"/>
                  </a:moveTo>
                  <a:lnTo>
                    <a:pt x="3971505" y="194856"/>
                  </a:lnTo>
                </a:path>
                <a:path w="3974465" h="1257935">
                  <a:moveTo>
                    <a:pt x="2527" y="498513"/>
                  </a:moveTo>
                  <a:lnTo>
                    <a:pt x="2527" y="346684"/>
                  </a:lnTo>
                </a:path>
                <a:path w="3974465" h="1257935">
                  <a:moveTo>
                    <a:pt x="3971505" y="498513"/>
                  </a:moveTo>
                  <a:lnTo>
                    <a:pt x="3971505" y="346684"/>
                  </a:lnTo>
                </a:path>
                <a:path w="3974465" h="1257935">
                  <a:moveTo>
                    <a:pt x="2527" y="650341"/>
                  </a:moveTo>
                  <a:lnTo>
                    <a:pt x="2527" y="498513"/>
                  </a:lnTo>
                </a:path>
                <a:path w="3974465" h="1257935">
                  <a:moveTo>
                    <a:pt x="3971505" y="650341"/>
                  </a:moveTo>
                  <a:lnTo>
                    <a:pt x="3971505" y="498513"/>
                  </a:lnTo>
                </a:path>
                <a:path w="3974465" h="1257935">
                  <a:moveTo>
                    <a:pt x="2527" y="802170"/>
                  </a:moveTo>
                  <a:lnTo>
                    <a:pt x="2527" y="650341"/>
                  </a:lnTo>
                </a:path>
                <a:path w="3974465" h="1257935">
                  <a:moveTo>
                    <a:pt x="3971505" y="802170"/>
                  </a:moveTo>
                  <a:lnTo>
                    <a:pt x="3971505" y="650341"/>
                  </a:lnTo>
                </a:path>
                <a:path w="3974465" h="1257935">
                  <a:moveTo>
                    <a:pt x="2527" y="954011"/>
                  </a:moveTo>
                  <a:lnTo>
                    <a:pt x="2527" y="802170"/>
                  </a:lnTo>
                </a:path>
                <a:path w="3974465" h="1257935">
                  <a:moveTo>
                    <a:pt x="3971505" y="954011"/>
                  </a:moveTo>
                  <a:lnTo>
                    <a:pt x="3971505" y="802170"/>
                  </a:lnTo>
                </a:path>
                <a:path w="3974465" h="1257935">
                  <a:moveTo>
                    <a:pt x="2527" y="1105839"/>
                  </a:moveTo>
                  <a:lnTo>
                    <a:pt x="2527" y="954011"/>
                  </a:lnTo>
                </a:path>
                <a:path w="3974465" h="1257935">
                  <a:moveTo>
                    <a:pt x="3971505" y="1105839"/>
                  </a:moveTo>
                  <a:lnTo>
                    <a:pt x="3971505" y="954011"/>
                  </a:lnTo>
                </a:path>
                <a:path w="3974465" h="1257935">
                  <a:moveTo>
                    <a:pt x="2527" y="1257668"/>
                  </a:moveTo>
                  <a:lnTo>
                    <a:pt x="2527" y="1105839"/>
                  </a:lnTo>
                </a:path>
                <a:path w="3974465" h="1257935">
                  <a:moveTo>
                    <a:pt x="3971505" y="1257668"/>
                  </a:moveTo>
                  <a:lnTo>
                    <a:pt x="3971505" y="1105839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9506" y="1610385"/>
              <a:ext cx="3969385" cy="152400"/>
            </a:xfrm>
            <a:custGeom>
              <a:avLst/>
              <a:gdLst/>
              <a:ahLst/>
              <a:cxnLst/>
              <a:rect l="l" t="t" r="r" b="b"/>
              <a:pathLst>
                <a:path w="3969385" h="152400">
                  <a:moveTo>
                    <a:pt x="0" y="151828"/>
                  </a:moveTo>
                  <a:lnTo>
                    <a:pt x="0" y="0"/>
                  </a:lnTo>
                </a:path>
                <a:path w="3969385" h="152400">
                  <a:moveTo>
                    <a:pt x="3968978" y="151828"/>
                  </a:moveTo>
                  <a:lnTo>
                    <a:pt x="3968978" y="0"/>
                  </a:lnTo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9506" y="1762213"/>
              <a:ext cx="3969385" cy="1670685"/>
            </a:xfrm>
            <a:custGeom>
              <a:avLst/>
              <a:gdLst/>
              <a:ahLst/>
              <a:cxnLst/>
              <a:rect l="l" t="t" r="r" b="b"/>
              <a:pathLst>
                <a:path w="3969385" h="1670685">
                  <a:moveTo>
                    <a:pt x="0" y="151828"/>
                  </a:moveTo>
                  <a:lnTo>
                    <a:pt x="0" y="0"/>
                  </a:lnTo>
                </a:path>
                <a:path w="3969385" h="1670685">
                  <a:moveTo>
                    <a:pt x="3968978" y="151828"/>
                  </a:moveTo>
                  <a:lnTo>
                    <a:pt x="3968978" y="0"/>
                  </a:lnTo>
                </a:path>
                <a:path w="3969385" h="1670685">
                  <a:moveTo>
                    <a:pt x="0" y="303669"/>
                  </a:moveTo>
                  <a:lnTo>
                    <a:pt x="0" y="151828"/>
                  </a:lnTo>
                </a:path>
                <a:path w="3969385" h="1670685">
                  <a:moveTo>
                    <a:pt x="3968978" y="303669"/>
                  </a:moveTo>
                  <a:lnTo>
                    <a:pt x="3968978" y="151828"/>
                  </a:lnTo>
                </a:path>
                <a:path w="3969385" h="1670685">
                  <a:moveTo>
                    <a:pt x="0" y="455498"/>
                  </a:moveTo>
                  <a:lnTo>
                    <a:pt x="0" y="303669"/>
                  </a:lnTo>
                </a:path>
                <a:path w="3969385" h="1670685">
                  <a:moveTo>
                    <a:pt x="3968978" y="455498"/>
                  </a:moveTo>
                  <a:lnTo>
                    <a:pt x="3968978" y="303669"/>
                  </a:lnTo>
                </a:path>
                <a:path w="3969385" h="1670685">
                  <a:moveTo>
                    <a:pt x="0" y="607326"/>
                  </a:moveTo>
                  <a:lnTo>
                    <a:pt x="0" y="455498"/>
                  </a:lnTo>
                </a:path>
                <a:path w="3969385" h="1670685">
                  <a:moveTo>
                    <a:pt x="3968978" y="607326"/>
                  </a:moveTo>
                  <a:lnTo>
                    <a:pt x="3968978" y="455498"/>
                  </a:lnTo>
                </a:path>
                <a:path w="3969385" h="1670685">
                  <a:moveTo>
                    <a:pt x="0" y="759155"/>
                  </a:moveTo>
                  <a:lnTo>
                    <a:pt x="0" y="607326"/>
                  </a:lnTo>
                </a:path>
                <a:path w="3969385" h="1670685">
                  <a:moveTo>
                    <a:pt x="3968978" y="759155"/>
                  </a:moveTo>
                  <a:lnTo>
                    <a:pt x="3968978" y="607326"/>
                  </a:lnTo>
                </a:path>
                <a:path w="3969385" h="1670685">
                  <a:moveTo>
                    <a:pt x="0" y="910983"/>
                  </a:moveTo>
                  <a:lnTo>
                    <a:pt x="0" y="759155"/>
                  </a:lnTo>
                </a:path>
                <a:path w="3969385" h="1670685">
                  <a:moveTo>
                    <a:pt x="3968978" y="910983"/>
                  </a:moveTo>
                  <a:lnTo>
                    <a:pt x="3968978" y="759155"/>
                  </a:lnTo>
                </a:path>
                <a:path w="3969385" h="1670685">
                  <a:moveTo>
                    <a:pt x="0" y="1062812"/>
                  </a:moveTo>
                  <a:lnTo>
                    <a:pt x="0" y="910983"/>
                  </a:lnTo>
                </a:path>
                <a:path w="3969385" h="1670685">
                  <a:moveTo>
                    <a:pt x="3968978" y="1062812"/>
                  </a:moveTo>
                  <a:lnTo>
                    <a:pt x="3968978" y="910983"/>
                  </a:lnTo>
                </a:path>
                <a:path w="3969385" h="1670685">
                  <a:moveTo>
                    <a:pt x="0" y="1214653"/>
                  </a:moveTo>
                  <a:lnTo>
                    <a:pt x="0" y="1062812"/>
                  </a:lnTo>
                </a:path>
                <a:path w="3969385" h="1670685">
                  <a:moveTo>
                    <a:pt x="3968978" y="1214653"/>
                  </a:moveTo>
                  <a:lnTo>
                    <a:pt x="3968978" y="1062812"/>
                  </a:lnTo>
                </a:path>
                <a:path w="3969385" h="1670685">
                  <a:moveTo>
                    <a:pt x="0" y="1366481"/>
                  </a:moveTo>
                  <a:lnTo>
                    <a:pt x="0" y="1214653"/>
                  </a:lnTo>
                </a:path>
                <a:path w="3969385" h="1670685">
                  <a:moveTo>
                    <a:pt x="3968978" y="1366481"/>
                  </a:moveTo>
                  <a:lnTo>
                    <a:pt x="3968978" y="1214653"/>
                  </a:lnTo>
                </a:path>
                <a:path w="3969385" h="1670685">
                  <a:moveTo>
                    <a:pt x="0" y="1518310"/>
                  </a:moveTo>
                  <a:lnTo>
                    <a:pt x="0" y="1366481"/>
                  </a:lnTo>
                </a:path>
                <a:path w="3969385" h="1670685">
                  <a:moveTo>
                    <a:pt x="3968978" y="1518310"/>
                  </a:moveTo>
                  <a:lnTo>
                    <a:pt x="3968978" y="1366481"/>
                  </a:lnTo>
                </a:path>
                <a:path w="3969385" h="1670685">
                  <a:moveTo>
                    <a:pt x="0" y="1670138"/>
                  </a:moveTo>
                  <a:lnTo>
                    <a:pt x="0" y="1518310"/>
                  </a:lnTo>
                </a:path>
                <a:path w="3969385" h="1670685">
                  <a:moveTo>
                    <a:pt x="3968978" y="1670138"/>
                  </a:moveTo>
                  <a:lnTo>
                    <a:pt x="3968978" y="151831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QuickSort</a:t>
            </a:r>
            <a:r>
              <a:rPr spc="180" dirty="0"/>
              <a:t> </a:t>
            </a:r>
            <a:r>
              <a:rPr dirty="0"/>
              <a:t>em</a:t>
            </a:r>
            <a:r>
              <a:rPr spc="180" dirty="0"/>
              <a:t> </a:t>
            </a:r>
            <a:r>
              <a:rPr spc="75" dirty="0"/>
              <a:t>C:</a:t>
            </a:r>
            <a:r>
              <a:rPr spc="180" dirty="0"/>
              <a:t> </a:t>
            </a:r>
            <a:r>
              <a:rPr dirty="0"/>
              <a:t>Função</a:t>
            </a:r>
            <a:r>
              <a:rPr spc="180" dirty="0"/>
              <a:t> </a:t>
            </a:r>
            <a:r>
              <a:rPr spc="-10" dirty="0"/>
              <a:t>Principal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3949" y="429944"/>
            <a:ext cx="3838575" cy="2928302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4604">
              <a:lnSpc>
                <a:spcPts val="1200"/>
              </a:lnSpc>
              <a:spcBef>
                <a:spcPts val="95"/>
              </a:spcBef>
            </a:pPr>
            <a:r>
              <a:rPr sz="900" spc="225" dirty="0">
                <a:solidFill>
                  <a:srgbClr val="7F7F7F"/>
                </a:solidFill>
                <a:latin typeface="Palatino Linotype"/>
                <a:cs typeface="Palatino Linotype"/>
              </a:rPr>
              <a:t>//</a:t>
            </a:r>
            <a:r>
              <a:rPr sz="900" spc="140" dirty="0">
                <a:solidFill>
                  <a:srgbClr val="7F7F7F"/>
                </a:solidFill>
                <a:latin typeface="Palatino Linotype"/>
                <a:cs typeface="Palatino Linotype"/>
              </a:rPr>
              <a:t>  </a:t>
            </a:r>
            <a:r>
              <a:rPr sz="900" spc="50" dirty="0">
                <a:solidFill>
                  <a:srgbClr val="7F7F7F"/>
                </a:solidFill>
                <a:latin typeface="Palatino Linotype"/>
                <a:cs typeface="Palatino Linotype"/>
              </a:rPr>
              <a:t>Função</a:t>
            </a:r>
            <a:r>
              <a:rPr sz="900" spc="155" dirty="0">
                <a:solidFill>
                  <a:srgbClr val="7F7F7F"/>
                </a:solidFill>
                <a:latin typeface="Palatino Linotype"/>
                <a:cs typeface="Palatino Linotype"/>
              </a:rPr>
              <a:t>  principal</a:t>
            </a:r>
            <a:r>
              <a:rPr sz="900" spc="145" dirty="0">
                <a:solidFill>
                  <a:srgbClr val="7F7F7F"/>
                </a:solidFill>
                <a:latin typeface="Palatino Linotype"/>
                <a:cs typeface="Palatino Linotype"/>
              </a:rPr>
              <a:t>  </a:t>
            </a:r>
            <a:r>
              <a:rPr sz="900" dirty="0">
                <a:solidFill>
                  <a:srgbClr val="7F7F7F"/>
                </a:solidFill>
                <a:latin typeface="Palatino Linotype"/>
                <a:cs typeface="Palatino Linotype"/>
              </a:rPr>
              <a:t>do</a:t>
            </a:r>
            <a:r>
              <a:rPr sz="900" spc="150" dirty="0">
                <a:solidFill>
                  <a:srgbClr val="7F7F7F"/>
                </a:solidFill>
                <a:latin typeface="Palatino Linotype"/>
                <a:cs typeface="Palatino Linotype"/>
              </a:rPr>
              <a:t>  </a:t>
            </a:r>
            <a:r>
              <a:rPr sz="900" spc="55" dirty="0">
                <a:solidFill>
                  <a:srgbClr val="7F7F7F"/>
                </a:solidFill>
                <a:latin typeface="Palatino Linotype"/>
                <a:cs typeface="Palatino Linotype"/>
              </a:rPr>
              <a:t>Quick</a:t>
            </a:r>
            <a:r>
              <a:rPr sz="900" spc="-16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7F7F7F"/>
                </a:solidFill>
                <a:latin typeface="Palatino Linotype"/>
                <a:cs typeface="Palatino Linotype"/>
              </a:rPr>
              <a:t>Sort</a:t>
            </a:r>
            <a:endParaRPr sz="900" dirty="0">
              <a:latin typeface="Palatino Linotype"/>
              <a:cs typeface="Palatino Linotype"/>
            </a:endParaRPr>
          </a:p>
          <a:p>
            <a:pPr marL="268605" marR="164465" indent="-252729">
              <a:lnSpc>
                <a:spcPts val="1200"/>
              </a:lnSpc>
              <a:spcBef>
                <a:spcPts val="40"/>
              </a:spcBef>
            </a:pPr>
            <a:r>
              <a:rPr sz="900" spc="75" dirty="0">
                <a:solidFill>
                  <a:srgbClr val="0000FF"/>
                </a:solidFill>
                <a:latin typeface="Palatino Linotype"/>
                <a:cs typeface="Palatino Linotype"/>
              </a:rPr>
              <a:t>void</a:t>
            </a:r>
            <a:r>
              <a:rPr sz="900" spc="155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900" spc="90" dirty="0">
                <a:latin typeface="Palatino Linotype"/>
                <a:cs typeface="Palatino Linotype"/>
              </a:rPr>
              <a:t>ordenarQuick</a:t>
            </a:r>
            <a:r>
              <a:rPr sz="900" spc="-145" dirty="0">
                <a:latin typeface="Palatino Linotype"/>
                <a:cs typeface="Palatino Linotype"/>
              </a:rPr>
              <a:t> </a:t>
            </a:r>
            <a:r>
              <a:rPr sz="900" spc="140" dirty="0">
                <a:latin typeface="Palatino Linotype"/>
                <a:cs typeface="Palatino Linotype"/>
              </a:rPr>
              <a:t>Sort</a:t>
            </a:r>
            <a:r>
              <a:rPr sz="900" spc="-100" dirty="0">
                <a:latin typeface="Palatino Linotype"/>
                <a:cs typeface="Palatino Linotype"/>
              </a:rPr>
              <a:t> </a:t>
            </a:r>
            <a:r>
              <a:rPr sz="900" spc="180" dirty="0">
                <a:latin typeface="Palatino Linotype"/>
                <a:cs typeface="Palatino Linotype"/>
              </a:rPr>
              <a:t>(</a:t>
            </a:r>
            <a:r>
              <a:rPr sz="900" spc="-120" dirty="0"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lang="pt-BR" sz="900" spc="15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5" dirty="0" err="1">
                <a:latin typeface="Palatino Linotype"/>
                <a:cs typeface="Palatino Linotype"/>
              </a:rPr>
              <a:t>vetor</a:t>
            </a:r>
            <a:r>
              <a:rPr sz="900" spc="-95" dirty="0">
                <a:latin typeface="Palatino Linotype"/>
                <a:cs typeface="Palatino Linotype"/>
              </a:rPr>
              <a:t> </a:t>
            </a:r>
            <a:r>
              <a:rPr sz="900" spc="270" dirty="0">
                <a:latin typeface="Palatino Linotype"/>
                <a:cs typeface="Palatino Linotype"/>
              </a:rPr>
              <a:t>[],</a:t>
            </a:r>
            <a:r>
              <a:rPr sz="9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lang="pt-BR" sz="900" spc="15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75" dirty="0" err="1">
                <a:latin typeface="Palatino Linotype"/>
                <a:cs typeface="Palatino Linotype"/>
              </a:rPr>
              <a:t>inicio</a:t>
            </a:r>
            <a:r>
              <a:rPr sz="900" spc="-35" dirty="0">
                <a:latin typeface="Palatino Linotype"/>
                <a:cs typeface="Palatino Linotype"/>
              </a:rPr>
              <a:t> </a:t>
            </a:r>
            <a:r>
              <a:rPr sz="900" spc="220" dirty="0">
                <a:latin typeface="Palatino Linotype"/>
                <a:cs typeface="Palatino Linotype"/>
              </a:rPr>
              <a:t>,</a:t>
            </a:r>
            <a:r>
              <a:rPr sz="9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sz="900" spc="14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60" dirty="0" err="1">
                <a:latin typeface="Palatino Linotype"/>
                <a:cs typeface="Palatino Linotype"/>
              </a:rPr>
              <a:t>fim</a:t>
            </a:r>
            <a:r>
              <a:rPr sz="900" spc="180" dirty="0">
                <a:latin typeface="Palatino Linotype"/>
                <a:cs typeface="Palatino Linotype"/>
              </a:rPr>
              <a:t>)</a:t>
            </a:r>
            <a:endParaRPr lang="pt-BR" sz="900" spc="490" dirty="0">
              <a:latin typeface="Palatino Linotype"/>
              <a:cs typeface="Palatino Linotype"/>
            </a:endParaRPr>
          </a:p>
          <a:p>
            <a:pPr marL="268605" marR="164465" indent="-252729">
              <a:lnSpc>
                <a:spcPts val="1200"/>
              </a:lnSpc>
              <a:spcBef>
                <a:spcPts val="40"/>
              </a:spcBef>
            </a:pPr>
            <a:r>
              <a:rPr sz="900" spc="130" dirty="0">
                <a:latin typeface="Palatino Linotype"/>
                <a:cs typeface="Palatino Linotype"/>
              </a:rPr>
              <a:t>{</a:t>
            </a:r>
            <a:endParaRPr lang="pt-BR" sz="900" dirty="0">
              <a:latin typeface="Palatino Linotype"/>
              <a:cs typeface="Palatino Linotype"/>
            </a:endParaRPr>
          </a:p>
          <a:p>
            <a:pPr marL="268605" marR="164465" indent="-252729">
              <a:lnSpc>
                <a:spcPts val="1200"/>
              </a:lnSpc>
              <a:spcBef>
                <a:spcPts val="40"/>
              </a:spcBef>
            </a:pPr>
            <a:r>
              <a:rPr lang="pt-BR" sz="900" spc="240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900" spc="240" dirty="0">
                <a:solidFill>
                  <a:srgbClr val="0000FF"/>
                </a:solidFill>
                <a:latin typeface="Palatino Linotype"/>
                <a:cs typeface="Palatino Linotype"/>
              </a:rPr>
              <a:t>if</a:t>
            </a:r>
            <a:r>
              <a:rPr sz="900" spc="125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900" spc="180" dirty="0">
                <a:latin typeface="Palatino Linotype"/>
                <a:cs typeface="Palatino Linotype"/>
              </a:rPr>
              <a:t>(</a:t>
            </a:r>
            <a:r>
              <a:rPr sz="900" spc="-100" dirty="0">
                <a:latin typeface="Palatino Linotype"/>
                <a:cs typeface="Palatino Linotype"/>
              </a:rPr>
              <a:t> </a:t>
            </a:r>
            <a:r>
              <a:rPr sz="900" spc="180" dirty="0">
                <a:latin typeface="Palatino Linotype"/>
                <a:cs typeface="Palatino Linotype"/>
              </a:rPr>
              <a:t>inicio</a:t>
            </a:r>
            <a:r>
              <a:rPr sz="900" spc="150" dirty="0">
                <a:latin typeface="Palatino Linotype"/>
                <a:cs typeface="Palatino Linotype"/>
              </a:rPr>
              <a:t>  </a:t>
            </a:r>
            <a:r>
              <a:rPr sz="900" dirty="0">
                <a:latin typeface="Palatino Linotype"/>
                <a:cs typeface="Palatino Linotype"/>
              </a:rPr>
              <a:t>&lt;</a:t>
            </a:r>
            <a:r>
              <a:rPr sz="900" spc="125" dirty="0">
                <a:latin typeface="Palatino Linotype"/>
                <a:cs typeface="Palatino Linotype"/>
              </a:rPr>
              <a:t>  </a:t>
            </a:r>
            <a:r>
              <a:rPr sz="900" spc="60" dirty="0" err="1">
                <a:latin typeface="Palatino Linotype"/>
                <a:cs typeface="Palatino Linotype"/>
              </a:rPr>
              <a:t>fim</a:t>
            </a:r>
            <a:r>
              <a:rPr sz="900" spc="-114" dirty="0">
                <a:latin typeface="Palatino Linotype"/>
                <a:cs typeface="Palatino Linotype"/>
              </a:rPr>
              <a:t> </a:t>
            </a:r>
            <a:r>
              <a:rPr sz="900" spc="180" dirty="0">
                <a:latin typeface="Palatino Linotype"/>
                <a:cs typeface="Palatino Linotype"/>
              </a:rPr>
              <a:t>)</a:t>
            </a:r>
            <a:endParaRPr lang="pt-BR" sz="900" spc="180" dirty="0">
              <a:latin typeface="Palatino Linotype"/>
              <a:cs typeface="Palatino Linotype"/>
            </a:endParaRPr>
          </a:p>
          <a:p>
            <a:pPr marL="268605" marR="164465" indent="-252729">
              <a:lnSpc>
                <a:spcPts val="1200"/>
              </a:lnSpc>
              <a:spcBef>
                <a:spcPts val="40"/>
              </a:spcBef>
            </a:pPr>
            <a:r>
              <a:rPr lang="pt-BR" sz="900" spc="180" dirty="0">
                <a:latin typeface="Palatino Linotype"/>
                <a:cs typeface="Palatino Linotype"/>
              </a:rPr>
              <a:t>  </a:t>
            </a:r>
            <a:r>
              <a:rPr sz="900" spc="130" dirty="0">
                <a:latin typeface="Palatino Linotype"/>
                <a:cs typeface="Palatino Linotype"/>
              </a:rPr>
              <a:t>{</a:t>
            </a:r>
            <a:endParaRPr lang="pt-BR" sz="900" spc="130" dirty="0">
              <a:latin typeface="Palatino Linotype"/>
              <a:cs typeface="Palatino Linotype"/>
            </a:endParaRPr>
          </a:p>
          <a:p>
            <a:pPr marL="268605" marR="164465" indent="-252729">
              <a:lnSpc>
                <a:spcPts val="1200"/>
              </a:lnSpc>
              <a:spcBef>
                <a:spcPts val="40"/>
              </a:spcBef>
            </a:pPr>
            <a:r>
              <a:rPr lang="pt-BR" sz="900" spc="130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9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sz="900" spc="160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900" spc="120" dirty="0" err="1">
                <a:latin typeface="Palatino Linotype"/>
                <a:cs typeface="Palatino Linotype"/>
              </a:rPr>
              <a:t>posicao</a:t>
            </a:r>
            <a:r>
              <a:rPr sz="900" spc="-150" dirty="0">
                <a:latin typeface="Palatino Linotype"/>
                <a:cs typeface="Palatino Linotype"/>
              </a:rPr>
              <a:t> </a:t>
            </a:r>
            <a:r>
              <a:rPr sz="900" spc="90" dirty="0">
                <a:latin typeface="Palatino Linotype"/>
                <a:cs typeface="Palatino Linotype"/>
              </a:rPr>
              <a:t>Pivo</a:t>
            </a:r>
            <a:r>
              <a:rPr lang="pt-BR" sz="900" spc="15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=</a:t>
            </a:r>
            <a:r>
              <a:rPr sz="900" spc="150" dirty="0">
                <a:latin typeface="Palatino Linotype"/>
                <a:cs typeface="Palatino Linotype"/>
              </a:rPr>
              <a:t> </a:t>
            </a:r>
            <a:r>
              <a:rPr sz="900" spc="175" dirty="0" err="1">
                <a:latin typeface="Palatino Linotype"/>
                <a:cs typeface="Palatino Linotype"/>
              </a:rPr>
              <a:t>particionar</a:t>
            </a:r>
            <a:r>
              <a:rPr sz="900" spc="175" dirty="0">
                <a:latin typeface="Palatino Linotype"/>
                <a:cs typeface="Palatino Linotype"/>
              </a:rPr>
              <a:t>(</a:t>
            </a:r>
            <a:r>
              <a:rPr sz="900" spc="-120" dirty="0">
                <a:latin typeface="Palatino Linotype"/>
                <a:cs typeface="Palatino Linotype"/>
              </a:rPr>
              <a:t> </a:t>
            </a:r>
            <a:r>
              <a:rPr sz="900" spc="110" dirty="0" err="1">
                <a:latin typeface="Palatino Linotype"/>
                <a:cs typeface="Palatino Linotype"/>
              </a:rPr>
              <a:t>vetor</a:t>
            </a:r>
            <a:r>
              <a:rPr lang="pt-BR" sz="900" spc="-40" dirty="0">
                <a:latin typeface="Palatino Linotype"/>
                <a:cs typeface="Palatino Linotype"/>
              </a:rPr>
              <a:t> </a:t>
            </a:r>
            <a:r>
              <a:rPr lang="pt-BR" sz="900" spc="220" dirty="0">
                <a:latin typeface="Palatino Linotype"/>
                <a:cs typeface="Palatino Linotype"/>
              </a:rPr>
              <a:t>,</a:t>
            </a:r>
            <a:r>
              <a:rPr sz="900" spc="175" dirty="0" err="1">
                <a:latin typeface="Palatino Linotype"/>
                <a:cs typeface="Palatino Linotype"/>
              </a:rPr>
              <a:t>inicio</a:t>
            </a:r>
            <a:r>
              <a:rPr sz="900" spc="-45" dirty="0">
                <a:latin typeface="Palatino Linotype"/>
                <a:cs typeface="Palatino Linotype"/>
              </a:rPr>
              <a:t> </a:t>
            </a:r>
            <a:r>
              <a:rPr sz="900" spc="60" dirty="0" err="1">
                <a:latin typeface="Palatino Linotype"/>
                <a:cs typeface="Palatino Linotype"/>
              </a:rPr>
              <a:t>fim</a:t>
            </a:r>
            <a:r>
              <a:rPr sz="900" spc="-120" dirty="0">
                <a:latin typeface="Palatino Linotype"/>
                <a:cs typeface="Palatino Linotype"/>
              </a:rPr>
              <a:t> </a:t>
            </a:r>
            <a:r>
              <a:rPr sz="900" spc="250" dirty="0">
                <a:latin typeface="Palatino Linotype"/>
                <a:cs typeface="Palatino Linotype"/>
              </a:rPr>
              <a:t>);</a:t>
            </a:r>
            <a:endParaRPr lang="pt-BR" sz="900" spc="250" dirty="0">
              <a:latin typeface="Palatino Linotype"/>
              <a:cs typeface="Palatino Linotype"/>
            </a:endParaRPr>
          </a:p>
          <a:p>
            <a:pPr marL="268605" marR="164465" indent="-252729">
              <a:lnSpc>
                <a:spcPts val="1200"/>
              </a:lnSpc>
              <a:spcBef>
                <a:spcPts val="40"/>
              </a:spcBef>
            </a:pPr>
            <a:r>
              <a:rPr lang="pt-BR" sz="900" spc="250" dirty="0">
                <a:latin typeface="Palatino Linotype"/>
                <a:cs typeface="Palatino Linotype"/>
              </a:rPr>
              <a:t> </a:t>
            </a:r>
            <a:r>
              <a:rPr sz="900" spc="90" dirty="0" err="1">
                <a:latin typeface="Palatino Linotype"/>
                <a:cs typeface="Palatino Linotype"/>
              </a:rPr>
              <a:t>ordenarQuick</a:t>
            </a:r>
            <a:r>
              <a:rPr sz="900" spc="-155" dirty="0">
                <a:latin typeface="Palatino Linotype"/>
                <a:cs typeface="Palatino Linotype"/>
              </a:rPr>
              <a:t> </a:t>
            </a:r>
            <a:r>
              <a:rPr sz="900" spc="140" dirty="0">
                <a:latin typeface="Palatino Linotype"/>
                <a:cs typeface="Palatino Linotype"/>
              </a:rPr>
              <a:t>Sort</a:t>
            </a:r>
            <a:r>
              <a:rPr sz="900" spc="-95" dirty="0">
                <a:latin typeface="Palatino Linotype"/>
                <a:cs typeface="Palatino Linotype"/>
              </a:rPr>
              <a:t> </a:t>
            </a:r>
            <a:r>
              <a:rPr sz="900" spc="180" dirty="0">
                <a:latin typeface="Palatino Linotype"/>
                <a:cs typeface="Palatino Linotype"/>
              </a:rPr>
              <a:t>(</a:t>
            </a:r>
            <a:r>
              <a:rPr sz="900" spc="-120" dirty="0">
                <a:latin typeface="Palatino Linotype"/>
                <a:cs typeface="Palatino Linotype"/>
              </a:rPr>
              <a:t> </a:t>
            </a:r>
            <a:r>
              <a:rPr sz="900" spc="110" dirty="0" err="1">
                <a:latin typeface="Palatino Linotype"/>
                <a:cs typeface="Palatino Linotype"/>
              </a:rPr>
              <a:t>vetor</a:t>
            </a:r>
            <a:r>
              <a:rPr sz="900" spc="-40" dirty="0">
                <a:latin typeface="Palatino Linotype"/>
                <a:cs typeface="Palatino Linotype"/>
              </a:rPr>
              <a:t> </a:t>
            </a:r>
            <a:r>
              <a:rPr lang="pt-BR" sz="900" spc="-40" dirty="0">
                <a:latin typeface="Palatino Linotype"/>
                <a:cs typeface="Palatino Linotype"/>
              </a:rPr>
              <a:t> , </a:t>
            </a:r>
            <a:r>
              <a:rPr sz="900" spc="175" dirty="0" err="1">
                <a:latin typeface="Palatino Linotype"/>
                <a:cs typeface="Palatino Linotype"/>
              </a:rPr>
              <a:t>inicio</a:t>
            </a:r>
            <a:r>
              <a:rPr sz="900" spc="-35" dirty="0">
                <a:latin typeface="Palatino Linotype"/>
                <a:cs typeface="Palatino Linotype"/>
              </a:rPr>
              <a:t> </a:t>
            </a:r>
            <a:r>
              <a:rPr sz="900" spc="220" dirty="0">
                <a:latin typeface="Palatino Linotype"/>
                <a:cs typeface="Palatino Linotype"/>
              </a:rPr>
              <a:t>,</a:t>
            </a:r>
            <a:r>
              <a:rPr sz="900" spc="120" dirty="0" err="1">
                <a:latin typeface="Palatino Linotype"/>
                <a:cs typeface="Palatino Linotype"/>
              </a:rPr>
              <a:t>posicao</a:t>
            </a:r>
            <a:r>
              <a:rPr sz="900" spc="-155" dirty="0">
                <a:latin typeface="Palatino Linotype"/>
                <a:cs typeface="Palatino Linotype"/>
              </a:rPr>
              <a:t> </a:t>
            </a:r>
            <a:r>
              <a:rPr sz="900" spc="90" dirty="0">
                <a:latin typeface="Palatino Linotype"/>
                <a:cs typeface="Palatino Linotype"/>
              </a:rPr>
              <a:t>Pivo</a:t>
            </a:r>
            <a:r>
              <a:rPr sz="900" spc="150" dirty="0">
                <a:latin typeface="Palatino Linotype"/>
                <a:cs typeface="Palatino Linotype"/>
              </a:rPr>
              <a:t>  </a:t>
            </a:r>
            <a:r>
              <a:rPr sz="900" spc="180" dirty="0">
                <a:latin typeface="Palatino Linotype"/>
                <a:cs typeface="Palatino Linotype"/>
              </a:rPr>
              <a:t>-</a:t>
            </a:r>
            <a:r>
              <a:rPr sz="900" spc="495" dirty="0">
                <a:latin typeface="Palatino Linotype"/>
                <a:cs typeface="Palatino Linotype"/>
              </a:rPr>
              <a:t> </a:t>
            </a:r>
            <a:r>
              <a:rPr sz="900" spc="190" dirty="0">
                <a:latin typeface="Palatino Linotype"/>
                <a:cs typeface="Palatino Linotype"/>
              </a:rPr>
              <a:t>1);</a:t>
            </a:r>
            <a:endParaRPr lang="pt-BR" sz="900" spc="190" dirty="0">
              <a:latin typeface="Palatino Linotype"/>
              <a:cs typeface="Palatino Linotype"/>
            </a:endParaRPr>
          </a:p>
          <a:p>
            <a:pPr marL="268605" marR="164465" indent="-252729">
              <a:lnSpc>
                <a:spcPts val="1200"/>
              </a:lnSpc>
              <a:spcBef>
                <a:spcPts val="40"/>
              </a:spcBef>
            </a:pPr>
            <a:r>
              <a:rPr lang="pt-BR" sz="900" spc="19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900" spc="225" dirty="0">
                <a:solidFill>
                  <a:srgbClr val="7F7F7F"/>
                </a:solidFill>
                <a:latin typeface="Palatino Linotype"/>
                <a:cs typeface="Palatino Linotype"/>
              </a:rPr>
              <a:t>//</a:t>
            </a:r>
            <a:r>
              <a:rPr sz="900" spc="14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lang="pt-BR" sz="900" spc="95" dirty="0" err="1">
                <a:solidFill>
                  <a:srgbClr val="7F7F7F"/>
                </a:solidFill>
                <a:latin typeface="Palatino Linotype"/>
                <a:cs typeface="Palatino Linotype"/>
              </a:rPr>
              <a:t>Partiçao</a:t>
            </a:r>
            <a:r>
              <a:rPr lang="pt-BR" sz="900" spc="14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900" spc="-50" dirty="0">
                <a:solidFill>
                  <a:srgbClr val="7F7F7F"/>
                </a:solidFill>
                <a:latin typeface="Palatino Linotype"/>
                <a:cs typeface="Palatino Linotype"/>
              </a:rPr>
              <a:t>à</a:t>
            </a:r>
            <a:r>
              <a:rPr lang="pt-BR" sz="900" spc="-5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900" spc="80" dirty="0" err="1">
                <a:solidFill>
                  <a:srgbClr val="7F7F7F"/>
                </a:solidFill>
                <a:latin typeface="Palatino Linotype"/>
                <a:cs typeface="Palatino Linotype"/>
              </a:rPr>
              <a:t>esquerda</a:t>
            </a:r>
            <a:endParaRPr lang="pt-BR" sz="900" dirty="0">
              <a:solidFill>
                <a:srgbClr val="7F7F7F"/>
              </a:solidFill>
              <a:latin typeface="Palatino Linotype"/>
              <a:cs typeface="Palatino Linotype"/>
            </a:endParaRPr>
          </a:p>
          <a:p>
            <a:pPr marL="268605" marR="164465" indent="-252729">
              <a:lnSpc>
                <a:spcPts val="1200"/>
              </a:lnSpc>
              <a:spcBef>
                <a:spcPts val="40"/>
              </a:spcBef>
            </a:pPr>
            <a:r>
              <a:rPr lang="pt-BR" sz="900" spc="9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900" spc="90" dirty="0" err="1">
                <a:latin typeface="Palatino Linotype"/>
                <a:cs typeface="Palatino Linotype"/>
              </a:rPr>
              <a:t>ordenarQuick</a:t>
            </a:r>
            <a:r>
              <a:rPr sz="900" spc="-155" dirty="0">
                <a:latin typeface="Palatino Linotype"/>
                <a:cs typeface="Palatino Linotype"/>
              </a:rPr>
              <a:t> </a:t>
            </a:r>
            <a:r>
              <a:rPr sz="900" spc="140" dirty="0">
                <a:latin typeface="Palatino Linotype"/>
                <a:cs typeface="Palatino Linotype"/>
              </a:rPr>
              <a:t>Sort</a:t>
            </a:r>
            <a:r>
              <a:rPr sz="900" spc="-95" dirty="0">
                <a:latin typeface="Palatino Linotype"/>
                <a:cs typeface="Palatino Linotype"/>
              </a:rPr>
              <a:t> </a:t>
            </a:r>
            <a:r>
              <a:rPr sz="900" spc="180" dirty="0">
                <a:latin typeface="Palatino Linotype"/>
                <a:cs typeface="Palatino Linotype"/>
              </a:rPr>
              <a:t>(</a:t>
            </a:r>
            <a:r>
              <a:rPr sz="900" spc="-120" dirty="0">
                <a:latin typeface="Palatino Linotype"/>
                <a:cs typeface="Palatino Linotype"/>
              </a:rPr>
              <a:t> </a:t>
            </a:r>
            <a:r>
              <a:rPr sz="900" spc="110" dirty="0" err="1">
                <a:latin typeface="Palatino Linotype"/>
                <a:cs typeface="Palatino Linotype"/>
              </a:rPr>
              <a:t>vetor</a:t>
            </a:r>
            <a:r>
              <a:rPr sz="900" spc="-40" dirty="0">
                <a:latin typeface="Palatino Linotype"/>
                <a:cs typeface="Palatino Linotype"/>
              </a:rPr>
              <a:t> </a:t>
            </a:r>
            <a:r>
              <a:rPr sz="900" spc="270" dirty="0">
                <a:latin typeface="Palatino Linotype"/>
                <a:cs typeface="Palatino Linotype"/>
              </a:rPr>
              <a:t>,</a:t>
            </a:r>
            <a:r>
              <a:rPr sz="900" spc="120" dirty="0" err="1">
                <a:latin typeface="Palatino Linotype"/>
                <a:cs typeface="Palatino Linotype"/>
              </a:rPr>
              <a:t>posicao</a:t>
            </a:r>
            <a:r>
              <a:rPr sz="900" spc="-145" dirty="0">
                <a:latin typeface="Palatino Linotype"/>
                <a:cs typeface="Palatino Linotype"/>
              </a:rPr>
              <a:t> </a:t>
            </a:r>
            <a:r>
              <a:rPr sz="900" spc="90" dirty="0">
                <a:latin typeface="Palatino Linotype"/>
                <a:cs typeface="Palatino Linotype"/>
              </a:rPr>
              <a:t>Pivo</a:t>
            </a:r>
            <a:r>
              <a:rPr sz="900" spc="150" dirty="0">
                <a:latin typeface="Palatino Linotype"/>
                <a:cs typeface="Palatino Linotype"/>
              </a:rPr>
              <a:t>  </a:t>
            </a:r>
            <a:r>
              <a:rPr sz="900" dirty="0">
                <a:latin typeface="Palatino Linotype"/>
                <a:cs typeface="Palatino Linotype"/>
              </a:rPr>
              <a:t>+</a:t>
            </a:r>
            <a:r>
              <a:rPr sz="900" spc="130" dirty="0">
                <a:latin typeface="Palatino Linotype"/>
                <a:cs typeface="Palatino Linotype"/>
              </a:rPr>
              <a:t>  </a:t>
            </a:r>
            <a:r>
              <a:rPr sz="900" dirty="0">
                <a:latin typeface="Palatino Linotype"/>
                <a:cs typeface="Palatino Linotype"/>
              </a:rPr>
              <a:t>1</a:t>
            </a:r>
            <a:r>
              <a:rPr sz="900" spc="-145" dirty="0">
                <a:latin typeface="Palatino Linotype"/>
                <a:cs typeface="Palatino Linotype"/>
              </a:rPr>
              <a:t> </a:t>
            </a:r>
            <a:r>
              <a:rPr sz="900" spc="220" dirty="0">
                <a:latin typeface="Palatino Linotype"/>
                <a:cs typeface="Palatino Linotype"/>
              </a:rPr>
              <a:t>,</a:t>
            </a:r>
            <a:r>
              <a:rPr sz="900" spc="60" dirty="0" err="1">
                <a:latin typeface="Palatino Linotype"/>
                <a:cs typeface="Palatino Linotype"/>
              </a:rPr>
              <a:t>fim</a:t>
            </a:r>
            <a:r>
              <a:rPr sz="900" spc="-120" dirty="0">
                <a:latin typeface="Palatino Linotype"/>
                <a:cs typeface="Palatino Linotype"/>
              </a:rPr>
              <a:t> </a:t>
            </a:r>
            <a:r>
              <a:rPr sz="900" spc="275" dirty="0">
                <a:latin typeface="Palatino Linotype"/>
                <a:cs typeface="Palatino Linotype"/>
              </a:rPr>
              <a:t>);</a:t>
            </a:r>
            <a:r>
              <a:rPr sz="900" spc="130" dirty="0">
                <a:latin typeface="Palatino Linotype"/>
                <a:cs typeface="Palatino Linotype"/>
              </a:rPr>
              <a:t> </a:t>
            </a:r>
            <a:endParaRPr lang="pt-BR" sz="900" spc="130" dirty="0">
              <a:latin typeface="Palatino Linotype"/>
              <a:cs typeface="Palatino Linotype"/>
            </a:endParaRPr>
          </a:p>
          <a:p>
            <a:pPr marL="268605" marR="164465" indent="-252729">
              <a:lnSpc>
                <a:spcPts val="1200"/>
              </a:lnSpc>
              <a:spcBef>
                <a:spcPts val="40"/>
              </a:spcBef>
            </a:pPr>
            <a:r>
              <a:rPr sz="900" spc="130" dirty="0">
                <a:latin typeface="Palatino Linotype"/>
                <a:cs typeface="Palatino Linotype"/>
              </a:rPr>
              <a:t> </a:t>
            </a:r>
            <a:r>
              <a:rPr sz="900" spc="225" dirty="0">
                <a:solidFill>
                  <a:srgbClr val="7F7F7F"/>
                </a:solidFill>
                <a:latin typeface="Palatino Linotype"/>
                <a:cs typeface="Palatino Linotype"/>
              </a:rPr>
              <a:t>//</a:t>
            </a:r>
            <a:r>
              <a:rPr sz="900" spc="15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lang="pt-BR" sz="900" spc="95" dirty="0" err="1">
                <a:solidFill>
                  <a:srgbClr val="7F7F7F"/>
                </a:solidFill>
                <a:latin typeface="Palatino Linotype"/>
                <a:cs typeface="Palatino Linotype"/>
              </a:rPr>
              <a:t>Partiçao</a:t>
            </a:r>
            <a:r>
              <a:rPr sz="900" spc="145" dirty="0">
                <a:solidFill>
                  <a:srgbClr val="7F7F7F"/>
                </a:solidFill>
                <a:latin typeface="Palatino Linotype"/>
                <a:cs typeface="Palatino Linotype"/>
              </a:rPr>
              <a:t>  </a:t>
            </a:r>
            <a:r>
              <a:rPr sz="900" dirty="0">
                <a:solidFill>
                  <a:srgbClr val="7F7F7F"/>
                </a:solidFill>
                <a:latin typeface="Palatino Linotype"/>
                <a:cs typeface="Palatino Linotype"/>
              </a:rPr>
              <a:t>à</a:t>
            </a:r>
            <a:r>
              <a:rPr sz="900" spc="140" dirty="0">
                <a:solidFill>
                  <a:srgbClr val="7F7F7F"/>
                </a:solidFill>
                <a:latin typeface="Palatino Linotype"/>
                <a:cs typeface="Palatino Linotype"/>
              </a:rPr>
              <a:t>  </a:t>
            </a:r>
            <a:r>
              <a:rPr sz="900" spc="175" dirty="0" err="1">
                <a:solidFill>
                  <a:srgbClr val="7F7F7F"/>
                </a:solidFill>
                <a:latin typeface="Palatino Linotype"/>
                <a:cs typeface="Palatino Linotype"/>
              </a:rPr>
              <a:t>direita</a:t>
            </a:r>
            <a:endParaRPr lang="pt-BR" sz="900" dirty="0">
              <a:solidFill>
                <a:srgbClr val="7F7F7F"/>
              </a:solidFill>
              <a:latin typeface="Palatino Linotype"/>
              <a:cs typeface="Palatino Linotype"/>
            </a:endParaRPr>
          </a:p>
          <a:p>
            <a:pPr marL="268605" marR="164465" indent="-252729">
              <a:lnSpc>
                <a:spcPts val="1200"/>
              </a:lnSpc>
              <a:spcBef>
                <a:spcPts val="40"/>
              </a:spcBef>
            </a:pPr>
            <a:r>
              <a:rPr lang="pt-BR" sz="900" spc="130" dirty="0">
                <a:solidFill>
                  <a:srgbClr val="7F7F7F"/>
                </a:solidFill>
                <a:latin typeface="Palatino Linotype"/>
                <a:cs typeface="Palatino Linotype"/>
              </a:rPr>
              <a:t>   </a:t>
            </a:r>
            <a:r>
              <a:rPr sz="900" spc="130" dirty="0"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ts val="1200"/>
              </a:lnSpc>
            </a:pPr>
            <a:r>
              <a:rPr sz="900" spc="130" dirty="0"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  <a:p>
            <a:pPr marL="14604">
              <a:lnSpc>
                <a:spcPts val="1200"/>
              </a:lnSpc>
              <a:spcBef>
                <a:spcPts val="1190"/>
              </a:spcBef>
            </a:pPr>
            <a:r>
              <a:rPr sz="900" spc="225" dirty="0">
                <a:solidFill>
                  <a:srgbClr val="7F7F7F"/>
                </a:solidFill>
                <a:latin typeface="Palatino Linotype"/>
                <a:cs typeface="Palatino Linotype"/>
              </a:rPr>
              <a:t>//</a:t>
            </a:r>
            <a:r>
              <a:rPr sz="900" spc="145" dirty="0">
                <a:solidFill>
                  <a:srgbClr val="7F7F7F"/>
                </a:solidFill>
                <a:latin typeface="Palatino Linotype"/>
                <a:cs typeface="Palatino Linotype"/>
              </a:rPr>
              <a:t>  </a:t>
            </a:r>
            <a:r>
              <a:rPr sz="900" spc="50" dirty="0">
                <a:solidFill>
                  <a:srgbClr val="7F7F7F"/>
                </a:solidFill>
                <a:latin typeface="Palatino Linotype"/>
                <a:cs typeface="Palatino Linotype"/>
              </a:rPr>
              <a:t>Função</a:t>
            </a:r>
            <a:r>
              <a:rPr sz="900" spc="150" dirty="0">
                <a:solidFill>
                  <a:srgbClr val="7F7F7F"/>
                </a:solidFill>
                <a:latin typeface="Palatino Linotype"/>
                <a:cs typeface="Palatino Linotype"/>
              </a:rPr>
              <a:t>  </a:t>
            </a:r>
            <a:r>
              <a:rPr sz="900" spc="80" dirty="0">
                <a:solidFill>
                  <a:srgbClr val="7F7F7F"/>
                </a:solidFill>
                <a:latin typeface="Palatino Linotype"/>
                <a:cs typeface="Palatino Linotype"/>
              </a:rPr>
              <a:t>para</a:t>
            </a:r>
            <a:r>
              <a:rPr sz="900" spc="155" dirty="0">
                <a:solidFill>
                  <a:srgbClr val="7F7F7F"/>
                </a:solidFill>
                <a:latin typeface="Palatino Linotype"/>
                <a:cs typeface="Palatino Linotype"/>
              </a:rPr>
              <a:t>  </a:t>
            </a:r>
            <a:r>
              <a:rPr sz="900" spc="90" dirty="0">
                <a:solidFill>
                  <a:srgbClr val="7F7F7F"/>
                </a:solidFill>
                <a:latin typeface="Palatino Linotype"/>
                <a:cs typeface="Palatino Linotype"/>
              </a:rPr>
              <a:t>imprimir</a:t>
            </a:r>
            <a:r>
              <a:rPr sz="900" spc="140" dirty="0">
                <a:solidFill>
                  <a:srgbClr val="7F7F7F"/>
                </a:solidFill>
                <a:latin typeface="Palatino Linotype"/>
                <a:cs typeface="Palatino Linotype"/>
              </a:rPr>
              <a:t>  </a:t>
            </a:r>
            <a:r>
              <a:rPr sz="900" dirty="0">
                <a:solidFill>
                  <a:srgbClr val="7F7F7F"/>
                </a:solidFill>
                <a:latin typeface="Palatino Linotype"/>
                <a:cs typeface="Palatino Linotype"/>
              </a:rPr>
              <a:t>o</a:t>
            </a:r>
            <a:r>
              <a:rPr sz="900" spc="135" dirty="0">
                <a:solidFill>
                  <a:srgbClr val="7F7F7F"/>
                </a:solidFill>
                <a:latin typeface="Palatino Linotype"/>
                <a:cs typeface="Palatino Linotype"/>
              </a:rPr>
              <a:t>  </a:t>
            </a:r>
            <a:r>
              <a:rPr lang="pt-BR" sz="900" spc="105" dirty="0">
                <a:solidFill>
                  <a:srgbClr val="7F7F7F"/>
                </a:solidFill>
                <a:latin typeface="Palatino Linotype"/>
                <a:cs typeface="Palatino Linotype"/>
              </a:rPr>
              <a:t>Vetor</a:t>
            </a:r>
            <a:endParaRPr sz="900" dirty="0">
              <a:latin typeface="Palatino Linotype"/>
              <a:cs typeface="Palatino Linotype"/>
            </a:endParaRPr>
          </a:p>
          <a:p>
            <a:pPr marL="334645" marR="323850" indent="-318770">
              <a:lnSpc>
                <a:spcPts val="1200"/>
              </a:lnSpc>
              <a:spcBef>
                <a:spcPts val="35"/>
              </a:spcBef>
            </a:pPr>
            <a:r>
              <a:rPr sz="900" spc="75" dirty="0">
                <a:solidFill>
                  <a:srgbClr val="0000FF"/>
                </a:solidFill>
                <a:latin typeface="Palatino Linotype"/>
                <a:cs typeface="Palatino Linotype"/>
              </a:rPr>
              <a:t>void</a:t>
            </a:r>
            <a:r>
              <a:rPr sz="900" spc="165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900" spc="165" dirty="0">
                <a:latin typeface="Palatino Linotype"/>
                <a:cs typeface="Palatino Linotype"/>
              </a:rPr>
              <a:t>exibirVetor(</a:t>
            </a:r>
            <a:r>
              <a:rPr sz="900" spc="-105" dirty="0"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sz="900" spc="160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900" spc="125" dirty="0">
                <a:latin typeface="Palatino Linotype"/>
                <a:cs typeface="Palatino Linotype"/>
              </a:rPr>
              <a:t>vetor</a:t>
            </a:r>
            <a:r>
              <a:rPr sz="900" spc="-95" dirty="0">
                <a:latin typeface="Palatino Linotype"/>
                <a:cs typeface="Palatino Linotype"/>
              </a:rPr>
              <a:t> </a:t>
            </a:r>
            <a:r>
              <a:rPr sz="900" spc="270" dirty="0">
                <a:latin typeface="Palatino Linotype"/>
                <a:cs typeface="Palatino Linotype"/>
              </a:rPr>
              <a:t>[],</a:t>
            </a:r>
            <a:r>
              <a:rPr sz="900" spc="145" dirty="0">
                <a:latin typeface="Palatino Linotype"/>
                <a:cs typeface="Palatino Linotype"/>
              </a:rPr>
              <a:t>  </a:t>
            </a:r>
            <a:r>
              <a:rPr sz="9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sz="900" spc="165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900" spc="20" dirty="0">
                <a:latin typeface="Palatino Linotype"/>
                <a:cs typeface="Palatino Linotype"/>
              </a:rPr>
              <a:t>tamanho</a:t>
            </a:r>
            <a:r>
              <a:rPr sz="900" spc="-100" dirty="0">
                <a:latin typeface="Palatino Linotype"/>
                <a:cs typeface="Palatino Linotype"/>
              </a:rPr>
              <a:t> </a:t>
            </a:r>
            <a:r>
              <a:rPr sz="900" spc="180" dirty="0">
                <a:latin typeface="Palatino Linotype"/>
                <a:cs typeface="Palatino Linotype"/>
              </a:rPr>
              <a:t>)</a:t>
            </a:r>
            <a:r>
              <a:rPr sz="900" spc="130" dirty="0">
                <a:latin typeface="Palatino Linotype"/>
                <a:cs typeface="Palatino Linotype"/>
              </a:rPr>
              <a:t>  { </a:t>
            </a:r>
            <a:r>
              <a:rPr sz="900" spc="140" dirty="0">
                <a:solidFill>
                  <a:srgbClr val="0000FF"/>
                </a:solidFill>
                <a:latin typeface="Palatino Linotype"/>
                <a:cs typeface="Palatino Linotype"/>
              </a:rPr>
              <a:t>for</a:t>
            </a:r>
            <a:r>
              <a:rPr sz="900" spc="135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900" spc="180" dirty="0">
                <a:latin typeface="Palatino Linotype"/>
                <a:cs typeface="Palatino Linotype"/>
              </a:rPr>
              <a:t>(</a:t>
            </a:r>
            <a:r>
              <a:rPr sz="900" spc="-120" dirty="0"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sz="900" spc="135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900" spc="229" dirty="0">
                <a:latin typeface="Palatino Linotype"/>
                <a:cs typeface="Palatino Linotype"/>
              </a:rPr>
              <a:t>i</a:t>
            </a:r>
            <a:r>
              <a:rPr sz="900" spc="125" dirty="0">
                <a:latin typeface="Palatino Linotype"/>
                <a:cs typeface="Palatino Linotype"/>
              </a:rPr>
              <a:t>  </a:t>
            </a:r>
            <a:r>
              <a:rPr sz="900" spc="20" dirty="0">
                <a:latin typeface="Palatino Linotype"/>
                <a:cs typeface="Palatino Linotype"/>
              </a:rPr>
              <a:t>=</a:t>
            </a:r>
            <a:r>
              <a:rPr sz="900" spc="130" dirty="0">
                <a:latin typeface="Palatino Linotype"/>
                <a:cs typeface="Palatino Linotype"/>
              </a:rPr>
              <a:t>  </a:t>
            </a:r>
            <a:r>
              <a:rPr sz="900" spc="175" dirty="0">
                <a:latin typeface="Palatino Linotype"/>
                <a:cs typeface="Palatino Linotype"/>
              </a:rPr>
              <a:t>0;</a:t>
            </a:r>
            <a:r>
              <a:rPr sz="900" spc="130" dirty="0">
                <a:latin typeface="Palatino Linotype"/>
                <a:cs typeface="Palatino Linotype"/>
              </a:rPr>
              <a:t>  </a:t>
            </a:r>
            <a:r>
              <a:rPr sz="900" spc="229" dirty="0">
                <a:latin typeface="Palatino Linotype"/>
                <a:cs typeface="Palatino Linotype"/>
              </a:rPr>
              <a:t>i</a:t>
            </a:r>
            <a:r>
              <a:rPr sz="900" spc="130" dirty="0">
                <a:latin typeface="Palatino Linotype"/>
                <a:cs typeface="Palatino Linotype"/>
              </a:rPr>
              <a:t>  </a:t>
            </a:r>
            <a:r>
              <a:rPr sz="900" spc="20" dirty="0">
                <a:latin typeface="Palatino Linotype"/>
                <a:cs typeface="Palatino Linotype"/>
              </a:rPr>
              <a:t>&lt;</a:t>
            </a:r>
            <a:r>
              <a:rPr sz="900" spc="135" dirty="0">
                <a:latin typeface="Palatino Linotype"/>
                <a:cs typeface="Palatino Linotype"/>
              </a:rPr>
              <a:t>  </a:t>
            </a:r>
            <a:r>
              <a:rPr sz="900" spc="20" dirty="0">
                <a:latin typeface="Palatino Linotype"/>
                <a:cs typeface="Palatino Linotype"/>
              </a:rPr>
              <a:t>tamanho</a:t>
            </a:r>
            <a:r>
              <a:rPr sz="900" spc="-105" dirty="0">
                <a:latin typeface="Palatino Linotype"/>
                <a:cs typeface="Palatino Linotype"/>
              </a:rPr>
              <a:t> </a:t>
            </a:r>
            <a:r>
              <a:rPr sz="900" spc="270" dirty="0">
                <a:latin typeface="Palatino Linotype"/>
                <a:cs typeface="Palatino Linotype"/>
              </a:rPr>
              <a:t>;</a:t>
            </a:r>
            <a:r>
              <a:rPr sz="900" spc="495" dirty="0">
                <a:latin typeface="Palatino Linotype"/>
                <a:cs typeface="Palatino Linotype"/>
              </a:rPr>
              <a:t> </a:t>
            </a:r>
            <a:r>
              <a:rPr sz="900" spc="160" dirty="0">
                <a:latin typeface="Palatino Linotype"/>
                <a:cs typeface="Palatino Linotype"/>
              </a:rPr>
              <a:t>i++)</a:t>
            </a:r>
            <a:endParaRPr sz="900" dirty="0">
              <a:latin typeface="Palatino Linotype"/>
              <a:cs typeface="Palatino Linotype"/>
            </a:endParaRPr>
          </a:p>
          <a:p>
            <a:pPr marL="654685">
              <a:lnSpc>
                <a:spcPts val="1150"/>
              </a:lnSpc>
            </a:pPr>
            <a:r>
              <a:rPr sz="900" spc="150" dirty="0">
                <a:latin typeface="Palatino Linotype"/>
                <a:cs typeface="Palatino Linotype"/>
              </a:rPr>
              <a:t>printf(</a:t>
            </a:r>
            <a:r>
              <a:rPr sz="900" spc="150" dirty="0">
                <a:solidFill>
                  <a:srgbClr val="FF0000"/>
                </a:solidFill>
                <a:latin typeface="Palatino Linotype"/>
                <a:cs typeface="Palatino Linotype"/>
              </a:rPr>
              <a:t>"%</a:t>
            </a:r>
            <a:r>
              <a:rPr sz="900" spc="-14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900" spc="210" dirty="0">
                <a:solidFill>
                  <a:srgbClr val="FF0000"/>
                </a:solidFill>
                <a:latin typeface="Palatino Linotype"/>
                <a:cs typeface="Palatino Linotype"/>
              </a:rPr>
              <a:t>d"</a:t>
            </a:r>
            <a:r>
              <a:rPr sz="900" spc="210" dirty="0">
                <a:latin typeface="Palatino Linotype"/>
                <a:cs typeface="Palatino Linotype"/>
              </a:rPr>
              <a:t>,</a:t>
            </a:r>
            <a:r>
              <a:rPr sz="900" spc="140" dirty="0">
                <a:latin typeface="Palatino Linotype"/>
                <a:cs typeface="Palatino Linotype"/>
              </a:rPr>
              <a:t>  </a:t>
            </a:r>
            <a:r>
              <a:rPr sz="900" spc="155" dirty="0">
                <a:latin typeface="Palatino Linotype"/>
                <a:cs typeface="Palatino Linotype"/>
              </a:rPr>
              <a:t>vetor[</a:t>
            </a:r>
            <a:r>
              <a:rPr sz="900" spc="-140" dirty="0">
                <a:latin typeface="Palatino Linotype"/>
                <a:cs typeface="Palatino Linotype"/>
              </a:rPr>
              <a:t> </a:t>
            </a:r>
            <a:r>
              <a:rPr sz="900" spc="270" dirty="0">
                <a:latin typeface="Palatino Linotype"/>
                <a:cs typeface="Palatino Linotype"/>
              </a:rPr>
              <a:t>i]);</a:t>
            </a:r>
            <a:endParaRPr sz="900" dirty="0">
              <a:latin typeface="Palatino Linotype"/>
              <a:cs typeface="Palatino Linotype"/>
            </a:endParaRPr>
          </a:p>
          <a:p>
            <a:pPr marL="335915">
              <a:lnSpc>
                <a:spcPts val="1195"/>
              </a:lnSpc>
            </a:pPr>
            <a:r>
              <a:rPr sz="900" spc="175" dirty="0">
                <a:latin typeface="Palatino Linotype"/>
                <a:cs typeface="Palatino Linotype"/>
              </a:rPr>
              <a:t>printf(</a:t>
            </a:r>
            <a:r>
              <a:rPr sz="900" spc="175" dirty="0">
                <a:solidFill>
                  <a:srgbClr val="FF0000"/>
                </a:solidFill>
                <a:latin typeface="Palatino Linotype"/>
                <a:cs typeface="Palatino Linotype"/>
              </a:rPr>
              <a:t>"\</a:t>
            </a:r>
            <a:r>
              <a:rPr sz="900" spc="-12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900" spc="185" dirty="0">
                <a:solidFill>
                  <a:srgbClr val="FF0000"/>
                </a:solidFill>
                <a:latin typeface="Palatino Linotype"/>
                <a:cs typeface="Palatino Linotype"/>
              </a:rPr>
              <a:t>n"</a:t>
            </a:r>
            <a:r>
              <a:rPr sz="900" spc="185" dirty="0">
                <a:latin typeface="Palatino Linotype"/>
                <a:cs typeface="Palatino Linotype"/>
              </a:rPr>
              <a:t>);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ts val="1200"/>
              </a:lnSpc>
            </a:pPr>
            <a:r>
              <a:rPr sz="900" spc="130" dirty="0"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6966" y="3432365"/>
            <a:ext cx="3974465" cy="24130"/>
          </a:xfrm>
          <a:custGeom>
            <a:avLst/>
            <a:gdLst/>
            <a:ahLst/>
            <a:cxnLst/>
            <a:rect l="l" t="t" r="r" b="b"/>
            <a:pathLst>
              <a:path w="3974465" h="24129">
                <a:moveTo>
                  <a:pt x="5067" y="0"/>
                </a:moveTo>
                <a:lnTo>
                  <a:pt x="0" y="0"/>
                </a:lnTo>
                <a:lnTo>
                  <a:pt x="0" y="23685"/>
                </a:lnTo>
                <a:lnTo>
                  <a:pt x="5067" y="23685"/>
                </a:lnTo>
                <a:lnTo>
                  <a:pt x="5067" y="0"/>
                </a:lnTo>
                <a:close/>
              </a:path>
              <a:path w="3974465" h="24129">
                <a:moveTo>
                  <a:pt x="3974046" y="0"/>
                </a:moveTo>
                <a:lnTo>
                  <a:pt x="3968978" y="0"/>
                </a:lnTo>
                <a:lnTo>
                  <a:pt x="3968978" y="23685"/>
                </a:lnTo>
                <a:lnTo>
                  <a:pt x="3974046" y="23685"/>
                </a:lnTo>
                <a:lnTo>
                  <a:pt x="39740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78"/>
            <a:ext cx="16370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Exemplo</a:t>
            </a:r>
            <a:r>
              <a:rPr sz="1400" spc="10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de</a:t>
            </a:r>
            <a:r>
              <a:rPr sz="1400" spc="11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Calibri"/>
                <a:cs typeface="Calibri"/>
              </a:rPr>
              <a:t>Execução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957" y="717421"/>
            <a:ext cx="25844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62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10" dirty="0">
                <a:latin typeface="Arial Black"/>
                <a:cs typeface="Arial Black"/>
              </a:rPr>
              <a:t>Array</a:t>
            </a:r>
            <a:r>
              <a:rPr sz="1100" spc="20" dirty="0">
                <a:latin typeface="Arial Black"/>
                <a:cs typeface="Arial Black"/>
              </a:rPr>
              <a:t> </a:t>
            </a:r>
            <a:r>
              <a:rPr sz="1100" spc="-105" dirty="0">
                <a:latin typeface="Arial Black"/>
                <a:cs typeface="Arial Black"/>
              </a:rPr>
              <a:t>inicial</a:t>
            </a:r>
            <a:r>
              <a:rPr sz="1100" spc="-105" dirty="0">
                <a:latin typeface="Tahoma"/>
                <a:cs typeface="Tahoma"/>
              </a:rPr>
              <a:t>: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64, </a:t>
            </a:r>
            <a:r>
              <a:rPr sz="1100" spc="-35" dirty="0">
                <a:latin typeface="Tahoma"/>
                <a:cs typeface="Tahoma"/>
              </a:rPr>
              <a:t>34,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25,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12,</a:t>
            </a:r>
            <a:r>
              <a:rPr sz="1100" spc="-35" dirty="0">
                <a:latin typeface="Tahoma"/>
                <a:cs typeface="Tahoma"/>
              </a:rPr>
              <a:t> 22,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11,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90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00" y="72578"/>
            <a:ext cx="2936240" cy="10267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Exemplo</a:t>
            </a:r>
            <a:r>
              <a:rPr sz="1400" spc="10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de</a:t>
            </a:r>
            <a:r>
              <a:rPr sz="1400" spc="11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Calibri"/>
                <a:cs typeface="Calibri"/>
              </a:rPr>
              <a:t>Execução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39"/>
              </a:spcBef>
            </a:pPr>
            <a:endParaRPr sz="1400">
              <a:latin typeface="Calibri"/>
              <a:cs typeface="Calibri"/>
            </a:endParaRPr>
          </a:p>
          <a:p>
            <a:pPr marL="377190">
              <a:lnSpc>
                <a:spcPct val="100000"/>
              </a:lnSpc>
              <a:spcBef>
                <a:spcPts val="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62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10" dirty="0">
                <a:latin typeface="Arial Black"/>
                <a:cs typeface="Arial Black"/>
              </a:rPr>
              <a:t>Array</a:t>
            </a:r>
            <a:r>
              <a:rPr sz="1100" spc="20" dirty="0">
                <a:latin typeface="Arial Black"/>
                <a:cs typeface="Arial Black"/>
              </a:rPr>
              <a:t> </a:t>
            </a:r>
            <a:r>
              <a:rPr sz="1100" spc="-105" dirty="0">
                <a:latin typeface="Arial Black"/>
                <a:cs typeface="Arial Black"/>
              </a:rPr>
              <a:t>inicial</a:t>
            </a:r>
            <a:r>
              <a:rPr sz="1100" spc="-105" dirty="0">
                <a:latin typeface="Tahoma"/>
                <a:cs typeface="Tahoma"/>
              </a:rPr>
              <a:t>: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64, </a:t>
            </a:r>
            <a:r>
              <a:rPr sz="1100" spc="-35" dirty="0">
                <a:latin typeface="Tahoma"/>
                <a:cs typeface="Tahoma"/>
              </a:rPr>
              <a:t>34,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25,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12,</a:t>
            </a:r>
            <a:r>
              <a:rPr sz="1100" spc="-35" dirty="0">
                <a:latin typeface="Tahoma"/>
                <a:cs typeface="Tahoma"/>
              </a:rPr>
              <a:t> 22,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11,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90</a:t>
            </a:r>
            <a:endParaRPr sz="1100">
              <a:latin typeface="Tahoma"/>
              <a:cs typeface="Tahoma"/>
            </a:endParaRPr>
          </a:p>
          <a:p>
            <a:pPr marL="377190">
              <a:lnSpc>
                <a:spcPct val="100000"/>
              </a:lnSpc>
              <a:spcBef>
                <a:spcPts val="170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77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70" dirty="0">
                <a:latin typeface="Arial Black"/>
                <a:cs typeface="Arial Black"/>
              </a:rPr>
              <a:t>Passo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1:</a:t>
            </a:r>
            <a:r>
              <a:rPr sz="1100" spc="130" dirty="0">
                <a:latin typeface="Arial Black"/>
                <a:cs typeface="Arial Black"/>
              </a:rPr>
              <a:t> </a:t>
            </a:r>
            <a:r>
              <a:rPr sz="1100" spc="-160" dirty="0">
                <a:latin typeface="Arial Black"/>
                <a:cs typeface="Arial Black"/>
              </a:rPr>
              <a:t>Escolha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do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pivô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Exemplo</a:t>
            </a:r>
            <a:r>
              <a:rPr spc="105" dirty="0"/>
              <a:t> </a:t>
            </a:r>
            <a:r>
              <a:rPr dirty="0"/>
              <a:t>de</a:t>
            </a:r>
            <a:r>
              <a:rPr spc="110" dirty="0"/>
              <a:t> </a:t>
            </a:r>
            <a:r>
              <a:rPr spc="-10" dirty="0"/>
              <a:t>Execução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693887"/>
            <a:ext cx="2584450" cy="5797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62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10" dirty="0">
                <a:latin typeface="Arial Black"/>
                <a:cs typeface="Arial Black"/>
              </a:rPr>
              <a:t>Array</a:t>
            </a:r>
            <a:r>
              <a:rPr sz="1100" spc="20" dirty="0">
                <a:latin typeface="Arial Black"/>
                <a:cs typeface="Arial Black"/>
              </a:rPr>
              <a:t> </a:t>
            </a:r>
            <a:r>
              <a:rPr sz="1100" spc="-105" dirty="0">
                <a:latin typeface="Arial Black"/>
                <a:cs typeface="Arial Black"/>
              </a:rPr>
              <a:t>inicial</a:t>
            </a:r>
            <a:r>
              <a:rPr sz="1100" spc="-105" dirty="0">
                <a:latin typeface="Tahoma"/>
                <a:cs typeface="Tahoma"/>
              </a:rPr>
              <a:t>: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64, </a:t>
            </a:r>
            <a:r>
              <a:rPr sz="1100" spc="-35" dirty="0">
                <a:latin typeface="Tahoma"/>
                <a:cs typeface="Tahoma"/>
              </a:rPr>
              <a:t>34,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25,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12,</a:t>
            </a:r>
            <a:r>
              <a:rPr sz="1100" spc="-35" dirty="0">
                <a:latin typeface="Tahoma"/>
                <a:cs typeface="Tahoma"/>
              </a:rPr>
              <a:t> 22,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11,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90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77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70" dirty="0">
                <a:latin typeface="Arial Black"/>
                <a:cs typeface="Arial Black"/>
              </a:rPr>
              <a:t>Passo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1:</a:t>
            </a:r>
            <a:r>
              <a:rPr sz="1100" spc="130" dirty="0">
                <a:latin typeface="Arial Black"/>
                <a:cs typeface="Arial Black"/>
              </a:rPr>
              <a:t> </a:t>
            </a:r>
            <a:r>
              <a:rPr sz="1100" spc="-160" dirty="0">
                <a:latin typeface="Arial Black"/>
                <a:cs typeface="Arial Black"/>
              </a:rPr>
              <a:t>Escolha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do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pivô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ct val="1000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412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>
                <a:latin typeface="Tahoma"/>
                <a:cs typeface="Tahoma"/>
              </a:rPr>
              <a:t>Pivô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90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(último</a:t>
            </a:r>
            <a:r>
              <a:rPr sz="1000" spc="-10" dirty="0">
                <a:latin typeface="Tahoma"/>
                <a:cs typeface="Tahoma"/>
              </a:rPr>
              <a:t> elemento)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Exemplo</a:t>
            </a:r>
            <a:r>
              <a:rPr spc="105" dirty="0"/>
              <a:t> </a:t>
            </a:r>
            <a:r>
              <a:rPr dirty="0"/>
              <a:t>de</a:t>
            </a:r>
            <a:r>
              <a:rPr spc="110" dirty="0"/>
              <a:t> </a:t>
            </a:r>
            <a:r>
              <a:rPr spc="-10" dirty="0"/>
              <a:t>Execução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62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10" dirty="0">
                <a:latin typeface="Arial Black"/>
                <a:cs typeface="Arial Black"/>
              </a:rPr>
              <a:t>Array</a:t>
            </a:r>
            <a:r>
              <a:rPr sz="1100" spc="20" dirty="0">
                <a:latin typeface="Arial Black"/>
                <a:cs typeface="Arial Black"/>
              </a:rPr>
              <a:t> </a:t>
            </a:r>
            <a:r>
              <a:rPr sz="1100" spc="-105" dirty="0">
                <a:latin typeface="Arial Black"/>
                <a:cs typeface="Arial Black"/>
              </a:rPr>
              <a:t>inicial</a:t>
            </a:r>
            <a:r>
              <a:rPr sz="1100" spc="-105" dirty="0"/>
              <a:t>:</a:t>
            </a:r>
            <a:r>
              <a:rPr sz="1100" spc="75" dirty="0"/>
              <a:t> </a:t>
            </a:r>
            <a:r>
              <a:rPr sz="1100" spc="-40" dirty="0"/>
              <a:t>64, </a:t>
            </a:r>
            <a:r>
              <a:rPr sz="1100" spc="-35" dirty="0"/>
              <a:t>34,</a:t>
            </a:r>
            <a:r>
              <a:rPr sz="1100" spc="-30" dirty="0"/>
              <a:t> </a:t>
            </a:r>
            <a:r>
              <a:rPr sz="1100" spc="-40" dirty="0"/>
              <a:t>25,</a:t>
            </a:r>
            <a:r>
              <a:rPr sz="1100" spc="-35" dirty="0"/>
              <a:t> </a:t>
            </a:r>
            <a:r>
              <a:rPr sz="1100" spc="-40" dirty="0"/>
              <a:t>12,</a:t>
            </a:r>
            <a:r>
              <a:rPr sz="1100" spc="-35" dirty="0"/>
              <a:t> 22,</a:t>
            </a:r>
            <a:r>
              <a:rPr sz="1100" spc="-30" dirty="0"/>
              <a:t> </a:t>
            </a:r>
            <a:r>
              <a:rPr sz="1100" spc="-40" dirty="0"/>
              <a:t>11,</a:t>
            </a:r>
            <a:r>
              <a:rPr sz="1100" spc="-35" dirty="0"/>
              <a:t> </a:t>
            </a:r>
            <a:r>
              <a:rPr sz="1100" spc="-25" dirty="0"/>
              <a:t>90</a:t>
            </a:r>
            <a:endParaRPr sz="1100">
              <a:latin typeface="Arial Black"/>
              <a:cs typeface="Arial Black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77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70" dirty="0">
                <a:latin typeface="Arial Black"/>
                <a:cs typeface="Arial Black"/>
              </a:rPr>
              <a:t>Passo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1:</a:t>
            </a:r>
            <a:r>
              <a:rPr sz="1100" spc="130" dirty="0">
                <a:latin typeface="Arial Black"/>
                <a:cs typeface="Arial Black"/>
              </a:rPr>
              <a:t> </a:t>
            </a:r>
            <a:r>
              <a:rPr sz="1100" spc="-160" dirty="0">
                <a:latin typeface="Arial Black"/>
                <a:cs typeface="Arial Black"/>
              </a:rPr>
              <a:t>Escolha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do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pivô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ct val="1000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412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/>
              <a:t>Pivô</a:t>
            </a:r>
            <a:r>
              <a:rPr sz="1000" spc="-10" dirty="0"/>
              <a:t> </a:t>
            </a:r>
            <a:r>
              <a:rPr sz="1000" dirty="0"/>
              <a:t>=</a:t>
            </a:r>
            <a:r>
              <a:rPr sz="1000" spc="-15" dirty="0"/>
              <a:t> </a:t>
            </a:r>
            <a:r>
              <a:rPr sz="1000" spc="-20" dirty="0"/>
              <a:t>90</a:t>
            </a:r>
            <a:r>
              <a:rPr sz="1000" spc="-15" dirty="0"/>
              <a:t> </a:t>
            </a:r>
            <a:r>
              <a:rPr sz="1000" dirty="0"/>
              <a:t>(último</a:t>
            </a:r>
            <a:r>
              <a:rPr sz="1000" spc="-10" dirty="0"/>
              <a:t> elemento)</a:t>
            </a:r>
            <a:endParaRPr sz="10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25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70" dirty="0">
                <a:latin typeface="Arial Black"/>
                <a:cs typeface="Arial Black"/>
              </a:rPr>
              <a:t>Passo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2:</a:t>
            </a:r>
            <a:r>
              <a:rPr sz="1100" spc="8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Particionamento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Exemplo</a:t>
            </a:r>
            <a:r>
              <a:rPr spc="105" dirty="0"/>
              <a:t> </a:t>
            </a:r>
            <a:r>
              <a:rPr dirty="0"/>
              <a:t>de</a:t>
            </a:r>
            <a:r>
              <a:rPr spc="110" dirty="0"/>
              <a:t> </a:t>
            </a:r>
            <a:r>
              <a:rPr spc="-10" dirty="0"/>
              <a:t>Execução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62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10" dirty="0">
                <a:latin typeface="Arial Black"/>
                <a:cs typeface="Arial Black"/>
              </a:rPr>
              <a:t>Array</a:t>
            </a:r>
            <a:r>
              <a:rPr sz="1100" spc="20" dirty="0">
                <a:latin typeface="Arial Black"/>
                <a:cs typeface="Arial Black"/>
              </a:rPr>
              <a:t> </a:t>
            </a:r>
            <a:r>
              <a:rPr sz="1100" spc="-105" dirty="0">
                <a:latin typeface="Arial Black"/>
                <a:cs typeface="Arial Black"/>
              </a:rPr>
              <a:t>inicial</a:t>
            </a:r>
            <a:r>
              <a:rPr sz="1100" spc="-105" dirty="0"/>
              <a:t>:</a:t>
            </a:r>
            <a:r>
              <a:rPr sz="1100" spc="75" dirty="0"/>
              <a:t> </a:t>
            </a:r>
            <a:r>
              <a:rPr sz="1100" spc="-40" dirty="0"/>
              <a:t>64, </a:t>
            </a:r>
            <a:r>
              <a:rPr sz="1100" spc="-35" dirty="0"/>
              <a:t>34,</a:t>
            </a:r>
            <a:r>
              <a:rPr sz="1100" spc="-30" dirty="0"/>
              <a:t> </a:t>
            </a:r>
            <a:r>
              <a:rPr sz="1100" spc="-40" dirty="0"/>
              <a:t>25,</a:t>
            </a:r>
            <a:r>
              <a:rPr sz="1100" spc="-35" dirty="0"/>
              <a:t> </a:t>
            </a:r>
            <a:r>
              <a:rPr sz="1100" spc="-40" dirty="0"/>
              <a:t>12,</a:t>
            </a:r>
            <a:r>
              <a:rPr sz="1100" spc="-35" dirty="0"/>
              <a:t> 22,</a:t>
            </a:r>
            <a:r>
              <a:rPr sz="1100" spc="-30" dirty="0"/>
              <a:t> </a:t>
            </a:r>
            <a:r>
              <a:rPr sz="1100" spc="-40" dirty="0"/>
              <a:t>11,</a:t>
            </a:r>
            <a:r>
              <a:rPr sz="1100" spc="-35" dirty="0"/>
              <a:t> </a:t>
            </a:r>
            <a:r>
              <a:rPr sz="1100" spc="-25" dirty="0"/>
              <a:t>90</a:t>
            </a:r>
            <a:endParaRPr sz="1100">
              <a:latin typeface="Arial Black"/>
              <a:cs typeface="Arial Black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77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70" dirty="0">
                <a:latin typeface="Arial Black"/>
                <a:cs typeface="Arial Black"/>
              </a:rPr>
              <a:t>Passo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1:</a:t>
            </a:r>
            <a:r>
              <a:rPr sz="1100" spc="130" dirty="0">
                <a:latin typeface="Arial Black"/>
                <a:cs typeface="Arial Black"/>
              </a:rPr>
              <a:t> </a:t>
            </a:r>
            <a:r>
              <a:rPr sz="1100" spc="-160" dirty="0">
                <a:latin typeface="Arial Black"/>
                <a:cs typeface="Arial Black"/>
              </a:rPr>
              <a:t>Escolha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do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pivô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ct val="1000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412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/>
              <a:t>Pivô</a:t>
            </a:r>
            <a:r>
              <a:rPr sz="1000" spc="-10" dirty="0"/>
              <a:t> </a:t>
            </a:r>
            <a:r>
              <a:rPr sz="1000" dirty="0"/>
              <a:t>=</a:t>
            </a:r>
            <a:r>
              <a:rPr sz="1000" spc="-15" dirty="0"/>
              <a:t> </a:t>
            </a:r>
            <a:r>
              <a:rPr sz="1000" spc="-20" dirty="0"/>
              <a:t>90</a:t>
            </a:r>
            <a:r>
              <a:rPr sz="1000" spc="-15" dirty="0"/>
              <a:t> </a:t>
            </a:r>
            <a:r>
              <a:rPr sz="1000" dirty="0"/>
              <a:t>(último</a:t>
            </a:r>
            <a:r>
              <a:rPr sz="1000" spc="-10" dirty="0"/>
              <a:t> elemento)</a:t>
            </a:r>
            <a:endParaRPr sz="10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25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70" dirty="0">
                <a:latin typeface="Arial Black"/>
                <a:cs typeface="Arial Black"/>
              </a:rPr>
              <a:t>Passo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2:</a:t>
            </a:r>
            <a:r>
              <a:rPr sz="1100" spc="8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Particionamento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ct val="1000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52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/>
              <a:t>Ciclo:</a:t>
            </a:r>
            <a:r>
              <a:rPr sz="1000" spc="50" dirty="0"/>
              <a:t> </a:t>
            </a:r>
            <a:r>
              <a:rPr sz="1000" spc="-35" dirty="0"/>
              <a:t>Compara</a:t>
            </a:r>
            <a:r>
              <a:rPr sz="1000" spc="-40" dirty="0"/>
              <a:t> </a:t>
            </a:r>
            <a:r>
              <a:rPr sz="1000" spc="-30" dirty="0"/>
              <a:t>cada</a:t>
            </a:r>
            <a:r>
              <a:rPr sz="1000" spc="-40" dirty="0"/>
              <a:t> elemento</a:t>
            </a:r>
            <a:r>
              <a:rPr sz="1000" spc="-35" dirty="0"/>
              <a:t> </a:t>
            </a:r>
            <a:r>
              <a:rPr sz="1000" spc="-10" dirty="0"/>
              <a:t>com</a:t>
            </a:r>
            <a:r>
              <a:rPr sz="1000" spc="-40" dirty="0"/>
              <a:t> </a:t>
            </a:r>
            <a:r>
              <a:rPr sz="1000" spc="-25" dirty="0"/>
              <a:t>90</a:t>
            </a:r>
            <a:endParaRPr sz="10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Exemplo</a:t>
            </a:r>
            <a:r>
              <a:rPr spc="105" dirty="0"/>
              <a:t> </a:t>
            </a:r>
            <a:r>
              <a:rPr dirty="0"/>
              <a:t>de</a:t>
            </a:r>
            <a:r>
              <a:rPr spc="110" dirty="0"/>
              <a:t> </a:t>
            </a:r>
            <a:r>
              <a:rPr spc="-10" dirty="0"/>
              <a:t>Execução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62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10" dirty="0">
                <a:latin typeface="Arial Black"/>
                <a:cs typeface="Arial Black"/>
              </a:rPr>
              <a:t>Array</a:t>
            </a:r>
            <a:r>
              <a:rPr sz="1100" spc="20" dirty="0">
                <a:latin typeface="Arial Black"/>
                <a:cs typeface="Arial Black"/>
              </a:rPr>
              <a:t> </a:t>
            </a:r>
            <a:r>
              <a:rPr sz="1100" spc="-105" dirty="0">
                <a:latin typeface="Arial Black"/>
                <a:cs typeface="Arial Black"/>
              </a:rPr>
              <a:t>inicial</a:t>
            </a:r>
            <a:r>
              <a:rPr sz="1100" spc="-105" dirty="0"/>
              <a:t>:</a:t>
            </a:r>
            <a:r>
              <a:rPr sz="1100" spc="75" dirty="0"/>
              <a:t> </a:t>
            </a:r>
            <a:r>
              <a:rPr sz="1100" spc="-40" dirty="0"/>
              <a:t>64, </a:t>
            </a:r>
            <a:r>
              <a:rPr sz="1100" spc="-35" dirty="0"/>
              <a:t>34,</a:t>
            </a:r>
            <a:r>
              <a:rPr sz="1100" spc="-30" dirty="0"/>
              <a:t> </a:t>
            </a:r>
            <a:r>
              <a:rPr sz="1100" spc="-40" dirty="0"/>
              <a:t>25,</a:t>
            </a:r>
            <a:r>
              <a:rPr sz="1100" spc="-35" dirty="0"/>
              <a:t> </a:t>
            </a:r>
            <a:r>
              <a:rPr sz="1100" spc="-40" dirty="0"/>
              <a:t>12,</a:t>
            </a:r>
            <a:r>
              <a:rPr sz="1100" spc="-35" dirty="0"/>
              <a:t> 22,</a:t>
            </a:r>
            <a:r>
              <a:rPr sz="1100" spc="-30" dirty="0"/>
              <a:t> </a:t>
            </a:r>
            <a:r>
              <a:rPr sz="1100" spc="-40" dirty="0"/>
              <a:t>11,</a:t>
            </a:r>
            <a:r>
              <a:rPr sz="1100" spc="-35" dirty="0"/>
              <a:t> </a:t>
            </a:r>
            <a:r>
              <a:rPr sz="1100" spc="-25" dirty="0"/>
              <a:t>90</a:t>
            </a:r>
            <a:endParaRPr sz="1100">
              <a:latin typeface="Arial Black"/>
              <a:cs typeface="Arial Black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77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70" dirty="0">
                <a:latin typeface="Arial Black"/>
                <a:cs typeface="Arial Black"/>
              </a:rPr>
              <a:t>Passo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1:</a:t>
            </a:r>
            <a:r>
              <a:rPr sz="1100" spc="130" dirty="0">
                <a:latin typeface="Arial Black"/>
                <a:cs typeface="Arial Black"/>
              </a:rPr>
              <a:t> </a:t>
            </a:r>
            <a:r>
              <a:rPr sz="1100" spc="-160" dirty="0">
                <a:latin typeface="Arial Black"/>
                <a:cs typeface="Arial Black"/>
              </a:rPr>
              <a:t>Escolha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do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pivô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ct val="1000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412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/>
              <a:t>Pivô</a:t>
            </a:r>
            <a:r>
              <a:rPr sz="1000" spc="-10" dirty="0"/>
              <a:t> </a:t>
            </a:r>
            <a:r>
              <a:rPr sz="1000" dirty="0"/>
              <a:t>=</a:t>
            </a:r>
            <a:r>
              <a:rPr sz="1000" spc="-15" dirty="0"/>
              <a:t> </a:t>
            </a:r>
            <a:r>
              <a:rPr sz="1000" spc="-20" dirty="0"/>
              <a:t>90</a:t>
            </a:r>
            <a:r>
              <a:rPr sz="1000" spc="-15" dirty="0"/>
              <a:t> </a:t>
            </a:r>
            <a:r>
              <a:rPr sz="1000" dirty="0"/>
              <a:t>(último</a:t>
            </a:r>
            <a:r>
              <a:rPr sz="1000" spc="-10" dirty="0"/>
              <a:t> elemento)</a:t>
            </a:r>
            <a:endParaRPr sz="10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25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70" dirty="0">
                <a:latin typeface="Arial Black"/>
                <a:cs typeface="Arial Black"/>
              </a:rPr>
              <a:t>Passo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2:</a:t>
            </a:r>
            <a:r>
              <a:rPr sz="1100" spc="8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Particionamento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52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/>
              <a:t>Ciclo:</a:t>
            </a:r>
            <a:r>
              <a:rPr sz="1000" spc="50" dirty="0"/>
              <a:t> </a:t>
            </a:r>
            <a:r>
              <a:rPr sz="1000" spc="-35" dirty="0"/>
              <a:t>Compara</a:t>
            </a:r>
            <a:r>
              <a:rPr sz="1000" spc="-40" dirty="0"/>
              <a:t> </a:t>
            </a:r>
            <a:r>
              <a:rPr sz="1000" spc="-30" dirty="0"/>
              <a:t>cada</a:t>
            </a:r>
            <a:r>
              <a:rPr sz="1000" spc="-40" dirty="0"/>
              <a:t> elemento</a:t>
            </a:r>
            <a:r>
              <a:rPr sz="1000" spc="-35" dirty="0"/>
              <a:t> </a:t>
            </a:r>
            <a:r>
              <a:rPr sz="1000" spc="-10" dirty="0"/>
              <a:t>com</a:t>
            </a:r>
            <a:r>
              <a:rPr sz="1000" spc="-40" dirty="0"/>
              <a:t> </a:t>
            </a:r>
            <a:r>
              <a:rPr sz="1000" spc="-25" dirty="0"/>
              <a:t>90</a:t>
            </a:r>
            <a:endParaRPr sz="1000">
              <a:latin typeface="Cambria"/>
              <a:cs typeface="Cambria"/>
            </a:endParaRPr>
          </a:p>
          <a:p>
            <a:pPr marL="324485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75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35" dirty="0"/>
              <a:t>Resultado:</a:t>
            </a:r>
            <a:r>
              <a:rPr sz="1000" spc="65" dirty="0"/>
              <a:t> </a:t>
            </a:r>
            <a:r>
              <a:rPr sz="1000" spc="-35" dirty="0"/>
              <a:t>11,</a:t>
            </a:r>
            <a:r>
              <a:rPr sz="1000" spc="-30" dirty="0"/>
              <a:t> </a:t>
            </a:r>
            <a:r>
              <a:rPr sz="1000" spc="-35" dirty="0"/>
              <a:t>34,</a:t>
            </a:r>
            <a:r>
              <a:rPr sz="1000" spc="-25" dirty="0"/>
              <a:t> </a:t>
            </a:r>
            <a:r>
              <a:rPr sz="1000" spc="-35" dirty="0"/>
              <a:t>25,</a:t>
            </a:r>
            <a:r>
              <a:rPr sz="1000" spc="-30" dirty="0"/>
              <a:t> </a:t>
            </a:r>
            <a:r>
              <a:rPr sz="1000" spc="-35" dirty="0"/>
              <a:t>12,</a:t>
            </a:r>
            <a:r>
              <a:rPr sz="1000" spc="-30" dirty="0"/>
              <a:t> </a:t>
            </a:r>
            <a:r>
              <a:rPr sz="1000" spc="-35" dirty="0"/>
              <a:t>22,</a:t>
            </a:r>
            <a:r>
              <a:rPr sz="1000" spc="-25" dirty="0"/>
              <a:t> </a:t>
            </a:r>
            <a:r>
              <a:rPr sz="1000" spc="-35" dirty="0"/>
              <a:t>64,</a:t>
            </a:r>
            <a:r>
              <a:rPr sz="1000" spc="-30" dirty="0"/>
              <a:t> </a:t>
            </a:r>
            <a:r>
              <a:rPr sz="1000" spc="-25" dirty="0"/>
              <a:t>90</a:t>
            </a:r>
            <a:endParaRPr sz="10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0" dirty="0"/>
              <a:t>O</a:t>
            </a:r>
            <a:r>
              <a:rPr spc="85" dirty="0"/>
              <a:t> </a:t>
            </a:r>
            <a:r>
              <a:rPr dirty="0"/>
              <a:t>que</a:t>
            </a:r>
            <a:r>
              <a:rPr spc="90" dirty="0"/>
              <a:t> </a:t>
            </a:r>
            <a:r>
              <a:rPr dirty="0"/>
              <a:t>é</a:t>
            </a:r>
            <a:r>
              <a:rPr spc="90" dirty="0"/>
              <a:t> </a:t>
            </a:r>
            <a:r>
              <a:rPr dirty="0"/>
              <a:t>o</a:t>
            </a:r>
            <a:r>
              <a:rPr spc="90" dirty="0"/>
              <a:t> </a:t>
            </a:r>
            <a:r>
              <a:rPr spc="-10" dirty="0"/>
              <a:t>QuickSort?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932153"/>
            <a:ext cx="368681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352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Um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algoritmo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ordenação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altamente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eﬁciente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baseado</a:t>
            </a:r>
            <a:r>
              <a:rPr sz="1100" spc="-25" dirty="0">
                <a:latin typeface="Tahoma"/>
                <a:cs typeface="Tahoma"/>
              </a:rPr>
              <a:t> na </a:t>
            </a:r>
            <a:r>
              <a:rPr sz="1100" spc="-40" dirty="0">
                <a:latin typeface="Tahoma"/>
                <a:cs typeface="Tahoma"/>
              </a:rPr>
              <a:t>estratégia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"dividir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para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conquistar".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Exemplo</a:t>
            </a:r>
            <a:r>
              <a:rPr spc="105" dirty="0"/>
              <a:t> </a:t>
            </a:r>
            <a:r>
              <a:rPr dirty="0"/>
              <a:t>de</a:t>
            </a:r>
            <a:r>
              <a:rPr spc="110" dirty="0"/>
              <a:t> </a:t>
            </a:r>
            <a:r>
              <a:rPr spc="-10" dirty="0"/>
              <a:t>Execução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62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10" dirty="0">
                <a:latin typeface="Arial Black"/>
                <a:cs typeface="Arial Black"/>
              </a:rPr>
              <a:t>Array</a:t>
            </a:r>
            <a:r>
              <a:rPr sz="1100" spc="20" dirty="0">
                <a:latin typeface="Arial Black"/>
                <a:cs typeface="Arial Black"/>
              </a:rPr>
              <a:t> </a:t>
            </a:r>
            <a:r>
              <a:rPr sz="1100" spc="-105" dirty="0">
                <a:latin typeface="Arial Black"/>
                <a:cs typeface="Arial Black"/>
              </a:rPr>
              <a:t>inicial</a:t>
            </a:r>
            <a:r>
              <a:rPr sz="1100" spc="-105" dirty="0"/>
              <a:t>:</a:t>
            </a:r>
            <a:r>
              <a:rPr sz="1100" spc="75" dirty="0"/>
              <a:t> </a:t>
            </a:r>
            <a:r>
              <a:rPr sz="1100" spc="-40" dirty="0"/>
              <a:t>64, </a:t>
            </a:r>
            <a:r>
              <a:rPr sz="1100" spc="-35" dirty="0"/>
              <a:t>34,</a:t>
            </a:r>
            <a:r>
              <a:rPr sz="1100" spc="-30" dirty="0"/>
              <a:t> </a:t>
            </a:r>
            <a:r>
              <a:rPr sz="1100" spc="-40" dirty="0"/>
              <a:t>25,</a:t>
            </a:r>
            <a:r>
              <a:rPr sz="1100" spc="-35" dirty="0"/>
              <a:t> </a:t>
            </a:r>
            <a:r>
              <a:rPr sz="1100" spc="-40" dirty="0"/>
              <a:t>12,</a:t>
            </a:r>
            <a:r>
              <a:rPr sz="1100" spc="-35" dirty="0"/>
              <a:t> 22,</a:t>
            </a:r>
            <a:r>
              <a:rPr sz="1100" spc="-30" dirty="0"/>
              <a:t> </a:t>
            </a:r>
            <a:r>
              <a:rPr sz="1100" spc="-40" dirty="0"/>
              <a:t>11,</a:t>
            </a:r>
            <a:r>
              <a:rPr sz="1100" spc="-35" dirty="0"/>
              <a:t> </a:t>
            </a:r>
            <a:r>
              <a:rPr sz="1100" spc="-25" dirty="0"/>
              <a:t>90</a:t>
            </a:r>
            <a:endParaRPr sz="1100">
              <a:latin typeface="Arial Black"/>
              <a:cs typeface="Arial Black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77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70" dirty="0">
                <a:latin typeface="Arial Black"/>
                <a:cs typeface="Arial Black"/>
              </a:rPr>
              <a:t>Passo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1:</a:t>
            </a:r>
            <a:r>
              <a:rPr sz="1100" spc="130" dirty="0">
                <a:latin typeface="Arial Black"/>
                <a:cs typeface="Arial Black"/>
              </a:rPr>
              <a:t> </a:t>
            </a:r>
            <a:r>
              <a:rPr sz="1100" spc="-160" dirty="0">
                <a:latin typeface="Arial Black"/>
                <a:cs typeface="Arial Black"/>
              </a:rPr>
              <a:t>Escolha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do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pivô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ct val="1000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412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/>
              <a:t>Pivô</a:t>
            </a:r>
            <a:r>
              <a:rPr sz="1000" spc="-10" dirty="0"/>
              <a:t> </a:t>
            </a:r>
            <a:r>
              <a:rPr sz="1000" dirty="0"/>
              <a:t>=</a:t>
            </a:r>
            <a:r>
              <a:rPr sz="1000" spc="-15" dirty="0"/>
              <a:t> </a:t>
            </a:r>
            <a:r>
              <a:rPr sz="1000" spc="-20" dirty="0"/>
              <a:t>90</a:t>
            </a:r>
            <a:r>
              <a:rPr sz="1000" spc="-15" dirty="0"/>
              <a:t> </a:t>
            </a:r>
            <a:r>
              <a:rPr sz="1000" dirty="0"/>
              <a:t>(último</a:t>
            </a:r>
            <a:r>
              <a:rPr sz="1000" spc="-10" dirty="0"/>
              <a:t> elemento)</a:t>
            </a:r>
            <a:endParaRPr sz="10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25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70" dirty="0">
                <a:latin typeface="Arial Black"/>
                <a:cs typeface="Arial Black"/>
              </a:rPr>
              <a:t>Passo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2:</a:t>
            </a:r>
            <a:r>
              <a:rPr sz="1100" spc="8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Particionamento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52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/>
              <a:t>Ciclo:</a:t>
            </a:r>
            <a:r>
              <a:rPr sz="1000" spc="50" dirty="0"/>
              <a:t> </a:t>
            </a:r>
            <a:r>
              <a:rPr sz="1000" spc="-35" dirty="0"/>
              <a:t>Compara</a:t>
            </a:r>
            <a:r>
              <a:rPr sz="1000" spc="-40" dirty="0"/>
              <a:t> </a:t>
            </a:r>
            <a:r>
              <a:rPr sz="1000" spc="-30" dirty="0"/>
              <a:t>cada</a:t>
            </a:r>
            <a:r>
              <a:rPr sz="1000" spc="-40" dirty="0"/>
              <a:t> elemento</a:t>
            </a:r>
            <a:r>
              <a:rPr sz="1000" spc="-35" dirty="0"/>
              <a:t> </a:t>
            </a:r>
            <a:r>
              <a:rPr sz="1000" spc="-10" dirty="0"/>
              <a:t>com</a:t>
            </a:r>
            <a:r>
              <a:rPr sz="1000" spc="-40" dirty="0"/>
              <a:t> </a:t>
            </a:r>
            <a:r>
              <a:rPr sz="1000" spc="-25" dirty="0"/>
              <a:t>90</a:t>
            </a:r>
            <a:endParaRPr sz="1000">
              <a:latin typeface="Cambria"/>
              <a:cs typeface="Cambria"/>
            </a:endParaRPr>
          </a:p>
          <a:p>
            <a:pPr marL="324485">
              <a:lnSpc>
                <a:spcPts val="1195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75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35" dirty="0"/>
              <a:t>Resultado:</a:t>
            </a:r>
            <a:r>
              <a:rPr sz="1000" spc="65" dirty="0"/>
              <a:t> </a:t>
            </a:r>
            <a:r>
              <a:rPr sz="1000" spc="-35" dirty="0"/>
              <a:t>11,</a:t>
            </a:r>
            <a:r>
              <a:rPr sz="1000" spc="-30" dirty="0"/>
              <a:t> </a:t>
            </a:r>
            <a:r>
              <a:rPr sz="1000" spc="-35" dirty="0"/>
              <a:t>34,</a:t>
            </a:r>
            <a:r>
              <a:rPr sz="1000" spc="-25" dirty="0"/>
              <a:t> </a:t>
            </a:r>
            <a:r>
              <a:rPr sz="1000" spc="-35" dirty="0"/>
              <a:t>25,</a:t>
            </a:r>
            <a:r>
              <a:rPr sz="1000" spc="-30" dirty="0"/>
              <a:t> </a:t>
            </a:r>
            <a:r>
              <a:rPr sz="1000" spc="-35" dirty="0"/>
              <a:t>12,</a:t>
            </a:r>
            <a:r>
              <a:rPr sz="1000" spc="-30" dirty="0"/>
              <a:t> </a:t>
            </a:r>
            <a:r>
              <a:rPr sz="1000" spc="-35" dirty="0"/>
              <a:t>22,</a:t>
            </a:r>
            <a:r>
              <a:rPr sz="1000" spc="-25" dirty="0"/>
              <a:t> </a:t>
            </a:r>
            <a:r>
              <a:rPr sz="1000" spc="-35" dirty="0"/>
              <a:t>64,</a:t>
            </a:r>
            <a:r>
              <a:rPr sz="1000" spc="-30" dirty="0"/>
              <a:t> </a:t>
            </a:r>
            <a:r>
              <a:rPr sz="1000" spc="-25" dirty="0"/>
              <a:t>90</a:t>
            </a:r>
            <a:endParaRPr sz="1000">
              <a:latin typeface="Cambria"/>
              <a:cs typeface="Cambria"/>
            </a:endParaRPr>
          </a:p>
          <a:p>
            <a:pPr marL="324485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82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/>
              <a:t>Pivô</a:t>
            </a:r>
            <a:r>
              <a:rPr sz="1000" spc="-25" dirty="0"/>
              <a:t> </a:t>
            </a:r>
            <a:r>
              <a:rPr sz="1000" spc="-20" dirty="0"/>
              <a:t>(90)</a:t>
            </a:r>
            <a:r>
              <a:rPr sz="1000" spc="-25" dirty="0"/>
              <a:t> </a:t>
            </a:r>
            <a:r>
              <a:rPr sz="1000" spc="-10" dirty="0"/>
              <a:t>na</a:t>
            </a:r>
            <a:r>
              <a:rPr sz="1000" spc="-25" dirty="0"/>
              <a:t> posição </a:t>
            </a:r>
            <a:r>
              <a:rPr sz="1000" spc="-20" dirty="0"/>
              <a:t>ﬁnal</a:t>
            </a:r>
            <a:endParaRPr sz="10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Exemplo</a:t>
            </a:r>
            <a:r>
              <a:rPr spc="105" dirty="0"/>
              <a:t> </a:t>
            </a:r>
            <a:r>
              <a:rPr dirty="0"/>
              <a:t>de</a:t>
            </a:r>
            <a:r>
              <a:rPr spc="110" dirty="0"/>
              <a:t> </a:t>
            </a:r>
            <a:r>
              <a:rPr spc="-10" dirty="0"/>
              <a:t>Execução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62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10" dirty="0">
                <a:latin typeface="Arial Black"/>
                <a:cs typeface="Arial Black"/>
              </a:rPr>
              <a:t>Array</a:t>
            </a:r>
            <a:r>
              <a:rPr sz="1100" spc="20" dirty="0">
                <a:latin typeface="Arial Black"/>
                <a:cs typeface="Arial Black"/>
              </a:rPr>
              <a:t> </a:t>
            </a:r>
            <a:r>
              <a:rPr sz="1100" spc="-105" dirty="0">
                <a:latin typeface="Arial Black"/>
                <a:cs typeface="Arial Black"/>
              </a:rPr>
              <a:t>inicial</a:t>
            </a:r>
            <a:r>
              <a:rPr sz="1100" spc="-105" dirty="0"/>
              <a:t>:</a:t>
            </a:r>
            <a:r>
              <a:rPr sz="1100" spc="75" dirty="0"/>
              <a:t> </a:t>
            </a:r>
            <a:r>
              <a:rPr sz="1100" spc="-40" dirty="0"/>
              <a:t>64, </a:t>
            </a:r>
            <a:r>
              <a:rPr sz="1100" spc="-35" dirty="0"/>
              <a:t>34,</a:t>
            </a:r>
            <a:r>
              <a:rPr sz="1100" spc="-30" dirty="0"/>
              <a:t> </a:t>
            </a:r>
            <a:r>
              <a:rPr sz="1100" spc="-40" dirty="0"/>
              <a:t>25,</a:t>
            </a:r>
            <a:r>
              <a:rPr sz="1100" spc="-35" dirty="0"/>
              <a:t> </a:t>
            </a:r>
            <a:r>
              <a:rPr sz="1100" spc="-40" dirty="0"/>
              <a:t>12,</a:t>
            </a:r>
            <a:r>
              <a:rPr sz="1100" spc="-35" dirty="0"/>
              <a:t> 22,</a:t>
            </a:r>
            <a:r>
              <a:rPr sz="1100" spc="-30" dirty="0"/>
              <a:t> </a:t>
            </a:r>
            <a:r>
              <a:rPr sz="1100" spc="-40" dirty="0"/>
              <a:t>11,</a:t>
            </a:r>
            <a:r>
              <a:rPr sz="1100" spc="-35" dirty="0"/>
              <a:t> </a:t>
            </a:r>
            <a:r>
              <a:rPr sz="1100" spc="-25" dirty="0"/>
              <a:t>90</a:t>
            </a:r>
            <a:endParaRPr sz="1100">
              <a:latin typeface="Arial Black"/>
              <a:cs typeface="Arial Black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77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70" dirty="0">
                <a:latin typeface="Arial Black"/>
                <a:cs typeface="Arial Black"/>
              </a:rPr>
              <a:t>Passo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1:</a:t>
            </a:r>
            <a:r>
              <a:rPr sz="1100" spc="130" dirty="0">
                <a:latin typeface="Arial Black"/>
                <a:cs typeface="Arial Black"/>
              </a:rPr>
              <a:t> </a:t>
            </a:r>
            <a:r>
              <a:rPr sz="1100" spc="-160" dirty="0">
                <a:latin typeface="Arial Black"/>
                <a:cs typeface="Arial Black"/>
              </a:rPr>
              <a:t>Escolha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do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pivô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ct val="1000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412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/>
              <a:t>Pivô</a:t>
            </a:r>
            <a:r>
              <a:rPr sz="1000" spc="-10" dirty="0"/>
              <a:t> </a:t>
            </a:r>
            <a:r>
              <a:rPr sz="1000" dirty="0"/>
              <a:t>=</a:t>
            </a:r>
            <a:r>
              <a:rPr sz="1000" spc="-15" dirty="0"/>
              <a:t> </a:t>
            </a:r>
            <a:r>
              <a:rPr sz="1000" spc="-20" dirty="0"/>
              <a:t>90</a:t>
            </a:r>
            <a:r>
              <a:rPr sz="1000" spc="-15" dirty="0"/>
              <a:t> </a:t>
            </a:r>
            <a:r>
              <a:rPr sz="1000" dirty="0"/>
              <a:t>(último</a:t>
            </a:r>
            <a:r>
              <a:rPr sz="1000" spc="-10" dirty="0"/>
              <a:t> elemento)</a:t>
            </a:r>
            <a:endParaRPr sz="10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25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70" dirty="0">
                <a:latin typeface="Arial Black"/>
                <a:cs typeface="Arial Black"/>
              </a:rPr>
              <a:t>Passo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2:</a:t>
            </a:r>
            <a:r>
              <a:rPr sz="1100" spc="8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Particionamento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52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/>
              <a:t>Ciclo:</a:t>
            </a:r>
            <a:r>
              <a:rPr sz="1000" spc="50" dirty="0"/>
              <a:t> </a:t>
            </a:r>
            <a:r>
              <a:rPr sz="1000" spc="-35" dirty="0"/>
              <a:t>Compara</a:t>
            </a:r>
            <a:r>
              <a:rPr sz="1000" spc="-40" dirty="0"/>
              <a:t> </a:t>
            </a:r>
            <a:r>
              <a:rPr sz="1000" spc="-30" dirty="0"/>
              <a:t>cada</a:t>
            </a:r>
            <a:r>
              <a:rPr sz="1000" spc="-40" dirty="0"/>
              <a:t> elemento</a:t>
            </a:r>
            <a:r>
              <a:rPr sz="1000" spc="-35" dirty="0"/>
              <a:t> </a:t>
            </a:r>
            <a:r>
              <a:rPr sz="1000" spc="-10" dirty="0"/>
              <a:t>com</a:t>
            </a:r>
            <a:r>
              <a:rPr sz="1000" spc="-40" dirty="0"/>
              <a:t> </a:t>
            </a:r>
            <a:r>
              <a:rPr sz="1000" spc="-25" dirty="0"/>
              <a:t>90</a:t>
            </a:r>
            <a:endParaRPr sz="1000">
              <a:latin typeface="Cambria"/>
              <a:cs typeface="Cambria"/>
            </a:endParaRPr>
          </a:p>
          <a:p>
            <a:pPr marL="324485">
              <a:lnSpc>
                <a:spcPts val="1195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75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35" dirty="0"/>
              <a:t>Resultado:</a:t>
            </a:r>
            <a:r>
              <a:rPr sz="1000" spc="65" dirty="0"/>
              <a:t> </a:t>
            </a:r>
            <a:r>
              <a:rPr sz="1000" spc="-35" dirty="0"/>
              <a:t>11,</a:t>
            </a:r>
            <a:r>
              <a:rPr sz="1000" spc="-30" dirty="0"/>
              <a:t> </a:t>
            </a:r>
            <a:r>
              <a:rPr sz="1000" spc="-35" dirty="0"/>
              <a:t>34,</a:t>
            </a:r>
            <a:r>
              <a:rPr sz="1000" spc="-25" dirty="0"/>
              <a:t> </a:t>
            </a:r>
            <a:r>
              <a:rPr sz="1000" spc="-35" dirty="0"/>
              <a:t>25,</a:t>
            </a:r>
            <a:r>
              <a:rPr sz="1000" spc="-30" dirty="0"/>
              <a:t> </a:t>
            </a:r>
            <a:r>
              <a:rPr sz="1000" spc="-35" dirty="0"/>
              <a:t>12,</a:t>
            </a:r>
            <a:r>
              <a:rPr sz="1000" spc="-30" dirty="0"/>
              <a:t> </a:t>
            </a:r>
            <a:r>
              <a:rPr sz="1000" spc="-35" dirty="0"/>
              <a:t>22,</a:t>
            </a:r>
            <a:r>
              <a:rPr sz="1000" spc="-25" dirty="0"/>
              <a:t> </a:t>
            </a:r>
            <a:r>
              <a:rPr sz="1000" spc="-35" dirty="0"/>
              <a:t>64,</a:t>
            </a:r>
            <a:r>
              <a:rPr sz="1000" spc="-30" dirty="0"/>
              <a:t> </a:t>
            </a:r>
            <a:r>
              <a:rPr sz="1000" spc="-25" dirty="0"/>
              <a:t>90</a:t>
            </a:r>
            <a:endParaRPr sz="1000">
              <a:latin typeface="Cambria"/>
              <a:cs typeface="Cambria"/>
            </a:endParaRPr>
          </a:p>
          <a:p>
            <a:pPr marL="324485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82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/>
              <a:t>Pivô</a:t>
            </a:r>
            <a:r>
              <a:rPr sz="1000" spc="-25" dirty="0"/>
              <a:t> </a:t>
            </a:r>
            <a:r>
              <a:rPr sz="1000" spc="-20" dirty="0"/>
              <a:t>(90)</a:t>
            </a:r>
            <a:r>
              <a:rPr sz="1000" spc="-25" dirty="0"/>
              <a:t> </a:t>
            </a:r>
            <a:r>
              <a:rPr sz="1000" spc="-10" dirty="0"/>
              <a:t>na</a:t>
            </a:r>
            <a:r>
              <a:rPr sz="1000" spc="-25" dirty="0"/>
              <a:t> posição </a:t>
            </a:r>
            <a:r>
              <a:rPr sz="1000" spc="-20" dirty="0"/>
              <a:t>ﬁnal</a:t>
            </a:r>
            <a:endParaRPr sz="10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25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70" dirty="0">
                <a:latin typeface="Arial Black"/>
                <a:cs typeface="Arial Black"/>
              </a:rPr>
              <a:t>Passo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3:</a:t>
            </a:r>
            <a:r>
              <a:rPr sz="1100" spc="8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Recursão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Exemplo</a:t>
            </a:r>
            <a:r>
              <a:rPr spc="105" dirty="0"/>
              <a:t> </a:t>
            </a:r>
            <a:r>
              <a:rPr dirty="0"/>
              <a:t>de</a:t>
            </a:r>
            <a:r>
              <a:rPr spc="110" dirty="0"/>
              <a:t> </a:t>
            </a:r>
            <a:r>
              <a:rPr spc="-10" dirty="0"/>
              <a:t>Execução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62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10" dirty="0">
                <a:latin typeface="Arial Black"/>
                <a:cs typeface="Arial Black"/>
              </a:rPr>
              <a:t>Array</a:t>
            </a:r>
            <a:r>
              <a:rPr sz="1100" spc="20" dirty="0">
                <a:latin typeface="Arial Black"/>
                <a:cs typeface="Arial Black"/>
              </a:rPr>
              <a:t> </a:t>
            </a:r>
            <a:r>
              <a:rPr sz="1100" spc="-105" dirty="0">
                <a:latin typeface="Arial Black"/>
                <a:cs typeface="Arial Black"/>
              </a:rPr>
              <a:t>inicial</a:t>
            </a:r>
            <a:r>
              <a:rPr sz="1100" spc="-105" dirty="0"/>
              <a:t>:</a:t>
            </a:r>
            <a:r>
              <a:rPr sz="1100" spc="75" dirty="0"/>
              <a:t> </a:t>
            </a:r>
            <a:r>
              <a:rPr sz="1100" spc="-40" dirty="0"/>
              <a:t>64, </a:t>
            </a:r>
            <a:r>
              <a:rPr sz="1100" spc="-35" dirty="0"/>
              <a:t>34,</a:t>
            </a:r>
            <a:r>
              <a:rPr sz="1100" spc="-30" dirty="0"/>
              <a:t> </a:t>
            </a:r>
            <a:r>
              <a:rPr sz="1100" spc="-40" dirty="0"/>
              <a:t>25,</a:t>
            </a:r>
            <a:r>
              <a:rPr sz="1100" spc="-35" dirty="0"/>
              <a:t> </a:t>
            </a:r>
            <a:r>
              <a:rPr sz="1100" spc="-40" dirty="0"/>
              <a:t>12,</a:t>
            </a:r>
            <a:r>
              <a:rPr sz="1100" spc="-35" dirty="0"/>
              <a:t> 22,</a:t>
            </a:r>
            <a:r>
              <a:rPr sz="1100" spc="-30" dirty="0"/>
              <a:t> </a:t>
            </a:r>
            <a:r>
              <a:rPr sz="1100" spc="-40" dirty="0"/>
              <a:t>11,</a:t>
            </a:r>
            <a:r>
              <a:rPr sz="1100" spc="-35" dirty="0"/>
              <a:t> </a:t>
            </a:r>
            <a:r>
              <a:rPr sz="1100" spc="-25" dirty="0"/>
              <a:t>90</a:t>
            </a:r>
            <a:endParaRPr sz="1100">
              <a:latin typeface="Arial Black"/>
              <a:cs typeface="Arial Black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77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70" dirty="0">
                <a:latin typeface="Arial Black"/>
                <a:cs typeface="Arial Black"/>
              </a:rPr>
              <a:t>Passo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1:</a:t>
            </a:r>
            <a:r>
              <a:rPr sz="1100" spc="130" dirty="0">
                <a:latin typeface="Arial Black"/>
                <a:cs typeface="Arial Black"/>
              </a:rPr>
              <a:t> </a:t>
            </a:r>
            <a:r>
              <a:rPr sz="1100" spc="-160" dirty="0">
                <a:latin typeface="Arial Black"/>
                <a:cs typeface="Arial Black"/>
              </a:rPr>
              <a:t>Escolha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do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pivô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ct val="1000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412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/>
              <a:t>Pivô</a:t>
            </a:r>
            <a:r>
              <a:rPr sz="1000" spc="-10" dirty="0"/>
              <a:t> </a:t>
            </a:r>
            <a:r>
              <a:rPr sz="1000" dirty="0"/>
              <a:t>=</a:t>
            </a:r>
            <a:r>
              <a:rPr sz="1000" spc="-15" dirty="0"/>
              <a:t> </a:t>
            </a:r>
            <a:r>
              <a:rPr sz="1000" spc="-20" dirty="0"/>
              <a:t>90</a:t>
            </a:r>
            <a:r>
              <a:rPr sz="1000" spc="-15" dirty="0"/>
              <a:t> </a:t>
            </a:r>
            <a:r>
              <a:rPr sz="1000" dirty="0"/>
              <a:t>(último</a:t>
            </a:r>
            <a:r>
              <a:rPr sz="1000" spc="-10" dirty="0"/>
              <a:t> elemento)</a:t>
            </a:r>
            <a:endParaRPr sz="10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25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70" dirty="0">
                <a:latin typeface="Arial Black"/>
                <a:cs typeface="Arial Black"/>
              </a:rPr>
              <a:t>Passo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2:</a:t>
            </a:r>
            <a:r>
              <a:rPr sz="1100" spc="8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Particionamento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52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/>
              <a:t>Ciclo:</a:t>
            </a:r>
            <a:r>
              <a:rPr sz="1000" spc="50" dirty="0"/>
              <a:t> </a:t>
            </a:r>
            <a:r>
              <a:rPr sz="1000" spc="-35" dirty="0"/>
              <a:t>Compara</a:t>
            </a:r>
            <a:r>
              <a:rPr sz="1000" spc="-40" dirty="0"/>
              <a:t> </a:t>
            </a:r>
            <a:r>
              <a:rPr sz="1000" spc="-30" dirty="0"/>
              <a:t>cada</a:t>
            </a:r>
            <a:r>
              <a:rPr sz="1000" spc="-40" dirty="0"/>
              <a:t> elemento</a:t>
            </a:r>
            <a:r>
              <a:rPr sz="1000" spc="-35" dirty="0"/>
              <a:t> </a:t>
            </a:r>
            <a:r>
              <a:rPr sz="1000" spc="-10" dirty="0"/>
              <a:t>com</a:t>
            </a:r>
            <a:r>
              <a:rPr sz="1000" spc="-40" dirty="0"/>
              <a:t> </a:t>
            </a:r>
            <a:r>
              <a:rPr sz="1000" spc="-25" dirty="0"/>
              <a:t>90</a:t>
            </a:r>
            <a:endParaRPr sz="1000">
              <a:latin typeface="Cambria"/>
              <a:cs typeface="Cambria"/>
            </a:endParaRPr>
          </a:p>
          <a:p>
            <a:pPr marL="324485">
              <a:lnSpc>
                <a:spcPts val="1195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75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35" dirty="0"/>
              <a:t>Resultado:</a:t>
            </a:r>
            <a:r>
              <a:rPr sz="1000" spc="65" dirty="0"/>
              <a:t> </a:t>
            </a:r>
            <a:r>
              <a:rPr sz="1000" spc="-35" dirty="0"/>
              <a:t>11,</a:t>
            </a:r>
            <a:r>
              <a:rPr sz="1000" spc="-30" dirty="0"/>
              <a:t> </a:t>
            </a:r>
            <a:r>
              <a:rPr sz="1000" spc="-35" dirty="0"/>
              <a:t>34,</a:t>
            </a:r>
            <a:r>
              <a:rPr sz="1000" spc="-25" dirty="0"/>
              <a:t> </a:t>
            </a:r>
            <a:r>
              <a:rPr sz="1000" spc="-35" dirty="0"/>
              <a:t>25,</a:t>
            </a:r>
            <a:r>
              <a:rPr sz="1000" spc="-30" dirty="0"/>
              <a:t> </a:t>
            </a:r>
            <a:r>
              <a:rPr sz="1000" spc="-35" dirty="0"/>
              <a:t>12,</a:t>
            </a:r>
            <a:r>
              <a:rPr sz="1000" spc="-30" dirty="0"/>
              <a:t> </a:t>
            </a:r>
            <a:r>
              <a:rPr sz="1000" spc="-35" dirty="0"/>
              <a:t>22,</a:t>
            </a:r>
            <a:r>
              <a:rPr sz="1000" spc="-25" dirty="0"/>
              <a:t> </a:t>
            </a:r>
            <a:r>
              <a:rPr sz="1000" spc="-35" dirty="0"/>
              <a:t>64,</a:t>
            </a:r>
            <a:r>
              <a:rPr sz="1000" spc="-30" dirty="0"/>
              <a:t> </a:t>
            </a:r>
            <a:r>
              <a:rPr sz="1000" spc="-25" dirty="0"/>
              <a:t>90</a:t>
            </a:r>
            <a:endParaRPr sz="1000">
              <a:latin typeface="Cambria"/>
              <a:cs typeface="Cambria"/>
            </a:endParaRPr>
          </a:p>
          <a:p>
            <a:pPr marL="324485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82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/>
              <a:t>Pivô</a:t>
            </a:r>
            <a:r>
              <a:rPr sz="1000" spc="-25" dirty="0"/>
              <a:t> </a:t>
            </a:r>
            <a:r>
              <a:rPr sz="1000" spc="-20" dirty="0"/>
              <a:t>(90)</a:t>
            </a:r>
            <a:r>
              <a:rPr sz="1000" spc="-25" dirty="0"/>
              <a:t> </a:t>
            </a:r>
            <a:r>
              <a:rPr sz="1000" spc="-10" dirty="0"/>
              <a:t>na</a:t>
            </a:r>
            <a:r>
              <a:rPr sz="1000" spc="-25" dirty="0"/>
              <a:t> posição </a:t>
            </a:r>
            <a:r>
              <a:rPr sz="1000" spc="-20" dirty="0"/>
              <a:t>ﬁnal</a:t>
            </a:r>
            <a:endParaRPr sz="10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25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70" dirty="0">
                <a:latin typeface="Arial Black"/>
                <a:cs typeface="Arial Black"/>
              </a:rPr>
              <a:t>Passo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3:</a:t>
            </a:r>
            <a:r>
              <a:rPr sz="1100" spc="8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Recursão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ct val="1000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75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40" dirty="0"/>
              <a:t>Esquerda:</a:t>
            </a:r>
            <a:r>
              <a:rPr sz="1000" spc="65" dirty="0"/>
              <a:t> </a:t>
            </a:r>
            <a:r>
              <a:rPr sz="1000" spc="-35" dirty="0"/>
              <a:t>11, 34,</a:t>
            </a:r>
            <a:r>
              <a:rPr sz="1000" spc="-25" dirty="0"/>
              <a:t> </a:t>
            </a:r>
            <a:r>
              <a:rPr sz="1000" spc="-35" dirty="0"/>
              <a:t>25,</a:t>
            </a:r>
            <a:r>
              <a:rPr sz="1000" spc="-30" dirty="0"/>
              <a:t> </a:t>
            </a:r>
            <a:r>
              <a:rPr sz="1000" spc="-35" dirty="0"/>
              <a:t>12,</a:t>
            </a:r>
            <a:r>
              <a:rPr sz="1000" spc="-30" dirty="0"/>
              <a:t> </a:t>
            </a:r>
            <a:r>
              <a:rPr sz="1000" spc="-35" dirty="0"/>
              <a:t>22,</a:t>
            </a:r>
            <a:r>
              <a:rPr sz="1000" spc="-30" dirty="0"/>
              <a:t> </a:t>
            </a:r>
            <a:r>
              <a:rPr sz="1000" spc="-25" dirty="0"/>
              <a:t>64</a:t>
            </a:r>
            <a:endParaRPr sz="10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Exemplo</a:t>
            </a:r>
            <a:r>
              <a:rPr spc="105" dirty="0"/>
              <a:t> </a:t>
            </a:r>
            <a:r>
              <a:rPr dirty="0"/>
              <a:t>de</a:t>
            </a:r>
            <a:r>
              <a:rPr spc="110" dirty="0"/>
              <a:t> </a:t>
            </a:r>
            <a:r>
              <a:rPr spc="-10" dirty="0"/>
              <a:t>Execução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62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10" dirty="0">
                <a:latin typeface="Arial Black"/>
                <a:cs typeface="Arial Black"/>
              </a:rPr>
              <a:t>Array</a:t>
            </a:r>
            <a:r>
              <a:rPr sz="1100" spc="20" dirty="0">
                <a:latin typeface="Arial Black"/>
                <a:cs typeface="Arial Black"/>
              </a:rPr>
              <a:t> </a:t>
            </a:r>
            <a:r>
              <a:rPr sz="1100" spc="-105" dirty="0">
                <a:latin typeface="Arial Black"/>
                <a:cs typeface="Arial Black"/>
              </a:rPr>
              <a:t>inicial</a:t>
            </a:r>
            <a:r>
              <a:rPr sz="1100" spc="-105" dirty="0"/>
              <a:t>:</a:t>
            </a:r>
            <a:r>
              <a:rPr sz="1100" spc="75" dirty="0"/>
              <a:t> </a:t>
            </a:r>
            <a:r>
              <a:rPr sz="1100" spc="-40" dirty="0"/>
              <a:t>64, </a:t>
            </a:r>
            <a:r>
              <a:rPr sz="1100" spc="-35" dirty="0"/>
              <a:t>34,</a:t>
            </a:r>
            <a:r>
              <a:rPr sz="1100" spc="-30" dirty="0"/>
              <a:t> </a:t>
            </a:r>
            <a:r>
              <a:rPr sz="1100" spc="-40" dirty="0"/>
              <a:t>25,</a:t>
            </a:r>
            <a:r>
              <a:rPr sz="1100" spc="-35" dirty="0"/>
              <a:t> </a:t>
            </a:r>
            <a:r>
              <a:rPr sz="1100" spc="-40" dirty="0"/>
              <a:t>12,</a:t>
            </a:r>
            <a:r>
              <a:rPr sz="1100" spc="-35" dirty="0"/>
              <a:t> 22,</a:t>
            </a:r>
            <a:r>
              <a:rPr sz="1100" spc="-30" dirty="0"/>
              <a:t> </a:t>
            </a:r>
            <a:r>
              <a:rPr sz="1100" spc="-40" dirty="0"/>
              <a:t>11,</a:t>
            </a:r>
            <a:r>
              <a:rPr sz="1100" spc="-35" dirty="0"/>
              <a:t> </a:t>
            </a:r>
            <a:r>
              <a:rPr sz="1100" spc="-25" dirty="0"/>
              <a:t>90</a:t>
            </a:r>
            <a:endParaRPr sz="1100">
              <a:latin typeface="Arial Black"/>
              <a:cs typeface="Arial Black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77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70" dirty="0">
                <a:latin typeface="Arial Black"/>
                <a:cs typeface="Arial Black"/>
              </a:rPr>
              <a:t>Passo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1:</a:t>
            </a:r>
            <a:r>
              <a:rPr sz="1100" spc="130" dirty="0">
                <a:latin typeface="Arial Black"/>
                <a:cs typeface="Arial Black"/>
              </a:rPr>
              <a:t> </a:t>
            </a:r>
            <a:r>
              <a:rPr sz="1100" spc="-160" dirty="0">
                <a:latin typeface="Arial Black"/>
                <a:cs typeface="Arial Black"/>
              </a:rPr>
              <a:t>Escolha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do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pivô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ct val="1000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412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/>
              <a:t>Pivô</a:t>
            </a:r>
            <a:r>
              <a:rPr sz="1000" spc="-10" dirty="0"/>
              <a:t> </a:t>
            </a:r>
            <a:r>
              <a:rPr sz="1000" dirty="0"/>
              <a:t>=</a:t>
            </a:r>
            <a:r>
              <a:rPr sz="1000" spc="-15" dirty="0"/>
              <a:t> </a:t>
            </a:r>
            <a:r>
              <a:rPr sz="1000" spc="-20" dirty="0"/>
              <a:t>90</a:t>
            </a:r>
            <a:r>
              <a:rPr sz="1000" spc="-15" dirty="0"/>
              <a:t> </a:t>
            </a:r>
            <a:r>
              <a:rPr sz="1000" dirty="0"/>
              <a:t>(último</a:t>
            </a:r>
            <a:r>
              <a:rPr sz="1000" spc="-10" dirty="0"/>
              <a:t> elemento)</a:t>
            </a:r>
            <a:endParaRPr sz="10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25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70" dirty="0">
                <a:latin typeface="Arial Black"/>
                <a:cs typeface="Arial Black"/>
              </a:rPr>
              <a:t>Passo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2:</a:t>
            </a:r>
            <a:r>
              <a:rPr sz="1100" spc="8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Particionamento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52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/>
              <a:t>Ciclo:</a:t>
            </a:r>
            <a:r>
              <a:rPr sz="1000" spc="50" dirty="0"/>
              <a:t> </a:t>
            </a:r>
            <a:r>
              <a:rPr sz="1000" spc="-35" dirty="0"/>
              <a:t>Compara</a:t>
            </a:r>
            <a:r>
              <a:rPr sz="1000" spc="-40" dirty="0"/>
              <a:t> </a:t>
            </a:r>
            <a:r>
              <a:rPr sz="1000" spc="-30" dirty="0"/>
              <a:t>cada</a:t>
            </a:r>
            <a:r>
              <a:rPr sz="1000" spc="-40" dirty="0"/>
              <a:t> elemento</a:t>
            </a:r>
            <a:r>
              <a:rPr sz="1000" spc="-35" dirty="0"/>
              <a:t> </a:t>
            </a:r>
            <a:r>
              <a:rPr sz="1000" spc="-10" dirty="0"/>
              <a:t>com</a:t>
            </a:r>
            <a:r>
              <a:rPr sz="1000" spc="-40" dirty="0"/>
              <a:t> </a:t>
            </a:r>
            <a:r>
              <a:rPr sz="1000" spc="-25" dirty="0"/>
              <a:t>90</a:t>
            </a:r>
            <a:endParaRPr sz="1000">
              <a:latin typeface="Cambria"/>
              <a:cs typeface="Cambria"/>
            </a:endParaRPr>
          </a:p>
          <a:p>
            <a:pPr marL="324485">
              <a:lnSpc>
                <a:spcPts val="1195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75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35" dirty="0"/>
              <a:t>Resultado:</a:t>
            </a:r>
            <a:r>
              <a:rPr sz="1000" spc="65" dirty="0"/>
              <a:t> </a:t>
            </a:r>
            <a:r>
              <a:rPr sz="1000" spc="-35" dirty="0"/>
              <a:t>11,</a:t>
            </a:r>
            <a:r>
              <a:rPr sz="1000" spc="-30" dirty="0"/>
              <a:t> </a:t>
            </a:r>
            <a:r>
              <a:rPr sz="1000" spc="-35" dirty="0"/>
              <a:t>34,</a:t>
            </a:r>
            <a:r>
              <a:rPr sz="1000" spc="-25" dirty="0"/>
              <a:t> </a:t>
            </a:r>
            <a:r>
              <a:rPr sz="1000" spc="-35" dirty="0"/>
              <a:t>25,</a:t>
            </a:r>
            <a:r>
              <a:rPr sz="1000" spc="-30" dirty="0"/>
              <a:t> </a:t>
            </a:r>
            <a:r>
              <a:rPr sz="1000" spc="-35" dirty="0"/>
              <a:t>12,</a:t>
            </a:r>
            <a:r>
              <a:rPr sz="1000" spc="-30" dirty="0"/>
              <a:t> </a:t>
            </a:r>
            <a:r>
              <a:rPr sz="1000" spc="-35" dirty="0"/>
              <a:t>22,</a:t>
            </a:r>
            <a:r>
              <a:rPr sz="1000" spc="-25" dirty="0"/>
              <a:t> </a:t>
            </a:r>
            <a:r>
              <a:rPr sz="1000" spc="-35" dirty="0"/>
              <a:t>64,</a:t>
            </a:r>
            <a:r>
              <a:rPr sz="1000" spc="-30" dirty="0"/>
              <a:t> </a:t>
            </a:r>
            <a:r>
              <a:rPr sz="1000" spc="-25" dirty="0"/>
              <a:t>90</a:t>
            </a:r>
            <a:endParaRPr sz="1000">
              <a:latin typeface="Cambria"/>
              <a:cs typeface="Cambria"/>
            </a:endParaRPr>
          </a:p>
          <a:p>
            <a:pPr marL="324485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82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/>
              <a:t>Pivô</a:t>
            </a:r>
            <a:r>
              <a:rPr sz="1000" spc="-25" dirty="0"/>
              <a:t> </a:t>
            </a:r>
            <a:r>
              <a:rPr sz="1000" spc="-20" dirty="0"/>
              <a:t>(90)</a:t>
            </a:r>
            <a:r>
              <a:rPr sz="1000" spc="-25" dirty="0"/>
              <a:t> </a:t>
            </a:r>
            <a:r>
              <a:rPr sz="1000" spc="-10" dirty="0"/>
              <a:t>na</a:t>
            </a:r>
            <a:r>
              <a:rPr sz="1000" spc="-25" dirty="0"/>
              <a:t> posição </a:t>
            </a:r>
            <a:r>
              <a:rPr sz="1000" spc="-20" dirty="0"/>
              <a:t>ﬁnal</a:t>
            </a:r>
            <a:endParaRPr sz="10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25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70" dirty="0">
                <a:latin typeface="Arial Black"/>
                <a:cs typeface="Arial Black"/>
              </a:rPr>
              <a:t>Passo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3:</a:t>
            </a:r>
            <a:r>
              <a:rPr sz="1100" spc="8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Recursão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75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40" dirty="0"/>
              <a:t>Esquerda:</a:t>
            </a:r>
            <a:r>
              <a:rPr sz="1000" spc="65" dirty="0"/>
              <a:t> </a:t>
            </a:r>
            <a:r>
              <a:rPr sz="1000" spc="-35" dirty="0"/>
              <a:t>11, 34,</a:t>
            </a:r>
            <a:r>
              <a:rPr sz="1000" spc="-25" dirty="0"/>
              <a:t> </a:t>
            </a:r>
            <a:r>
              <a:rPr sz="1000" spc="-35" dirty="0"/>
              <a:t>25,</a:t>
            </a:r>
            <a:r>
              <a:rPr sz="1000" spc="-30" dirty="0"/>
              <a:t> </a:t>
            </a:r>
            <a:r>
              <a:rPr sz="1000" spc="-35" dirty="0"/>
              <a:t>12,</a:t>
            </a:r>
            <a:r>
              <a:rPr sz="1000" spc="-30" dirty="0"/>
              <a:t> </a:t>
            </a:r>
            <a:r>
              <a:rPr sz="1000" spc="-35" dirty="0"/>
              <a:t>22,</a:t>
            </a:r>
            <a:r>
              <a:rPr sz="1000" spc="-30" dirty="0"/>
              <a:t> </a:t>
            </a:r>
            <a:r>
              <a:rPr sz="1000" spc="-25" dirty="0"/>
              <a:t>64</a:t>
            </a:r>
            <a:endParaRPr sz="1000">
              <a:latin typeface="Cambria"/>
              <a:cs typeface="Cambria"/>
            </a:endParaRPr>
          </a:p>
          <a:p>
            <a:pPr marL="324485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37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10" dirty="0"/>
              <a:t>Direita:</a:t>
            </a:r>
            <a:r>
              <a:rPr sz="1000" spc="45" dirty="0"/>
              <a:t> </a:t>
            </a:r>
            <a:r>
              <a:rPr sz="1000" spc="-10" dirty="0"/>
              <a:t>(vazio)</a:t>
            </a:r>
            <a:endParaRPr sz="10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Exemplo</a:t>
            </a:r>
            <a:r>
              <a:rPr spc="105" dirty="0"/>
              <a:t> </a:t>
            </a:r>
            <a:r>
              <a:rPr dirty="0"/>
              <a:t>de</a:t>
            </a:r>
            <a:r>
              <a:rPr spc="110" dirty="0"/>
              <a:t> </a:t>
            </a:r>
            <a:r>
              <a:rPr spc="-10" dirty="0"/>
              <a:t>Execução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62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10" dirty="0">
                <a:latin typeface="Arial Black"/>
                <a:cs typeface="Arial Black"/>
              </a:rPr>
              <a:t>Array</a:t>
            </a:r>
            <a:r>
              <a:rPr sz="1100" spc="20" dirty="0">
                <a:latin typeface="Arial Black"/>
                <a:cs typeface="Arial Black"/>
              </a:rPr>
              <a:t> </a:t>
            </a:r>
            <a:r>
              <a:rPr sz="1100" spc="-105" dirty="0">
                <a:latin typeface="Arial Black"/>
                <a:cs typeface="Arial Black"/>
              </a:rPr>
              <a:t>inicial</a:t>
            </a:r>
            <a:r>
              <a:rPr sz="1100" spc="-105" dirty="0"/>
              <a:t>:</a:t>
            </a:r>
            <a:r>
              <a:rPr sz="1100" spc="75" dirty="0"/>
              <a:t> </a:t>
            </a:r>
            <a:r>
              <a:rPr sz="1100" spc="-40" dirty="0"/>
              <a:t>64, </a:t>
            </a:r>
            <a:r>
              <a:rPr sz="1100" spc="-35" dirty="0"/>
              <a:t>34,</a:t>
            </a:r>
            <a:r>
              <a:rPr sz="1100" spc="-30" dirty="0"/>
              <a:t> </a:t>
            </a:r>
            <a:r>
              <a:rPr sz="1100" spc="-40" dirty="0"/>
              <a:t>25,</a:t>
            </a:r>
            <a:r>
              <a:rPr sz="1100" spc="-35" dirty="0"/>
              <a:t> </a:t>
            </a:r>
            <a:r>
              <a:rPr sz="1100" spc="-40" dirty="0"/>
              <a:t>12,</a:t>
            </a:r>
            <a:r>
              <a:rPr sz="1100" spc="-35" dirty="0"/>
              <a:t> 22,</a:t>
            </a:r>
            <a:r>
              <a:rPr sz="1100" spc="-30" dirty="0"/>
              <a:t> </a:t>
            </a:r>
            <a:r>
              <a:rPr sz="1100" spc="-40" dirty="0"/>
              <a:t>11,</a:t>
            </a:r>
            <a:r>
              <a:rPr sz="1100" spc="-35" dirty="0"/>
              <a:t> </a:t>
            </a:r>
            <a:r>
              <a:rPr sz="1100" spc="-25" dirty="0"/>
              <a:t>90</a:t>
            </a:r>
            <a:endParaRPr sz="1100">
              <a:latin typeface="Arial Black"/>
              <a:cs typeface="Arial Black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77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70" dirty="0">
                <a:latin typeface="Arial Black"/>
                <a:cs typeface="Arial Black"/>
              </a:rPr>
              <a:t>Passo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1:</a:t>
            </a:r>
            <a:r>
              <a:rPr sz="1100" spc="130" dirty="0">
                <a:latin typeface="Arial Black"/>
                <a:cs typeface="Arial Black"/>
              </a:rPr>
              <a:t> </a:t>
            </a:r>
            <a:r>
              <a:rPr sz="1100" spc="-160" dirty="0">
                <a:latin typeface="Arial Black"/>
                <a:cs typeface="Arial Black"/>
              </a:rPr>
              <a:t>Escolha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do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pivô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ct val="1000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412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/>
              <a:t>Pivô</a:t>
            </a:r>
            <a:r>
              <a:rPr sz="1000" spc="-10" dirty="0"/>
              <a:t> </a:t>
            </a:r>
            <a:r>
              <a:rPr sz="1000" dirty="0"/>
              <a:t>=</a:t>
            </a:r>
            <a:r>
              <a:rPr sz="1000" spc="-15" dirty="0"/>
              <a:t> </a:t>
            </a:r>
            <a:r>
              <a:rPr sz="1000" spc="-20" dirty="0"/>
              <a:t>90</a:t>
            </a:r>
            <a:r>
              <a:rPr sz="1000" spc="-15" dirty="0"/>
              <a:t> </a:t>
            </a:r>
            <a:r>
              <a:rPr sz="1000" dirty="0"/>
              <a:t>(último</a:t>
            </a:r>
            <a:r>
              <a:rPr sz="1000" spc="-10" dirty="0"/>
              <a:t> elemento)</a:t>
            </a:r>
            <a:endParaRPr sz="10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25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70" dirty="0">
                <a:latin typeface="Arial Black"/>
                <a:cs typeface="Arial Black"/>
              </a:rPr>
              <a:t>Passo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2:</a:t>
            </a:r>
            <a:r>
              <a:rPr sz="1100" spc="8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Particionamento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52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/>
              <a:t>Ciclo:</a:t>
            </a:r>
            <a:r>
              <a:rPr sz="1000" spc="50" dirty="0"/>
              <a:t> </a:t>
            </a:r>
            <a:r>
              <a:rPr sz="1000" spc="-35" dirty="0"/>
              <a:t>Compara</a:t>
            </a:r>
            <a:r>
              <a:rPr sz="1000" spc="-40" dirty="0"/>
              <a:t> </a:t>
            </a:r>
            <a:r>
              <a:rPr sz="1000" spc="-30" dirty="0"/>
              <a:t>cada</a:t>
            </a:r>
            <a:r>
              <a:rPr sz="1000" spc="-40" dirty="0"/>
              <a:t> elemento</a:t>
            </a:r>
            <a:r>
              <a:rPr sz="1000" spc="-35" dirty="0"/>
              <a:t> </a:t>
            </a:r>
            <a:r>
              <a:rPr sz="1000" spc="-10" dirty="0"/>
              <a:t>com</a:t>
            </a:r>
            <a:r>
              <a:rPr sz="1000" spc="-40" dirty="0"/>
              <a:t> </a:t>
            </a:r>
            <a:r>
              <a:rPr sz="1000" spc="-25" dirty="0"/>
              <a:t>90</a:t>
            </a:r>
            <a:endParaRPr sz="1000">
              <a:latin typeface="Cambria"/>
              <a:cs typeface="Cambria"/>
            </a:endParaRPr>
          </a:p>
          <a:p>
            <a:pPr marL="324485">
              <a:lnSpc>
                <a:spcPts val="1195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75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35" dirty="0"/>
              <a:t>Resultado:</a:t>
            </a:r>
            <a:r>
              <a:rPr sz="1000" spc="65" dirty="0"/>
              <a:t> </a:t>
            </a:r>
            <a:r>
              <a:rPr sz="1000" spc="-35" dirty="0"/>
              <a:t>11,</a:t>
            </a:r>
            <a:r>
              <a:rPr sz="1000" spc="-30" dirty="0"/>
              <a:t> </a:t>
            </a:r>
            <a:r>
              <a:rPr sz="1000" spc="-35" dirty="0"/>
              <a:t>34,</a:t>
            </a:r>
            <a:r>
              <a:rPr sz="1000" spc="-25" dirty="0"/>
              <a:t> </a:t>
            </a:r>
            <a:r>
              <a:rPr sz="1000" spc="-35" dirty="0"/>
              <a:t>25,</a:t>
            </a:r>
            <a:r>
              <a:rPr sz="1000" spc="-30" dirty="0"/>
              <a:t> </a:t>
            </a:r>
            <a:r>
              <a:rPr sz="1000" spc="-35" dirty="0"/>
              <a:t>12,</a:t>
            </a:r>
            <a:r>
              <a:rPr sz="1000" spc="-30" dirty="0"/>
              <a:t> </a:t>
            </a:r>
            <a:r>
              <a:rPr sz="1000" spc="-35" dirty="0"/>
              <a:t>22,</a:t>
            </a:r>
            <a:r>
              <a:rPr sz="1000" spc="-25" dirty="0"/>
              <a:t> </a:t>
            </a:r>
            <a:r>
              <a:rPr sz="1000" spc="-35" dirty="0"/>
              <a:t>64,</a:t>
            </a:r>
            <a:r>
              <a:rPr sz="1000" spc="-30" dirty="0"/>
              <a:t> </a:t>
            </a:r>
            <a:r>
              <a:rPr sz="1000" spc="-25" dirty="0"/>
              <a:t>90</a:t>
            </a:r>
            <a:endParaRPr sz="1000">
              <a:latin typeface="Cambria"/>
              <a:cs typeface="Cambria"/>
            </a:endParaRPr>
          </a:p>
          <a:p>
            <a:pPr marL="324485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82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/>
              <a:t>Pivô</a:t>
            </a:r>
            <a:r>
              <a:rPr sz="1000" spc="-25" dirty="0"/>
              <a:t> </a:t>
            </a:r>
            <a:r>
              <a:rPr sz="1000" spc="-20" dirty="0"/>
              <a:t>(90)</a:t>
            </a:r>
            <a:r>
              <a:rPr sz="1000" spc="-25" dirty="0"/>
              <a:t> </a:t>
            </a:r>
            <a:r>
              <a:rPr sz="1000" spc="-10" dirty="0"/>
              <a:t>na</a:t>
            </a:r>
            <a:r>
              <a:rPr sz="1000" spc="-25" dirty="0"/>
              <a:t> posição </a:t>
            </a:r>
            <a:r>
              <a:rPr sz="1000" spc="-20" dirty="0"/>
              <a:t>ﬁnal</a:t>
            </a:r>
            <a:endParaRPr sz="10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25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70" dirty="0">
                <a:latin typeface="Arial Black"/>
                <a:cs typeface="Arial Black"/>
              </a:rPr>
              <a:t>Passo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3:</a:t>
            </a:r>
            <a:r>
              <a:rPr sz="1100" spc="8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Recursão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75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40" dirty="0"/>
              <a:t>Esquerda:</a:t>
            </a:r>
            <a:r>
              <a:rPr sz="1000" spc="65" dirty="0"/>
              <a:t> </a:t>
            </a:r>
            <a:r>
              <a:rPr sz="1000" spc="-35" dirty="0"/>
              <a:t>11, 34,</a:t>
            </a:r>
            <a:r>
              <a:rPr sz="1000" spc="-25" dirty="0"/>
              <a:t> </a:t>
            </a:r>
            <a:r>
              <a:rPr sz="1000" spc="-35" dirty="0"/>
              <a:t>25,</a:t>
            </a:r>
            <a:r>
              <a:rPr sz="1000" spc="-30" dirty="0"/>
              <a:t> </a:t>
            </a:r>
            <a:r>
              <a:rPr sz="1000" spc="-35" dirty="0"/>
              <a:t>12,</a:t>
            </a:r>
            <a:r>
              <a:rPr sz="1000" spc="-30" dirty="0"/>
              <a:t> </a:t>
            </a:r>
            <a:r>
              <a:rPr sz="1000" spc="-35" dirty="0"/>
              <a:t>22,</a:t>
            </a:r>
            <a:r>
              <a:rPr sz="1000" spc="-30" dirty="0"/>
              <a:t> </a:t>
            </a:r>
            <a:r>
              <a:rPr sz="1000" spc="-25" dirty="0"/>
              <a:t>64</a:t>
            </a:r>
            <a:endParaRPr sz="1000">
              <a:latin typeface="Cambria"/>
              <a:cs typeface="Cambria"/>
            </a:endParaRPr>
          </a:p>
          <a:p>
            <a:pPr marL="324485">
              <a:lnSpc>
                <a:spcPts val="1195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37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10" dirty="0"/>
              <a:t>Direita:</a:t>
            </a:r>
            <a:r>
              <a:rPr sz="1000" spc="45" dirty="0"/>
              <a:t> </a:t>
            </a:r>
            <a:r>
              <a:rPr sz="1000" spc="-10" dirty="0"/>
              <a:t>(vazio)</a:t>
            </a:r>
            <a:endParaRPr sz="1000">
              <a:latin typeface="Cambria"/>
              <a:cs typeface="Cambria"/>
            </a:endParaRPr>
          </a:p>
          <a:p>
            <a:pPr marL="324485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427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30" dirty="0"/>
              <a:t>Repete:</a:t>
            </a:r>
            <a:r>
              <a:rPr sz="1000" spc="95" dirty="0"/>
              <a:t> </a:t>
            </a:r>
            <a:r>
              <a:rPr sz="1000" dirty="0"/>
              <a:t>Pivô</a:t>
            </a:r>
            <a:r>
              <a:rPr sz="1000" spc="-10" dirty="0"/>
              <a:t> </a:t>
            </a:r>
            <a:r>
              <a:rPr sz="1000" dirty="0"/>
              <a:t>=</a:t>
            </a:r>
            <a:r>
              <a:rPr sz="1000" spc="-10" dirty="0"/>
              <a:t> </a:t>
            </a:r>
            <a:r>
              <a:rPr sz="1000" spc="-35" dirty="0"/>
              <a:t>64,</a:t>
            </a:r>
            <a:r>
              <a:rPr sz="1000" spc="-5" dirty="0"/>
              <a:t> </a:t>
            </a:r>
            <a:r>
              <a:rPr sz="1000" spc="-30" dirty="0"/>
              <a:t>particiona,</a:t>
            </a:r>
            <a:r>
              <a:rPr sz="1000" spc="-10" dirty="0"/>
              <a:t> recursão...</a:t>
            </a:r>
            <a:endParaRPr sz="10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Exemplo</a:t>
            </a:r>
            <a:r>
              <a:rPr spc="105" dirty="0"/>
              <a:t> </a:t>
            </a:r>
            <a:r>
              <a:rPr dirty="0"/>
              <a:t>de</a:t>
            </a:r>
            <a:r>
              <a:rPr spc="110" dirty="0"/>
              <a:t> </a:t>
            </a:r>
            <a:r>
              <a:rPr spc="-10" dirty="0"/>
              <a:t>Execução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62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10" dirty="0">
                <a:latin typeface="Arial Black"/>
                <a:cs typeface="Arial Black"/>
              </a:rPr>
              <a:t>Array</a:t>
            </a:r>
            <a:r>
              <a:rPr sz="1100" spc="20" dirty="0">
                <a:latin typeface="Arial Black"/>
                <a:cs typeface="Arial Black"/>
              </a:rPr>
              <a:t> </a:t>
            </a:r>
            <a:r>
              <a:rPr sz="1100" spc="-105" dirty="0">
                <a:latin typeface="Arial Black"/>
                <a:cs typeface="Arial Black"/>
              </a:rPr>
              <a:t>inicial</a:t>
            </a:r>
            <a:r>
              <a:rPr sz="1100" spc="-105" dirty="0"/>
              <a:t>:</a:t>
            </a:r>
            <a:r>
              <a:rPr sz="1100" spc="75" dirty="0"/>
              <a:t> </a:t>
            </a:r>
            <a:r>
              <a:rPr sz="1100" spc="-40" dirty="0"/>
              <a:t>64, </a:t>
            </a:r>
            <a:r>
              <a:rPr sz="1100" spc="-35" dirty="0"/>
              <a:t>34,</a:t>
            </a:r>
            <a:r>
              <a:rPr sz="1100" spc="-30" dirty="0"/>
              <a:t> </a:t>
            </a:r>
            <a:r>
              <a:rPr sz="1100" spc="-40" dirty="0"/>
              <a:t>25,</a:t>
            </a:r>
            <a:r>
              <a:rPr sz="1100" spc="-35" dirty="0"/>
              <a:t> </a:t>
            </a:r>
            <a:r>
              <a:rPr sz="1100" spc="-40" dirty="0"/>
              <a:t>12,</a:t>
            </a:r>
            <a:r>
              <a:rPr sz="1100" spc="-35" dirty="0"/>
              <a:t> 22,</a:t>
            </a:r>
            <a:r>
              <a:rPr sz="1100" spc="-30" dirty="0"/>
              <a:t> </a:t>
            </a:r>
            <a:r>
              <a:rPr sz="1100" spc="-40" dirty="0"/>
              <a:t>11,</a:t>
            </a:r>
            <a:r>
              <a:rPr sz="1100" spc="-35" dirty="0"/>
              <a:t> </a:t>
            </a:r>
            <a:r>
              <a:rPr sz="1100" spc="-25" dirty="0"/>
              <a:t>90</a:t>
            </a:r>
            <a:endParaRPr sz="1100">
              <a:latin typeface="Arial Black"/>
              <a:cs typeface="Arial Black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77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70" dirty="0">
                <a:latin typeface="Arial Black"/>
                <a:cs typeface="Arial Black"/>
              </a:rPr>
              <a:t>Passo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1:</a:t>
            </a:r>
            <a:r>
              <a:rPr sz="1100" spc="130" dirty="0">
                <a:latin typeface="Arial Black"/>
                <a:cs typeface="Arial Black"/>
              </a:rPr>
              <a:t> </a:t>
            </a:r>
            <a:r>
              <a:rPr sz="1100" spc="-160" dirty="0">
                <a:latin typeface="Arial Black"/>
                <a:cs typeface="Arial Black"/>
              </a:rPr>
              <a:t>Escolha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do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pivô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ct val="1000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412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/>
              <a:t>Pivô</a:t>
            </a:r>
            <a:r>
              <a:rPr sz="1000" spc="-10" dirty="0"/>
              <a:t> </a:t>
            </a:r>
            <a:r>
              <a:rPr sz="1000" dirty="0"/>
              <a:t>=</a:t>
            </a:r>
            <a:r>
              <a:rPr sz="1000" spc="-15" dirty="0"/>
              <a:t> </a:t>
            </a:r>
            <a:r>
              <a:rPr sz="1000" spc="-20" dirty="0"/>
              <a:t>90</a:t>
            </a:r>
            <a:r>
              <a:rPr sz="1000" spc="-15" dirty="0"/>
              <a:t> </a:t>
            </a:r>
            <a:r>
              <a:rPr sz="1000" dirty="0"/>
              <a:t>(último</a:t>
            </a:r>
            <a:r>
              <a:rPr sz="1000" spc="-10" dirty="0"/>
              <a:t> elemento)</a:t>
            </a:r>
            <a:endParaRPr sz="10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25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70" dirty="0">
                <a:latin typeface="Arial Black"/>
                <a:cs typeface="Arial Black"/>
              </a:rPr>
              <a:t>Passo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2:</a:t>
            </a:r>
            <a:r>
              <a:rPr sz="1100" spc="8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Particionamento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52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/>
              <a:t>Ciclo:</a:t>
            </a:r>
            <a:r>
              <a:rPr sz="1000" spc="50" dirty="0"/>
              <a:t> </a:t>
            </a:r>
            <a:r>
              <a:rPr sz="1000" spc="-35" dirty="0"/>
              <a:t>Compara</a:t>
            </a:r>
            <a:r>
              <a:rPr sz="1000" spc="-40" dirty="0"/>
              <a:t> </a:t>
            </a:r>
            <a:r>
              <a:rPr sz="1000" spc="-30" dirty="0"/>
              <a:t>cada</a:t>
            </a:r>
            <a:r>
              <a:rPr sz="1000" spc="-40" dirty="0"/>
              <a:t> elemento</a:t>
            </a:r>
            <a:r>
              <a:rPr sz="1000" spc="-35" dirty="0"/>
              <a:t> </a:t>
            </a:r>
            <a:r>
              <a:rPr sz="1000" spc="-10" dirty="0"/>
              <a:t>com</a:t>
            </a:r>
            <a:r>
              <a:rPr sz="1000" spc="-40" dirty="0"/>
              <a:t> </a:t>
            </a:r>
            <a:r>
              <a:rPr sz="1000" spc="-25" dirty="0"/>
              <a:t>90</a:t>
            </a:r>
            <a:endParaRPr sz="1000">
              <a:latin typeface="Cambria"/>
              <a:cs typeface="Cambria"/>
            </a:endParaRPr>
          </a:p>
          <a:p>
            <a:pPr marL="324485">
              <a:lnSpc>
                <a:spcPts val="1195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75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35" dirty="0"/>
              <a:t>Resultado:</a:t>
            </a:r>
            <a:r>
              <a:rPr sz="1000" spc="65" dirty="0"/>
              <a:t> </a:t>
            </a:r>
            <a:r>
              <a:rPr sz="1000" spc="-35" dirty="0"/>
              <a:t>11,</a:t>
            </a:r>
            <a:r>
              <a:rPr sz="1000" spc="-30" dirty="0"/>
              <a:t> </a:t>
            </a:r>
            <a:r>
              <a:rPr sz="1000" spc="-35" dirty="0"/>
              <a:t>34,</a:t>
            </a:r>
            <a:r>
              <a:rPr sz="1000" spc="-25" dirty="0"/>
              <a:t> </a:t>
            </a:r>
            <a:r>
              <a:rPr sz="1000" spc="-35" dirty="0"/>
              <a:t>25,</a:t>
            </a:r>
            <a:r>
              <a:rPr sz="1000" spc="-30" dirty="0"/>
              <a:t> </a:t>
            </a:r>
            <a:r>
              <a:rPr sz="1000" spc="-35" dirty="0"/>
              <a:t>12,</a:t>
            </a:r>
            <a:r>
              <a:rPr sz="1000" spc="-30" dirty="0"/>
              <a:t> </a:t>
            </a:r>
            <a:r>
              <a:rPr sz="1000" spc="-35" dirty="0"/>
              <a:t>22,</a:t>
            </a:r>
            <a:r>
              <a:rPr sz="1000" spc="-25" dirty="0"/>
              <a:t> </a:t>
            </a:r>
            <a:r>
              <a:rPr sz="1000" spc="-35" dirty="0"/>
              <a:t>64,</a:t>
            </a:r>
            <a:r>
              <a:rPr sz="1000" spc="-30" dirty="0"/>
              <a:t> </a:t>
            </a:r>
            <a:r>
              <a:rPr sz="1000" spc="-25" dirty="0"/>
              <a:t>90</a:t>
            </a:r>
            <a:endParaRPr sz="1000">
              <a:latin typeface="Cambria"/>
              <a:cs typeface="Cambria"/>
            </a:endParaRPr>
          </a:p>
          <a:p>
            <a:pPr marL="324485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82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/>
              <a:t>Pivô</a:t>
            </a:r>
            <a:r>
              <a:rPr sz="1000" spc="-25" dirty="0"/>
              <a:t> </a:t>
            </a:r>
            <a:r>
              <a:rPr sz="1000" spc="-20" dirty="0"/>
              <a:t>(90)</a:t>
            </a:r>
            <a:r>
              <a:rPr sz="1000" spc="-25" dirty="0"/>
              <a:t> </a:t>
            </a:r>
            <a:r>
              <a:rPr sz="1000" spc="-10" dirty="0"/>
              <a:t>na</a:t>
            </a:r>
            <a:r>
              <a:rPr sz="1000" spc="-25" dirty="0"/>
              <a:t> posição </a:t>
            </a:r>
            <a:r>
              <a:rPr sz="1000" spc="-20" dirty="0"/>
              <a:t>ﬁnal</a:t>
            </a:r>
            <a:endParaRPr sz="10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25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70" dirty="0">
                <a:latin typeface="Arial Black"/>
                <a:cs typeface="Arial Black"/>
              </a:rPr>
              <a:t>Passo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3:</a:t>
            </a:r>
            <a:r>
              <a:rPr sz="1100" spc="8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Recursão</a:t>
            </a:r>
            <a:endParaRPr sz="1100">
              <a:latin typeface="Arial Black"/>
              <a:cs typeface="Arial Black"/>
            </a:endParaRPr>
          </a:p>
          <a:p>
            <a:pPr marL="324485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75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40" dirty="0"/>
              <a:t>Esquerda:</a:t>
            </a:r>
            <a:r>
              <a:rPr sz="1000" spc="65" dirty="0"/>
              <a:t> </a:t>
            </a:r>
            <a:r>
              <a:rPr sz="1000" spc="-35" dirty="0"/>
              <a:t>11, 34,</a:t>
            </a:r>
            <a:r>
              <a:rPr sz="1000" spc="-25" dirty="0"/>
              <a:t> </a:t>
            </a:r>
            <a:r>
              <a:rPr sz="1000" spc="-35" dirty="0"/>
              <a:t>25,</a:t>
            </a:r>
            <a:r>
              <a:rPr sz="1000" spc="-30" dirty="0"/>
              <a:t> </a:t>
            </a:r>
            <a:r>
              <a:rPr sz="1000" spc="-35" dirty="0"/>
              <a:t>12,</a:t>
            </a:r>
            <a:r>
              <a:rPr sz="1000" spc="-30" dirty="0"/>
              <a:t> </a:t>
            </a:r>
            <a:r>
              <a:rPr sz="1000" spc="-35" dirty="0"/>
              <a:t>22,</a:t>
            </a:r>
            <a:r>
              <a:rPr sz="1000" spc="-30" dirty="0"/>
              <a:t> </a:t>
            </a:r>
            <a:r>
              <a:rPr sz="1000" spc="-25" dirty="0"/>
              <a:t>64</a:t>
            </a:r>
            <a:endParaRPr sz="1000">
              <a:latin typeface="Cambria"/>
              <a:cs typeface="Cambria"/>
            </a:endParaRPr>
          </a:p>
          <a:p>
            <a:pPr marL="324485">
              <a:lnSpc>
                <a:spcPts val="1195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37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10" dirty="0"/>
              <a:t>Direita:</a:t>
            </a:r>
            <a:r>
              <a:rPr sz="1000" spc="45" dirty="0"/>
              <a:t> </a:t>
            </a:r>
            <a:r>
              <a:rPr sz="1000" spc="-10" dirty="0"/>
              <a:t>(vazio)</a:t>
            </a:r>
            <a:endParaRPr sz="1000">
              <a:latin typeface="Cambria"/>
              <a:cs typeface="Cambria"/>
            </a:endParaRPr>
          </a:p>
          <a:p>
            <a:pPr marL="324485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427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30" dirty="0"/>
              <a:t>Repete:</a:t>
            </a:r>
            <a:r>
              <a:rPr sz="1000" spc="95" dirty="0"/>
              <a:t> </a:t>
            </a:r>
            <a:r>
              <a:rPr sz="1000" dirty="0"/>
              <a:t>Pivô</a:t>
            </a:r>
            <a:r>
              <a:rPr sz="1000" spc="-10" dirty="0"/>
              <a:t> </a:t>
            </a:r>
            <a:r>
              <a:rPr sz="1000" dirty="0"/>
              <a:t>=</a:t>
            </a:r>
            <a:r>
              <a:rPr sz="1000" spc="-10" dirty="0"/>
              <a:t> </a:t>
            </a:r>
            <a:r>
              <a:rPr sz="1000" spc="-35" dirty="0"/>
              <a:t>64,</a:t>
            </a:r>
            <a:r>
              <a:rPr sz="1000" spc="-5" dirty="0"/>
              <a:t> </a:t>
            </a:r>
            <a:r>
              <a:rPr sz="1000" spc="-30" dirty="0"/>
              <a:t>particiona,</a:t>
            </a:r>
            <a:r>
              <a:rPr sz="1000" spc="-10" dirty="0"/>
              <a:t> recursão...</a:t>
            </a:r>
            <a:endParaRPr sz="10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77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10" dirty="0">
                <a:latin typeface="Arial Black"/>
                <a:cs typeface="Arial Black"/>
              </a:rPr>
              <a:t>Array</a:t>
            </a:r>
            <a:r>
              <a:rPr sz="1100" spc="15" dirty="0">
                <a:latin typeface="Arial Black"/>
                <a:cs typeface="Arial Black"/>
              </a:rPr>
              <a:t> </a:t>
            </a:r>
            <a:r>
              <a:rPr sz="1100" spc="-100" dirty="0">
                <a:latin typeface="Arial Black"/>
                <a:cs typeface="Arial Black"/>
              </a:rPr>
              <a:t>ﬁnal</a:t>
            </a:r>
            <a:r>
              <a:rPr sz="1100" spc="-100" dirty="0"/>
              <a:t>:</a:t>
            </a:r>
            <a:r>
              <a:rPr sz="1100" spc="80" dirty="0"/>
              <a:t> </a:t>
            </a:r>
            <a:r>
              <a:rPr sz="1100" spc="-40" dirty="0"/>
              <a:t>11,</a:t>
            </a:r>
            <a:r>
              <a:rPr sz="1100" spc="-35" dirty="0"/>
              <a:t> 12,</a:t>
            </a:r>
            <a:r>
              <a:rPr sz="1100" spc="-25" dirty="0"/>
              <a:t> </a:t>
            </a:r>
            <a:r>
              <a:rPr sz="1100" spc="-40" dirty="0"/>
              <a:t>22,</a:t>
            </a:r>
            <a:r>
              <a:rPr sz="1100" spc="-35" dirty="0"/>
              <a:t> </a:t>
            </a:r>
            <a:r>
              <a:rPr sz="1100" spc="-40" dirty="0"/>
              <a:t>25,</a:t>
            </a:r>
            <a:r>
              <a:rPr sz="1100" spc="-30" dirty="0"/>
              <a:t> </a:t>
            </a:r>
            <a:r>
              <a:rPr sz="1100" spc="-35" dirty="0"/>
              <a:t>34,</a:t>
            </a:r>
            <a:r>
              <a:rPr sz="1100" spc="-30" dirty="0"/>
              <a:t> </a:t>
            </a:r>
            <a:r>
              <a:rPr sz="1100" spc="-40" dirty="0"/>
              <a:t>64,</a:t>
            </a:r>
            <a:r>
              <a:rPr sz="1100" spc="-30" dirty="0"/>
              <a:t> </a:t>
            </a:r>
            <a:r>
              <a:rPr sz="1100" spc="-25" dirty="0"/>
              <a:t>90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Execução</a:t>
            </a:r>
            <a:r>
              <a:rPr spc="120" dirty="0"/>
              <a:t> </a:t>
            </a:r>
            <a:r>
              <a:rPr dirty="0"/>
              <a:t>de</a:t>
            </a:r>
            <a:r>
              <a:rPr spc="125" dirty="0"/>
              <a:t> </a:t>
            </a:r>
            <a:r>
              <a:rPr dirty="0"/>
              <a:t>Exemplo</a:t>
            </a:r>
            <a:r>
              <a:rPr spc="125" dirty="0"/>
              <a:t> </a:t>
            </a:r>
            <a:r>
              <a:rPr dirty="0"/>
              <a:t>em</a:t>
            </a:r>
            <a:r>
              <a:rPr spc="125" dirty="0"/>
              <a:t> </a:t>
            </a:r>
            <a:r>
              <a:rPr spc="90" dirty="0"/>
              <a:t>C</a:t>
            </a:r>
          </a:p>
        </p:txBody>
      </p:sp>
      <p:sp>
        <p:nvSpPr>
          <p:cNvPr id="3" name="object 3"/>
          <p:cNvSpPr/>
          <p:nvPr/>
        </p:nvSpPr>
        <p:spPr>
          <a:xfrm>
            <a:off x="316979" y="511352"/>
            <a:ext cx="3974465" cy="954405"/>
          </a:xfrm>
          <a:custGeom>
            <a:avLst/>
            <a:gdLst/>
            <a:ahLst/>
            <a:cxnLst/>
            <a:rect l="l" t="t" r="r" b="b"/>
            <a:pathLst>
              <a:path w="3974465" h="954405">
                <a:moveTo>
                  <a:pt x="2527" y="43014"/>
                </a:moveTo>
                <a:lnTo>
                  <a:pt x="2527" y="0"/>
                </a:lnTo>
              </a:path>
              <a:path w="3974465" h="954405">
                <a:moveTo>
                  <a:pt x="0" y="2527"/>
                </a:moveTo>
                <a:lnTo>
                  <a:pt x="43014" y="2527"/>
                </a:lnTo>
              </a:path>
              <a:path w="3974465" h="954405">
                <a:moveTo>
                  <a:pt x="43014" y="2527"/>
                </a:moveTo>
                <a:lnTo>
                  <a:pt x="3931018" y="2527"/>
                </a:lnTo>
              </a:path>
              <a:path w="3974465" h="954405">
                <a:moveTo>
                  <a:pt x="3931018" y="2527"/>
                </a:moveTo>
                <a:lnTo>
                  <a:pt x="3974045" y="2527"/>
                </a:lnTo>
              </a:path>
              <a:path w="3974465" h="954405">
                <a:moveTo>
                  <a:pt x="3971505" y="43014"/>
                </a:moveTo>
                <a:lnTo>
                  <a:pt x="3971505" y="0"/>
                </a:lnTo>
              </a:path>
              <a:path w="3974465" h="954405">
                <a:moveTo>
                  <a:pt x="2527" y="194856"/>
                </a:moveTo>
                <a:lnTo>
                  <a:pt x="2527" y="43014"/>
                </a:lnTo>
              </a:path>
              <a:path w="3974465" h="954405">
                <a:moveTo>
                  <a:pt x="3971505" y="194856"/>
                </a:moveTo>
                <a:lnTo>
                  <a:pt x="3971505" y="43014"/>
                </a:lnTo>
              </a:path>
              <a:path w="3974465" h="954405">
                <a:moveTo>
                  <a:pt x="2527" y="346684"/>
                </a:moveTo>
                <a:lnTo>
                  <a:pt x="2527" y="194856"/>
                </a:lnTo>
              </a:path>
              <a:path w="3974465" h="954405">
                <a:moveTo>
                  <a:pt x="3971505" y="346684"/>
                </a:moveTo>
                <a:lnTo>
                  <a:pt x="3971505" y="194856"/>
                </a:lnTo>
              </a:path>
              <a:path w="3974465" h="954405">
                <a:moveTo>
                  <a:pt x="2527" y="498513"/>
                </a:moveTo>
                <a:lnTo>
                  <a:pt x="2527" y="346684"/>
                </a:lnTo>
              </a:path>
              <a:path w="3974465" h="954405">
                <a:moveTo>
                  <a:pt x="3971505" y="498513"/>
                </a:moveTo>
                <a:lnTo>
                  <a:pt x="3971505" y="346684"/>
                </a:lnTo>
              </a:path>
              <a:path w="3974465" h="954405">
                <a:moveTo>
                  <a:pt x="2527" y="650341"/>
                </a:moveTo>
                <a:lnTo>
                  <a:pt x="2527" y="498513"/>
                </a:lnTo>
              </a:path>
              <a:path w="3974465" h="954405">
                <a:moveTo>
                  <a:pt x="3971505" y="650341"/>
                </a:moveTo>
                <a:lnTo>
                  <a:pt x="3971505" y="498513"/>
                </a:lnTo>
              </a:path>
              <a:path w="3974465" h="954405">
                <a:moveTo>
                  <a:pt x="2527" y="802170"/>
                </a:moveTo>
                <a:lnTo>
                  <a:pt x="2527" y="650341"/>
                </a:lnTo>
              </a:path>
              <a:path w="3974465" h="954405">
                <a:moveTo>
                  <a:pt x="3971505" y="802170"/>
                </a:moveTo>
                <a:lnTo>
                  <a:pt x="3971505" y="650341"/>
                </a:lnTo>
              </a:path>
              <a:path w="3974465" h="954405">
                <a:moveTo>
                  <a:pt x="2527" y="953998"/>
                </a:moveTo>
                <a:lnTo>
                  <a:pt x="2527" y="802170"/>
                </a:lnTo>
              </a:path>
              <a:path w="3974465" h="954405">
                <a:moveTo>
                  <a:pt x="3971505" y="953998"/>
                </a:moveTo>
                <a:lnTo>
                  <a:pt x="3971505" y="80217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7263" y="521429"/>
            <a:ext cx="3751579" cy="936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sz="1000" spc="160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1000" dirty="0">
                <a:latin typeface="Palatino Linotype"/>
                <a:cs typeface="Palatino Linotype"/>
              </a:rPr>
              <a:t>main</a:t>
            </a:r>
            <a:r>
              <a:rPr sz="1000" spc="-95" dirty="0">
                <a:latin typeface="Palatino Linotype"/>
                <a:cs typeface="Palatino Linotype"/>
              </a:rPr>
              <a:t> </a:t>
            </a:r>
            <a:r>
              <a:rPr sz="1000" spc="210" dirty="0">
                <a:latin typeface="Palatino Linotype"/>
                <a:cs typeface="Palatino Linotype"/>
              </a:rPr>
              <a:t>()</a:t>
            </a:r>
            <a:r>
              <a:rPr sz="1000" spc="135" dirty="0">
                <a:latin typeface="Palatino Linotype"/>
                <a:cs typeface="Palatino Linotype"/>
              </a:rPr>
              <a:t>  </a:t>
            </a:r>
            <a:r>
              <a:rPr sz="1000" spc="130" dirty="0">
                <a:latin typeface="Palatino Linotype"/>
                <a:cs typeface="Palatino Linotype"/>
              </a:rPr>
              <a:t>{</a:t>
            </a:r>
            <a:endParaRPr sz="1000" dirty="0">
              <a:latin typeface="Palatino Linotype"/>
              <a:cs typeface="Palatino Linotype"/>
            </a:endParaRPr>
          </a:p>
          <a:p>
            <a:pPr marL="331470">
              <a:lnSpc>
                <a:spcPts val="1195"/>
              </a:lnSpc>
            </a:pPr>
            <a:r>
              <a:rPr sz="10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sz="1000" spc="145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1000" spc="125" dirty="0">
                <a:latin typeface="Palatino Linotype"/>
                <a:cs typeface="Palatino Linotype"/>
              </a:rPr>
              <a:t>vetor</a:t>
            </a:r>
            <a:r>
              <a:rPr sz="1000" spc="-90" dirty="0">
                <a:latin typeface="Palatino Linotype"/>
                <a:cs typeface="Palatino Linotype"/>
              </a:rPr>
              <a:t> </a:t>
            </a:r>
            <a:r>
              <a:rPr sz="1000" spc="210" dirty="0">
                <a:latin typeface="Palatino Linotype"/>
                <a:cs typeface="Palatino Linotype"/>
              </a:rPr>
              <a:t>[]</a:t>
            </a:r>
            <a:r>
              <a:rPr sz="1000" spc="125" dirty="0">
                <a:latin typeface="Palatino Linotype"/>
                <a:cs typeface="Palatino Linotype"/>
              </a:rPr>
              <a:t>  </a:t>
            </a:r>
            <a:r>
              <a:rPr sz="1000" dirty="0">
                <a:latin typeface="Palatino Linotype"/>
                <a:cs typeface="Palatino Linotype"/>
              </a:rPr>
              <a:t>=</a:t>
            </a:r>
            <a:r>
              <a:rPr sz="1000" spc="125" dirty="0">
                <a:latin typeface="Palatino Linotype"/>
                <a:cs typeface="Palatino Linotype"/>
              </a:rPr>
              <a:t>  </a:t>
            </a:r>
            <a:r>
              <a:rPr sz="1000" spc="114" dirty="0">
                <a:latin typeface="Palatino Linotype"/>
                <a:cs typeface="Palatino Linotype"/>
              </a:rPr>
              <a:t>{64</a:t>
            </a:r>
            <a:r>
              <a:rPr sz="1000" spc="-105" dirty="0">
                <a:latin typeface="Palatino Linotype"/>
                <a:cs typeface="Palatino Linotype"/>
              </a:rPr>
              <a:t> </a:t>
            </a:r>
            <a:r>
              <a:rPr sz="1000" spc="270" dirty="0">
                <a:latin typeface="Palatino Linotype"/>
                <a:cs typeface="Palatino Linotype"/>
              </a:rPr>
              <a:t>,</a:t>
            </a:r>
            <a:r>
              <a:rPr sz="1000" spc="130" dirty="0">
                <a:latin typeface="Palatino Linotype"/>
                <a:cs typeface="Palatino Linotype"/>
              </a:rPr>
              <a:t>  </a:t>
            </a:r>
            <a:r>
              <a:rPr sz="1000" spc="50" dirty="0">
                <a:latin typeface="Palatino Linotype"/>
                <a:cs typeface="Palatino Linotype"/>
              </a:rPr>
              <a:t>34</a:t>
            </a:r>
            <a:r>
              <a:rPr sz="1000" spc="-120" dirty="0">
                <a:latin typeface="Palatino Linotype"/>
                <a:cs typeface="Palatino Linotype"/>
              </a:rPr>
              <a:t> </a:t>
            </a:r>
            <a:r>
              <a:rPr sz="1000" spc="270" dirty="0">
                <a:latin typeface="Palatino Linotype"/>
                <a:cs typeface="Palatino Linotype"/>
              </a:rPr>
              <a:t>,</a:t>
            </a:r>
            <a:r>
              <a:rPr sz="1000" spc="125" dirty="0">
                <a:latin typeface="Palatino Linotype"/>
                <a:cs typeface="Palatino Linotype"/>
              </a:rPr>
              <a:t>  </a:t>
            </a:r>
            <a:r>
              <a:rPr sz="1000" spc="50" dirty="0">
                <a:latin typeface="Palatino Linotype"/>
                <a:cs typeface="Palatino Linotype"/>
              </a:rPr>
              <a:t>25</a:t>
            </a:r>
            <a:r>
              <a:rPr sz="1000" spc="-120" dirty="0">
                <a:latin typeface="Palatino Linotype"/>
                <a:cs typeface="Palatino Linotype"/>
              </a:rPr>
              <a:t> </a:t>
            </a:r>
            <a:r>
              <a:rPr sz="1000" spc="270" dirty="0">
                <a:latin typeface="Palatino Linotype"/>
                <a:cs typeface="Palatino Linotype"/>
              </a:rPr>
              <a:t>,</a:t>
            </a:r>
            <a:r>
              <a:rPr sz="1000" spc="125" dirty="0">
                <a:latin typeface="Palatino Linotype"/>
                <a:cs typeface="Palatino Linotype"/>
              </a:rPr>
              <a:t>  </a:t>
            </a:r>
            <a:r>
              <a:rPr sz="1000" spc="50" dirty="0">
                <a:latin typeface="Palatino Linotype"/>
                <a:cs typeface="Palatino Linotype"/>
              </a:rPr>
              <a:t>12</a:t>
            </a:r>
            <a:r>
              <a:rPr sz="1000" spc="-114" dirty="0">
                <a:latin typeface="Palatino Linotype"/>
                <a:cs typeface="Palatino Linotype"/>
              </a:rPr>
              <a:t> </a:t>
            </a:r>
            <a:r>
              <a:rPr sz="1000" spc="270" dirty="0">
                <a:latin typeface="Palatino Linotype"/>
                <a:cs typeface="Palatino Linotype"/>
              </a:rPr>
              <a:t>,</a:t>
            </a:r>
            <a:r>
              <a:rPr sz="1000" spc="125" dirty="0">
                <a:latin typeface="Palatino Linotype"/>
                <a:cs typeface="Palatino Linotype"/>
              </a:rPr>
              <a:t>  </a:t>
            </a:r>
            <a:r>
              <a:rPr sz="1000" spc="50" dirty="0">
                <a:latin typeface="Palatino Linotype"/>
                <a:cs typeface="Palatino Linotype"/>
              </a:rPr>
              <a:t>22</a:t>
            </a:r>
            <a:r>
              <a:rPr sz="1000" spc="-120" dirty="0">
                <a:latin typeface="Palatino Linotype"/>
                <a:cs typeface="Palatino Linotype"/>
              </a:rPr>
              <a:t> </a:t>
            </a:r>
            <a:r>
              <a:rPr sz="1000" spc="270" dirty="0">
                <a:latin typeface="Palatino Linotype"/>
                <a:cs typeface="Palatino Linotype"/>
              </a:rPr>
              <a:t>,</a:t>
            </a:r>
            <a:r>
              <a:rPr sz="1000" spc="125" dirty="0">
                <a:latin typeface="Palatino Linotype"/>
                <a:cs typeface="Palatino Linotype"/>
              </a:rPr>
              <a:t>  </a:t>
            </a:r>
            <a:r>
              <a:rPr sz="1000" spc="50" dirty="0">
                <a:latin typeface="Palatino Linotype"/>
                <a:cs typeface="Palatino Linotype"/>
              </a:rPr>
              <a:t>11</a:t>
            </a:r>
            <a:r>
              <a:rPr sz="1000" spc="-120" dirty="0">
                <a:latin typeface="Palatino Linotype"/>
                <a:cs typeface="Palatino Linotype"/>
              </a:rPr>
              <a:t> </a:t>
            </a:r>
            <a:r>
              <a:rPr sz="1000" spc="270" dirty="0">
                <a:latin typeface="Palatino Linotype"/>
                <a:cs typeface="Palatino Linotype"/>
              </a:rPr>
              <a:t>,</a:t>
            </a:r>
            <a:r>
              <a:rPr sz="1000" spc="140" dirty="0">
                <a:latin typeface="Palatino Linotype"/>
                <a:cs typeface="Palatino Linotype"/>
              </a:rPr>
              <a:t>  </a:t>
            </a:r>
            <a:r>
              <a:rPr sz="1000" spc="160" dirty="0">
                <a:latin typeface="Palatino Linotype"/>
                <a:cs typeface="Palatino Linotype"/>
              </a:rPr>
              <a:t>90};</a:t>
            </a:r>
            <a:endParaRPr sz="1000" dirty="0">
              <a:latin typeface="Palatino Linotype"/>
              <a:cs typeface="Palatino Linotype"/>
            </a:endParaRPr>
          </a:p>
          <a:p>
            <a:pPr marL="584835" marR="85090" indent="-254000">
              <a:lnSpc>
                <a:spcPts val="1200"/>
              </a:lnSpc>
              <a:spcBef>
                <a:spcPts val="40"/>
              </a:spcBef>
            </a:pPr>
            <a:r>
              <a:rPr sz="10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sz="1000" spc="175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1000" dirty="0">
                <a:latin typeface="Palatino Linotype"/>
                <a:cs typeface="Palatino Linotype"/>
              </a:rPr>
              <a:t>tamanho</a:t>
            </a:r>
            <a:r>
              <a:rPr sz="1000" spc="165" dirty="0">
                <a:latin typeface="Palatino Linotype"/>
                <a:cs typeface="Palatino Linotype"/>
              </a:rPr>
              <a:t>  </a:t>
            </a:r>
            <a:r>
              <a:rPr sz="1000" dirty="0">
                <a:latin typeface="Palatino Linotype"/>
                <a:cs typeface="Palatino Linotype"/>
              </a:rPr>
              <a:t>=</a:t>
            </a:r>
            <a:r>
              <a:rPr sz="1000" spc="160" dirty="0">
                <a:latin typeface="Palatino Linotype"/>
                <a:cs typeface="Palatino Linotype"/>
              </a:rPr>
              <a:t>  </a:t>
            </a:r>
            <a:r>
              <a:rPr sz="1000" spc="185" dirty="0">
                <a:solidFill>
                  <a:srgbClr val="0000FF"/>
                </a:solidFill>
                <a:latin typeface="Palatino Linotype"/>
                <a:cs typeface="Palatino Linotype"/>
              </a:rPr>
              <a:t>sizeof</a:t>
            </a:r>
            <a:r>
              <a:rPr sz="1000" spc="185" dirty="0">
                <a:latin typeface="Palatino Linotype"/>
                <a:cs typeface="Palatino Linotype"/>
              </a:rPr>
              <a:t>(</a:t>
            </a:r>
            <a:r>
              <a:rPr sz="1000" spc="-100" dirty="0">
                <a:latin typeface="Palatino Linotype"/>
                <a:cs typeface="Palatino Linotype"/>
              </a:rPr>
              <a:t> </a:t>
            </a:r>
            <a:r>
              <a:rPr sz="1000" spc="155" dirty="0">
                <a:latin typeface="Palatino Linotype"/>
                <a:cs typeface="Palatino Linotype"/>
              </a:rPr>
              <a:t>vetor)</a:t>
            </a:r>
            <a:r>
              <a:rPr sz="1000" spc="140" dirty="0">
                <a:latin typeface="Palatino Linotype"/>
                <a:cs typeface="Palatino Linotype"/>
              </a:rPr>
              <a:t>  </a:t>
            </a:r>
            <a:r>
              <a:rPr sz="1000" spc="195" dirty="0">
                <a:latin typeface="Palatino Linotype"/>
                <a:cs typeface="Palatino Linotype"/>
              </a:rPr>
              <a:t>/</a:t>
            </a:r>
            <a:r>
              <a:rPr sz="1000" spc="160" dirty="0">
                <a:latin typeface="Palatino Linotype"/>
                <a:cs typeface="Palatino Linotype"/>
              </a:rPr>
              <a:t>  </a:t>
            </a:r>
            <a:r>
              <a:rPr sz="1000" spc="185" dirty="0">
                <a:solidFill>
                  <a:srgbClr val="0000FF"/>
                </a:solidFill>
                <a:latin typeface="Palatino Linotype"/>
                <a:cs typeface="Palatino Linotype"/>
              </a:rPr>
              <a:t>sizeof</a:t>
            </a:r>
            <a:r>
              <a:rPr sz="1000" spc="185" dirty="0">
                <a:latin typeface="Palatino Linotype"/>
                <a:cs typeface="Palatino Linotype"/>
              </a:rPr>
              <a:t>(</a:t>
            </a:r>
            <a:r>
              <a:rPr sz="1000" spc="-100" dirty="0">
                <a:latin typeface="Palatino Linotype"/>
                <a:cs typeface="Palatino Linotype"/>
              </a:rPr>
              <a:t> </a:t>
            </a:r>
            <a:r>
              <a:rPr sz="1000" spc="114" dirty="0">
                <a:latin typeface="Palatino Linotype"/>
                <a:cs typeface="Palatino Linotype"/>
              </a:rPr>
              <a:t>vetor </a:t>
            </a:r>
            <a:r>
              <a:rPr sz="1000" spc="229" dirty="0">
                <a:latin typeface="Palatino Linotype"/>
                <a:cs typeface="Palatino Linotype"/>
              </a:rPr>
              <a:t>[0]);</a:t>
            </a:r>
            <a:endParaRPr sz="1000" dirty="0">
              <a:latin typeface="Palatino Linotype"/>
              <a:cs typeface="Palatino Linotype"/>
            </a:endParaRPr>
          </a:p>
          <a:p>
            <a:pPr marL="332740">
              <a:lnSpc>
                <a:spcPts val="1150"/>
              </a:lnSpc>
            </a:pPr>
            <a:r>
              <a:rPr sz="1000" spc="195" dirty="0">
                <a:latin typeface="Palatino Linotype"/>
                <a:cs typeface="Palatino Linotype"/>
              </a:rPr>
              <a:t>printf(</a:t>
            </a:r>
            <a:r>
              <a:rPr sz="1000" spc="195" dirty="0">
                <a:solidFill>
                  <a:srgbClr val="FF0000"/>
                </a:solidFill>
                <a:latin typeface="Palatino Linotype"/>
                <a:cs typeface="Palatino Linotype"/>
              </a:rPr>
              <a:t>"</a:t>
            </a:r>
            <a:r>
              <a:rPr sz="1000" spc="-9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lang="pt-BR" sz="1000" spc="60" dirty="0">
                <a:solidFill>
                  <a:srgbClr val="FF0000"/>
                </a:solidFill>
                <a:latin typeface="Palatino Linotype"/>
                <a:cs typeface="Palatino Linotype"/>
              </a:rPr>
              <a:t>Vetor </a:t>
            </a:r>
            <a:r>
              <a:rPr sz="1000" spc="210" dirty="0">
                <a:solidFill>
                  <a:srgbClr val="FF0000"/>
                </a:solidFill>
                <a:latin typeface="Palatino Linotype"/>
                <a:cs typeface="Palatino Linotype"/>
              </a:rPr>
              <a:t>original:</a:t>
            </a:r>
            <a:r>
              <a:rPr sz="1000" spc="-13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lang="pt-BR" sz="1000" spc="254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000" spc="254" dirty="0">
                <a:solidFill>
                  <a:srgbClr val="FF0000"/>
                </a:solidFill>
                <a:latin typeface="Palatino Linotype"/>
                <a:cs typeface="Palatino Linotype"/>
              </a:rPr>
              <a:t>"</a:t>
            </a:r>
            <a:r>
              <a:rPr sz="1000" spc="254" dirty="0">
                <a:latin typeface="Palatino Linotype"/>
                <a:cs typeface="Palatino Linotype"/>
              </a:rPr>
              <a:t>);</a:t>
            </a:r>
            <a:endParaRPr sz="1000" dirty="0">
              <a:latin typeface="Palatino Linotype"/>
              <a:cs typeface="Palatino Linotype"/>
            </a:endParaRPr>
          </a:p>
          <a:p>
            <a:pPr marL="333375">
              <a:lnSpc>
                <a:spcPts val="1200"/>
              </a:lnSpc>
            </a:pPr>
            <a:r>
              <a:rPr sz="1000" spc="165" dirty="0">
                <a:latin typeface="Palatino Linotype"/>
                <a:cs typeface="Palatino Linotype"/>
              </a:rPr>
              <a:t>exibirVetor(</a:t>
            </a:r>
            <a:r>
              <a:rPr sz="1000" spc="-110" dirty="0">
                <a:latin typeface="Palatino Linotype"/>
                <a:cs typeface="Palatino Linotype"/>
              </a:rPr>
              <a:t> </a:t>
            </a:r>
            <a:r>
              <a:rPr sz="1000" spc="110" dirty="0">
                <a:latin typeface="Palatino Linotype"/>
                <a:cs typeface="Palatino Linotype"/>
              </a:rPr>
              <a:t>vetor</a:t>
            </a:r>
            <a:r>
              <a:rPr sz="1000" spc="-20" dirty="0">
                <a:latin typeface="Palatino Linotype"/>
                <a:cs typeface="Palatino Linotype"/>
              </a:rPr>
              <a:t> </a:t>
            </a:r>
            <a:r>
              <a:rPr sz="1000" spc="270" dirty="0">
                <a:latin typeface="Palatino Linotype"/>
                <a:cs typeface="Palatino Linotype"/>
              </a:rPr>
              <a:t>,</a:t>
            </a:r>
            <a:r>
              <a:rPr sz="1000" spc="185" dirty="0">
                <a:latin typeface="Palatino Linotype"/>
                <a:cs typeface="Palatino Linotype"/>
              </a:rPr>
              <a:t>  </a:t>
            </a:r>
            <a:r>
              <a:rPr sz="1000" spc="20" dirty="0">
                <a:latin typeface="Palatino Linotype"/>
                <a:cs typeface="Palatino Linotype"/>
              </a:rPr>
              <a:t>tamanho</a:t>
            </a:r>
            <a:r>
              <a:rPr sz="1000" spc="-85" dirty="0">
                <a:latin typeface="Palatino Linotype"/>
                <a:cs typeface="Palatino Linotype"/>
              </a:rPr>
              <a:t> </a:t>
            </a:r>
            <a:r>
              <a:rPr sz="1000" spc="250" dirty="0">
                <a:latin typeface="Palatino Linotype"/>
                <a:cs typeface="Palatino Linotype"/>
              </a:rPr>
              <a:t>);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6979" y="1465351"/>
            <a:ext cx="3974465" cy="802640"/>
          </a:xfrm>
          <a:custGeom>
            <a:avLst/>
            <a:gdLst/>
            <a:ahLst/>
            <a:cxnLst/>
            <a:rect l="l" t="t" r="r" b="b"/>
            <a:pathLst>
              <a:path w="3974465" h="802639">
                <a:moveTo>
                  <a:pt x="2527" y="151841"/>
                </a:moveTo>
                <a:lnTo>
                  <a:pt x="2527" y="0"/>
                </a:lnTo>
              </a:path>
              <a:path w="3974465" h="802639">
                <a:moveTo>
                  <a:pt x="3971505" y="151841"/>
                </a:moveTo>
                <a:lnTo>
                  <a:pt x="3971505" y="0"/>
                </a:lnTo>
              </a:path>
              <a:path w="3974465" h="802639">
                <a:moveTo>
                  <a:pt x="2527" y="303669"/>
                </a:moveTo>
                <a:lnTo>
                  <a:pt x="2527" y="151841"/>
                </a:lnTo>
              </a:path>
              <a:path w="3974465" h="802639">
                <a:moveTo>
                  <a:pt x="3971505" y="303669"/>
                </a:moveTo>
                <a:lnTo>
                  <a:pt x="3971505" y="151841"/>
                </a:lnTo>
              </a:path>
              <a:path w="3974465" h="802639">
                <a:moveTo>
                  <a:pt x="2527" y="455498"/>
                </a:moveTo>
                <a:lnTo>
                  <a:pt x="2527" y="303669"/>
                </a:lnTo>
              </a:path>
              <a:path w="3974465" h="802639">
                <a:moveTo>
                  <a:pt x="3971505" y="455498"/>
                </a:moveTo>
                <a:lnTo>
                  <a:pt x="3971505" y="303669"/>
                </a:lnTo>
              </a:path>
              <a:path w="3974465" h="802639">
                <a:moveTo>
                  <a:pt x="2527" y="607326"/>
                </a:moveTo>
                <a:lnTo>
                  <a:pt x="2527" y="455498"/>
                </a:lnTo>
              </a:path>
              <a:path w="3974465" h="802639">
                <a:moveTo>
                  <a:pt x="3971505" y="607326"/>
                </a:moveTo>
                <a:lnTo>
                  <a:pt x="3971505" y="455498"/>
                </a:lnTo>
              </a:path>
              <a:path w="3974465" h="802639">
                <a:moveTo>
                  <a:pt x="2527" y="759155"/>
                </a:moveTo>
                <a:lnTo>
                  <a:pt x="2527" y="607326"/>
                </a:lnTo>
              </a:path>
              <a:path w="3974465" h="802639">
                <a:moveTo>
                  <a:pt x="3971505" y="759155"/>
                </a:moveTo>
                <a:lnTo>
                  <a:pt x="3971505" y="607326"/>
                </a:lnTo>
              </a:path>
              <a:path w="3974465" h="802639">
                <a:moveTo>
                  <a:pt x="2527" y="802182"/>
                </a:moveTo>
                <a:lnTo>
                  <a:pt x="2527" y="759155"/>
                </a:lnTo>
              </a:path>
              <a:path w="3974465" h="802639">
                <a:moveTo>
                  <a:pt x="0" y="799642"/>
                </a:moveTo>
                <a:lnTo>
                  <a:pt x="43014" y="799642"/>
                </a:lnTo>
              </a:path>
              <a:path w="3974465" h="802639">
                <a:moveTo>
                  <a:pt x="43014" y="799642"/>
                </a:moveTo>
                <a:lnTo>
                  <a:pt x="3931018" y="799642"/>
                </a:lnTo>
              </a:path>
              <a:path w="3974465" h="802639">
                <a:moveTo>
                  <a:pt x="3931018" y="799642"/>
                </a:moveTo>
                <a:lnTo>
                  <a:pt x="3974045" y="799642"/>
                </a:lnTo>
              </a:path>
              <a:path w="3974465" h="802639">
                <a:moveTo>
                  <a:pt x="3971505" y="802182"/>
                </a:moveTo>
                <a:lnTo>
                  <a:pt x="3971505" y="75915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64857" y="1432412"/>
            <a:ext cx="4089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80" dirty="0">
                <a:latin typeface="Palatino Linotype"/>
                <a:cs typeface="Palatino Linotype"/>
              </a:rPr>
              <a:t>-</a:t>
            </a:r>
            <a:r>
              <a:rPr sz="1000" spc="480" dirty="0">
                <a:latin typeface="Palatino Linotype"/>
                <a:cs typeface="Palatino Linotype"/>
              </a:rPr>
              <a:t> </a:t>
            </a:r>
            <a:r>
              <a:rPr sz="1000" spc="190" dirty="0">
                <a:latin typeface="Palatino Linotype"/>
                <a:cs typeface="Palatino Linotype"/>
              </a:rPr>
              <a:t>1);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532" y="1432412"/>
            <a:ext cx="2712720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  <a:spcBef>
                <a:spcPts val="95"/>
              </a:spcBef>
            </a:pPr>
            <a:r>
              <a:rPr sz="1000" spc="90" dirty="0">
                <a:latin typeface="Palatino Linotype"/>
                <a:cs typeface="Palatino Linotype"/>
              </a:rPr>
              <a:t>ordenarQuick</a:t>
            </a:r>
            <a:r>
              <a:rPr sz="1000" spc="-155" dirty="0">
                <a:latin typeface="Palatino Linotype"/>
                <a:cs typeface="Palatino Linotype"/>
              </a:rPr>
              <a:t> </a:t>
            </a:r>
            <a:r>
              <a:rPr sz="1000" spc="140" dirty="0">
                <a:latin typeface="Palatino Linotype"/>
                <a:cs typeface="Palatino Linotype"/>
              </a:rPr>
              <a:t>Sort</a:t>
            </a:r>
            <a:r>
              <a:rPr sz="1000" spc="-95" dirty="0">
                <a:latin typeface="Palatino Linotype"/>
                <a:cs typeface="Palatino Linotype"/>
              </a:rPr>
              <a:t> </a:t>
            </a:r>
            <a:r>
              <a:rPr sz="1000" spc="180" dirty="0">
                <a:latin typeface="Palatino Linotype"/>
                <a:cs typeface="Palatino Linotype"/>
              </a:rPr>
              <a:t>(</a:t>
            </a:r>
            <a:r>
              <a:rPr sz="1000" spc="-120" dirty="0">
                <a:latin typeface="Palatino Linotype"/>
                <a:cs typeface="Palatino Linotype"/>
              </a:rPr>
              <a:t> </a:t>
            </a:r>
            <a:r>
              <a:rPr sz="1000" spc="110" dirty="0">
                <a:latin typeface="Palatino Linotype"/>
                <a:cs typeface="Palatino Linotype"/>
              </a:rPr>
              <a:t>vetor</a:t>
            </a:r>
            <a:r>
              <a:rPr sz="1000" spc="-45" dirty="0">
                <a:latin typeface="Palatino Linotype"/>
                <a:cs typeface="Palatino Linotype"/>
              </a:rPr>
              <a:t> </a:t>
            </a:r>
            <a:r>
              <a:rPr sz="1000" spc="270" dirty="0">
                <a:latin typeface="Palatino Linotype"/>
                <a:cs typeface="Palatino Linotype"/>
              </a:rPr>
              <a:t>,</a:t>
            </a:r>
            <a:r>
              <a:rPr sz="1000" spc="125" dirty="0">
                <a:latin typeface="Palatino Linotype"/>
                <a:cs typeface="Palatino Linotype"/>
              </a:rPr>
              <a:t>  </a:t>
            </a:r>
            <a:r>
              <a:rPr sz="1000" dirty="0">
                <a:latin typeface="Palatino Linotype"/>
                <a:cs typeface="Palatino Linotype"/>
              </a:rPr>
              <a:t>0</a:t>
            </a:r>
            <a:r>
              <a:rPr sz="1000" spc="-140" dirty="0">
                <a:latin typeface="Palatino Linotype"/>
                <a:cs typeface="Palatino Linotype"/>
              </a:rPr>
              <a:t> </a:t>
            </a:r>
            <a:r>
              <a:rPr sz="1000" spc="270" dirty="0">
                <a:latin typeface="Palatino Linotype"/>
                <a:cs typeface="Palatino Linotype"/>
              </a:rPr>
              <a:t>,</a:t>
            </a:r>
            <a:r>
              <a:rPr sz="1000" spc="145" dirty="0">
                <a:latin typeface="Palatino Linotype"/>
                <a:cs typeface="Palatino Linotype"/>
              </a:rPr>
              <a:t>  </a:t>
            </a:r>
            <a:r>
              <a:rPr sz="1000" spc="-10" dirty="0">
                <a:latin typeface="Palatino Linotype"/>
                <a:cs typeface="Palatino Linotype"/>
              </a:rPr>
              <a:t>tamanho </a:t>
            </a:r>
            <a:r>
              <a:rPr sz="1000" spc="195" dirty="0">
                <a:latin typeface="Palatino Linotype"/>
                <a:cs typeface="Palatino Linotype"/>
              </a:rPr>
              <a:t>printf(</a:t>
            </a:r>
            <a:r>
              <a:rPr sz="1000" spc="195" dirty="0">
                <a:solidFill>
                  <a:srgbClr val="FF0000"/>
                </a:solidFill>
                <a:latin typeface="Palatino Linotype"/>
                <a:cs typeface="Palatino Linotype"/>
              </a:rPr>
              <a:t>"</a:t>
            </a:r>
            <a:r>
              <a:rPr sz="1000" spc="-10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lang="pt-BR" sz="1000" spc="60" dirty="0">
                <a:solidFill>
                  <a:srgbClr val="FF0000"/>
                </a:solidFill>
                <a:latin typeface="Palatino Linotype"/>
                <a:cs typeface="Palatino Linotype"/>
              </a:rPr>
              <a:t>Vetor </a:t>
            </a:r>
            <a:r>
              <a:rPr sz="1000" spc="95" dirty="0" err="1">
                <a:solidFill>
                  <a:srgbClr val="FF0000"/>
                </a:solidFill>
                <a:latin typeface="Palatino Linotype"/>
                <a:cs typeface="Palatino Linotype"/>
              </a:rPr>
              <a:t>ordenado</a:t>
            </a:r>
            <a:r>
              <a:rPr sz="1000" spc="-9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1000" spc="270" dirty="0">
                <a:solidFill>
                  <a:srgbClr val="FF0000"/>
                </a:solidFill>
                <a:latin typeface="Palatino Linotype"/>
                <a:cs typeface="Palatino Linotype"/>
              </a:rPr>
              <a:t>:</a:t>
            </a:r>
            <a:r>
              <a:rPr lang="pt-BR" sz="1000" spc="-140" dirty="0">
                <a:solidFill>
                  <a:srgbClr val="FF0000"/>
                </a:solidFill>
                <a:latin typeface="Palatino Linotype"/>
                <a:cs typeface="Palatino Linotype"/>
              </a:rPr>
              <a:t>   </a:t>
            </a:r>
            <a:r>
              <a:rPr sz="1000" spc="254" dirty="0">
                <a:solidFill>
                  <a:srgbClr val="FF0000"/>
                </a:solidFill>
                <a:latin typeface="Palatino Linotype"/>
                <a:cs typeface="Palatino Linotype"/>
              </a:rPr>
              <a:t>"</a:t>
            </a:r>
            <a:r>
              <a:rPr sz="1000" spc="254" dirty="0">
                <a:latin typeface="Palatino Linotype"/>
                <a:cs typeface="Palatino Linotype"/>
              </a:rPr>
              <a:t>); </a:t>
            </a:r>
            <a:r>
              <a:rPr sz="1000" spc="165" dirty="0">
                <a:latin typeface="Palatino Linotype"/>
                <a:cs typeface="Palatino Linotype"/>
              </a:rPr>
              <a:t>exibirVetor(</a:t>
            </a:r>
            <a:r>
              <a:rPr sz="1000" spc="-110" dirty="0">
                <a:latin typeface="Palatino Linotype"/>
                <a:cs typeface="Palatino Linotype"/>
              </a:rPr>
              <a:t> </a:t>
            </a:r>
            <a:r>
              <a:rPr sz="1000" spc="110" dirty="0">
                <a:latin typeface="Palatino Linotype"/>
                <a:cs typeface="Palatino Linotype"/>
              </a:rPr>
              <a:t>vetor</a:t>
            </a:r>
            <a:r>
              <a:rPr sz="1000" spc="-20" dirty="0">
                <a:latin typeface="Palatino Linotype"/>
                <a:cs typeface="Palatino Linotype"/>
              </a:rPr>
              <a:t> </a:t>
            </a:r>
            <a:r>
              <a:rPr sz="1000" spc="270" dirty="0">
                <a:latin typeface="Palatino Linotype"/>
                <a:cs typeface="Palatino Linotype"/>
              </a:rPr>
              <a:t>,</a:t>
            </a:r>
            <a:r>
              <a:rPr sz="1000" spc="185" dirty="0">
                <a:latin typeface="Palatino Linotype"/>
                <a:cs typeface="Palatino Linotype"/>
              </a:rPr>
              <a:t>  </a:t>
            </a:r>
            <a:r>
              <a:rPr sz="1000" spc="20" dirty="0">
                <a:latin typeface="Palatino Linotype"/>
                <a:cs typeface="Palatino Linotype"/>
              </a:rPr>
              <a:t>tamanho</a:t>
            </a:r>
            <a:r>
              <a:rPr sz="1000" spc="-85" dirty="0">
                <a:latin typeface="Palatino Linotype"/>
                <a:cs typeface="Palatino Linotype"/>
              </a:rPr>
              <a:t> </a:t>
            </a:r>
            <a:r>
              <a:rPr sz="1000" spc="250" dirty="0">
                <a:latin typeface="Palatino Linotype"/>
                <a:cs typeface="Palatino Linotype"/>
              </a:rPr>
              <a:t>);</a:t>
            </a:r>
            <a:r>
              <a:rPr sz="1000" spc="500" dirty="0">
                <a:latin typeface="Palatino Linotype"/>
                <a:cs typeface="Palatino Linotype"/>
              </a:rPr>
              <a:t> </a:t>
            </a:r>
            <a:r>
              <a:rPr sz="1000" spc="125" dirty="0">
                <a:solidFill>
                  <a:srgbClr val="0000FF"/>
                </a:solidFill>
                <a:latin typeface="Palatino Linotype"/>
                <a:cs typeface="Palatino Linotype"/>
              </a:rPr>
              <a:t>return</a:t>
            </a:r>
            <a:r>
              <a:rPr sz="1000" spc="145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1000" spc="150" dirty="0">
                <a:latin typeface="Palatino Linotype"/>
                <a:cs typeface="Palatino Linotype"/>
              </a:rPr>
              <a:t>0;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039739"/>
            <a:ext cx="410845" cy="4737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latin typeface="Palatino Linotype"/>
                <a:cs typeface="Palatino Linotype"/>
              </a:rPr>
              <a:t>}</a:t>
            </a:r>
            <a:endParaRPr sz="10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100" spc="-114" dirty="0">
                <a:latin typeface="Arial Black"/>
                <a:cs typeface="Arial Black"/>
              </a:rPr>
              <a:t>Saída:</a:t>
            </a:r>
            <a:endParaRPr sz="1100" dirty="0">
              <a:latin typeface="Arial Black"/>
              <a:cs typeface="Arial Black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Execução</a:t>
            </a:r>
            <a:r>
              <a:rPr spc="120" dirty="0"/>
              <a:t> </a:t>
            </a:r>
            <a:r>
              <a:rPr dirty="0"/>
              <a:t>de</a:t>
            </a:r>
            <a:r>
              <a:rPr spc="125" dirty="0"/>
              <a:t> </a:t>
            </a:r>
            <a:r>
              <a:rPr dirty="0"/>
              <a:t>Exemplo</a:t>
            </a:r>
            <a:r>
              <a:rPr spc="125" dirty="0"/>
              <a:t> </a:t>
            </a:r>
            <a:r>
              <a:rPr dirty="0"/>
              <a:t>em</a:t>
            </a:r>
            <a:r>
              <a:rPr spc="125" dirty="0"/>
              <a:t> </a:t>
            </a:r>
            <a:r>
              <a:rPr spc="90" dirty="0"/>
              <a:t>C</a:t>
            </a:r>
          </a:p>
        </p:txBody>
      </p:sp>
      <p:sp>
        <p:nvSpPr>
          <p:cNvPr id="3" name="object 3"/>
          <p:cNvSpPr/>
          <p:nvPr/>
        </p:nvSpPr>
        <p:spPr>
          <a:xfrm>
            <a:off x="316979" y="511352"/>
            <a:ext cx="3974465" cy="954405"/>
          </a:xfrm>
          <a:custGeom>
            <a:avLst/>
            <a:gdLst/>
            <a:ahLst/>
            <a:cxnLst/>
            <a:rect l="l" t="t" r="r" b="b"/>
            <a:pathLst>
              <a:path w="3974465" h="954405">
                <a:moveTo>
                  <a:pt x="2527" y="43014"/>
                </a:moveTo>
                <a:lnTo>
                  <a:pt x="2527" y="0"/>
                </a:lnTo>
              </a:path>
              <a:path w="3974465" h="954405">
                <a:moveTo>
                  <a:pt x="0" y="2527"/>
                </a:moveTo>
                <a:lnTo>
                  <a:pt x="43014" y="2527"/>
                </a:lnTo>
              </a:path>
              <a:path w="3974465" h="954405">
                <a:moveTo>
                  <a:pt x="43014" y="2527"/>
                </a:moveTo>
                <a:lnTo>
                  <a:pt x="3931018" y="2527"/>
                </a:lnTo>
              </a:path>
              <a:path w="3974465" h="954405">
                <a:moveTo>
                  <a:pt x="3931018" y="2527"/>
                </a:moveTo>
                <a:lnTo>
                  <a:pt x="3974045" y="2527"/>
                </a:lnTo>
              </a:path>
              <a:path w="3974465" h="954405">
                <a:moveTo>
                  <a:pt x="3971505" y="43014"/>
                </a:moveTo>
                <a:lnTo>
                  <a:pt x="3971505" y="0"/>
                </a:lnTo>
              </a:path>
              <a:path w="3974465" h="954405">
                <a:moveTo>
                  <a:pt x="2527" y="194856"/>
                </a:moveTo>
                <a:lnTo>
                  <a:pt x="2527" y="43014"/>
                </a:lnTo>
              </a:path>
              <a:path w="3974465" h="954405">
                <a:moveTo>
                  <a:pt x="3971505" y="194856"/>
                </a:moveTo>
                <a:lnTo>
                  <a:pt x="3971505" y="43014"/>
                </a:lnTo>
              </a:path>
              <a:path w="3974465" h="954405">
                <a:moveTo>
                  <a:pt x="2527" y="346684"/>
                </a:moveTo>
                <a:lnTo>
                  <a:pt x="2527" y="194856"/>
                </a:lnTo>
              </a:path>
              <a:path w="3974465" h="954405">
                <a:moveTo>
                  <a:pt x="3971505" y="346684"/>
                </a:moveTo>
                <a:lnTo>
                  <a:pt x="3971505" y="194856"/>
                </a:lnTo>
              </a:path>
              <a:path w="3974465" h="954405">
                <a:moveTo>
                  <a:pt x="2527" y="498513"/>
                </a:moveTo>
                <a:lnTo>
                  <a:pt x="2527" y="346684"/>
                </a:lnTo>
              </a:path>
              <a:path w="3974465" h="954405">
                <a:moveTo>
                  <a:pt x="3971505" y="498513"/>
                </a:moveTo>
                <a:lnTo>
                  <a:pt x="3971505" y="346684"/>
                </a:lnTo>
              </a:path>
              <a:path w="3974465" h="954405">
                <a:moveTo>
                  <a:pt x="2527" y="650341"/>
                </a:moveTo>
                <a:lnTo>
                  <a:pt x="2527" y="498513"/>
                </a:lnTo>
              </a:path>
              <a:path w="3974465" h="954405">
                <a:moveTo>
                  <a:pt x="3971505" y="650341"/>
                </a:moveTo>
                <a:lnTo>
                  <a:pt x="3971505" y="498513"/>
                </a:lnTo>
              </a:path>
              <a:path w="3974465" h="954405">
                <a:moveTo>
                  <a:pt x="2527" y="802170"/>
                </a:moveTo>
                <a:lnTo>
                  <a:pt x="2527" y="650341"/>
                </a:lnTo>
              </a:path>
              <a:path w="3974465" h="954405">
                <a:moveTo>
                  <a:pt x="3971505" y="802170"/>
                </a:moveTo>
                <a:lnTo>
                  <a:pt x="3971505" y="650341"/>
                </a:lnTo>
              </a:path>
              <a:path w="3974465" h="954405">
                <a:moveTo>
                  <a:pt x="2527" y="953998"/>
                </a:moveTo>
                <a:lnTo>
                  <a:pt x="2527" y="802170"/>
                </a:lnTo>
              </a:path>
              <a:path w="3974465" h="954405">
                <a:moveTo>
                  <a:pt x="3971505" y="953998"/>
                </a:moveTo>
                <a:lnTo>
                  <a:pt x="3971505" y="80217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7263" y="521429"/>
            <a:ext cx="3751579" cy="936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lang="pt-BR" sz="1000" spc="170" dirty="0" err="1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lang="pt-BR" sz="1000" spc="160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lang="pt-BR" sz="1000" dirty="0" err="1">
                <a:latin typeface="Palatino Linotype"/>
                <a:cs typeface="Palatino Linotype"/>
              </a:rPr>
              <a:t>main</a:t>
            </a:r>
            <a:r>
              <a:rPr lang="pt-BR" sz="1000" spc="-95" dirty="0">
                <a:latin typeface="Palatino Linotype"/>
                <a:cs typeface="Palatino Linotype"/>
              </a:rPr>
              <a:t> </a:t>
            </a:r>
            <a:r>
              <a:rPr lang="pt-BR" sz="1000" spc="210" dirty="0">
                <a:latin typeface="Palatino Linotype"/>
                <a:cs typeface="Palatino Linotype"/>
              </a:rPr>
              <a:t>()</a:t>
            </a:r>
            <a:r>
              <a:rPr lang="pt-BR" sz="1000" spc="135" dirty="0">
                <a:latin typeface="Palatino Linotype"/>
                <a:cs typeface="Palatino Linotype"/>
              </a:rPr>
              <a:t>  </a:t>
            </a:r>
            <a:r>
              <a:rPr lang="pt-BR" sz="1000" spc="130" dirty="0">
                <a:latin typeface="Palatino Linotype"/>
                <a:cs typeface="Palatino Linotype"/>
              </a:rPr>
              <a:t>{</a:t>
            </a:r>
            <a:endParaRPr lang="pt-BR" sz="1000" dirty="0">
              <a:latin typeface="Palatino Linotype"/>
              <a:cs typeface="Palatino Linotype"/>
            </a:endParaRPr>
          </a:p>
          <a:p>
            <a:pPr marL="331470">
              <a:lnSpc>
                <a:spcPts val="1195"/>
              </a:lnSpc>
            </a:pPr>
            <a:r>
              <a:rPr lang="pt-BR" sz="1000" spc="170" dirty="0" err="1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lang="pt-BR" sz="1000" spc="145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lang="pt-BR" sz="1000" spc="125" dirty="0">
                <a:latin typeface="Palatino Linotype"/>
                <a:cs typeface="Palatino Linotype"/>
              </a:rPr>
              <a:t>vetor</a:t>
            </a:r>
            <a:r>
              <a:rPr lang="pt-BR" sz="1000" spc="-90" dirty="0">
                <a:latin typeface="Palatino Linotype"/>
                <a:cs typeface="Palatino Linotype"/>
              </a:rPr>
              <a:t> </a:t>
            </a:r>
            <a:r>
              <a:rPr lang="pt-BR" sz="1000" spc="210" dirty="0">
                <a:latin typeface="Palatino Linotype"/>
                <a:cs typeface="Palatino Linotype"/>
              </a:rPr>
              <a:t>[]</a:t>
            </a:r>
            <a:r>
              <a:rPr lang="pt-BR" sz="1000" spc="125" dirty="0">
                <a:latin typeface="Palatino Linotype"/>
                <a:cs typeface="Palatino Linotype"/>
              </a:rPr>
              <a:t>  </a:t>
            </a:r>
            <a:r>
              <a:rPr lang="pt-BR" sz="1000" dirty="0">
                <a:latin typeface="Palatino Linotype"/>
                <a:cs typeface="Palatino Linotype"/>
              </a:rPr>
              <a:t>=</a:t>
            </a:r>
            <a:r>
              <a:rPr lang="pt-BR" sz="1000" spc="125" dirty="0">
                <a:latin typeface="Palatino Linotype"/>
                <a:cs typeface="Palatino Linotype"/>
              </a:rPr>
              <a:t>  </a:t>
            </a:r>
            <a:r>
              <a:rPr lang="pt-BR" sz="1000" spc="114" dirty="0">
                <a:latin typeface="Palatino Linotype"/>
                <a:cs typeface="Palatino Linotype"/>
              </a:rPr>
              <a:t>{64</a:t>
            </a:r>
            <a:r>
              <a:rPr lang="pt-BR" sz="1000" spc="-105" dirty="0">
                <a:latin typeface="Palatino Linotype"/>
                <a:cs typeface="Palatino Linotype"/>
              </a:rPr>
              <a:t> </a:t>
            </a:r>
            <a:r>
              <a:rPr lang="pt-BR" sz="1000" spc="270" dirty="0">
                <a:latin typeface="Palatino Linotype"/>
                <a:cs typeface="Palatino Linotype"/>
              </a:rPr>
              <a:t>,</a:t>
            </a:r>
            <a:r>
              <a:rPr lang="pt-BR" sz="1000" spc="130" dirty="0">
                <a:latin typeface="Palatino Linotype"/>
                <a:cs typeface="Palatino Linotype"/>
              </a:rPr>
              <a:t>  </a:t>
            </a:r>
            <a:r>
              <a:rPr lang="pt-BR" sz="1000" spc="50" dirty="0">
                <a:latin typeface="Palatino Linotype"/>
                <a:cs typeface="Palatino Linotype"/>
              </a:rPr>
              <a:t>34</a:t>
            </a:r>
            <a:r>
              <a:rPr lang="pt-BR" sz="1000" spc="-120" dirty="0">
                <a:latin typeface="Palatino Linotype"/>
                <a:cs typeface="Palatino Linotype"/>
              </a:rPr>
              <a:t> </a:t>
            </a:r>
            <a:r>
              <a:rPr lang="pt-BR" sz="1000" spc="270" dirty="0">
                <a:latin typeface="Palatino Linotype"/>
                <a:cs typeface="Palatino Linotype"/>
              </a:rPr>
              <a:t>,</a:t>
            </a:r>
            <a:r>
              <a:rPr lang="pt-BR" sz="1000" spc="125" dirty="0">
                <a:latin typeface="Palatino Linotype"/>
                <a:cs typeface="Palatino Linotype"/>
              </a:rPr>
              <a:t>  </a:t>
            </a:r>
            <a:r>
              <a:rPr lang="pt-BR" sz="1000" spc="50" dirty="0">
                <a:latin typeface="Palatino Linotype"/>
                <a:cs typeface="Palatino Linotype"/>
              </a:rPr>
              <a:t>25</a:t>
            </a:r>
            <a:r>
              <a:rPr lang="pt-BR" sz="1000" spc="-120" dirty="0">
                <a:latin typeface="Palatino Linotype"/>
                <a:cs typeface="Palatino Linotype"/>
              </a:rPr>
              <a:t> </a:t>
            </a:r>
            <a:r>
              <a:rPr lang="pt-BR" sz="1000" spc="270" dirty="0">
                <a:latin typeface="Palatino Linotype"/>
                <a:cs typeface="Palatino Linotype"/>
              </a:rPr>
              <a:t>,</a:t>
            </a:r>
            <a:r>
              <a:rPr lang="pt-BR" sz="1000" spc="125" dirty="0">
                <a:latin typeface="Palatino Linotype"/>
                <a:cs typeface="Palatino Linotype"/>
              </a:rPr>
              <a:t>  </a:t>
            </a:r>
            <a:r>
              <a:rPr lang="pt-BR" sz="1000" spc="50" dirty="0">
                <a:latin typeface="Palatino Linotype"/>
                <a:cs typeface="Palatino Linotype"/>
              </a:rPr>
              <a:t>12</a:t>
            </a:r>
            <a:r>
              <a:rPr lang="pt-BR" sz="1000" spc="-114" dirty="0">
                <a:latin typeface="Palatino Linotype"/>
                <a:cs typeface="Palatino Linotype"/>
              </a:rPr>
              <a:t> </a:t>
            </a:r>
            <a:r>
              <a:rPr lang="pt-BR" sz="1000" spc="270" dirty="0">
                <a:latin typeface="Palatino Linotype"/>
                <a:cs typeface="Palatino Linotype"/>
              </a:rPr>
              <a:t>,</a:t>
            </a:r>
            <a:r>
              <a:rPr lang="pt-BR" sz="1000" spc="125" dirty="0">
                <a:latin typeface="Palatino Linotype"/>
                <a:cs typeface="Palatino Linotype"/>
              </a:rPr>
              <a:t>  </a:t>
            </a:r>
            <a:r>
              <a:rPr lang="pt-BR" sz="1000" spc="50" dirty="0">
                <a:latin typeface="Palatino Linotype"/>
                <a:cs typeface="Palatino Linotype"/>
              </a:rPr>
              <a:t>22</a:t>
            </a:r>
            <a:r>
              <a:rPr lang="pt-BR" sz="1000" spc="-120" dirty="0">
                <a:latin typeface="Palatino Linotype"/>
                <a:cs typeface="Palatino Linotype"/>
              </a:rPr>
              <a:t> </a:t>
            </a:r>
            <a:r>
              <a:rPr lang="pt-BR" sz="1000" spc="270" dirty="0">
                <a:latin typeface="Palatino Linotype"/>
                <a:cs typeface="Palatino Linotype"/>
              </a:rPr>
              <a:t>,</a:t>
            </a:r>
            <a:r>
              <a:rPr lang="pt-BR" sz="1000" spc="125" dirty="0">
                <a:latin typeface="Palatino Linotype"/>
                <a:cs typeface="Palatino Linotype"/>
              </a:rPr>
              <a:t>  </a:t>
            </a:r>
            <a:r>
              <a:rPr lang="pt-BR" sz="1000" spc="50" dirty="0">
                <a:latin typeface="Palatino Linotype"/>
                <a:cs typeface="Palatino Linotype"/>
              </a:rPr>
              <a:t>11</a:t>
            </a:r>
            <a:r>
              <a:rPr lang="pt-BR" sz="1000" spc="-120" dirty="0">
                <a:latin typeface="Palatino Linotype"/>
                <a:cs typeface="Palatino Linotype"/>
              </a:rPr>
              <a:t> </a:t>
            </a:r>
            <a:r>
              <a:rPr lang="pt-BR" sz="1000" spc="270" dirty="0">
                <a:latin typeface="Palatino Linotype"/>
                <a:cs typeface="Palatino Linotype"/>
              </a:rPr>
              <a:t>,</a:t>
            </a:r>
            <a:r>
              <a:rPr lang="pt-BR" sz="1000" spc="140" dirty="0">
                <a:latin typeface="Palatino Linotype"/>
                <a:cs typeface="Palatino Linotype"/>
              </a:rPr>
              <a:t>  </a:t>
            </a:r>
            <a:r>
              <a:rPr lang="pt-BR" sz="1000" spc="160" dirty="0">
                <a:latin typeface="Palatino Linotype"/>
                <a:cs typeface="Palatino Linotype"/>
              </a:rPr>
              <a:t>90};</a:t>
            </a:r>
            <a:endParaRPr lang="pt-BR" sz="1000" dirty="0">
              <a:latin typeface="Palatino Linotype"/>
              <a:cs typeface="Palatino Linotype"/>
            </a:endParaRPr>
          </a:p>
          <a:p>
            <a:pPr marL="584835" marR="85090" indent="-254000">
              <a:lnSpc>
                <a:spcPts val="1200"/>
              </a:lnSpc>
              <a:spcBef>
                <a:spcPts val="40"/>
              </a:spcBef>
            </a:pPr>
            <a:r>
              <a:rPr lang="pt-BR" sz="1000" spc="170" dirty="0" err="1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lang="pt-BR" sz="1000" spc="175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lang="pt-BR" sz="1000" dirty="0">
                <a:latin typeface="Palatino Linotype"/>
                <a:cs typeface="Palatino Linotype"/>
              </a:rPr>
              <a:t>tamanho</a:t>
            </a:r>
            <a:r>
              <a:rPr lang="pt-BR" sz="1000" spc="165" dirty="0">
                <a:latin typeface="Palatino Linotype"/>
                <a:cs typeface="Palatino Linotype"/>
              </a:rPr>
              <a:t>  </a:t>
            </a:r>
            <a:r>
              <a:rPr lang="pt-BR" sz="1000" dirty="0">
                <a:latin typeface="Palatino Linotype"/>
                <a:cs typeface="Palatino Linotype"/>
              </a:rPr>
              <a:t>=</a:t>
            </a:r>
            <a:r>
              <a:rPr lang="pt-BR" sz="1000" spc="160" dirty="0">
                <a:latin typeface="Palatino Linotype"/>
                <a:cs typeface="Palatino Linotype"/>
              </a:rPr>
              <a:t>  </a:t>
            </a:r>
            <a:r>
              <a:rPr lang="pt-BR" sz="1000" spc="185" dirty="0" err="1">
                <a:solidFill>
                  <a:srgbClr val="0000FF"/>
                </a:solidFill>
                <a:latin typeface="Palatino Linotype"/>
                <a:cs typeface="Palatino Linotype"/>
              </a:rPr>
              <a:t>sizeof</a:t>
            </a:r>
            <a:r>
              <a:rPr lang="pt-BR" sz="1000" spc="185" dirty="0">
                <a:latin typeface="Palatino Linotype"/>
                <a:cs typeface="Palatino Linotype"/>
              </a:rPr>
              <a:t>(</a:t>
            </a:r>
            <a:r>
              <a:rPr lang="pt-BR" sz="1000" spc="-100" dirty="0">
                <a:latin typeface="Palatino Linotype"/>
                <a:cs typeface="Palatino Linotype"/>
              </a:rPr>
              <a:t> </a:t>
            </a:r>
            <a:r>
              <a:rPr lang="pt-BR" sz="1000" spc="155" dirty="0">
                <a:latin typeface="Palatino Linotype"/>
                <a:cs typeface="Palatino Linotype"/>
              </a:rPr>
              <a:t>vetor)</a:t>
            </a:r>
            <a:r>
              <a:rPr lang="pt-BR" sz="1000" spc="140" dirty="0">
                <a:latin typeface="Palatino Linotype"/>
                <a:cs typeface="Palatino Linotype"/>
              </a:rPr>
              <a:t>  </a:t>
            </a:r>
            <a:r>
              <a:rPr lang="pt-BR" sz="1000" spc="195" dirty="0">
                <a:latin typeface="Palatino Linotype"/>
                <a:cs typeface="Palatino Linotype"/>
              </a:rPr>
              <a:t>/</a:t>
            </a:r>
            <a:r>
              <a:rPr lang="pt-BR" sz="1000" spc="160" dirty="0">
                <a:latin typeface="Palatino Linotype"/>
                <a:cs typeface="Palatino Linotype"/>
              </a:rPr>
              <a:t>  </a:t>
            </a:r>
            <a:r>
              <a:rPr lang="pt-BR" sz="1000" spc="185" dirty="0" err="1">
                <a:solidFill>
                  <a:srgbClr val="0000FF"/>
                </a:solidFill>
                <a:latin typeface="Palatino Linotype"/>
                <a:cs typeface="Palatino Linotype"/>
              </a:rPr>
              <a:t>sizeof</a:t>
            </a:r>
            <a:r>
              <a:rPr lang="pt-BR" sz="1000" spc="185" dirty="0">
                <a:latin typeface="Palatino Linotype"/>
                <a:cs typeface="Palatino Linotype"/>
              </a:rPr>
              <a:t>(</a:t>
            </a:r>
            <a:r>
              <a:rPr lang="pt-BR" sz="1000" spc="-100" dirty="0">
                <a:latin typeface="Palatino Linotype"/>
                <a:cs typeface="Palatino Linotype"/>
              </a:rPr>
              <a:t> </a:t>
            </a:r>
            <a:r>
              <a:rPr lang="pt-BR" sz="1000" spc="114" dirty="0">
                <a:latin typeface="Palatino Linotype"/>
                <a:cs typeface="Palatino Linotype"/>
              </a:rPr>
              <a:t>vetor </a:t>
            </a:r>
            <a:r>
              <a:rPr lang="pt-BR" sz="1000" spc="229" dirty="0">
                <a:latin typeface="Palatino Linotype"/>
                <a:cs typeface="Palatino Linotype"/>
              </a:rPr>
              <a:t>[0]);</a:t>
            </a:r>
            <a:endParaRPr lang="pt-BR" sz="1000" dirty="0">
              <a:latin typeface="Palatino Linotype"/>
              <a:cs typeface="Palatino Linotype"/>
            </a:endParaRPr>
          </a:p>
          <a:p>
            <a:pPr marL="332740">
              <a:lnSpc>
                <a:spcPts val="1150"/>
              </a:lnSpc>
            </a:pPr>
            <a:r>
              <a:rPr lang="pt-BR" sz="1000" spc="195" dirty="0" err="1">
                <a:latin typeface="Palatino Linotype"/>
                <a:cs typeface="Palatino Linotype"/>
              </a:rPr>
              <a:t>printf</a:t>
            </a:r>
            <a:r>
              <a:rPr lang="pt-BR" sz="1000" spc="195" dirty="0">
                <a:latin typeface="Palatino Linotype"/>
                <a:cs typeface="Palatino Linotype"/>
              </a:rPr>
              <a:t>(</a:t>
            </a:r>
            <a:r>
              <a:rPr lang="pt-BR" sz="1000" spc="195" dirty="0">
                <a:solidFill>
                  <a:srgbClr val="FF0000"/>
                </a:solidFill>
                <a:latin typeface="Palatino Linotype"/>
                <a:cs typeface="Palatino Linotype"/>
              </a:rPr>
              <a:t>"</a:t>
            </a:r>
            <a:r>
              <a:rPr lang="pt-BR" sz="1000" spc="-9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lang="pt-BR" sz="1000" spc="60" dirty="0">
                <a:solidFill>
                  <a:srgbClr val="FF0000"/>
                </a:solidFill>
                <a:latin typeface="Palatino Linotype"/>
                <a:cs typeface="Palatino Linotype"/>
              </a:rPr>
              <a:t>Vetor </a:t>
            </a:r>
            <a:r>
              <a:rPr lang="pt-BR" sz="1000" spc="210" dirty="0">
                <a:solidFill>
                  <a:srgbClr val="FF0000"/>
                </a:solidFill>
                <a:latin typeface="Palatino Linotype"/>
                <a:cs typeface="Palatino Linotype"/>
              </a:rPr>
              <a:t>original:</a:t>
            </a:r>
            <a:r>
              <a:rPr lang="pt-BR" sz="1000" spc="-13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lang="pt-BR" sz="1000" spc="254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lang="pt-BR" sz="1000" spc="254" dirty="0">
                <a:solidFill>
                  <a:srgbClr val="FF0000"/>
                </a:solidFill>
                <a:latin typeface="Palatino Linotype"/>
                <a:cs typeface="Palatino Linotype"/>
              </a:rPr>
              <a:t>"</a:t>
            </a:r>
            <a:r>
              <a:rPr lang="pt-BR" sz="1000" spc="254" dirty="0">
                <a:latin typeface="Palatino Linotype"/>
                <a:cs typeface="Palatino Linotype"/>
              </a:rPr>
              <a:t>);</a:t>
            </a:r>
            <a:endParaRPr lang="pt-BR" sz="1000" dirty="0">
              <a:latin typeface="Palatino Linotype"/>
              <a:cs typeface="Palatino Linotype"/>
            </a:endParaRPr>
          </a:p>
          <a:p>
            <a:pPr marL="333375">
              <a:lnSpc>
                <a:spcPts val="1200"/>
              </a:lnSpc>
            </a:pPr>
            <a:r>
              <a:rPr lang="pt-BR" sz="1000" spc="165" dirty="0" err="1">
                <a:latin typeface="Palatino Linotype"/>
                <a:cs typeface="Palatino Linotype"/>
              </a:rPr>
              <a:t>exibirVetor</a:t>
            </a:r>
            <a:r>
              <a:rPr lang="pt-BR" sz="1000" spc="165" dirty="0">
                <a:latin typeface="Palatino Linotype"/>
                <a:cs typeface="Palatino Linotype"/>
              </a:rPr>
              <a:t>(</a:t>
            </a:r>
            <a:r>
              <a:rPr lang="pt-BR" sz="1000" spc="-110" dirty="0">
                <a:latin typeface="Palatino Linotype"/>
                <a:cs typeface="Palatino Linotype"/>
              </a:rPr>
              <a:t> </a:t>
            </a:r>
            <a:r>
              <a:rPr lang="pt-BR" sz="1000" spc="110" dirty="0">
                <a:latin typeface="Palatino Linotype"/>
                <a:cs typeface="Palatino Linotype"/>
              </a:rPr>
              <a:t>vetor</a:t>
            </a:r>
            <a:r>
              <a:rPr lang="pt-BR" sz="1000" spc="-20" dirty="0">
                <a:latin typeface="Palatino Linotype"/>
                <a:cs typeface="Palatino Linotype"/>
              </a:rPr>
              <a:t> </a:t>
            </a:r>
            <a:r>
              <a:rPr lang="pt-BR" sz="1000" spc="270" dirty="0">
                <a:latin typeface="Palatino Linotype"/>
                <a:cs typeface="Palatino Linotype"/>
              </a:rPr>
              <a:t>,</a:t>
            </a:r>
            <a:r>
              <a:rPr lang="pt-BR" sz="1000" spc="185" dirty="0">
                <a:latin typeface="Palatino Linotype"/>
                <a:cs typeface="Palatino Linotype"/>
              </a:rPr>
              <a:t>  </a:t>
            </a:r>
            <a:r>
              <a:rPr lang="pt-BR" sz="1000" spc="20" dirty="0">
                <a:latin typeface="Palatino Linotype"/>
                <a:cs typeface="Palatino Linotype"/>
              </a:rPr>
              <a:t>tamanho</a:t>
            </a:r>
            <a:r>
              <a:rPr lang="pt-BR" sz="1000" spc="-85" dirty="0">
                <a:latin typeface="Palatino Linotype"/>
                <a:cs typeface="Palatino Linotype"/>
              </a:rPr>
              <a:t> </a:t>
            </a:r>
            <a:r>
              <a:rPr lang="pt-BR" sz="1000" spc="250" dirty="0">
                <a:latin typeface="Palatino Linotype"/>
                <a:cs typeface="Palatino Linotype"/>
              </a:rPr>
              <a:t>);</a:t>
            </a:r>
            <a:endParaRPr lang="pt-BR" sz="10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6979" y="1465351"/>
            <a:ext cx="3974465" cy="802640"/>
          </a:xfrm>
          <a:custGeom>
            <a:avLst/>
            <a:gdLst/>
            <a:ahLst/>
            <a:cxnLst/>
            <a:rect l="l" t="t" r="r" b="b"/>
            <a:pathLst>
              <a:path w="3974465" h="802639">
                <a:moveTo>
                  <a:pt x="2527" y="151841"/>
                </a:moveTo>
                <a:lnTo>
                  <a:pt x="2527" y="0"/>
                </a:lnTo>
              </a:path>
              <a:path w="3974465" h="802639">
                <a:moveTo>
                  <a:pt x="3971505" y="151841"/>
                </a:moveTo>
                <a:lnTo>
                  <a:pt x="3971505" y="0"/>
                </a:lnTo>
              </a:path>
              <a:path w="3974465" h="802639">
                <a:moveTo>
                  <a:pt x="2527" y="303669"/>
                </a:moveTo>
                <a:lnTo>
                  <a:pt x="2527" y="151841"/>
                </a:lnTo>
              </a:path>
              <a:path w="3974465" h="802639">
                <a:moveTo>
                  <a:pt x="3971505" y="303669"/>
                </a:moveTo>
                <a:lnTo>
                  <a:pt x="3971505" y="151841"/>
                </a:lnTo>
              </a:path>
              <a:path w="3974465" h="802639">
                <a:moveTo>
                  <a:pt x="2527" y="455498"/>
                </a:moveTo>
                <a:lnTo>
                  <a:pt x="2527" y="303669"/>
                </a:lnTo>
              </a:path>
              <a:path w="3974465" h="802639">
                <a:moveTo>
                  <a:pt x="3971505" y="455498"/>
                </a:moveTo>
                <a:lnTo>
                  <a:pt x="3971505" y="303669"/>
                </a:lnTo>
              </a:path>
              <a:path w="3974465" h="802639">
                <a:moveTo>
                  <a:pt x="2527" y="607326"/>
                </a:moveTo>
                <a:lnTo>
                  <a:pt x="2527" y="455498"/>
                </a:lnTo>
              </a:path>
              <a:path w="3974465" h="802639">
                <a:moveTo>
                  <a:pt x="3971505" y="607326"/>
                </a:moveTo>
                <a:lnTo>
                  <a:pt x="3971505" y="455498"/>
                </a:lnTo>
              </a:path>
              <a:path w="3974465" h="802639">
                <a:moveTo>
                  <a:pt x="2527" y="759155"/>
                </a:moveTo>
                <a:lnTo>
                  <a:pt x="2527" y="607326"/>
                </a:lnTo>
              </a:path>
              <a:path w="3974465" h="802639">
                <a:moveTo>
                  <a:pt x="3971505" y="759155"/>
                </a:moveTo>
                <a:lnTo>
                  <a:pt x="3971505" y="607326"/>
                </a:lnTo>
              </a:path>
              <a:path w="3974465" h="802639">
                <a:moveTo>
                  <a:pt x="2527" y="802182"/>
                </a:moveTo>
                <a:lnTo>
                  <a:pt x="2527" y="759155"/>
                </a:lnTo>
              </a:path>
              <a:path w="3974465" h="802639">
                <a:moveTo>
                  <a:pt x="0" y="799642"/>
                </a:moveTo>
                <a:lnTo>
                  <a:pt x="43014" y="799642"/>
                </a:lnTo>
              </a:path>
              <a:path w="3974465" h="802639">
                <a:moveTo>
                  <a:pt x="43014" y="799642"/>
                </a:moveTo>
                <a:lnTo>
                  <a:pt x="3931018" y="799642"/>
                </a:lnTo>
              </a:path>
              <a:path w="3974465" h="802639">
                <a:moveTo>
                  <a:pt x="3931018" y="799642"/>
                </a:moveTo>
                <a:lnTo>
                  <a:pt x="3974045" y="799642"/>
                </a:lnTo>
              </a:path>
              <a:path w="3974465" h="802639">
                <a:moveTo>
                  <a:pt x="3971505" y="802182"/>
                </a:moveTo>
                <a:lnTo>
                  <a:pt x="3971505" y="75915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64857" y="1432412"/>
            <a:ext cx="4089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80" dirty="0">
                <a:latin typeface="Palatino Linotype"/>
                <a:cs typeface="Palatino Linotype"/>
              </a:rPr>
              <a:t>-</a:t>
            </a:r>
            <a:r>
              <a:rPr sz="1000" spc="480" dirty="0">
                <a:latin typeface="Palatino Linotype"/>
                <a:cs typeface="Palatino Linotype"/>
              </a:rPr>
              <a:t> </a:t>
            </a:r>
            <a:r>
              <a:rPr sz="1000" spc="190" dirty="0">
                <a:latin typeface="Palatino Linotype"/>
                <a:cs typeface="Palatino Linotype"/>
              </a:rPr>
              <a:t>1);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532" y="1432412"/>
            <a:ext cx="2712720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  <a:spcBef>
                <a:spcPts val="95"/>
              </a:spcBef>
            </a:pPr>
            <a:r>
              <a:rPr sz="1000" spc="90" dirty="0">
                <a:latin typeface="Palatino Linotype"/>
                <a:cs typeface="Palatino Linotype"/>
              </a:rPr>
              <a:t>ordenarQuick</a:t>
            </a:r>
            <a:r>
              <a:rPr sz="1000" spc="-155" dirty="0">
                <a:latin typeface="Palatino Linotype"/>
                <a:cs typeface="Palatino Linotype"/>
              </a:rPr>
              <a:t> </a:t>
            </a:r>
            <a:r>
              <a:rPr sz="1000" spc="140" dirty="0">
                <a:latin typeface="Palatino Linotype"/>
                <a:cs typeface="Palatino Linotype"/>
              </a:rPr>
              <a:t>Sort</a:t>
            </a:r>
            <a:r>
              <a:rPr sz="1000" spc="-95" dirty="0">
                <a:latin typeface="Palatino Linotype"/>
                <a:cs typeface="Palatino Linotype"/>
              </a:rPr>
              <a:t> </a:t>
            </a:r>
            <a:r>
              <a:rPr sz="1000" spc="180" dirty="0">
                <a:latin typeface="Palatino Linotype"/>
                <a:cs typeface="Palatino Linotype"/>
              </a:rPr>
              <a:t>(</a:t>
            </a:r>
            <a:r>
              <a:rPr sz="1000" spc="-120" dirty="0">
                <a:latin typeface="Palatino Linotype"/>
                <a:cs typeface="Palatino Linotype"/>
              </a:rPr>
              <a:t> </a:t>
            </a:r>
            <a:r>
              <a:rPr sz="1000" spc="110" dirty="0">
                <a:latin typeface="Palatino Linotype"/>
                <a:cs typeface="Palatino Linotype"/>
              </a:rPr>
              <a:t>vetor</a:t>
            </a:r>
            <a:r>
              <a:rPr sz="1000" spc="-45" dirty="0">
                <a:latin typeface="Palatino Linotype"/>
                <a:cs typeface="Palatino Linotype"/>
              </a:rPr>
              <a:t> </a:t>
            </a:r>
            <a:r>
              <a:rPr sz="1000" spc="270" dirty="0">
                <a:latin typeface="Palatino Linotype"/>
                <a:cs typeface="Palatino Linotype"/>
              </a:rPr>
              <a:t>,</a:t>
            </a:r>
            <a:r>
              <a:rPr sz="1000" spc="125" dirty="0">
                <a:latin typeface="Palatino Linotype"/>
                <a:cs typeface="Palatino Linotype"/>
              </a:rPr>
              <a:t>  </a:t>
            </a:r>
            <a:r>
              <a:rPr sz="1000" dirty="0">
                <a:latin typeface="Palatino Linotype"/>
                <a:cs typeface="Palatino Linotype"/>
              </a:rPr>
              <a:t>0</a:t>
            </a:r>
            <a:r>
              <a:rPr sz="1000" spc="-140" dirty="0">
                <a:latin typeface="Palatino Linotype"/>
                <a:cs typeface="Palatino Linotype"/>
              </a:rPr>
              <a:t> </a:t>
            </a:r>
            <a:r>
              <a:rPr sz="1000" spc="270" dirty="0">
                <a:latin typeface="Palatino Linotype"/>
                <a:cs typeface="Palatino Linotype"/>
              </a:rPr>
              <a:t>,</a:t>
            </a:r>
            <a:r>
              <a:rPr sz="1000" spc="145" dirty="0">
                <a:latin typeface="Palatino Linotype"/>
                <a:cs typeface="Palatino Linotype"/>
              </a:rPr>
              <a:t>  </a:t>
            </a:r>
            <a:r>
              <a:rPr sz="1000" spc="-10" dirty="0" err="1">
                <a:latin typeface="Palatino Linotype"/>
                <a:cs typeface="Palatino Linotype"/>
              </a:rPr>
              <a:t>tamanho</a:t>
            </a:r>
            <a:r>
              <a:rPr sz="1000" spc="-10" dirty="0">
                <a:latin typeface="Palatino Linotype"/>
                <a:cs typeface="Palatino Linotype"/>
              </a:rPr>
              <a:t> </a:t>
            </a:r>
            <a:r>
              <a:rPr sz="1000" spc="195" dirty="0" err="1">
                <a:latin typeface="Palatino Linotype"/>
                <a:cs typeface="Palatino Linotype"/>
              </a:rPr>
              <a:t>printf</a:t>
            </a:r>
            <a:r>
              <a:rPr lang="pt-BR" sz="1000" spc="195" dirty="0">
                <a:latin typeface="Palatino Linotype"/>
                <a:cs typeface="Palatino Linotype"/>
              </a:rPr>
              <a:t> (</a:t>
            </a:r>
            <a:r>
              <a:rPr lang="pt-BR" sz="1000" spc="195" dirty="0">
                <a:solidFill>
                  <a:srgbClr val="FF0000"/>
                </a:solidFill>
                <a:latin typeface="Palatino Linotype"/>
                <a:cs typeface="Palatino Linotype"/>
              </a:rPr>
              <a:t>"</a:t>
            </a:r>
            <a:r>
              <a:rPr lang="pt-BR" sz="1000" spc="-10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lang="pt-BR" sz="1000" spc="60" dirty="0">
                <a:solidFill>
                  <a:srgbClr val="FF0000"/>
                </a:solidFill>
                <a:latin typeface="Palatino Linotype"/>
                <a:cs typeface="Palatino Linotype"/>
              </a:rPr>
              <a:t>Vetor </a:t>
            </a:r>
            <a:r>
              <a:rPr lang="pt-BR" sz="1000" spc="95" dirty="0">
                <a:solidFill>
                  <a:srgbClr val="FF0000"/>
                </a:solidFill>
                <a:latin typeface="Palatino Linotype"/>
                <a:cs typeface="Palatino Linotype"/>
              </a:rPr>
              <a:t>ordenado</a:t>
            </a:r>
            <a:r>
              <a:rPr lang="pt-BR" sz="1000" spc="-9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lang="pt-BR" sz="1000" spc="270" dirty="0">
                <a:solidFill>
                  <a:srgbClr val="FF0000"/>
                </a:solidFill>
                <a:latin typeface="Palatino Linotype"/>
                <a:cs typeface="Palatino Linotype"/>
              </a:rPr>
              <a:t>:</a:t>
            </a:r>
            <a:r>
              <a:rPr lang="pt-BR" sz="1000" spc="-140" dirty="0">
                <a:solidFill>
                  <a:srgbClr val="FF0000"/>
                </a:solidFill>
                <a:latin typeface="Palatino Linotype"/>
                <a:cs typeface="Palatino Linotype"/>
              </a:rPr>
              <a:t>   </a:t>
            </a:r>
            <a:r>
              <a:rPr lang="pt-BR" sz="1000" spc="254" dirty="0">
                <a:solidFill>
                  <a:srgbClr val="FF0000"/>
                </a:solidFill>
                <a:latin typeface="Palatino Linotype"/>
                <a:cs typeface="Palatino Linotype"/>
              </a:rPr>
              <a:t>"</a:t>
            </a:r>
            <a:r>
              <a:rPr lang="pt-BR" sz="1000" spc="254" dirty="0">
                <a:latin typeface="Palatino Linotype"/>
                <a:cs typeface="Palatino Linotype"/>
              </a:rPr>
              <a:t>); </a:t>
            </a:r>
            <a:r>
              <a:rPr sz="1000" spc="165" dirty="0" err="1">
                <a:latin typeface="Palatino Linotype"/>
                <a:cs typeface="Palatino Linotype"/>
              </a:rPr>
              <a:t>exibirVetor</a:t>
            </a:r>
            <a:r>
              <a:rPr sz="1000" spc="165" dirty="0">
                <a:latin typeface="Palatino Linotype"/>
                <a:cs typeface="Palatino Linotype"/>
              </a:rPr>
              <a:t>(</a:t>
            </a:r>
            <a:r>
              <a:rPr sz="1000" spc="-110" dirty="0">
                <a:latin typeface="Palatino Linotype"/>
                <a:cs typeface="Palatino Linotype"/>
              </a:rPr>
              <a:t> </a:t>
            </a:r>
            <a:r>
              <a:rPr sz="1000" spc="110" dirty="0">
                <a:latin typeface="Palatino Linotype"/>
                <a:cs typeface="Palatino Linotype"/>
              </a:rPr>
              <a:t>vetor</a:t>
            </a:r>
            <a:r>
              <a:rPr sz="1000" spc="-20" dirty="0">
                <a:latin typeface="Palatino Linotype"/>
                <a:cs typeface="Palatino Linotype"/>
              </a:rPr>
              <a:t> </a:t>
            </a:r>
            <a:r>
              <a:rPr sz="1000" spc="270" dirty="0">
                <a:latin typeface="Palatino Linotype"/>
                <a:cs typeface="Palatino Linotype"/>
              </a:rPr>
              <a:t>,</a:t>
            </a:r>
            <a:r>
              <a:rPr sz="1000" spc="185" dirty="0">
                <a:latin typeface="Palatino Linotype"/>
                <a:cs typeface="Palatino Linotype"/>
              </a:rPr>
              <a:t>  </a:t>
            </a:r>
            <a:r>
              <a:rPr sz="1000" spc="20" dirty="0">
                <a:latin typeface="Palatino Linotype"/>
                <a:cs typeface="Palatino Linotype"/>
              </a:rPr>
              <a:t>tamanho</a:t>
            </a:r>
            <a:r>
              <a:rPr sz="1000" spc="-85" dirty="0">
                <a:latin typeface="Palatino Linotype"/>
                <a:cs typeface="Palatino Linotype"/>
              </a:rPr>
              <a:t> </a:t>
            </a:r>
            <a:r>
              <a:rPr sz="1000" spc="250" dirty="0">
                <a:latin typeface="Palatino Linotype"/>
                <a:cs typeface="Palatino Linotype"/>
              </a:rPr>
              <a:t>);</a:t>
            </a:r>
            <a:r>
              <a:rPr sz="1000" spc="500" dirty="0">
                <a:latin typeface="Palatino Linotype"/>
                <a:cs typeface="Palatino Linotype"/>
              </a:rPr>
              <a:t> </a:t>
            </a:r>
            <a:r>
              <a:rPr sz="1000" spc="125" dirty="0">
                <a:solidFill>
                  <a:srgbClr val="0000FF"/>
                </a:solidFill>
                <a:latin typeface="Palatino Linotype"/>
                <a:cs typeface="Palatino Linotype"/>
              </a:rPr>
              <a:t>return</a:t>
            </a:r>
            <a:r>
              <a:rPr sz="1000" spc="145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1000" spc="150" dirty="0">
                <a:latin typeface="Palatino Linotype"/>
                <a:cs typeface="Palatino Linotype"/>
              </a:rPr>
              <a:t>0;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9194" y="2039739"/>
            <a:ext cx="2505075" cy="683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latin typeface="Palatino Linotype"/>
                <a:cs typeface="Palatino Linotype"/>
              </a:rPr>
              <a:t>}</a:t>
            </a:r>
            <a:endParaRPr sz="1000">
              <a:latin typeface="Palatino Linotype"/>
              <a:cs typeface="Palatino Linotype"/>
            </a:endParaRPr>
          </a:p>
          <a:p>
            <a:pPr marL="50800">
              <a:lnSpc>
                <a:spcPct val="100000"/>
              </a:lnSpc>
              <a:spcBef>
                <a:spcPts val="1010"/>
              </a:spcBef>
            </a:pPr>
            <a:r>
              <a:rPr sz="1100" spc="-10" dirty="0">
                <a:latin typeface="Arial Black"/>
                <a:cs typeface="Arial Black"/>
              </a:rPr>
              <a:t>Saída:</a:t>
            </a:r>
            <a:endParaRPr sz="1100">
              <a:latin typeface="Arial Black"/>
              <a:cs typeface="Arial Black"/>
            </a:endParaRPr>
          </a:p>
          <a:p>
            <a:pPr marL="150495">
              <a:lnSpc>
                <a:spcPct val="100000"/>
              </a:lnSpc>
              <a:spcBef>
                <a:spcPts val="33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70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0" dirty="0">
                <a:latin typeface="Tahoma"/>
                <a:cs typeface="Tahoma"/>
              </a:rPr>
              <a:t>Array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original: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64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34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25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12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22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11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90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Execução</a:t>
            </a:r>
            <a:r>
              <a:rPr spc="120" dirty="0"/>
              <a:t> </a:t>
            </a:r>
            <a:r>
              <a:rPr dirty="0"/>
              <a:t>de</a:t>
            </a:r>
            <a:r>
              <a:rPr spc="125" dirty="0"/>
              <a:t> </a:t>
            </a:r>
            <a:r>
              <a:rPr dirty="0"/>
              <a:t>Exemplo</a:t>
            </a:r>
            <a:r>
              <a:rPr spc="125" dirty="0"/>
              <a:t> </a:t>
            </a:r>
            <a:r>
              <a:rPr dirty="0"/>
              <a:t>em</a:t>
            </a:r>
            <a:r>
              <a:rPr spc="125" dirty="0"/>
              <a:t> </a:t>
            </a:r>
            <a:r>
              <a:rPr spc="90" dirty="0"/>
              <a:t>C</a:t>
            </a:r>
          </a:p>
        </p:txBody>
      </p:sp>
      <p:sp>
        <p:nvSpPr>
          <p:cNvPr id="3" name="object 3"/>
          <p:cNvSpPr/>
          <p:nvPr/>
        </p:nvSpPr>
        <p:spPr>
          <a:xfrm>
            <a:off x="316979" y="511352"/>
            <a:ext cx="3974465" cy="954405"/>
          </a:xfrm>
          <a:custGeom>
            <a:avLst/>
            <a:gdLst/>
            <a:ahLst/>
            <a:cxnLst/>
            <a:rect l="l" t="t" r="r" b="b"/>
            <a:pathLst>
              <a:path w="3974465" h="954405">
                <a:moveTo>
                  <a:pt x="2527" y="43014"/>
                </a:moveTo>
                <a:lnTo>
                  <a:pt x="2527" y="0"/>
                </a:lnTo>
              </a:path>
              <a:path w="3974465" h="954405">
                <a:moveTo>
                  <a:pt x="0" y="2527"/>
                </a:moveTo>
                <a:lnTo>
                  <a:pt x="43014" y="2527"/>
                </a:lnTo>
              </a:path>
              <a:path w="3974465" h="954405">
                <a:moveTo>
                  <a:pt x="43014" y="2527"/>
                </a:moveTo>
                <a:lnTo>
                  <a:pt x="3931018" y="2527"/>
                </a:lnTo>
              </a:path>
              <a:path w="3974465" h="954405">
                <a:moveTo>
                  <a:pt x="3931018" y="2527"/>
                </a:moveTo>
                <a:lnTo>
                  <a:pt x="3974045" y="2527"/>
                </a:lnTo>
              </a:path>
              <a:path w="3974465" h="954405">
                <a:moveTo>
                  <a:pt x="3971505" y="43014"/>
                </a:moveTo>
                <a:lnTo>
                  <a:pt x="3971505" y="0"/>
                </a:lnTo>
              </a:path>
              <a:path w="3974465" h="954405">
                <a:moveTo>
                  <a:pt x="2527" y="194856"/>
                </a:moveTo>
                <a:lnTo>
                  <a:pt x="2527" y="43014"/>
                </a:lnTo>
              </a:path>
              <a:path w="3974465" h="954405">
                <a:moveTo>
                  <a:pt x="3971505" y="194856"/>
                </a:moveTo>
                <a:lnTo>
                  <a:pt x="3971505" y="43014"/>
                </a:lnTo>
              </a:path>
              <a:path w="3974465" h="954405">
                <a:moveTo>
                  <a:pt x="2527" y="346684"/>
                </a:moveTo>
                <a:lnTo>
                  <a:pt x="2527" y="194856"/>
                </a:lnTo>
              </a:path>
              <a:path w="3974465" h="954405">
                <a:moveTo>
                  <a:pt x="3971505" y="346684"/>
                </a:moveTo>
                <a:lnTo>
                  <a:pt x="3971505" y="194856"/>
                </a:lnTo>
              </a:path>
              <a:path w="3974465" h="954405">
                <a:moveTo>
                  <a:pt x="2527" y="498513"/>
                </a:moveTo>
                <a:lnTo>
                  <a:pt x="2527" y="346684"/>
                </a:lnTo>
              </a:path>
              <a:path w="3974465" h="954405">
                <a:moveTo>
                  <a:pt x="3971505" y="498513"/>
                </a:moveTo>
                <a:lnTo>
                  <a:pt x="3971505" y="346684"/>
                </a:lnTo>
              </a:path>
              <a:path w="3974465" h="954405">
                <a:moveTo>
                  <a:pt x="2527" y="650341"/>
                </a:moveTo>
                <a:lnTo>
                  <a:pt x="2527" y="498513"/>
                </a:lnTo>
              </a:path>
              <a:path w="3974465" h="954405">
                <a:moveTo>
                  <a:pt x="3971505" y="650341"/>
                </a:moveTo>
                <a:lnTo>
                  <a:pt x="3971505" y="498513"/>
                </a:lnTo>
              </a:path>
              <a:path w="3974465" h="954405">
                <a:moveTo>
                  <a:pt x="2527" y="802170"/>
                </a:moveTo>
                <a:lnTo>
                  <a:pt x="2527" y="650341"/>
                </a:lnTo>
              </a:path>
              <a:path w="3974465" h="954405">
                <a:moveTo>
                  <a:pt x="3971505" y="802170"/>
                </a:moveTo>
                <a:lnTo>
                  <a:pt x="3971505" y="650341"/>
                </a:lnTo>
              </a:path>
              <a:path w="3974465" h="954405">
                <a:moveTo>
                  <a:pt x="2527" y="953998"/>
                </a:moveTo>
                <a:lnTo>
                  <a:pt x="2527" y="802170"/>
                </a:lnTo>
              </a:path>
              <a:path w="3974465" h="954405">
                <a:moveTo>
                  <a:pt x="3971505" y="953998"/>
                </a:moveTo>
                <a:lnTo>
                  <a:pt x="3971505" y="80217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7263" y="521429"/>
            <a:ext cx="3751579" cy="936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sz="1000" spc="160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1000" dirty="0">
                <a:latin typeface="Palatino Linotype"/>
                <a:cs typeface="Palatino Linotype"/>
              </a:rPr>
              <a:t>main</a:t>
            </a:r>
            <a:r>
              <a:rPr sz="1000" spc="-95" dirty="0">
                <a:latin typeface="Palatino Linotype"/>
                <a:cs typeface="Palatino Linotype"/>
              </a:rPr>
              <a:t> </a:t>
            </a:r>
            <a:r>
              <a:rPr sz="1000" spc="210" dirty="0">
                <a:latin typeface="Palatino Linotype"/>
                <a:cs typeface="Palatino Linotype"/>
              </a:rPr>
              <a:t>()</a:t>
            </a:r>
            <a:r>
              <a:rPr sz="1000" spc="135" dirty="0">
                <a:latin typeface="Palatino Linotype"/>
                <a:cs typeface="Palatino Linotype"/>
              </a:rPr>
              <a:t>  </a:t>
            </a:r>
            <a:r>
              <a:rPr sz="1000" spc="130" dirty="0">
                <a:latin typeface="Palatino Linotype"/>
                <a:cs typeface="Palatino Linotype"/>
              </a:rPr>
              <a:t>{</a:t>
            </a:r>
            <a:endParaRPr sz="1000" dirty="0">
              <a:latin typeface="Palatino Linotype"/>
              <a:cs typeface="Palatino Linotype"/>
            </a:endParaRPr>
          </a:p>
          <a:p>
            <a:pPr marL="331470">
              <a:lnSpc>
                <a:spcPts val="1195"/>
              </a:lnSpc>
            </a:pPr>
            <a:r>
              <a:rPr sz="10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sz="1000" spc="145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1000" spc="125" dirty="0">
                <a:latin typeface="Palatino Linotype"/>
                <a:cs typeface="Palatino Linotype"/>
              </a:rPr>
              <a:t>vetor</a:t>
            </a:r>
            <a:r>
              <a:rPr sz="1000" spc="-90" dirty="0">
                <a:latin typeface="Palatino Linotype"/>
                <a:cs typeface="Palatino Linotype"/>
              </a:rPr>
              <a:t> </a:t>
            </a:r>
            <a:r>
              <a:rPr sz="1000" spc="210" dirty="0">
                <a:latin typeface="Palatino Linotype"/>
                <a:cs typeface="Palatino Linotype"/>
              </a:rPr>
              <a:t>[]</a:t>
            </a:r>
            <a:r>
              <a:rPr sz="1000" spc="125" dirty="0">
                <a:latin typeface="Palatino Linotype"/>
                <a:cs typeface="Palatino Linotype"/>
              </a:rPr>
              <a:t>  </a:t>
            </a:r>
            <a:r>
              <a:rPr sz="1000" dirty="0">
                <a:latin typeface="Palatino Linotype"/>
                <a:cs typeface="Palatino Linotype"/>
              </a:rPr>
              <a:t>=</a:t>
            </a:r>
            <a:r>
              <a:rPr sz="1000" spc="125" dirty="0">
                <a:latin typeface="Palatino Linotype"/>
                <a:cs typeface="Palatino Linotype"/>
              </a:rPr>
              <a:t>  </a:t>
            </a:r>
            <a:r>
              <a:rPr sz="1000" spc="114" dirty="0">
                <a:latin typeface="Palatino Linotype"/>
                <a:cs typeface="Palatino Linotype"/>
              </a:rPr>
              <a:t>{64</a:t>
            </a:r>
            <a:r>
              <a:rPr sz="1000" spc="-105" dirty="0">
                <a:latin typeface="Palatino Linotype"/>
                <a:cs typeface="Palatino Linotype"/>
              </a:rPr>
              <a:t> </a:t>
            </a:r>
            <a:r>
              <a:rPr sz="1000" spc="270" dirty="0">
                <a:latin typeface="Palatino Linotype"/>
                <a:cs typeface="Palatino Linotype"/>
              </a:rPr>
              <a:t>,</a:t>
            </a:r>
            <a:r>
              <a:rPr sz="1000" spc="130" dirty="0">
                <a:latin typeface="Palatino Linotype"/>
                <a:cs typeface="Palatino Linotype"/>
              </a:rPr>
              <a:t>  </a:t>
            </a:r>
            <a:r>
              <a:rPr sz="1000" spc="50" dirty="0">
                <a:latin typeface="Palatino Linotype"/>
                <a:cs typeface="Palatino Linotype"/>
              </a:rPr>
              <a:t>34</a:t>
            </a:r>
            <a:r>
              <a:rPr sz="1000" spc="-120" dirty="0">
                <a:latin typeface="Palatino Linotype"/>
                <a:cs typeface="Palatino Linotype"/>
              </a:rPr>
              <a:t> </a:t>
            </a:r>
            <a:r>
              <a:rPr sz="1000" spc="270" dirty="0">
                <a:latin typeface="Palatino Linotype"/>
                <a:cs typeface="Palatino Linotype"/>
              </a:rPr>
              <a:t>,</a:t>
            </a:r>
            <a:r>
              <a:rPr sz="1000" spc="125" dirty="0">
                <a:latin typeface="Palatino Linotype"/>
                <a:cs typeface="Palatino Linotype"/>
              </a:rPr>
              <a:t>  </a:t>
            </a:r>
            <a:r>
              <a:rPr sz="1000" spc="50" dirty="0">
                <a:latin typeface="Palatino Linotype"/>
                <a:cs typeface="Palatino Linotype"/>
              </a:rPr>
              <a:t>25</a:t>
            </a:r>
            <a:r>
              <a:rPr sz="1000" spc="-120" dirty="0">
                <a:latin typeface="Palatino Linotype"/>
                <a:cs typeface="Palatino Linotype"/>
              </a:rPr>
              <a:t> </a:t>
            </a:r>
            <a:r>
              <a:rPr sz="1000" spc="270" dirty="0">
                <a:latin typeface="Palatino Linotype"/>
                <a:cs typeface="Palatino Linotype"/>
              </a:rPr>
              <a:t>,</a:t>
            </a:r>
            <a:r>
              <a:rPr sz="1000" spc="125" dirty="0">
                <a:latin typeface="Palatino Linotype"/>
                <a:cs typeface="Palatino Linotype"/>
              </a:rPr>
              <a:t>  </a:t>
            </a:r>
            <a:r>
              <a:rPr sz="1000" spc="50" dirty="0">
                <a:latin typeface="Palatino Linotype"/>
                <a:cs typeface="Palatino Linotype"/>
              </a:rPr>
              <a:t>12</a:t>
            </a:r>
            <a:r>
              <a:rPr sz="1000" spc="-114" dirty="0">
                <a:latin typeface="Palatino Linotype"/>
                <a:cs typeface="Palatino Linotype"/>
              </a:rPr>
              <a:t> </a:t>
            </a:r>
            <a:r>
              <a:rPr sz="1000" spc="270" dirty="0">
                <a:latin typeface="Palatino Linotype"/>
                <a:cs typeface="Palatino Linotype"/>
              </a:rPr>
              <a:t>,</a:t>
            </a:r>
            <a:r>
              <a:rPr sz="1000" spc="125" dirty="0">
                <a:latin typeface="Palatino Linotype"/>
                <a:cs typeface="Palatino Linotype"/>
              </a:rPr>
              <a:t>  </a:t>
            </a:r>
            <a:r>
              <a:rPr sz="1000" spc="50" dirty="0">
                <a:latin typeface="Palatino Linotype"/>
                <a:cs typeface="Palatino Linotype"/>
              </a:rPr>
              <a:t>22</a:t>
            </a:r>
            <a:r>
              <a:rPr sz="1000" spc="-120" dirty="0">
                <a:latin typeface="Palatino Linotype"/>
                <a:cs typeface="Palatino Linotype"/>
              </a:rPr>
              <a:t> </a:t>
            </a:r>
            <a:r>
              <a:rPr sz="1000" spc="270" dirty="0">
                <a:latin typeface="Palatino Linotype"/>
                <a:cs typeface="Palatino Linotype"/>
              </a:rPr>
              <a:t>,</a:t>
            </a:r>
            <a:r>
              <a:rPr sz="1000" spc="125" dirty="0">
                <a:latin typeface="Palatino Linotype"/>
                <a:cs typeface="Palatino Linotype"/>
              </a:rPr>
              <a:t>  </a:t>
            </a:r>
            <a:r>
              <a:rPr sz="1000" spc="50" dirty="0">
                <a:latin typeface="Palatino Linotype"/>
                <a:cs typeface="Palatino Linotype"/>
              </a:rPr>
              <a:t>11</a:t>
            </a:r>
            <a:r>
              <a:rPr sz="1000" spc="-120" dirty="0">
                <a:latin typeface="Palatino Linotype"/>
                <a:cs typeface="Palatino Linotype"/>
              </a:rPr>
              <a:t> </a:t>
            </a:r>
            <a:r>
              <a:rPr sz="1000" spc="270" dirty="0">
                <a:latin typeface="Palatino Linotype"/>
                <a:cs typeface="Palatino Linotype"/>
              </a:rPr>
              <a:t>,</a:t>
            </a:r>
            <a:r>
              <a:rPr sz="1000" spc="140" dirty="0">
                <a:latin typeface="Palatino Linotype"/>
                <a:cs typeface="Palatino Linotype"/>
              </a:rPr>
              <a:t>  </a:t>
            </a:r>
            <a:r>
              <a:rPr sz="1000" spc="160" dirty="0">
                <a:latin typeface="Palatino Linotype"/>
                <a:cs typeface="Palatino Linotype"/>
              </a:rPr>
              <a:t>90};</a:t>
            </a:r>
            <a:endParaRPr sz="1000" dirty="0">
              <a:latin typeface="Palatino Linotype"/>
              <a:cs typeface="Palatino Linotype"/>
            </a:endParaRPr>
          </a:p>
          <a:p>
            <a:pPr marL="584835" marR="85090" indent="-254000">
              <a:lnSpc>
                <a:spcPts val="1200"/>
              </a:lnSpc>
              <a:spcBef>
                <a:spcPts val="40"/>
              </a:spcBef>
            </a:pPr>
            <a:r>
              <a:rPr sz="10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int</a:t>
            </a:r>
            <a:r>
              <a:rPr sz="1000" spc="175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1000" dirty="0">
                <a:latin typeface="Palatino Linotype"/>
                <a:cs typeface="Palatino Linotype"/>
              </a:rPr>
              <a:t>tamanho</a:t>
            </a:r>
            <a:r>
              <a:rPr sz="1000" spc="165" dirty="0">
                <a:latin typeface="Palatino Linotype"/>
                <a:cs typeface="Palatino Linotype"/>
              </a:rPr>
              <a:t>  </a:t>
            </a:r>
            <a:r>
              <a:rPr sz="1000" dirty="0">
                <a:latin typeface="Palatino Linotype"/>
                <a:cs typeface="Palatino Linotype"/>
              </a:rPr>
              <a:t>=</a:t>
            </a:r>
            <a:r>
              <a:rPr sz="1000" spc="160" dirty="0">
                <a:latin typeface="Palatino Linotype"/>
                <a:cs typeface="Palatino Linotype"/>
              </a:rPr>
              <a:t>  </a:t>
            </a:r>
            <a:r>
              <a:rPr sz="1000" spc="185" dirty="0">
                <a:solidFill>
                  <a:srgbClr val="0000FF"/>
                </a:solidFill>
                <a:latin typeface="Palatino Linotype"/>
                <a:cs typeface="Palatino Linotype"/>
              </a:rPr>
              <a:t>sizeof</a:t>
            </a:r>
            <a:r>
              <a:rPr sz="1000" spc="185" dirty="0">
                <a:latin typeface="Palatino Linotype"/>
                <a:cs typeface="Palatino Linotype"/>
              </a:rPr>
              <a:t>(</a:t>
            </a:r>
            <a:r>
              <a:rPr sz="1000" spc="-100" dirty="0">
                <a:latin typeface="Palatino Linotype"/>
                <a:cs typeface="Palatino Linotype"/>
              </a:rPr>
              <a:t> </a:t>
            </a:r>
            <a:r>
              <a:rPr sz="1000" spc="155" dirty="0">
                <a:latin typeface="Palatino Linotype"/>
                <a:cs typeface="Palatino Linotype"/>
              </a:rPr>
              <a:t>vetor)</a:t>
            </a:r>
            <a:r>
              <a:rPr sz="1000" spc="140" dirty="0">
                <a:latin typeface="Palatino Linotype"/>
                <a:cs typeface="Palatino Linotype"/>
              </a:rPr>
              <a:t>  </a:t>
            </a:r>
            <a:r>
              <a:rPr sz="1000" spc="195" dirty="0">
                <a:latin typeface="Palatino Linotype"/>
                <a:cs typeface="Palatino Linotype"/>
              </a:rPr>
              <a:t>/</a:t>
            </a:r>
            <a:r>
              <a:rPr sz="1000" spc="160" dirty="0">
                <a:latin typeface="Palatino Linotype"/>
                <a:cs typeface="Palatino Linotype"/>
              </a:rPr>
              <a:t>  </a:t>
            </a:r>
            <a:r>
              <a:rPr sz="1000" spc="185" dirty="0">
                <a:solidFill>
                  <a:srgbClr val="0000FF"/>
                </a:solidFill>
                <a:latin typeface="Palatino Linotype"/>
                <a:cs typeface="Palatino Linotype"/>
              </a:rPr>
              <a:t>sizeof</a:t>
            </a:r>
            <a:r>
              <a:rPr sz="1000" spc="185" dirty="0">
                <a:latin typeface="Palatino Linotype"/>
                <a:cs typeface="Palatino Linotype"/>
              </a:rPr>
              <a:t>(</a:t>
            </a:r>
            <a:r>
              <a:rPr sz="1000" spc="-100" dirty="0">
                <a:latin typeface="Palatino Linotype"/>
                <a:cs typeface="Palatino Linotype"/>
              </a:rPr>
              <a:t> </a:t>
            </a:r>
            <a:r>
              <a:rPr sz="1000" spc="114" dirty="0">
                <a:latin typeface="Palatino Linotype"/>
                <a:cs typeface="Palatino Linotype"/>
              </a:rPr>
              <a:t>vetor </a:t>
            </a:r>
            <a:r>
              <a:rPr sz="1000" spc="229" dirty="0">
                <a:latin typeface="Palatino Linotype"/>
                <a:cs typeface="Palatino Linotype"/>
              </a:rPr>
              <a:t>[0]);</a:t>
            </a:r>
            <a:endParaRPr sz="1000" dirty="0">
              <a:latin typeface="Palatino Linotype"/>
              <a:cs typeface="Palatino Linotype"/>
            </a:endParaRPr>
          </a:p>
          <a:p>
            <a:pPr marL="332740">
              <a:lnSpc>
                <a:spcPts val="1150"/>
              </a:lnSpc>
            </a:pPr>
            <a:r>
              <a:rPr sz="1000" spc="195" dirty="0">
                <a:latin typeface="Palatino Linotype"/>
                <a:cs typeface="Palatino Linotype"/>
              </a:rPr>
              <a:t>printf(</a:t>
            </a:r>
            <a:r>
              <a:rPr sz="1000" spc="195" dirty="0">
                <a:solidFill>
                  <a:srgbClr val="FF0000"/>
                </a:solidFill>
                <a:latin typeface="Palatino Linotype"/>
                <a:cs typeface="Palatino Linotype"/>
              </a:rPr>
              <a:t>"</a:t>
            </a:r>
            <a:r>
              <a:rPr sz="1000" spc="-9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lang="pt-BR" sz="1000" spc="60" dirty="0">
                <a:solidFill>
                  <a:srgbClr val="FF0000"/>
                </a:solidFill>
                <a:latin typeface="Palatino Linotype"/>
                <a:cs typeface="Palatino Linotype"/>
              </a:rPr>
              <a:t>Vetor </a:t>
            </a:r>
            <a:r>
              <a:rPr sz="1000" spc="210" dirty="0">
                <a:solidFill>
                  <a:srgbClr val="FF0000"/>
                </a:solidFill>
                <a:latin typeface="Palatino Linotype"/>
                <a:cs typeface="Palatino Linotype"/>
              </a:rPr>
              <a:t>original:</a:t>
            </a:r>
            <a:r>
              <a:rPr sz="1000" spc="-13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1000" spc="254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r>
              <a:rPr sz="1000" spc="254" dirty="0">
                <a:solidFill>
                  <a:srgbClr val="FF0000"/>
                </a:solidFill>
                <a:latin typeface="Palatino Linotype"/>
                <a:cs typeface="Palatino Linotype"/>
              </a:rPr>
              <a:t>"</a:t>
            </a:r>
            <a:r>
              <a:rPr sz="1000" spc="254" dirty="0">
                <a:latin typeface="Palatino Linotype"/>
                <a:cs typeface="Palatino Linotype"/>
              </a:rPr>
              <a:t>);</a:t>
            </a:r>
            <a:endParaRPr sz="1000" dirty="0">
              <a:latin typeface="Palatino Linotype"/>
              <a:cs typeface="Palatino Linotype"/>
            </a:endParaRPr>
          </a:p>
          <a:p>
            <a:pPr marL="333375">
              <a:lnSpc>
                <a:spcPts val="1200"/>
              </a:lnSpc>
            </a:pPr>
            <a:r>
              <a:rPr sz="1000" spc="165" dirty="0">
                <a:latin typeface="Palatino Linotype"/>
                <a:cs typeface="Palatino Linotype"/>
              </a:rPr>
              <a:t>exibirVetor(</a:t>
            </a:r>
            <a:r>
              <a:rPr sz="1000" spc="-110" dirty="0">
                <a:latin typeface="Palatino Linotype"/>
                <a:cs typeface="Palatino Linotype"/>
              </a:rPr>
              <a:t> </a:t>
            </a:r>
            <a:r>
              <a:rPr sz="1000" spc="110" dirty="0">
                <a:latin typeface="Palatino Linotype"/>
                <a:cs typeface="Palatino Linotype"/>
              </a:rPr>
              <a:t>vetor</a:t>
            </a:r>
            <a:r>
              <a:rPr sz="1000" spc="-20" dirty="0">
                <a:latin typeface="Palatino Linotype"/>
                <a:cs typeface="Palatino Linotype"/>
              </a:rPr>
              <a:t> </a:t>
            </a:r>
            <a:r>
              <a:rPr sz="1000" spc="270" dirty="0">
                <a:latin typeface="Palatino Linotype"/>
                <a:cs typeface="Palatino Linotype"/>
              </a:rPr>
              <a:t>,</a:t>
            </a:r>
            <a:r>
              <a:rPr sz="1000" spc="185" dirty="0">
                <a:latin typeface="Palatino Linotype"/>
                <a:cs typeface="Palatino Linotype"/>
              </a:rPr>
              <a:t>  </a:t>
            </a:r>
            <a:r>
              <a:rPr sz="1000" spc="20" dirty="0">
                <a:latin typeface="Palatino Linotype"/>
                <a:cs typeface="Palatino Linotype"/>
              </a:rPr>
              <a:t>tamanho</a:t>
            </a:r>
            <a:r>
              <a:rPr sz="1000" spc="-85" dirty="0">
                <a:latin typeface="Palatino Linotype"/>
                <a:cs typeface="Palatino Linotype"/>
              </a:rPr>
              <a:t> </a:t>
            </a:r>
            <a:r>
              <a:rPr sz="1000" spc="250" dirty="0">
                <a:latin typeface="Palatino Linotype"/>
                <a:cs typeface="Palatino Linotype"/>
              </a:rPr>
              <a:t>);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6979" y="1465351"/>
            <a:ext cx="3974465" cy="802640"/>
          </a:xfrm>
          <a:custGeom>
            <a:avLst/>
            <a:gdLst/>
            <a:ahLst/>
            <a:cxnLst/>
            <a:rect l="l" t="t" r="r" b="b"/>
            <a:pathLst>
              <a:path w="3974465" h="802639">
                <a:moveTo>
                  <a:pt x="2527" y="151841"/>
                </a:moveTo>
                <a:lnTo>
                  <a:pt x="2527" y="0"/>
                </a:lnTo>
              </a:path>
              <a:path w="3974465" h="802639">
                <a:moveTo>
                  <a:pt x="3971505" y="151841"/>
                </a:moveTo>
                <a:lnTo>
                  <a:pt x="3971505" y="0"/>
                </a:lnTo>
              </a:path>
              <a:path w="3974465" h="802639">
                <a:moveTo>
                  <a:pt x="2527" y="303669"/>
                </a:moveTo>
                <a:lnTo>
                  <a:pt x="2527" y="151841"/>
                </a:lnTo>
              </a:path>
              <a:path w="3974465" h="802639">
                <a:moveTo>
                  <a:pt x="3971505" y="303669"/>
                </a:moveTo>
                <a:lnTo>
                  <a:pt x="3971505" y="151841"/>
                </a:lnTo>
              </a:path>
              <a:path w="3974465" h="802639">
                <a:moveTo>
                  <a:pt x="2527" y="455498"/>
                </a:moveTo>
                <a:lnTo>
                  <a:pt x="2527" y="303669"/>
                </a:lnTo>
              </a:path>
              <a:path w="3974465" h="802639">
                <a:moveTo>
                  <a:pt x="3971505" y="455498"/>
                </a:moveTo>
                <a:lnTo>
                  <a:pt x="3971505" y="303669"/>
                </a:lnTo>
              </a:path>
              <a:path w="3974465" h="802639">
                <a:moveTo>
                  <a:pt x="2527" y="607326"/>
                </a:moveTo>
                <a:lnTo>
                  <a:pt x="2527" y="455498"/>
                </a:lnTo>
              </a:path>
              <a:path w="3974465" h="802639">
                <a:moveTo>
                  <a:pt x="3971505" y="607326"/>
                </a:moveTo>
                <a:lnTo>
                  <a:pt x="3971505" y="455498"/>
                </a:lnTo>
              </a:path>
              <a:path w="3974465" h="802639">
                <a:moveTo>
                  <a:pt x="2527" y="759155"/>
                </a:moveTo>
                <a:lnTo>
                  <a:pt x="2527" y="607326"/>
                </a:lnTo>
              </a:path>
              <a:path w="3974465" h="802639">
                <a:moveTo>
                  <a:pt x="3971505" y="759155"/>
                </a:moveTo>
                <a:lnTo>
                  <a:pt x="3971505" y="607326"/>
                </a:lnTo>
              </a:path>
              <a:path w="3974465" h="802639">
                <a:moveTo>
                  <a:pt x="2527" y="802182"/>
                </a:moveTo>
                <a:lnTo>
                  <a:pt x="2527" y="759155"/>
                </a:lnTo>
              </a:path>
              <a:path w="3974465" h="802639">
                <a:moveTo>
                  <a:pt x="0" y="799642"/>
                </a:moveTo>
                <a:lnTo>
                  <a:pt x="43014" y="799642"/>
                </a:lnTo>
              </a:path>
              <a:path w="3974465" h="802639">
                <a:moveTo>
                  <a:pt x="43014" y="799642"/>
                </a:moveTo>
                <a:lnTo>
                  <a:pt x="3931018" y="799642"/>
                </a:lnTo>
              </a:path>
              <a:path w="3974465" h="802639">
                <a:moveTo>
                  <a:pt x="3931018" y="799642"/>
                </a:moveTo>
                <a:lnTo>
                  <a:pt x="3974045" y="799642"/>
                </a:lnTo>
              </a:path>
              <a:path w="3974465" h="802639">
                <a:moveTo>
                  <a:pt x="3971505" y="802182"/>
                </a:moveTo>
                <a:lnTo>
                  <a:pt x="3971505" y="75915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64857" y="1432412"/>
            <a:ext cx="4089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80" dirty="0">
                <a:latin typeface="Palatino Linotype"/>
                <a:cs typeface="Palatino Linotype"/>
              </a:rPr>
              <a:t>-</a:t>
            </a:r>
            <a:r>
              <a:rPr sz="1000" spc="480" dirty="0">
                <a:latin typeface="Palatino Linotype"/>
                <a:cs typeface="Palatino Linotype"/>
              </a:rPr>
              <a:t> </a:t>
            </a:r>
            <a:r>
              <a:rPr sz="1000" spc="190" dirty="0">
                <a:latin typeface="Palatino Linotype"/>
                <a:cs typeface="Palatino Linotype"/>
              </a:rPr>
              <a:t>1);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532" y="1432412"/>
            <a:ext cx="2712720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  <a:spcBef>
                <a:spcPts val="95"/>
              </a:spcBef>
            </a:pPr>
            <a:r>
              <a:rPr sz="1000" spc="90" dirty="0">
                <a:latin typeface="Palatino Linotype"/>
                <a:cs typeface="Palatino Linotype"/>
              </a:rPr>
              <a:t>ordenarQuick</a:t>
            </a:r>
            <a:r>
              <a:rPr sz="1000" spc="-155" dirty="0">
                <a:latin typeface="Palatino Linotype"/>
                <a:cs typeface="Palatino Linotype"/>
              </a:rPr>
              <a:t> </a:t>
            </a:r>
            <a:r>
              <a:rPr sz="1000" spc="140" dirty="0">
                <a:latin typeface="Palatino Linotype"/>
                <a:cs typeface="Palatino Linotype"/>
              </a:rPr>
              <a:t>Sort</a:t>
            </a:r>
            <a:r>
              <a:rPr sz="1000" spc="-95" dirty="0">
                <a:latin typeface="Palatino Linotype"/>
                <a:cs typeface="Palatino Linotype"/>
              </a:rPr>
              <a:t> </a:t>
            </a:r>
            <a:r>
              <a:rPr sz="1000" spc="180" dirty="0">
                <a:latin typeface="Palatino Linotype"/>
                <a:cs typeface="Palatino Linotype"/>
              </a:rPr>
              <a:t>(</a:t>
            </a:r>
            <a:r>
              <a:rPr sz="1000" spc="-120" dirty="0">
                <a:latin typeface="Palatino Linotype"/>
                <a:cs typeface="Palatino Linotype"/>
              </a:rPr>
              <a:t> </a:t>
            </a:r>
            <a:r>
              <a:rPr sz="1000" spc="110" dirty="0">
                <a:latin typeface="Palatino Linotype"/>
                <a:cs typeface="Palatino Linotype"/>
              </a:rPr>
              <a:t>vetor</a:t>
            </a:r>
            <a:r>
              <a:rPr sz="1000" spc="-45" dirty="0">
                <a:latin typeface="Palatino Linotype"/>
                <a:cs typeface="Palatino Linotype"/>
              </a:rPr>
              <a:t> </a:t>
            </a:r>
            <a:r>
              <a:rPr sz="1000" spc="270" dirty="0">
                <a:latin typeface="Palatino Linotype"/>
                <a:cs typeface="Palatino Linotype"/>
              </a:rPr>
              <a:t>,</a:t>
            </a:r>
            <a:r>
              <a:rPr sz="1000" spc="125" dirty="0">
                <a:latin typeface="Palatino Linotype"/>
                <a:cs typeface="Palatino Linotype"/>
              </a:rPr>
              <a:t>  </a:t>
            </a:r>
            <a:r>
              <a:rPr sz="1000" dirty="0">
                <a:latin typeface="Palatino Linotype"/>
                <a:cs typeface="Palatino Linotype"/>
              </a:rPr>
              <a:t>0</a:t>
            </a:r>
            <a:r>
              <a:rPr sz="1000" spc="-140" dirty="0">
                <a:latin typeface="Palatino Linotype"/>
                <a:cs typeface="Palatino Linotype"/>
              </a:rPr>
              <a:t> </a:t>
            </a:r>
            <a:r>
              <a:rPr sz="1000" spc="270" dirty="0">
                <a:latin typeface="Palatino Linotype"/>
                <a:cs typeface="Palatino Linotype"/>
              </a:rPr>
              <a:t>,</a:t>
            </a:r>
            <a:r>
              <a:rPr sz="1000" spc="145" dirty="0">
                <a:latin typeface="Palatino Linotype"/>
                <a:cs typeface="Palatino Linotype"/>
              </a:rPr>
              <a:t>  </a:t>
            </a:r>
            <a:r>
              <a:rPr sz="1000" spc="-10" dirty="0">
                <a:latin typeface="Palatino Linotype"/>
                <a:cs typeface="Palatino Linotype"/>
              </a:rPr>
              <a:t>tamanho </a:t>
            </a:r>
            <a:r>
              <a:rPr sz="1000" spc="195" dirty="0">
                <a:latin typeface="Palatino Linotype"/>
                <a:cs typeface="Palatino Linotype"/>
              </a:rPr>
              <a:t>printf(</a:t>
            </a:r>
            <a:r>
              <a:rPr sz="1000" spc="195" dirty="0">
                <a:solidFill>
                  <a:srgbClr val="FF0000"/>
                </a:solidFill>
                <a:latin typeface="Palatino Linotype"/>
                <a:cs typeface="Palatino Linotype"/>
              </a:rPr>
              <a:t>"</a:t>
            </a:r>
            <a:r>
              <a:rPr sz="1000" spc="-10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lang="pt-BR" sz="1000" spc="60" dirty="0">
                <a:solidFill>
                  <a:srgbClr val="FF0000"/>
                </a:solidFill>
                <a:latin typeface="Palatino Linotype"/>
                <a:cs typeface="Palatino Linotype"/>
              </a:rPr>
              <a:t>Vetor </a:t>
            </a:r>
            <a:r>
              <a:rPr sz="1000" spc="95" dirty="0" err="1">
                <a:solidFill>
                  <a:srgbClr val="FF0000"/>
                </a:solidFill>
                <a:latin typeface="Palatino Linotype"/>
                <a:cs typeface="Palatino Linotype"/>
              </a:rPr>
              <a:t>ordenado</a:t>
            </a:r>
            <a:r>
              <a:rPr sz="1000" spc="-9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1000" spc="270" dirty="0">
                <a:solidFill>
                  <a:srgbClr val="FF0000"/>
                </a:solidFill>
                <a:latin typeface="Palatino Linotype"/>
                <a:cs typeface="Palatino Linotype"/>
              </a:rPr>
              <a:t>:</a:t>
            </a:r>
            <a:r>
              <a:rPr sz="1000" spc="-14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1000" spc="254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r>
              <a:rPr sz="1000" spc="254" dirty="0">
                <a:solidFill>
                  <a:srgbClr val="FF0000"/>
                </a:solidFill>
                <a:latin typeface="Palatino Linotype"/>
                <a:cs typeface="Palatino Linotype"/>
              </a:rPr>
              <a:t>"</a:t>
            </a:r>
            <a:r>
              <a:rPr sz="1000" spc="254" dirty="0">
                <a:latin typeface="Palatino Linotype"/>
                <a:cs typeface="Palatino Linotype"/>
              </a:rPr>
              <a:t>); </a:t>
            </a:r>
            <a:r>
              <a:rPr sz="1000" spc="165" dirty="0">
                <a:latin typeface="Palatino Linotype"/>
                <a:cs typeface="Palatino Linotype"/>
              </a:rPr>
              <a:t>exibirVetor(</a:t>
            </a:r>
            <a:r>
              <a:rPr sz="1000" spc="-110" dirty="0">
                <a:latin typeface="Palatino Linotype"/>
                <a:cs typeface="Palatino Linotype"/>
              </a:rPr>
              <a:t> </a:t>
            </a:r>
            <a:r>
              <a:rPr sz="1000" spc="110" dirty="0">
                <a:latin typeface="Palatino Linotype"/>
                <a:cs typeface="Palatino Linotype"/>
              </a:rPr>
              <a:t>vetor</a:t>
            </a:r>
            <a:r>
              <a:rPr sz="1000" spc="-20" dirty="0">
                <a:latin typeface="Palatino Linotype"/>
                <a:cs typeface="Palatino Linotype"/>
              </a:rPr>
              <a:t> </a:t>
            </a:r>
            <a:r>
              <a:rPr sz="1000" spc="270" dirty="0">
                <a:latin typeface="Palatino Linotype"/>
                <a:cs typeface="Palatino Linotype"/>
              </a:rPr>
              <a:t>,</a:t>
            </a:r>
            <a:r>
              <a:rPr sz="1000" spc="185" dirty="0">
                <a:latin typeface="Palatino Linotype"/>
                <a:cs typeface="Palatino Linotype"/>
              </a:rPr>
              <a:t>  </a:t>
            </a:r>
            <a:r>
              <a:rPr sz="1000" spc="20" dirty="0">
                <a:latin typeface="Palatino Linotype"/>
                <a:cs typeface="Palatino Linotype"/>
              </a:rPr>
              <a:t>tamanho</a:t>
            </a:r>
            <a:r>
              <a:rPr sz="1000" spc="-85" dirty="0">
                <a:latin typeface="Palatino Linotype"/>
                <a:cs typeface="Palatino Linotype"/>
              </a:rPr>
              <a:t> </a:t>
            </a:r>
            <a:r>
              <a:rPr sz="1000" spc="250" dirty="0">
                <a:latin typeface="Palatino Linotype"/>
                <a:cs typeface="Palatino Linotype"/>
              </a:rPr>
              <a:t>);</a:t>
            </a:r>
            <a:r>
              <a:rPr sz="1000" spc="500" dirty="0">
                <a:latin typeface="Palatino Linotype"/>
                <a:cs typeface="Palatino Linotype"/>
              </a:rPr>
              <a:t> </a:t>
            </a:r>
            <a:r>
              <a:rPr sz="1000" spc="125" dirty="0">
                <a:solidFill>
                  <a:srgbClr val="0000FF"/>
                </a:solidFill>
                <a:latin typeface="Palatino Linotype"/>
                <a:cs typeface="Palatino Linotype"/>
              </a:rPr>
              <a:t>return</a:t>
            </a:r>
            <a:r>
              <a:rPr sz="1000" spc="145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1000" spc="150" dirty="0">
                <a:latin typeface="Palatino Linotype"/>
                <a:cs typeface="Palatino Linotype"/>
              </a:rPr>
              <a:t>0;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9194" y="2039739"/>
            <a:ext cx="2610485" cy="893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latin typeface="Palatino Linotype"/>
                <a:cs typeface="Palatino Linotype"/>
              </a:rPr>
              <a:t>}</a:t>
            </a:r>
            <a:endParaRPr sz="1000">
              <a:latin typeface="Palatino Linotype"/>
              <a:cs typeface="Palatino Linotype"/>
            </a:endParaRPr>
          </a:p>
          <a:p>
            <a:pPr marL="50800">
              <a:lnSpc>
                <a:spcPct val="100000"/>
              </a:lnSpc>
              <a:spcBef>
                <a:spcPts val="1010"/>
              </a:spcBef>
            </a:pPr>
            <a:r>
              <a:rPr sz="1100" spc="-10" dirty="0">
                <a:latin typeface="Arial Black"/>
                <a:cs typeface="Arial Black"/>
              </a:rPr>
              <a:t>Saída:</a:t>
            </a:r>
            <a:endParaRPr sz="1100">
              <a:latin typeface="Arial Black"/>
              <a:cs typeface="Arial Black"/>
            </a:endParaRPr>
          </a:p>
          <a:p>
            <a:pPr marL="150495">
              <a:lnSpc>
                <a:spcPct val="100000"/>
              </a:lnSpc>
              <a:spcBef>
                <a:spcPts val="33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70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0" dirty="0">
                <a:latin typeface="Tahoma"/>
                <a:cs typeface="Tahoma"/>
              </a:rPr>
              <a:t>Array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original: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64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34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25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12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22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11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90</a:t>
            </a:r>
            <a:endParaRPr sz="1100">
              <a:latin typeface="Tahoma"/>
              <a:cs typeface="Tahoma"/>
            </a:endParaRPr>
          </a:p>
          <a:p>
            <a:pPr marL="150495">
              <a:lnSpc>
                <a:spcPct val="100000"/>
              </a:lnSpc>
              <a:spcBef>
                <a:spcPts val="33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70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0" dirty="0">
                <a:latin typeface="Tahoma"/>
                <a:cs typeface="Tahoma"/>
              </a:rPr>
              <a:t>Array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ordenado: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11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12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22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25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34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64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90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Observações</a:t>
            </a:r>
            <a:r>
              <a:rPr spc="45" dirty="0"/>
              <a:t> </a:t>
            </a:r>
            <a:r>
              <a:rPr spc="-10" dirty="0"/>
              <a:t>Importantes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957312"/>
            <a:ext cx="386461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322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60" dirty="0">
                <a:latin typeface="Arial Black"/>
                <a:cs typeface="Arial Black"/>
              </a:rPr>
              <a:t>Escolha</a:t>
            </a:r>
            <a:r>
              <a:rPr sz="1100" spc="1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do</a:t>
            </a:r>
            <a:r>
              <a:rPr sz="1100" spc="10" dirty="0">
                <a:latin typeface="Arial Black"/>
                <a:cs typeface="Arial Black"/>
              </a:rPr>
              <a:t> </a:t>
            </a:r>
            <a:r>
              <a:rPr sz="1100" spc="-95" dirty="0">
                <a:latin typeface="Arial Black"/>
                <a:cs typeface="Arial Black"/>
              </a:rPr>
              <a:t>pivô</a:t>
            </a:r>
            <a:r>
              <a:rPr sz="1100" spc="-95" dirty="0">
                <a:latin typeface="Tahoma"/>
                <a:cs typeface="Tahoma"/>
              </a:rPr>
              <a:t>: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Último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elemento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usado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aqui;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considere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</a:t>
            </a:r>
            <a:r>
              <a:rPr sz="1100" spc="-25" dirty="0">
                <a:latin typeface="Tahoma"/>
                <a:cs typeface="Tahoma"/>
              </a:rPr>
              <a:t> do </a:t>
            </a:r>
            <a:r>
              <a:rPr sz="1100" spc="-45" dirty="0">
                <a:latin typeface="Tahoma"/>
                <a:cs typeface="Tahoma"/>
              </a:rPr>
              <a:t>meio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ou</a:t>
            </a:r>
            <a:r>
              <a:rPr sz="1100" spc="-30" dirty="0">
                <a:latin typeface="Tahoma"/>
                <a:cs typeface="Tahoma"/>
              </a:rPr>
              <a:t> aleatório </a:t>
            </a:r>
            <a:r>
              <a:rPr sz="1100" spc="-50" dirty="0">
                <a:latin typeface="Tahoma"/>
                <a:cs typeface="Tahoma"/>
              </a:rPr>
              <a:t>para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melhor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equilíbrio.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0" dirty="0"/>
              <a:t>O</a:t>
            </a:r>
            <a:r>
              <a:rPr spc="85" dirty="0"/>
              <a:t> </a:t>
            </a:r>
            <a:r>
              <a:rPr dirty="0"/>
              <a:t>que</a:t>
            </a:r>
            <a:r>
              <a:rPr spc="90" dirty="0"/>
              <a:t> </a:t>
            </a:r>
            <a:r>
              <a:rPr dirty="0"/>
              <a:t>é</a:t>
            </a:r>
            <a:r>
              <a:rPr spc="90" dirty="0"/>
              <a:t> </a:t>
            </a:r>
            <a:r>
              <a:rPr dirty="0"/>
              <a:t>o</a:t>
            </a:r>
            <a:r>
              <a:rPr spc="90" dirty="0"/>
              <a:t> </a:t>
            </a:r>
            <a:r>
              <a:rPr spc="-10" dirty="0"/>
              <a:t>QuickSort?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932153"/>
            <a:ext cx="3686810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352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Um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algoritmo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ordenação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altamente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eﬁciente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baseado</a:t>
            </a:r>
            <a:r>
              <a:rPr sz="1100" spc="-25" dirty="0">
                <a:latin typeface="Tahoma"/>
                <a:cs typeface="Tahoma"/>
              </a:rPr>
              <a:t> na </a:t>
            </a:r>
            <a:r>
              <a:rPr sz="1100" spc="-40" dirty="0">
                <a:latin typeface="Tahoma"/>
                <a:cs typeface="Tahoma"/>
              </a:rPr>
              <a:t>estratégia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"dividir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para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conquistar".</a:t>
            </a:r>
            <a:endParaRPr sz="1100">
              <a:latin typeface="Tahoma"/>
              <a:cs typeface="Tahoma"/>
            </a:endParaRPr>
          </a:p>
          <a:p>
            <a:pPr marL="214629" marR="19431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60" dirty="0">
                <a:latin typeface="Tahoma"/>
                <a:cs typeface="Tahoma"/>
              </a:rPr>
              <a:t>Ideia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principal: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Particionar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array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torno</a:t>
            </a:r>
            <a:r>
              <a:rPr sz="1100" spc="-35" dirty="0">
                <a:latin typeface="Tahoma"/>
                <a:cs typeface="Tahoma"/>
              </a:rPr>
              <a:t> de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pivô, </a:t>
            </a:r>
            <a:r>
              <a:rPr sz="1100" spc="-40" dirty="0">
                <a:latin typeface="Tahoma"/>
                <a:cs typeface="Tahoma"/>
              </a:rPr>
              <a:t>depois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ordenar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subarrays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recursivamente.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Observações</a:t>
            </a:r>
            <a:r>
              <a:rPr spc="45" dirty="0"/>
              <a:t> </a:t>
            </a:r>
            <a:r>
              <a:rPr spc="-10" dirty="0"/>
              <a:t>Importantes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957312"/>
            <a:ext cx="3864610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322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60" dirty="0">
                <a:latin typeface="Arial Black"/>
                <a:cs typeface="Arial Black"/>
              </a:rPr>
              <a:t>Escolha</a:t>
            </a:r>
            <a:r>
              <a:rPr sz="1100" spc="1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do</a:t>
            </a:r>
            <a:r>
              <a:rPr sz="1100" spc="10" dirty="0">
                <a:latin typeface="Arial Black"/>
                <a:cs typeface="Arial Black"/>
              </a:rPr>
              <a:t> </a:t>
            </a:r>
            <a:r>
              <a:rPr sz="1100" spc="-95" dirty="0">
                <a:latin typeface="Arial Black"/>
                <a:cs typeface="Arial Black"/>
              </a:rPr>
              <a:t>pivô</a:t>
            </a:r>
            <a:r>
              <a:rPr sz="1100" spc="-95" dirty="0">
                <a:latin typeface="Tahoma"/>
                <a:cs typeface="Tahoma"/>
              </a:rPr>
              <a:t>: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Último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elemento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usado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aqui;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considere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</a:t>
            </a:r>
            <a:r>
              <a:rPr sz="1100" spc="-25" dirty="0">
                <a:latin typeface="Tahoma"/>
                <a:cs typeface="Tahoma"/>
              </a:rPr>
              <a:t> do </a:t>
            </a:r>
            <a:r>
              <a:rPr sz="1100" spc="-45" dirty="0">
                <a:latin typeface="Tahoma"/>
                <a:cs typeface="Tahoma"/>
              </a:rPr>
              <a:t>meio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ou</a:t>
            </a:r>
            <a:r>
              <a:rPr sz="1100" spc="-30" dirty="0">
                <a:latin typeface="Tahoma"/>
                <a:cs typeface="Tahoma"/>
              </a:rPr>
              <a:t> aleatório </a:t>
            </a:r>
            <a:r>
              <a:rPr sz="1100" spc="-50" dirty="0">
                <a:latin typeface="Tahoma"/>
                <a:cs typeface="Tahoma"/>
              </a:rPr>
              <a:t>para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melhor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equilíbrio.</a:t>
            </a:r>
            <a:endParaRPr sz="1100">
              <a:latin typeface="Tahoma"/>
              <a:cs typeface="Tahoma"/>
            </a:endParaRPr>
          </a:p>
          <a:p>
            <a:pPr marL="214629" marR="459105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315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25" dirty="0">
                <a:latin typeface="Arial Black"/>
                <a:cs typeface="Arial Black"/>
              </a:rPr>
              <a:t>Eﬁciência</a:t>
            </a:r>
            <a:r>
              <a:rPr sz="1100" spc="-125" dirty="0">
                <a:latin typeface="Tahoma"/>
                <a:cs typeface="Tahoma"/>
              </a:rPr>
              <a:t>: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ciclo</a:t>
            </a:r>
            <a:r>
              <a:rPr sz="1100" spc="-35" dirty="0">
                <a:latin typeface="Tahoma"/>
                <a:cs typeface="Tahoma"/>
              </a:rPr>
              <a:t> de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particionamento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é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crítico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-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onde </a:t>
            </a:r>
            <a:r>
              <a:rPr sz="1100" spc="-45" dirty="0">
                <a:latin typeface="Tahoma"/>
                <a:cs typeface="Tahoma"/>
              </a:rPr>
              <a:t>ocorrem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maioria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comparações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trocas.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Observações</a:t>
            </a:r>
            <a:r>
              <a:rPr spc="45" dirty="0"/>
              <a:t> </a:t>
            </a:r>
            <a:r>
              <a:rPr spc="-10" dirty="0"/>
              <a:t>Importantes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957312"/>
            <a:ext cx="3864610" cy="11283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322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60" dirty="0">
                <a:latin typeface="Arial Black"/>
                <a:cs typeface="Arial Black"/>
              </a:rPr>
              <a:t>Escolha</a:t>
            </a:r>
            <a:r>
              <a:rPr sz="1100" spc="1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do</a:t>
            </a:r>
            <a:r>
              <a:rPr sz="1100" spc="10" dirty="0">
                <a:latin typeface="Arial Black"/>
                <a:cs typeface="Arial Black"/>
              </a:rPr>
              <a:t> </a:t>
            </a:r>
            <a:r>
              <a:rPr sz="1100" spc="-95" dirty="0">
                <a:latin typeface="Arial Black"/>
                <a:cs typeface="Arial Black"/>
              </a:rPr>
              <a:t>pivô</a:t>
            </a:r>
            <a:r>
              <a:rPr sz="1100" spc="-95" dirty="0">
                <a:latin typeface="Tahoma"/>
                <a:cs typeface="Tahoma"/>
              </a:rPr>
              <a:t>: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Último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elemento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usado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aqui;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considere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</a:t>
            </a:r>
            <a:r>
              <a:rPr sz="1100" spc="-25" dirty="0">
                <a:latin typeface="Tahoma"/>
                <a:cs typeface="Tahoma"/>
              </a:rPr>
              <a:t> do </a:t>
            </a:r>
            <a:r>
              <a:rPr sz="1100" spc="-45" dirty="0">
                <a:latin typeface="Tahoma"/>
                <a:cs typeface="Tahoma"/>
              </a:rPr>
              <a:t>meio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ou</a:t>
            </a:r>
            <a:r>
              <a:rPr sz="1100" spc="-30" dirty="0">
                <a:latin typeface="Tahoma"/>
                <a:cs typeface="Tahoma"/>
              </a:rPr>
              <a:t> aleatório </a:t>
            </a:r>
            <a:r>
              <a:rPr sz="1100" spc="-50" dirty="0">
                <a:latin typeface="Tahoma"/>
                <a:cs typeface="Tahoma"/>
              </a:rPr>
              <a:t>para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melhor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equilíbrio.</a:t>
            </a:r>
            <a:endParaRPr sz="1100">
              <a:latin typeface="Tahoma"/>
              <a:cs typeface="Tahoma"/>
            </a:endParaRPr>
          </a:p>
          <a:p>
            <a:pPr marL="214629" marR="459105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315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25" dirty="0">
                <a:latin typeface="Arial Black"/>
                <a:cs typeface="Arial Black"/>
              </a:rPr>
              <a:t>Eﬁciência</a:t>
            </a:r>
            <a:r>
              <a:rPr sz="1100" spc="-125" dirty="0">
                <a:latin typeface="Tahoma"/>
                <a:cs typeface="Tahoma"/>
              </a:rPr>
              <a:t>: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ciclo</a:t>
            </a:r>
            <a:r>
              <a:rPr sz="1100" spc="-35" dirty="0">
                <a:latin typeface="Tahoma"/>
                <a:cs typeface="Tahoma"/>
              </a:rPr>
              <a:t> de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particionamento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é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crítico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-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onde </a:t>
            </a:r>
            <a:r>
              <a:rPr sz="1100" spc="-45" dirty="0">
                <a:latin typeface="Tahoma"/>
                <a:cs typeface="Tahoma"/>
              </a:rPr>
              <a:t>ocorrem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maioria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comparações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trocas.</a:t>
            </a:r>
            <a:endParaRPr sz="1100">
              <a:latin typeface="Tahoma"/>
              <a:cs typeface="Tahoma"/>
            </a:endParaRPr>
          </a:p>
          <a:p>
            <a:pPr marL="214629" marR="13462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352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10" dirty="0">
                <a:latin typeface="Arial Black"/>
                <a:cs typeface="Arial Black"/>
              </a:rPr>
              <a:t>Memória</a:t>
            </a:r>
            <a:r>
              <a:rPr sz="1100" spc="-110" dirty="0">
                <a:latin typeface="Tahoma"/>
                <a:cs typeface="Tahoma"/>
              </a:rPr>
              <a:t>: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Ordenação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"in-</a:t>
            </a:r>
            <a:r>
              <a:rPr sz="1100" spc="-20" dirty="0">
                <a:latin typeface="Tahoma"/>
                <a:cs typeface="Tahoma"/>
              </a:rPr>
              <a:t>place", </a:t>
            </a:r>
            <a:r>
              <a:rPr sz="1100" spc="-45" dirty="0">
                <a:latin typeface="Tahoma"/>
                <a:cs typeface="Tahoma"/>
              </a:rPr>
              <a:t>mas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recursão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espaço </a:t>
            </a:r>
            <a:r>
              <a:rPr sz="1100" spc="-10" dirty="0">
                <a:latin typeface="Tahoma"/>
                <a:cs typeface="Tahoma"/>
              </a:rPr>
              <a:t>na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pilha.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Observações</a:t>
            </a:r>
            <a:r>
              <a:rPr spc="45" dirty="0"/>
              <a:t> </a:t>
            </a:r>
            <a:r>
              <a:rPr spc="-10" dirty="0"/>
              <a:t>Importantes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957312"/>
            <a:ext cx="3864610" cy="15106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322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60" dirty="0">
                <a:latin typeface="Arial Black"/>
                <a:cs typeface="Arial Black"/>
              </a:rPr>
              <a:t>Escolha</a:t>
            </a:r>
            <a:r>
              <a:rPr sz="1100" spc="1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do</a:t>
            </a:r>
            <a:r>
              <a:rPr sz="1100" spc="10" dirty="0">
                <a:latin typeface="Arial Black"/>
                <a:cs typeface="Arial Black"/>
              </a:rPr>
              <a:t> </a:t>
            </a:r>
            <a:r>
              <a:rPr sz="1100" spc="-95" dirty="0">
                <a:latin typeface="Arial Black"/>
                <a:cs typeface="Arial Black"/>
              </a:rPr>
              <a:t>pivô</a:t>
            </a:r>
            <a:r>
              <a:rPr sz="1100" spc="-95" dirty="0">
                <a:latin typeface="Tahoma"/>
                <a:cs typeface="Tahoma"/>
              </a:rPr>
              <a:t>: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Último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elemento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usado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aqui;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considere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</a:t>
            </a:r>
            <a:r>
              <a:rPr sz="1100" spc="-25" dirty="0">
                <a:latin typeface="Tahoma"/>
                <a:cs typeface="Tahoma"/>
              </a:rPr>
              <a:t> do </a:t>
            </a:r>
            <a:r>
              <a:rPr sz="1100" spc="-45" dirty="0">
                <a:latin typeface="Tahoma"/>
                <a:cs typeface="Tahoma"/>
              </a:rPr>
              <a:t>meio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ou</a:t>
            </a:r>
            <a:r>
              <a:rPr sz="1100" spc="-30" dirty="0">
                <a:latin typeface="Tahoma"/>
                <a:cs typeface="Tahoma"/>
              </a:rPr>
              <a:t> aleatório </a:t>
            </a:r>
            <a:r>
              <a:rPr sz="1100" spc="-50" dirty="0">
                <a:latin typeface="Tahoma"/>
                <a:cs typeface="Tahoma"/>
              </a:rPr>
              <a:t>para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melhor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equilíbrio.</a:t>
            </a:r>
            <a:endParaRPr sz="1100">
              <a:latin typeface="Tahoma"/>
              <a:cs typeface="Tahoma"/>
            </a:endParaRPr>
          </a:p>
          <a:p>
            <a:pPr marL="214629" marR="459105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315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25" dirty="0">
                <a:latin typeface="Arial Black"/>
                <a:cs typeface="Arial Black"/>
              </a:rPr>
              <a:t>Eﬁciência</a:t>
            </a:r>
            <a:r>
              <a:rPr sz="1100" spc="-125" dirty="0">
                <a:latin typeface="Tahoma"/>
                <a:cs typeface="Tahoma"/>
              </a:rPr>
              <a:t>: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ciclo</a:t>
            </a:r>
            <a:r>
              <a:rPr sz="1100" spc="-35" dirty="0">
                <a:latin typeface="Tahoma"/>
                <a:cs typeface="Tahoma"/>
              </a:rPr>
              <a:t> de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particionamento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é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crítico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-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onde </a:t>
            </a:r>
            <a:r>
              <a:rPr sz="1100" spc="-45" dirty="0">
                <a:latin typeface="Tahoma"/>
                <a:cs typeface="Tahoma"/>
              </a:rPr>
              <a:t>ocorrem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maioria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comparações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trocas.</a:t>
            </a:r>
            <a:endParaRPr sz="1100">
              <a:latin typeface="Tahoma"/>
              <a:cs typeface="Tahoma"/>
            </a:endParaRPr>
          </a:p>
          <a:p>
            <a:pPr marL="214629" marR="13462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352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10" dirty="0">
                <a:latin typeface="Arial Black"/>
                <a:cs typeface="Arial Black"/>
              </a:rPr>
              <a:t>Memória</a:t>
            </a:r>
            <a:r>
              <a:rPr sz="1100" spc="-110" dirty="0">
                <a:latin typeface="Tahoma"/>
                <a:cs typeface="Tahoma"/>
              </a:rPr>
              <a:t>: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Ordenação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"in-</a:t>
            </a:r>
            <a:r>
              <a:rPr sz="1100" spc="-20" dirty="0">
                <a:latin typeface="Tahoma"/>
                <a:cs typeface="Tahoma"/>
              </a:rPr>
              <a:t>place", </a:t>
            </a:r>
            <a:r>
              <a:rPr sz="1100" spc="-45" dirty="0">
                <a:latin typeface="Tahoma"/>
                <a:cs typeface="Tahoma"/>
              </a:rPr>
              <a:t>mas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recursão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espaço </a:t>
            </a:r>
            <a:r>
              <a:rPr sz="1100" spc="-10" dirty="0">
                <a:latin typeface="Tahoma"/>
                <a:cs typeface="Tahoma"/>
              </a:rPr>
              <a:t>na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pilha.</a:t>
            </a:r>
            <a:endParaRPr sz="1100">
              <a:latin typeface="Tahoma"/>
              <a:cs typeface="Tahoma"/>
            </a:endParaRPr>
          </a:p>
          <a:p>
            <a:pPr marL="214629" marR="273050" indent="-177165">
              <a:lnSpc>
                <a:spcPct val="102699"/>
              </a:lnSpc>
              <a:spcBef>
                <a:spcPts val="29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292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90" dirty="0">
                <a:latin typeface="Arial Black"/>
                <a:cs typeface="Arial Black"/>
              </a:rPr>
              <a:t>Pior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caso</a:t>
            </a:r>
            <a:r>
              <a:rPr sz="1100" spc="-150" dirty="0">
                <a:latin typeface="Tahoma"/>
                <a:cs typeface="Tahoma"/>
              </a:rPr>
              <a:t>: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i="1" dirty="0">
                <a:latin typeface="Adobe Jenson Pro Capt"/>
                <a:cs typeface="Adobe Jenson Pro Capt"/>
              </a:rPr>
              <a:t>O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dobe Jenson Pro Capt"/>
                <a:cs typeface="Adobe Jenson Pro Capt"/>
              </a:rPr>
              <a:t>n</a:t>
            </a:r>
            <a:r>
              <a:rPr sz="1200" baseline="27777" dirty="0">
                <a:latin typeface="Trebuchet MS"/>
                <a:cs typeface="Trebuchet MS"/>
              </a:rPr>
              <a:t>2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array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já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está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ordenado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pivô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é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 </a:t>
            </a:r>
            <a:r>
              <a:rPr sz="1100" spc="-35" dirty="0">
                <a:latin typeface="Tahoma"/>
                <a:cs typeface="Tahoma"/>
              </a:rPr>
              <a:t>primeiro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ou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último.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78"/>
            <a:ext cx="7753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3333B2"/>
                </a:solidFill>
                <a:latin typeface="Calibri"/>
                <a:cs typeface="Calibri"/>
              </a:rPr>
              <a:t>Conclusão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957" y="1036915"/>
            <a:ext cx="3401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315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QuickSort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é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rápido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</a:t>
            </a:r>
            <a:r>
              <a:rPr sz="1100" spc="-35" dirty="0">
                <a:latin typeface="Tahoma"/>
                <a:cs typeface="Tahoma"/>
              </a:rPr>
              <a:t> eﬁciente </a:t>
            </a:r>
            <a:r>
              <a:rPr sz="1100" spc="-10" dirty="0">
                <a:latin typeface="Tahoma"/>
                <a:cs typeface="Tahoma"/>
              </a:rPr>
              <a:t>na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maioria</a:t>
            </a:r>
            <a:r>
              <a:rPr sz="1100" spc="-45" dirty="0">
                <a:latin typeface="Tahoma"/>
                <a:cs typeface="Tahoma"/>
              </a:rPr>
              <a:t> dos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casos.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0" dirty="0"/>
              <a:t>O</a:t>
            </a:r>
            <a:r>
              <a:rPr spc="85" dirty="0"/>
              <a:t> </a:t>
            </a:r>
            <a:r>
              <a:rPr dirty="0"/>
              <a:t>que</a:t>
            </a:r>
            <a:r>
              <a:rPr spc="90" dirty="0"/>
              <a:t> </a:t>
            </a:r>
            <a:r>
              <a:rPr dirty="0"/>
              <a:t>é</a:t>
            </a:r>
            <a:r>
              <a:rPr spc="90" dirty="0"/>
              <a:t> </a:t>
            </a:r>
            <a:r>
              <a:rPr dirty="0"/>
              <a:t>o</a:t>
            </a:r>
            <a:r>
              <a:rPr spc="90" dirty="0"/>
              <a:t> </a:t>
            </a:r>
            <a:r>
              <a:rPr spc="-10" dirty="0"/>
              <a:t>QuickSort?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932153"/>
            <a:ext cx="3686810" cy="9359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352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Um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algoritmo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ordenação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altamente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eﬁciente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baseado</a:t>
            </a:r>
            <a:r>
              <a:rPr sz="1100" spc="-25" dirty="0">
                <a:latin typeface="Tahoma"/>
                <a:cs typeface="Tahoma"/>
              </a:rPr>
              <a:t> na </a:t>
            </a:r>
            <a:r>
              <a:rPr sz="1100" spc="-40" dirty="0">
                <a:latin typeface="Tahoma"/>
                <a:cs typeface="Tahoma"/>
              </a:rPr>
              <a:t>estratégia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"dividir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para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conquistar".</a:t>
            </a:r>
            <a:endParaRPr sz="1100">
              <a:latin typeface="Tahoma"/>
              <a:cs typeface="Tahoma"/>
            </a:endParaRPr>
          </a:p>
          <a:p>
            <a:pPr marL="214629" marR="19431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60" dirty="0">
                <a:latin typeface="Tahoma"/>
                <a:cs typeface="Tahoma"/>
              </a:rPr>
              <a:t>Ideia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principal: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Particionar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array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torno</a:t>
            </a:r>
            <a:r>
              <a:rPr sz="1100" spc="-35" dirty="0">
                <a:latin typeface="Tahoma"/>
                <a:cs typeface="Tahoma"/>
              </a:rPr>
              <a:t> de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pivô, </a:t>
            </a:r>
            <a:r>
              <a:rPr sz="1100" spc="-40" dirty="0">
                <a:latin typeface="Tahoma"/>
                <a:cs typeface="Tahoma"/>
              </a:rPr>
              <a:t>depois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ordenar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subarrays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recursivamente.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315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0" dirty="0">
                <a:latin typeface="Tahoma"/>
                <a:cs typeface="Tahoma"/>
              </a:rPr>
              <a:t>Complexidade: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0" dirty="0"/>
              <a:t>O</a:t>
            </a:r>
            <a:r>
              <a:rPr spc="85" dirty="0"/>
              <a:t> </a:t>
            </a:r>
            <a:r>
              <a:rPr dirty="0"/>
              <a:t>que</a:t>
            </a:r>
            <a:r>
              <a:rPr spc="90" dirty="0"/>
              <a:t> </a:t>
            </a:r>
            <a:r>
              <a:rPr dirty="0"/>
              <a:t>é</a:t>
            </a:r>
            <a:r>
              <a:rPr spc="90" dirty="0"/>
              <a:t> </a:t>
            </a:r>
            <a:r>
              <a:rPr dirty="0"/>
              <a:t>o</a:t>
            </a:r>
            <a:r>
              <a:rPr spc="90" dirty="0"/>
              <a:t> </a:t>
            </a:r>
            <a:r>
              <a:rPr spc="-10" dirty="0"/>
              <a:t>QuickSort?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932153"/>
            <a:ext cx="3686810" cy="11106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352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Um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algoritmo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ordenação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altamente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eﬁciente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baseado</a:t>
            </a:r>
            <a:r>
              <a:rPr sz="1100" spc="-25" dirty="0">
                <a:latin typeface="Tahoma"/>
                <a:cs typeface="Tahoma"/>
              </a:rPr>
              <a:t> na </a:t>
            </a:r>
            <a:r>
              <a:rPr sz="1100" spc="-40" dirty="0">
                <a:latin typeface="Tahoma"/>
                <a:cs typeface="Tahoma"/>
              </a:rPr>
              <a:t>estratégia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"dividir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para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conquistar".</a:t>
            </a:r>
            <a:endParaRPr sz="1100">
              <a:latin typeface="Tahoma"/>
              <a:cs typeface="Tahoma"/>
            </a:endParaRPr>
          </a:p>
          <a:p>
            <a:pPr marL="214629" marR="19431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60" dirty="0">
                <a:latin typeface="Tahoma"/>
                <a:cs typeface="Tahoma"/>
              </a:rPr>
              <a:t>Ideia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principal: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Particionar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array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torno</a:t>
            </a:r>
            <a:r>
              <a:rPr sz="1100" spc="-35" dirty="0">
                <a:latin typeface="Tahoma"/>
                <a:cs typeface="Tahoma"/>
              </a:rPr>
              <a:t> de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pivô, </a:t>
            </a:r>
            <a:r>
              <a:rPr sz="1100" spc="-40" dirty="0">
                <a:latin typeface="Tahoma"/>
                <a:cs typeface="Tahoma"/>
              </a:rPr>
              <a:t>depois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ordenar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subarrays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recursivamente.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315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0" dirty="0">
                <a:latin typeface="Tahoma"/>
                <a:cs typeface="Tahoma"/>
              </a:rPr>
              <a:t>Complexidade:</a:t>
            </a:r>
            <a:endParaRPr sz="1100">
              <a:latin typeface="Tahoma"/>
              <a:cs typeface="Tahoma"/>
            </a:endParaRPr>
          </a:p>
          <a:p>
            <a:pPr marL="324485">
              <a:lnSpc>
                <a:spcPct val="1000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52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10" dirty="0">
                <a:latin typeface="Tahoma"/>
                <a:cs typeface="Tahoma"/>
              </a:rPr>
              <a:t>Melhor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caso:</a:t>
            </a:r>
            <a:r>
              <a:rPr sz="1000" spc="85" dirty="0">
                <a:latin typeface="Tahoma"/>
                <a:cs typeface="Tahoma"/>
              </a:rPr>
              <a:t> </a:t>
            </a:r>
            <a:r>
              <a:rPr sz="1000" i="1" dirty="0">
                <a:latin typeface="Adobe Jenson Pro Capt"/>
                <a:cs typeface="Adobe Jenson Pro Capt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dobe Jenson Pro Capt"/>
                <a:cs typeface="Adobe Jenson Pro Capt"/>
              </a:rPr>
              <a:t>n</a:t>
            </a:r>
            <a:r>
              <a:rPr sz="1000" i="1" spc="-70" dirty="0">
                <a:latin typeface="Adobe Jenson Pro Capt"/>
                <a:cs typeface="Adobe Jenson Pro Capt"/>
              </a:rPr>
              <a:t> </a:t>
            </a:r>
            <a:r>
              <a:rPr sz="1000" spc="-40" dirty="0">
                <a:latin typeface="Tahoma"/>
                <a:cs typeface="Tahoma"/>
              </a:rPr>
              <a:t>log</a:t>
            </a:r>
            <a:r>
              <a:rPr sz="1000" spc="-135" dirty="0">
                <a:latin typeface="Tahoma"/>
                <a:cs typeface="Tahoma"/>
              </a:rPr>
              <a:t> </a:t>
            </a:r>
            <a:r>
              <a:rPr sz="1000" i="1" dirty="0">
                <a:latin typeface="Adobe Jenson Pro Capt"/>
                <a:cs typeface="Adobe Jenson Pro Capt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-</a:t>
            </a:r>
            <a:r>
              <a:rPr sz="1000" spc="-20" dirty="0">
                <a:latin typeface="Tahoma"/>
                <a:cs typeface="Tahoma"/>
              </a:rPr>
              <a:t> Partições </a:t>
            </a:r>
            <a:r>
              <a:rPr sz="1000" spc="-10" dirty="0">
                <a:latin typeface="Tahoma"/>
                <a:cs typeface="Tahoma"/>
              </a:rPr>
              <a:t>balanceadas.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0" dirty="0"/>
              <a:t>O</a:t>
            </a:r>
            <a:r>
              <a:rPr spc="85" dirty="0"/>
              <a:t> </a:t>
            </a:r>
            <a:r>
              <a:rPr dirty="0"/>
              <a:t>que</a:t>
            </a:r>
            <a:r>
              <a:rPr spc="90" dirty="0"/>
              <a:t> </a:t>
            </a:r>
            <a:r>
              <a:rPr dirty="0"/>
              <a:t>é</a:t>
            </a:r>
            <a:r>
              <a:rPr spc="90" dirty="0"/>
              <a:t> </a:t>
            </a:r>
            <a:r>
              <a:rPr dirty="0"/>
              <a:t>o</a:t>
            </a:r>
            <a:r>
              <a:rPr spc="90" dirty="0"/>
              <a:t> </a:t>
            </a:r>
            <a:r>
              <a:rPr spc="-10" dirty="0"/>
              <a:t>QuickSort?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932153"/>
            <a:ext cx="3864610" cy="12623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208279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352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Um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algoritmo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ordenação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altamente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eﬁciente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baseado</a:t>
            </a:r>
            <a:r>
              <a:rPr sz="1100" spc="-25" dirty="0">
                <a:latin typeface="Tahoma"/>
                <a:cs typeface="Tahoma"/>
              </a:rPr>
              <a:t> na </a:t>
            </a:r>
            <a:r>
              <a:rPr sz="1100" spc="-40" dirty="0">
                <a:latin typeface="Tahoma"/>
                <a:cs typeface="Tahoma"/>
              </a:rPr>
              <a:t>estratégia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"dividir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para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conquistar".</a:t>
            </a:r>
            <a:endParaRPr sz="1100">
              <a:latin typeface="Tahoma"/>
              <a:cs typeface="Tahoma"/>
            </a:endParaRPr>
          </a:p>
          <a:p>
            <a:pPr marL="214629" marR="37211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60" dirty="0">
                <a:latin typeface="Tahoma"/>
                <a:cs typeface="Tahoma"/>
              </a:rPr>
              <a:t>Ideia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principal: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Particionar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array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torno</a:t>
            </a:r>
            <a:r>
              <a:rPr sz="1100" spc="-35" dirty="0">
                <a:latin typeface="Tahoma"/>
                <a:cs typeface="Tahoma"/>
              </a:rPr>
              <a:t> de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pivô, </a:t>
            </a:r>
            <a:r>
              <a:rPr sz="1100" spc="-40" dirty="0">
                <a:latin typeface="Tahoma"/>
                <a:cs typeface="Tahoma"/>
              </a:rPr>
              <a:t>depois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ordenar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subarrays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recursivamente.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315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0" dirty="0">
                <a:latin typeface="Tahoma"/>
                <a:cs typeface="Tahoma"/>
              </a:rPr>
              <a:t>Complexidade:</a:t>
            </a:r>
            <a:endParaRPr sz="1100">
              <a:latin typeface="Tahoma"/>
              <a:cs typeface="Tahoma"/>
            </a:endParaRPr>
          </a:p>
          <a:p>
            <a:pPr marL="324485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52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10" dirty="0">
                <a:latin typeface="Tahoma"/>
                <a:cs typeface="Tahoma"/>
              </a:rPr>
              <a:t>Melhor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caso:</a:t>
            </a:r>
            <a:r>
              <a:rPr sz="1000" spc="85" dirty="0">
                <a:latin typeface="Tahoma"/>
                <a:cs typeface="Tahoma"/>
              </a:rPr>
              <a:t> </a:t>
            </a:r>
            <a:r>
              <a:rPr sz="1000" i="1" dirty="0">
                <a:latin typeface="Adobe Jenson Pro Capt"/>
                <a:cs typeface="Adobe Jenson Pro Capt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dobe Jenson Pro Capt"/>
                <a:cs typeface="Adobe Jenson Pro Capt"/>
              </a:rPr>
              <a:t>n</a:t>
            </a:r>
            <a:r>
              <a:rPr sz="1000" i="1" spc="-70" dirty="0">
                <a:latin typeface="Adobe Jenson Pro Capt"/>
                <a:cs typeface="Adobe Jenson Pro Capt"/>
              </a:rPr>
              <a:t> </a:t>
            </a:r>
            <a:r>
              <a:rPr sz="1000" spc="-40" dirty="0">
                <a:latin typeface="Tahoma"/>
                <a:cs typeface="Tahoma"/>
              </a:rPr>
              <a:t>log</a:t>
            </a:r>
            <a:r>
              <a:rPr sz="1000" spc="-135" dirty="0">
                <a:latin typeface="Tahoma"/>
                <a:cs typeface="Tahoma"/>
              </a:rPr>
              <a:t> </a:t>
            </a:r>
            <a:r>
              <a:rPr sz="1000" i="1" dirty="0">
                <a:latin typeface="Adobe Jenson Pro Capt"/>
                <a:cs typeface="Adobe Jenson Pro Capt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-</a:t>
            </a:r>
            <a:r>
              <a:rPr sz="1000" spc="-20" dirty="0">
                <a:latin typeface="Tahoma"/>
                <a:cs typeface="Tahoma"/>
              </a:rPr>
              <a:t> Partições </a:t>
            </a:r>
            <a:r>
              <a:rPr sz="1000" spc="-10" dirty="0">
                <a:latin typeface="Tahoma"/>
                <a:cs typeface="Tahoma"/>
              </a:rPr>
              <a:t>balanceadas.</a:t>
            </a:r>
            <a:endParaRPr sz="1000">
              <a:latin typeface="Tahoma"/>
              <a:cs typeface="Tahoma"/>
            </a:endParaRPr>
          </a:p>
          <a:p>
            <a:pPr marL="324485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405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20" dirty="0">
                <a:latin typeface="Tahoma"/>
                <a:cs typeface="Tahoma"/>
              </a:rPr>
              <a:t>Caso </a:t>
            </a:r>
            <a:r>
              <a:rPr sz="1000" spc="-30" dirty="0">
                <a:latin typeface="Tahoma"/>
                <a:cs typeface="Tahoma"/>
              </a:rPr>
              <a:t>médio:</a:t>
            </a:r>
            <a:r>
              <a:rPr sz="1000" spc="90" dirty="0">
                <a:latin typeface="Tahoma"/>
                <a:cs typeface="Tahoma"/>
              </a:rPr>
              <a:t> </a:t>
            </a:r>
            <a:r>
              <a:rPr sz="1000" i="1" dirty="0">
                <a:latin typeface="Adobe Jenson Pro Capt"/>
                <a:cs typeface="Adobe Jenson Pro Capt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dobe Jenson Pro Capt"/>
                <a:cs typeface="Adobe Jenson Pro Capt"/>
              </a:rPr>
              <a:t>n</a:t>
            </a:r>
            <a:r>
              <a:rPr sz="1000" i="1" spc="-70" dirty="0">
                <a:latin typeface="Adobe Jenson Pro Capt"/>
                <a:cs typeface="Adobe Jenson Pro Capt"/>
              </a:rPr>
              <a:t> </a:t>
            </a:r>
            <a:r>
              <a:rPr sz="1000" spc="-40" dirty="0">
                <a:latin typeface="Tahoma"/>
                <a:cs typeface="Tahoma"/>
              </a:rPr>
              <a:t>log</a:t>
            </a:r>
            <a:r>
              <a:rPr sz="1000" spc="-135" dirty="0">
                <a:latin typeface="Tahoma"/>
                <a:cs typeface="Tahoma"/>
              </a:rPr>
              <a:t> </a:t>
            </a:r>
            <a:r>
              <a:rPr sz="1000" i="1" dirty="0">
                <a:latin typeface="Adobe Jenson Pro Capt"/>
                <a:cs typeface="Adobe Jenson Pro Capt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-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Partições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razoavelmente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balanceadas.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0" dirty="0"/>
              <a:t>O</a:t>
            </a:r>
            <a:r>
              <a:rPr spc="85" dirty="0"/>
              <a:t> </a:t>
            </a:r>
            <a:r>
              <a:rPr dirty="0"/>
              <a:t>que</a:t>
            </a:r>
            <a:r>
              <a:rPr spc="90" dirty="0"/>
              <a:t> </a:t>
            </a:r>
            <a:r>
              <a:rPr dirty="0"/>
              <a:t>é</a:t>
            </a:r>
            <a:r>
              <a:rPr spc="90" dirty="0"/>
              <a:t> </a:t>
            </a:r>
            <a:r>
              <a:rPr dirty="0"/>
              <a:t>o</a:t>
            </a:r>
            <a:r>
              <a:rPr spc="90" dirty="0"/>
              <a:t> </a:t>
            </a:r>
            <a:r>
              <a:rPr spc="-10" dirty="0"/>
              <a:t>QuickSort?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932153"/>
            <a:ext cx="3864610" cy="15659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208279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352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Um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algoritmo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ordenação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altamente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eﬁciente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baseado</a:t>
            </a:r>
            <a:r>
              <a:rPr sz="1100" spc="-25" dirty="0">
                <a:latin typeface="Tahoma"/>
                <a:cs typeface="Tahoma"/>
              </a:rPr>
              <a:t> na </a:t>
            </a:r>
            <a:r>
              <a:rPr sz="1100" spc="-40" dirty="0">
                <a:latin typeface="Tahoma"/>
                <a:cs typeface="Tahoma"/>
              </a:rPr>
              <a:t>estratégia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"dividir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para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conquistar".</a:t>
            </a:r>
            <a:endParaRPr sz="1100">
              <a:latin typeface="Tahoma"/>
              <a:cs typeface="Tahoma"/>
            </a:endParaRPr>
          </a:p>
          <a:p>
            <a:pPr marL="214629" marR="37211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60" dirty="0">
                <a:latin typeface="Tahoma"/>
                <a:cs typeface="Tahoma"/>
              </a:rPr>
              <a:t>Ideia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principal: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Particionar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array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torno</a:t>
            </a:r>
            <a:r>
              <a:rPr sz="1100" spc="-35" dirty="0">
                <a:latin typeface="Tahoma"/>
                <a:cs typeface="Tahoma"/>
              </a:rPr>
              <a:t> de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pivô, </a:t>
            </a:r>
            <a:r>
              <a:rPr sz="1100" spc="-40" dirty="0">
                <a:latin typeface="Tahoma"/>
                <a:cs typeface="Tahoma"/>
              </a:rPr>
              <a:t>depois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ordenar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subarrays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recursivamente.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1650" baseline="5050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650" spc="315" baseline="50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0" dirty="0">
                <a:latin typeface="Tahoma"/>
                <a:cs typeface="Tahoma"/>
              </a:rPr>
              <a:t>Complexidade:</a:t>
            </a:r>
            <a:endParaRPr sz="1100">
              <a:latin typeface="Tahoma"/>
              <a:cs typeface="Tahoma"/>
            </a:endParaRPr>
          </a:p>
          <a:p>
            <a:pPr marL="324485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352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10" dirty="0">
                <a:latin typeface="Tahoma"/>
                <a:cs typeface="Tahoma"/>
              </a:rPr>
              <a:t>Melhor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caso:</a:t>
            </a:r>
            <a:r>
              <a:rPr sz="1000" spc="85" dirty="0">
                <a:latin typeface="Tahoma"/>
                <a:cs typeface="Tahoma"/>
              </a:rPr>
              <a:t> </a:t>
            </a:r>
            <a:r>
              <a:rPr sz="1000" i="1" dirty="0">
                <a:latin typeface="Adobe Jenson Pro Capt"/>
                <a:cs typeface="Adobe Jenson Pro Capt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dobe Jenson Pro Capt"/>
                <a:cs typeface="Adobe Jenson Pro Capt"/>
              </a:rPr>
              <a:t>n</a:t>
            </a:r>
            <a:r>
              <a:rPr sz="1000" i="1" spc="-70" dirty="0">
                <a:latin typeface="Adobe Jenson Pro Capt"/>
                <a:cs typeface="Adobe Jenson Pro Capt"/>
              </a:rPr>
              <a:t> </a:t>
            </a:r>
            <a:r>
              <a:rPr sz="1000" spc="-40" dirty="0">
                <a:latin typeface="Tahoma"/>
                <a:cs typeface="Tahoma"/>
              </a:rPr>
              <a:t>log</a:t>
            </a:r>
            <a:r>
              <a:rPr sz="1000" spc="-135" dirty="0">
                <a:latin typeface="Tahoma"/>
                <a:cs typeface="Tahoma"/>
              </a:rPr>
              <a:t> </a:t>
            </a:r>
            <a:r>
              <a:rPr sz="1000" i="1" dirty="0">
                <a:latin typeface="Adobe Jenson Pro Capt"/>
                <a:cs typeface="Adobe Jenson Pro Capt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-</a:t>
            </a:r>
            <a:r>
              <a:rPr sz="1000" spc="-20" dirty="0">
                <a:latin typeface="Tahoma"/>
                <a:cs typeface="Tahoma"/>
              </a:rPr>
              <a:t> Partições </a:t>
            </a:r>
            <a:r>
              <a:rPr sz="1000" spc="-10" dirty="0">
                <a:latin typeface="Tahoma"/>
                <a:cs typeface="Tahoma"/>
              </a:rPr>
              <a:t>balanceadas.</a:t>
            </a:r>
            <a:endParaRPr sz="1000">
              <a:latin typeface="Tahoma"/>
              <a:cs typeface="Tahoma"/>
            </a:endParaRPr>
          </a:p>
          <a:p>
            <a:pPr marL="324485">
              <a:lnSpc>
                <a:spcPts val="1195"/>
              </a:lnSpc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405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20" dirty="0">
                <a:latin typeface="Tahoma"/>
                <a:cs typeface="Tahoma"/>
              </a:rPr>
              <a:t>Caso </a:t>
            </a:r>
            <a:r>
              <a:rPr sz="1000" spc="-30" dirty="0">
                <a:latin typeface="Tahoma"/>
                <a:cs typeface="Tahoma"/>
              </a:rPr>
              <a:t>médio:</a:t>
            </a:r>
            <a:r>
              <a:rPr sz="1000" spc="90" dirty="0">
                <a:latin typeface="Tahoma"/>
                <a:cs typeface="Tahoma"/>
              </a:rPr>
              <a:t> </a:t>
            </a:r>
            <a:r>
              <a:rPr sz="1000" i="1" dirty="0">
                <a:latin typeface="Adobe Jenson Pro Capt"/>
                <a:cs typeface="Adobe Jenson Pro Capt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dobe Jenson Pro Capt"/>
                <a:cs typeface="Adobe Jenson Pro Capt"/>
              </a:rPr>
              <a:t>n</a:t>
            </a:r>
            <a:r>
              <a:rPr sz="1000" i="1" spc="-70" dirty="0">
                <a:latin typeface="Adobe Jenson Pro Capt"/>
                <a:cs typeface="Adobe Jenson Pro Capt"/>
              </a:rPr>
              <a:t> </a:t>
            </a:r>
            <a:r>
              <a:rPr sz="1000" spc="-40" dirty="0">
                <a:latin typeface="Tahoma"/>
                <a:cs typeface="Tahoma"/>
              </a:rPr>
              <a:t>log</a:t>
            </a:r>
            <a:r>
              <a:rPr sz="1000" spc="-135" dirty="0">
                <a:latin typeface="Tahoma"/>
                <a:cs typeface="Tahoma"/>
              </a:rPr>
              <a:t> </a:t>
            </a:r>
            <a:r>
              <a:rPr sz="1000" i="1" dirty="0">
                <a:latin typeface="Adobe Jenson Pro Capt"/>
                <a:cs typeface="Adobe Jenson Pro Capt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-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Partições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razoavelmente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balanceadas.</a:t>
            </a:r>
            <a:endParaRPr sz="1000">
              <a:latin typeface="Tahoma"/>
              <a:cs typeface="Tahoma"/>
            </a:endParaRPr>
          </a:p>
          <a:p>
            <a:pPr marL="492125" marR="288925" indent="-168275">
              <a:lnSpc>
                <a:spcPts val="1200"/>
              </a:lnSpc>
              <a:spcBef>
                <a:spcPts val="35"/>
              </a:spcBef>
            </a:pPr>
            <a:r>
              <a:rPr sz="1500" baseline="8333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1500" spc="419" baseline="8333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dirty="0">
                <a:latin typeface="Tahoma"/>
                <a:cs typeface="Tahoma"/>
              </a:rPr>
              <a:t>Pior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caso:</a:t>
            </a:r>
            <a:r>
              <a:rPr sz="1000" spc="95" dirty="0">
                <a:latin typeface="Tahoma"/>
                <a:cs typeface="Tahoma"/>
              </a:rPr>
              <a:t> </a:t>
            </a:r>
            <a:r>
              <a:rPr sz="1000" i="1" dirty="0">
                <a:latin typeface="Adobe Jenson Pro Capt"/>
                <a:cs typeface="Adobe Jenson Pro Capt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dobe Jenson Pro Capt"/>
                <a:cs typeface="Adobe Jenson Pro Capt"/>
              </a:rPr>
              <a:t>n</a:t>
            </a:r>
            <a:r>
              <a:rPr sz="1050" baseline="27777" dirty="0">
                <a:latin typeface="Trebuchet MS"/>
                <a:cs typeface="Trebuchet MS"/>
              </a:rPr>
              <a:t>2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-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Partições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desbalanceadas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(ex.:</a:t>
            </a:r>
            <a:r>
              <a:rPr sz="1000" spc="8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array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já </a:t>
            </a:r>
            <a:r>
              <a:rPr sz="1000" spc="-10" dirty="0">
                <a:latin typeface="Tahoma"/>
                <a:cs typeface="Tahoma"/>
              </a:rPr>
              <a:t>ordenado).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78"/>
            <a:ext cx="14414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Ciclos</a:t>
            </a:r>
            <a:r>
              <a:rPr sz="1400" spc="16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de</a:t>
            </a:r>
            <a:r>
              <a:rPr sz="1400" spc="16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Calibri"/>
                <a:cs typeface="Calibri"/>
              </a:rPr>
              <a:t>Execução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7357" y="838020"/>
            <a:ext cx="11944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3333B2"/>
                </a:solidFill>
                <a:latin typeface="Tahoma"/>
                <a:cs typeface="Tahoma"/>
              </a:rPr>
              <a:t>1.</a:t>
            </a:r>
            <a:r>
              <a:rPr sz="1100" spc="18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100" spc="-160" dirty="0">
                <a:latin typeface="Arial Black"/>
                <a:cs typeface="Arial Black"/>
              </a:rPr>
              <a:t>Escolha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do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95" dirty="0">
                <a:latin typeface="Arial Black"/>
                <a:cs typeface="Arial Black"/>
              </a:rPr>
              <a:t>pivô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2616</Words>
  <Application>Microsoft Office PowerPoint</Application>
  <PresentationFormat>Personalizar</PresentationFormat>
  <Paragraphs>309</Paragraphs>
  <Slides>43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2" baseType="lpstr">
      <vt:lpstr>Adobe Jenson Pro Capt</vt:lpstr>
      <vt:lpstr>Arial Black</vt:lpstr>
      <vt:lpstr>Calibri</vt:lpstr>
      <vt:lpstr>Cambria</vt:lpstr>
      <vt:lpstr>Lucida Sans Unicode</vt:lpstr>
      <vt:lpstr>Palatino Linotype</vt:lpstr>
      <vt:lpstr>Tahoma</vt:lpstr>
      <vt:lpstr>Trebuchet MS</vt:lpstr>
      <vt:lpstr>Office Theme</vt:lpstr>
      <vt:lpstr>Apresentação do PowerPoint</vt:lpstr>
      <vt:lpstr>Apresentação do PowerPoint</vt:lpstr>
      <vt:lpstr>O que é o QuickSort?</vt:lpstr>
      <vt:lpstr>O que é o QuickSort?</vt:lpstr>
      <vt:lpstr>O que é o QuickSort?</vt:lpstr>
      <vt:lpstr>O que é o QuickSort?</vt:lpstr>
      <vt:lpstr>O que é o QuickSort?</vt:lpstr>
      <vt:lpstr>O que é o QuickSort?</vt:lpstr>
      <vt:lpstr>Apresentação do PowerPoint</vt:lpstr>
      <vt:lpstr>Apresentação do PowerPoint</vt:lpstr>
      <vt:lpstr>Ciclos de Execução</vt:lpstr>
      <vt:lpstr>Ciclos de Execução</vt:lpstr>
      <vt:lpstr>Ciclos de Execução</vt:lpstr>
      <vt:lpstr>Ciclos de Execução</vt:lpstr>
      <vt:lpstr>Ciclos de Execução</vt:lpstr>
      <vt:lpstr>Ciclos de Execução</vt:lpstr>
      <vt:lpstr>Ciclos de Execução</vt:lpstr>
      <vt:lpstr>Ciclos de Execução</vt:lpstr>
      <vt:lpstr>QuickSort em C: Funções Auxiliares - Parte 1</vt:lpstr>
      <vt:lpstr>QuickSort em C: Funções Auxiliares - Parte 1</vt:lpstr>
      <vt:lpstr>QuickSort em C: Funções Auxiliares - Parte 2</vt:lpstr>
      <vt:lpstr>QuickSort em C: Funções Auxiliares - Parte 2</vt:lpstr>
      <vt:lpstr>QuickSort em C: Função Principal</vt:lpstr>
      <vt:lpstr>Apresentação do PowerPoint</vt:lpstr>
      <vt:lpstr>Apresentação do PowerPoint</vt:lpstr>
      <vt:lpstr>Exemplo de Execução</vt:lpstr>
      <vt:lpstr>Exemplo de Execução</vt:lpstr>
      <vt:lpstr>Exemplo de Execução</vt:lpstr>
      <vt:lpstr>Exemplo de Execução</vt:lpstr>
      <vt:lpstr>Exemplo de Execução</vt:lpstr>
      <vt:lpstr>Exemplo de Execução</vt:lpstr>
      <vt:lpstr>Exemplo de Execução</vt:lpstr>
      <vt:lpstr>Exemplo de Execução</vt:lpstr>
      <vt:lpstr>Exemplo de Execução</vt:lpstr>
      <vt:lpstr>Exemplo de Execução</vt:lpstr>
      <vt:lpstr>Execução de Exemplo em C</vt:lpstr>
      <vt:lpstr>Execução de Exemplo em C</vt:lpstr>
      <vt:lpstr>Execução de Exemplo em C</vt:lpstr>
      <vt:lpstr>Observações Importantes</vt:lpstr>
      <vt:lpstr>Observações Importantes</vt:lpstr>
      <vt:lpstr>Observações Importantes</vt:lpstr>
      <vt:lpstr>Observações Importantes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Entendendo o QuickSort em C - Ciclos de Execução</dc:title>
  <cp:lastModifiedBy>Ariel pereira</cp:lastModifiedBy>
  <cp:revision>1</cp:revision>
  <dcterms:created xsi:type="dcterms:W3CDTF">2025-06-02T21:43:57Z</dcterms:created>
  <dcterms:modified xsi:type="dcterms:W3CDTF">2025-06-02T22:02:46Z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2025-06-02T00:00:00Z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xdvipdfmx (20220710)</vt:lpwstr>
  </property>
  <property fmtid="{D5CDD505-2E9C-101B-9397-08002B2CF9AE}" pid="5" name="LastSaved">
    <vt:filetime>2025-06-02T00:00:00Z</vt:filetime>
  </property>
</Properties>
</file>