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 Type="http://schemas.openxmlformats.org/officeDocument/2006/relationships/presProps" Target="presProps.xml"/><Relationship Id="rId12" Type="http://schemas.openxmlformats.org/officeDocument/2006/relationships/slide" Target="slides/slide7.xml"/><Relationship Id="rId13" Type="http://schemas.openxmlformats.org/officeDocument/2006/relationships/slide" Target="slides/slide8.xml"/><Relationship Id="rId1" Type="http://schemas.openxmlformats.org/officeDocument/2006/relationships/theme" Target="theme/theme2.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 name="Shape 41"/>
        <p:cNvGrpSpPr/>
        <p:nvPr/>
      </p:nvGrpSpPr>
      <p:grpSpPr>
        <a:xfrm>
          <a:off x="0" y="0"/>
          <a:ext cx="0" cy="0"/>
          <a:chOff x="0" y="0"/>
          <a:chExt cx="0" cy="0"/>
        </a:xfrm>
      </p:grpSpPr>
      <p:sp>
        <p:nvSpPr>
          <p:cNvPr id="42" name="Shape 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3" name="Shape 4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9" name="Shape 4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5" name="Shape 5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The on-campus activities and events are a large portion of college life. However, currently, all those kinds of events are announced via SharePoint ®, such as Academic Seminar or posted calendar on webpages, like IM Field activities. In this way, students, faculties and staffs barely have interactions either with these events and activities, or with other friends. So, it is exigent to find a new way to keep all members be involved in. To solve this, we develop this new system, which generate a new, easy, efficient and convenient way, to tack events and schedules. Also, this this system will give students a new solution to create, join and share activities. In this way, we hope everyone can interact with campus more.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HTML CSS JS -&gt; GUI(graphics user interface)</a:t>
            </a:r>
          </a:p>
          <a:p>
            <a:pPr rtl="0">
              <a:spcBef>
                <a:spcPts val="0"/>
              </a:spcBef>
              <a:buNone/>
            </a:pPr>
            <a:r>
              <a:rPr lang="en"/>
              <a:t>PHP -&gt;connect front - end</a:t>
            </a:r>
          </a:p>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run query with name - find ID - use ID</a:t>
            </a:r>
          </a:p>
          <a:p>
            <a:pPr rtl="0">
              <a:spcBef>
                <a:spcPts val="0"/>
              </a:spcBef>
              <a:buNone/>
            </a:pPr>
            <a:r>
              <a:rPr lang="en"/>
              <a:t>user-friendly</a:t>
            </a:r>
          </a:p>
          <a:p>
            <a:pPr rtl="0">
              <a:spcBef>
                <a:spcPts val="0"/>
              </a:spcBef>
              <a:buNone/>
            </a:pPr>
            <a:r>
              <a:rPr lang="en"/>
              <a:t>All primary keys are integer </a:t>
            </a:r>
          </a:p>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User entity: stores the information of users</a:t>
            </a:r>
          </a:p>
          <a:p>
            <a:pPr rtl="0">
              <a:spcBef>
                <a:spcPts val="0"/>
              </a:spcBef>
              <a:buNone/>
            </a:pPr>
            <a:r>
              <a:rPr lang="en"/>
              <a:t>user send request to others then they can become friend -&gt; stored in the UserRelation table</a:t>
            </a:r>
          </a:p>
          <a:p>
            <a:pPr rtl="0">
              <a:spcBef>
                <a:spcPts val="0"/>
              </a:spcBef>
              <a:buNone/>
            </a:pPr>
            <a:r>
              <a:t/>
            </a:r>
            <a:endParaRPr/>
          </a:p>
          <a:p>
            <a:pPr rtl="0">
              <a:spcBef>
                <a:spcPts val="0"/>
              </a:spcBef>
              <a:buNone/>
            </a:pPr>
            <a:r>
              <a:rPr lang="en"/>
              <a:t>User can create an organization (but only one each user) then others can join the organization and that gets stored in the MemberOf table.</a:t>
            </a:r>
          </a:p>
          <a:p>
            <a:pPr rtl="0">
              <a:spcBef>
                <a:spcPts val="0"/>
              </a:spcBef>
              <a:buNone/>
            </a:pPr>
            <a:r>
              <a:rPr lang="en"/>
              <a:t>User can create Event  (public → others can freely join and that gets store in the join Table) </a:t>
            </a:r>
          </a:p>
          <a:p>
            <a:pPr rtl="0">
              <a:spcBef>
                <a:spcPts val="0"/>
              </a:spcBef>
              <a:buNone/>
            </a:pPr>
            <a:r>
              <a:t/>
            </a:r>
            <a:endParaRPr/>
          </a:p>
          <a:p>
            <a:pPr rtl="0">
              <a:spcBef>
                <a:spcPts val="0"/>
              </a:spcBef>
              <a:buNone/>
            </a:pPr>
            <a:r>
              <a:rPr lang="en"/>
              <a:t>if private : Users already in this event can send invitation to others (the information about which user has received which invitation gets stored in the receive table), and other users join this event by confirming the invitation</a:t>
            </a:r>
          </a:p>
          <a:p>
            <a:pPr rtl="0">
              <a:spcBef>
                <a:spcPts val="0"/>
              </a:spcBef>
              <a:buNone/>
            </a:pPr>
            <a:r>
              <a:t/>
            </a:r>
            <a:endParaRPr/>
          </a:p>
          <a:p>
            <a:pPr rtl="0">
              <a:spcBef>
                <a:spcPts val="0"/>
              </a:spcBef>
              <a:buNone/>
            </a:pPr>
            <a:r>
              <a:rPr lang="en"/>
              <a:t>Tag : which indicates the actual type of an event : Academic, personal, sale</a:t>
            </a:r>
          </a:p>
          <a:p>
            <a:pPr rtl="0">
              <a:spcBef>
                <a:spcPts val="0"/>
              </a:spcBef>
              <a:buNone/>
            </a:pPr>
            <a:r>
              <a:rPr lang="en"/>
              <a:t>when an event gets a tag this piece of information is stored in the Has table</a:t>
            </a:r>
          </a:p>
          <a:p>
            <a:pPr rtl="0">
              <a:spcBef>
                <a:spcPts val="0"/>
              </a:spcBef>
              <a:buNone/>
            </a:pPr>
            <a:r>
              <a:t/>
            </a:r>
            <a:endParaRPr/>
          </a:p>
          <a:p>
            <a:pPr>
              <a:spcBef>
                <a:spcPts val="0"/>
              </a:spcBef>
              <a:buNone/>
            </a:pPr>
            <a:r>
              <a:rPr lang="en"/>
              <a:t>organization can host an event and that gets stored in the Host table.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8" name="Shape 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use hash function to secure user’s password, </a:t>
            </a:r>
          </a:p>
          <a:p>
            <a:pPr lvl="0" rtl="0">
              <a:spcBef>
                <a:spcPts val="0"/>
              </a:spcBef>
              <a:buClr>
                <a:schemeClr val="dk1"/>
              </a:buClr>
              <a:buSzPct val="100000"/>
              <a:buFont typeface="Arial"/>
              <a:buNone/>
            </a:pPr>
            <a:r>
              <a:rPr lang="en">
                <a:solidFill>
                  <a:schemeClr val="dk1"/>
                </a:solidFill>
              </a:rPr>
              <a:t>different user level has different authorization</a:t>
            </a:r>
          </a:p>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creater can do anything including delete</a:t>
            </a:r>
          </a:p>
          <a:p>
            <a:pPr rtl="0">
              <a:spcBef>
                <a:spcPts val="0"/>
              </a:spcBef>
              <a:buNone/>
            </a:pPr>
            <a:r>
              <a:rPr lang="en"/>
              <a:t>users can send an invitation with a level included, and the receiver gets that level. Cannot give others a higher level than his own.</a:t>
            </a:r>
          </a:p>
          <a:p>
            <a:pPr rtl="0">
              <a:spcBef>
                <a:spcPts val="0"/>
              </a:spcBef>
              <a:buNone/>
            </a:pPr>
            <a:r>
              <a:t/>
            </a:r>
            <a:endParaRPr/>
          </a:p>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457200" y="563759"/>
            <a:ext cx="8229600" cy="3009600"/>
          </a:xfrm>
          <a:prstGeom prst="rect">
            <a:avLst/>
          </a:prstGeom>
        </p:spPr>
        <p:txBody>
          <a:bodyPr anchorCtr="0" anchor="t"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1" name="Shape 11"/>
          <p:cNvSpPr txBox="1"/>
          <p:nvPr>
            <p:ph idx="1" type="subTitle"/>
          </p:nvPr>
        </p:nvSpPr>
        <p:spPr>
          <a:xfrm>
            <a:off x="457200" y="3716392"/>
            <a:ext cx="8229600" cy="1232699"/>
          </a:xfrm>
          <a:prstGeom prst="rect">
            <a:avLst/>
          </a:prstGeom>
        </p:spPr>
        <p:txBody>
          <a:bodyPr anchorCtr="0" anchor="t" bIns="91425" lIns="91425" rIns="91425" tIns="91425"/>
          <a:lstStyle>
            <a:lvl1pPr>
              <a:spcBef>
                <a:spcPts val="0"/>
              </a:spcBef>
              <a:buClr>
                <a:schemeClr val="dk2"/>
              </a:buClr>
              <a:buSzPct val="100000"/>
              <a:buNone/>
              <a:defRPr sz="4800">
                <a:solidFill>
                  <a:schemeClr val="dk2"/>
                </a:solidFill>
              </a:defRPr>
            </a:lvl1pPr>
            <a:lvl2pPr>
              <a:spcBef>
                <a:spcPts val="0"/>
              </a:spcBef>
              <a:buClr>
                <a:schemeClr val="dk2"/>
              </a:buClr>
              <a:buSzPct val="100000"/>
              <a:buNone/>
              <a:defRPr sz="4800">
                <a:solidFill>
                  <a:schemeClr val="dk2"/>
                </a:solidFill>
              </a:defRPr>
            </a:lvl2pPr>
            <a:lvl3pPr>
              <a:spcBef>
                <a:spcPts val="0"/>
              </a:spcBef>
              <a:buClr>
                <a:schemeClr val="dk2"/>
              </a:buClr>
              <a:buSzPct val="100000"/>
              <a:buNone/>
              <a:defRPr sz="4800">
                <a:solidFill>
                  <a:schemeClr val="dk2"/>
                </a:solidFill>
              </a:defRPr>
            </a:lvl3pPr>
            <a:lvl4pPr>
              <a:spcBef>
                <a:spcPts val="0"/>
              </a:spcBef>
              <a:buClr>
                <a:schemeClr val="dk2"/>
              </a:buClr>
              <a:buSzPct val="100000"/>
              <a:buNone/>
              <a:defRPr sz="4800">
                <a:solidFill>
                  <a:schemeClr val="dk2"/>
                </a:solidFill>
              </a:defRPr>
            </a:lvl4pPr>
            <a:lvl5pPr>
              <a:spcBef>
                <a:spcPts val="0"/>
              </a:spcBef>
              <a:buClr>
                <a:schemeClr val="dk2"/>
              </a:buClr>
              <a:buSzPct val="100000"/>
              <a:buNone/>
              <a:defRPr sz="4800">
                <a:solidFill>
                  <a:schemeClr val="dk2"/>
                </a:solidFill>
              </a:defRPr>
            </a:lvl5pPr>
            <a:lvl6pPr>
              <a:spcBef>
                <a:spcPts val="0"/>
              </a:spcBef>
              <a:buClr>
                <a:schemeClr val="dk2"/>
              </a:buClr>
              <a:buSzPct val="100000"/>
              <a:buNone/>
              <a:defRPr sz="4800">
                <a:solidFill>
                  <a:schemeClr val="dk2"/>
                </a:solidFill>
              </a:defRPr>
            </a:lvl6pPr>
            <a:lvl7pPr>
              <a:spcBef>
                <a:spcPts val="0"/>
              </a:spcBef>
              <a:buClr>
                <a:schemeClr val="dk2"/>
              </a:buClr>
              <a:buSzPct val="100000"/>
              <a:buNone/>
              <a:defRPr sz="4800">
                <a:solidFill>
                  <a:schemeClr val="dk2"/>
                </a:solidFill>
              </a:defRPr>
            </a:lvl7pPr>
            <a:lvl8pPr>
              <a:spcBef>
                <a:spcPts val="0"/>
              </a:spcBef>
              <a:buClr>
                <a:schemeClr val="dk2"/>
              </a:buClr>
              <a:buSzPct val="100000"/>
              <a:buNone/>
              <a:defRPr sz="4800">
                <a:solidFill>
                  <a:schemeClr val="dk2"/>
                </a:solidFill>
              </a:defRPr>
            </a:lvl8pPr>
            <a:lvl9pPr>
              <a:spcBef>
                <a:spcPts val="0"/>
              </a:spcBef>
              <a:buClr>
                <a:schemeClr val="dk2"/>
              </a:buClr>
              <a:buSzPct val="100000"/>
              <a:buNone/>
              <a:defRPr sz="4800">
                <a:solidFill>
                  <a:schemeClr val="dk2"/>
                </a:solidFill>
              </a:defRPr>
            </a:lvl9pPr>
          </a:lstStyle>
          <a:p/>
        </p:txBody>
      </p:sp>
      <p:cxnSp>
        <p:nvCxnSpPr>
          <p:cNvPr id="12" name="Shape 12"/>
          <p:cNvCxnSpPr/>
          <p:nvPr/>
        </p:nvCxnSpPr>
        <p:spPr>
          <a:xfrm>
            <a:off x="457200" y="411479"/>
            <a:ext cx="8229600" cy="0"/>
          </a:xfrm>
          <a:prstGeom prst="straightConnector1">
            <a:avLst/>
          </a:prstGeom>
          <a:noFill/>
          <a:ln cap="flat" w="57150">
            <a:solidFill>
              <a:schemeClr val="accent1"/>
            </a:solidFill>
            <a:prstDash val="solid"/>
            <a:round/>
            <a:headEnd len="med" w="med" type="none"/>
            <a:tailEnd len="med" w="med" type="none"/>
          </a:ln>
        </p:spPr>
      </p:cxnSp>
      <p:cxnSp>
        <p:nvCxnSpPr>
          <p:cNvPr id="13" name="Shape 13"/>
          <p:cNvCxnSpPr/>
          <p:nvPr/>
        </p:nvCxnSpPr>
        <p:spPr>
          <a:xfrm>
            <a:off x="457200" y="3633382"/>
            <a:ext cx="8229600" cy="0"/>
          </a:xfrm>
          <a:prstGeom prst="straightConnector1">
            <a:avLst/>
          </a:prstGeom>
          <a:noFill/>
          <a:ln cap="flat" w="57150">
            <a:solidFill>
              <a:schemeClr val="accent1"/>
            </a:solidFill>
            <a:prstDash val="solid"/>
            <a:round/>
            <a:headEnd len="med" w="med" type="none"/>
            <a:tailEnd len="med" w="med" type="none"/>
          </a:ln>
        </p:spPr>
      </p:cxnSp>
      <p:sp>
        <p:nvSpPr>
          <p:cNvPr id="14" name="Shape 14"/>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p:txBody>
      </p:sp>
      <p:sp>
        <p:nvSpPr>
          <p:cNvPr id="17" name="Shape 17"/>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18" name="Shape 18"/>
          <p:cNvCxnSpPr/>
          <p:nvPr/>
        </p:nvCxnSpPr>
        <p:spPr>
          <a:xfrm>
            <a:off x="457200" y="1143000"/>
            <a:ext cx="8229600" cy="0"/>
          </a:xfrm>
          <a:prstGeom prst="straightConnector1">
            <a:avLst/>
          </a:prstGeom>
          <a:noFill/>
          <a:ln cap="flat" w="50800">
            <a:solidFill>
              <a:srgbClr val="DA0002"/>
            </a:solidFill>
            <a:prstDash val="solid"/>
            <a:round/>
            <a:headEnd len="med" w="med" type="none"/>
            <a:tailEnd len="med" w="med" type="none"/>
          </a:ln>
        </p:spPr>
      </p:cxnSp>
      <p:sp>
        <p:nvSpPr>
          <p:cNvPr id="19" name="Shape 19"/>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p:txBody>
      </p:sp>
      <p:sp>
        <p:nvSpPr>
          <p:cNvPr id="22" name="Shape 22"/>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24" name="Shape 24"/>
          <p:cNvCxnSpPr/>
          <p:nvPr/>
        </p:nvCxnSpPr>
        <p:spPr>
          <a:xfrm>
            <a:off x="457200" y="1143000"/>
            <a:ext cx="8229600" cy="0"/>
          </a:xfrm>
          <a:prstGeom prst="straightConnector1">
            <a:avLst/>
          </a:prstGeom>
          <a:noFill/>
          <a:ln cap="flat" w="50800">
            <a:solidFill>
              <a:srgbClr val="DA0002"/>
            </a:solidFill>
            <a:prstDash val="solid"/>
            <a:round/>
            <a:headEnd len="med" w="med" type="none"/>
            <a:tailEnd len="med" w="med" type="none"/>
          </a:ln>
        </p:spPr>
      </p:cxnSp>
      <p:sp>
        <p:nvSpPr>
          <p:cNvPr id="25" name="Shape 25"/>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28" name="Shape 28"/>
          <p:cNvCxnSpPr/>
          <p:nvPr/>
        </p:nvCxnSpPr>
        <p:spPr>
          <a:xfrm>
            <a:off x="457200" y="1143000"/>
            <a:ext cx="8229600" cy="0"/>
          </a:xfrm>
          <a:prstGeom prst="straightConnector1">
            <a:avLst/>
          </a:prstGeom>
          <a:noFill/>
          <a:ln cap="flat" w="50800">
            <a:solidFill>
              <a:schemeClr val="accent1"/>
            </a:solidFill>
            <a:prstDash val="solid"/>
            <a:round/>
            <a:headEnd len="med" w="med" type="none"/>
            <a:tailEnd len="med" w="med" type="none"/>
          </a:ln>
        </p:spPr>
      </p:cxnSp>
      <p:sp>
        <p:nvSpPr>
          <p:cNvPr id="29" name="Shape 29"/>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0" name="Shape 30"/>
        <p:cNvGrpSpPr/>
        <p:nvPr/>
      </p:nvGrpSpPr>
      <p:grpSpPr>
        <a:xfrm>
          <a:off x="0" y="0"/>
          <a:ext cx="0" cy="0"/>
          <a:chOff x="0" y="0"/>
          <a:chExt cx="0" cy="0"/>
        </a:xfrm>
      </p:grpSpPr>
      <p:sp>
        <p:nvSpPr>
          <p:cNvPr id="31" name="Shape 31"/>
          <p:cNvSpPr txBox="1"/>
          <p:nvPr>
            <p:ph idx="1" type="body"/>
          </p:nvPr>
        </p:nvSpPr>
        <p:spPr>
          <a:xfrm>
            <a:off x="457200" y="4406309"/>
            <a:ext cx="8229600" cy="519599"/>
          </a:xfrm>
          <a:prstGeom prst="rect">
            <a:avLst/>
          </a:prstGeom>
        </p:spPr>
        <p:txBody>
          <a:bodyPr anchorCtr="0" anchor="t" bIns="91425" lIns="91425" rIns="91425" tIns="91425"/>
          <a:lstStyle>
            <a:lvl1pPr algn="ctr">
              <a:spcBef>
                <a:spcPts val="0"/>
              </a:spcBef>
              <a:buSzPct val="100000"/>
              <a:buNone/>
              <a:defRPr sz="1800"/>
            </a:lvl1pPr>
          </a:lstStyle>
          <a:p/>
        </p:txBody>
      </p:sp>
      <p:cxnSp>
        <p:nvCxnSpPr>
          <p:cNvPr id="32" name="Shape 32"/>
          <p:cNvCxnSpPr/>
          <p:nvPr/>
        </p:nvCxnSpPr>
        <p:spPr>
          <a:xfrm>
            <a:off x="457200" y="4317760"/>
            <a:ext cx="8229600" cy="0"/>
          </a:xfrm>
          <a:prstGeom prst="straightConnector1">
            <a:avLst/>
          </a:prstGeom>
          <a:noFill/>
          <a:ln cap="flat" w="50800">
            <a:solidFill>
              <a:schemeClr val="lt2"/>
            </a:solidFill>
            <a:prstDash val="solid"/>
            <a:round/>
            <a:headEnd len="med" w="med" type="none"/>
            <a:tailEnd len="med" w="med" type="none"/>
          </a:ln>
        </p:spPr>
      </p:cxnSp>
      <p:sp>
        <p:nvSpPr>
          <p:cNvPr id="33" name="Shape 3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4" name="Shape 34"/>
        <p:cNvGrpSpPr/>
        <p:nvPr/>
      </p:nvGrpSpPr>
      <p:grpSpPr>
        <a:xfrm>
          <a:off x="0" y="0"/>
          <a:ext cx="0" cy="0"/>
          <a:chOff x="0" y="0"/>
          <a:chExt cx="0" cy="0"/>
        </a:xfrm>
      </p:grpSpPr>
      <p:cxnSp>
        <p:nvCxnSpPr>
          <p:cNvPr id="35" name="Shape 35"/>
          <p:cNvCxnSpPr/>
          <p:nvPr/>
        </p:nvCxnSpPr>
        <p:spPr>
          <a:xfrm>
            <a:off x="457200" y="113139"/>
            <a:ext cx="8229600" cy="0"/>
          </a:xfrm>
          <a:prstGeom prst="straightConnector1">
            <a:avLst/>
          </a:prstGeom>
          <a:noFill/>
          <a:ln cap="flat" w="50800">
            <a:solidFill>
              <a:schemeClr val="lt2"/>
            </a:solidFill>
            <a:prstDash val="solid"/>
            <a:round/>
            <a:headEnd len="med" w="med" type="none"/>
            <a:tailEnd len="med" w="med" type="none"/>
          </a:ln>
        </p:spPr>
      </p:cxnSp>
      <p:sp>
        <p:nvSpPr>
          <p:cNvPr id="36" name="Shape 3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accent1"/>
              </a:buClr>
              <a:buSzPct val="100000"/>
              <a:buNone/>
              <a:defRPr b="1" sz="3600">
                <a:solidFill>
                  <a:schemeClr val="accent1"/>
                </a:solidFill>
              </a:defRPr>
            </a:lvl1pPr>
            <a:lvl2pPr>
              <a:spcBef>
                <a:spcPts val="0"/>
              </a:spcBef>
              <a:buClr>
                <a:schemeClr val="accent1"/>
              </a:buClr>
              <a:buSzPct val="100000"/>
              <a:buNone/>
              <a:defRPr b="1" sz="3600">
                <a:solidFill>
                  <a:schemeClr val="accent1"/>
                </a:solidFill>
              </a:defRPr>
            </a:lvl2pPr>
            <a:lvl3pPr>
              <a:spcBef>
                <a:spcPts val="0"/>
              </a:spcBef>
              <a:buClr>
                <a:schemeClr val="accent1"/>
              </a:buClr>
              <a:buSzPct val="100000"/>
              <a:buNone/>
              <a:defRPr b="1" sz="3600">
                <a:solidFill>
                  <a:schemeClr val="accent1"/>
                </a:solidFill>
              </a:defRPr>
            </a:lvl3pPr>
            <a:lvl4pPr>
              <a:spcBef>
                <a:spcPts val="0"/>
              </a:spcBef>
              <a:buClr>
                <a:schemeClr val="accent1"/>
              </a:buClr>
              <a:buSzPct val="100000"/>
              <a:buNone/>
              <a:defRPr b="1" sz="3600">
                <a:solidFill>
                  <a:schemeClr val="accent1"/>
                </a:solidFill>
              </a:defRPr>
            </a:lvl4pPr>
            <a:lvl5pPr>
              <a:spcBef>
                <a:spcPts val="0"/>
              </a:spcBef>
              <a:buClr>
                <a:schemeClr val="accent1"/>
              </a:buClr>
              <a:buSzPct val="100000"/>
              <a:buNone/>
              <a:defRPr b="1" sz="3600">
                <a:solidFill>
                  <a:schemeClr val="accent1"/>
                </a:solidFill>
              </a:defRPr>
            </a:lvl5pPr>
            <a:lvl6pPr>
              <a:spcBef>
                <a:spcPts val="0"/>
              </a:spcBef>
              <a:buClr>
                <a:schemeClr val="accent1"/>
              </a:buClr>
              <a:buSzPct val="100000"/>
              <a:buNone/>
              <a:defRPr b="1" sz="3600">
                <a:solidFill>
                  <a:schemeClr val="accent1"/>
                </a:solidFill>
              </a:defRPr>
            </a:lvl6pPr>
            <a:lvl7pPr>
              <a:spcBef>
                <a:spcPts val="0"/>
              </a:spcBef>
              <a:buClr>
                <a:schemeClr val="accent1"/>
              </a:buClr>
              <a:buSzPct val="100000"/>
              <a:buNone/>
              <a:defRPr b="1" sz="3600">
                <a:solidFill>
                  <a:schemeClr val="accent1"/>
                </a:solidFill>
              </a:defRPr>
            </a:lvl7pPr>
            <a:lvl8pPr>
              <a:spcBef>
                <a:spcPts val="0"/>
              </a:spcBef>
              <a:buClr>
                <a:schemeClr val="accent1"/>
              </a:buClr>
              <a:buSzPct val="100000"/>
              <a:buNone/>
              <a:defRPr b="1" sz="3600">
                <a:solidFill>
                  <a:schemeClr val="accent1"/>
                </a:solidFill>
              </a:defRPr>
            </a:lvl8pPr>
            <a:lvl9pPr>
              <a:spcBef>
                <a:spcPts val="0"/>
              </a:spcBef>
              <a:buClr>
                <a:schemeClr val="accent1"/>
              </a:buClr>
              <a:buSzPct val="100000"/>
              <a:buNone/>
              <a:defRPr b="1" sz="3600">
                <a:solidFill>
                  <a:schemeClr val="accent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cxnSp>
        <p:nvCxnSpPr>
          <p:cNvPr id="7" name="Shape 7"/>
          <p:cNvCxnSpPr/>
          <p:nvPr/>
        </p:nvCxnSpPr>
        <p:spPr>
          <a:xfrm>
            <a:off x="457200" y="5023259"/>
            <a:ext cx="8229600" cy="0"/>
          </a:xfrm>
          <a:prstGeom prst="straightConnector1">
            <a:avLst/>
          </a:prstGeom>
          <a:noFill/>
          <a:ln cap="flat" w="50800">
            <a:solidFill>
              <a:schemeClr val="lt2"/>
            </a:solidFill>
            <a:prstDash val="solid"/>
            <a:round/>
            <a:headEnd len="med" w="med" type="none"/>
            <a:tailEnd len="med" w="med" type="none"/>
          </a:ln>
        </p:spPr>
      </p:cxnSp>
      <p:sp>
        <p:nvSpPr>
          <p:cNvPr id="8" name="Shape 8"/>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 name="Shape 37"/>
        <p:cNvGrpSpPr/>
        <p:nvPr/>
      </p:nvGrpSpPr>
      <p:grpSpPr>
        <a:xfrm>
          <a:off x="0" y="0"/>
          <a:ext cx="0" cy="0"/>
          <a:chOff x="0" y="0"/>
          <a:chExt cx="0" cy="0"/>
        </a:xfrm>
      </p:grpSpPr>
      <p:sp>
        <p:nvSpPr>
          <p:cNvPr id="38" name="Shape 38"/>
          <p:cNvSpPr txBox="1"/>
          <p:nvPr>
            <p:ph type="ctrTitle"/>
          </p:nvPr>
        </p:nvSpPr>
        <p:spPr>
          <a:xfrm>
            <a:off x="457200" y="563759"/>
            <a:ext cx="8229600" cy="3009600"/>
          </a:xfrm>
          <a:prstGeom prst="rect">
            <a:avLst/>
          </a:prstGeom>
        </p:spPr>
        <p:txBody>
          <a:bodyPr anchorCtr="0" anchor="t" bIns="91425" lIns="91425" rIns="91425" tIns="91425">
            <a:noAutofit/>
          </a:bodyPr>
          <a:lstStyle/>
          <a:p>
            <a:pPr>
              <a:spcBef>
                <a:spcPts val="0"/>
              </a:spcBef>
              <a:buNone/>
            </a:pPr>
            <a:r>
              <a:rPr lang="en"/>
              <a:t>WPWPWP</a:t>
            </a:r>
          </a:p>
        </p:txBody>
      </p:sp>
      <p:sp>
        <p:nvSpPr>
          <p:cNvPr id="39" name="Shape 39"/>
          <p:cNvSpPr txBox="1"/>
          <p:nvPr>
            <p:ph idx="1" type="subTitle"/>
          </p:nvPr>
        </p:nvSpPr>
        <p:spPr>
          <a:xfrm>
            <a:off x="167250" y="3733125"/>
            <a:ext cx="8809500" cy="1232699"/>
          </a:xfrm>
          <a:prstGeom prst="rect">
            <a:avLst/>
          </a:prstGeom>
        </p:spPr>
        <p:txBody>
          <a:bodyPr anchorCtr="0" anchor="t" bIns="91425" lIns="91425" rIns="91425" tIns="91425">
            <a:noAutofit/>
          </a:bodyPr>
          <a:lstStyle/>
          <a:p>
            <a:pPr>
              <a:spcBef>
                <a:spcPts val="0"/>
              </a:spcBef>
              <a:buNone/>
            </a:pPr>
            <a:r>
              <a:rPr lang="en"/>
              <a:t>An Hu, Tianjiao Mo, Zhihao Xue</a:t>
            </a:r>
          </a:p>
        </p:txBody>
      </p:sp>
      <p:sp>
        <p:nvSpPr>
          <p:cNvPr id="40" name="Shape 40"/>
          <p:cNvSpPr txBox="1"/>
          <p:nvPr/>
        </p:nvSpPr>
        <p:spPr>
          <a:xfrm>
            <a:off x="4352975" y="3322125"/>
            <a:ext cx="6071099" cy="410999"/>
          </a:xfrm>
          <a:prstGeom prst="rect">
            <a:avLst/>
          </a:prstGeom>
          <a:noFill/>
          <a:ln>
            <a:noFill/>
          </a:ln>
        </p:spPr>
        <p:txBody>
          <a:bodyPr anchorCtr="0" anchor="t" bIns="91425" lIns="91425" rIns="91425" tIns="91425">
            <a:noAutofit/>
          </a:bodyPr>
          <a:lstStyle/>
          <a:p>
            <a:pPr>
              <a:spcBef>
                <a:spcPts val="0"/>
              </a:spcBef>
              <a:buNone/>
            </a:pPr>
            <a:r>
              <a:rPr lang="en" sz="1000">
                <a:solidFill>
                  <a:srgbClr val="333333"/>
                </a:solidFill>
                <a:latin typeface="Verdana"/>
                <a:ea typeface="Verdana"/>
                <a:cs typeface="Verdana"/>
                <a:sym typeface="Verdana"/>
              </a:rPr>
              <a:t>what happened, happened and couldn't have happened any other way.</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Demo</a:t>
            </a:r>
          </a:p>
        </p:txBody>
      </p:sp>
      <p:sp>
        <p:nvSpPr>
          <p:cNvPr id="94" name="Shape 94"/>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nvSpPr>
        <p:spPr>
          <a:xfrm>
            <a:off x="342900" y="803675"/>
            <a:ext cx="8551199" cy="2153699"/>
          </a:xfrm>
          <a:prstGeom prst="rect">
            <a:avLst/>
          </a:prstGeom>
          <a:noFill/>
          <a:ln>
            <a:noFill/>
          </a:ln>
        </p:spPr>
        <p:txBody>
          <a:bodyPr anchorCtr="0" anchor="t" bIns="91425" lIns="91425" rIns="91425" tIns="91425">
            <a:noAutofit/>
          </a:bodyPr>
          <a:lstStyle/>
          <a:p>
            <a:pPr rtl="0">
              <a:spcBef>
                <a:spcPts val="0"/>
              </a:spcBef>
              <a:buNone/>
            </a:pPr>
            <a:r>
              <a:rPr lang="en" sz="9600">
                <a:solidFill>
                  <a:srgbClr val="1155CC"/>
                </a:solidFill>
              </a:rPr>
              <a:t>End</a:t>
            </a:r>
          </a:p>
          <a:p>
            <a:pPr>
              <a:spcBef>
                <a:spcPts val="0"/>
              </a:spcBef>
              <a:buNone/>
            </a:pPr>
            <a:r>
              <a:rPr lang="en" sz="9600">
                <a:solidFill>
                  <a:srgbClr val="1155CC"/>
                </a:solidFill>
              </a:rPr>
              <a:t>					Thank you</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x="0" y="0"/>
          <a:ext cx="0" cy="0"/>
          <a:chOff x="0" y="0"/>
          <a:chExt cx="0" cy="0"/>
        </a:xfrm>
      </p:grpSpPr>
      <p:sp>
        <p:nvSpPr>
          <p:cNvPr id="45" name="Shape 4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Table of Content</a:t>
            </a:r>
          </a:p>
        </p:txBody>
      </p:sp>
      <p:sp>
        <p:nvSpPr>
          <p:cNvPr id="46" name="Shape 4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Problem Description</a:t>
            </a:r>
          </a:p>
          <a:p>
            <a:pPr indent="-419100" lvl="0" marL="457200" rtl="0">
              <a:spcBef>
                <a:spcPts val="0"/>
              </a:spcBef>
              <a:buClr>
                <a:schemeClr val="dk1"/>
              </a:buClr>
              <a:buSzPct val="100000"/>
              <a:buFont typeface="Arial"/>
              <a:buChar char="●"/>
            </a:pPr>
            <a:r>
              <a:rPr lang="en"/>
              <a:t>Solution Description</a:t>
            </a:r>
          </a:p>
          <a:p>
            <a:pPr indent="-419100" lvl="0" marL="457200" rtl="0">
              <a:spcBef>
                <a:spcPts val="0"/>
              </a:spcBef>
              <a:buClr>
                <a:schemeClr val="dk1"/>
              </a:buClr>
              <a:buSzPct val="100000"/>
              <a:buFont typeface="Arial"/>
              <a:buChar char="●"/>
            </a:pPr>
            <a:r>
              <a:rPr lang="en"/>
              <a:t>Database Design</a:t>
            </a:r>
          </a:p>
          <a:p>
            <a:pPr indent="-419100" lvl="0" marL="457200" rtl="0">
              <a:spcBef>
                <a:spcPts val="0"/>
              </a:spcBef>
              <a:buClr>
                <a:schemeClr val="dk1"/>
              </a:buClr>
              <a:buSzPct val="100000"/>
              <a:buFont typeface="Arial"/>
              <a:buChar char="●"/>
            </a:pPr>
            <a:r>
              <a:rPr lang="en"/>
              <a:t>Challenges</a:t>
            </a:r>
          </a:p>
          <a:p>
            <a:pPr indent="-419100" lvl="0" marL="457200" rtl="0">
              <a:spcBef>
                <a:spcPts val="0"/>
              </a:spcBef>
              <a:buClr>
                <a:schemeClr val="dk1"/>
              </a:buClr>
              <a:buSzPct val="100000"/>
              <a:buFont typeface="Arial"/>
              <a:buChar char="●"/>
            </a:pPr>
            <a:r>
              <a:rPr lang="en"/>
              <a:t>Demo</a:t>
            </a:r>
          </a:p>
          <a:p>
            <a:pPr>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x="0" y="0"/>
          <a:ext cx="0" cy="0"/>
          <a:chOff x="0" y="0"/>
          <a:chExt cx="0" cy="0"/>
        </a:xfrm>
      </p:grpSpPr>
      <p:sp>
        <p:nvSpPr>
          <p:cNvPr id="51" name="Shape 5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Problem Description</a:t>
            </a:r>
          </a:p>
        </p:txBody>
      </p:sp>
      <p:sp>
        <p:nvSpPr>
          <p:cNvPr id="52" name="Shape 5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On-campus events is important</a:t>
            </a:r>
          </a:p>
          <a:p>
            <a:pPr indent="-419100" lvl="0" marL="457200" rtl="0">
              <a:spcBef>
                <a:spcPts val="0"/>
              </a:spcBef>
              <a:buClr>
                <a:schemeClr val="dk1"/>
              </a:buClr>
              <a:buSzPct val="100000"/>
              <a:buFont typeface="Arial"/>
              <a:buChar char="●"/>
            </a:pPr>
            <a:r>
              <a:rPr lang="en"/>
              <a:t>Announced and Received via SharePoint®</a:t>
            </a:r>
          </a:p>
          <a:p>
            <a:pPr indent="-419100" lvl="0" marL="457200" rtl="0">
              <a:spcBef>
                <a:spcPts val="0"/>
              </a:spcBef>
              <a:buClr>
                <a:schemeClr val="dk1"/>
              </a:buClr>
              <a:buSzPct val="100000"/>
              <a:buFont typeface="Arial"/>
              <a:buChar char="●"/>
            </a:pPr>
            <a:r>
              <a:rPr lang="en"/>
              <a:t>Little interaction</a:t>
            </a:r>
          </a:p>
          <a:p>
            <a:pPr indent="-419100" lvl="0" marL="457200" rtl="0">
              <a:spcBef>
                <a:spcPts val="0"/>
              </a:spcBef>
              <a:buClr>
                <a:schemeClr val="dk1"/>
              </a:buClr>
              <a:buSzPct val="100000"/>
              <a:buFont typeface="Arial"/>
              <a:buChar char="●"/>
            </a:pPr>
            <a:r>
              <a:rPr lang="en"/>
              <a:t>Schedule lookup</a:t>
            </a:r>
          </a:p>
          <a:p>
            <a:pPr lvl="0">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x="0" y="0"/>
          <a:ext cx="0" cy="0"/>
          <a:chOff x="0" y="0"/>
          <a:chExt cx="0" cy="0"/>
        </a:xfrm>
      </p:grpSpPr>
      <p:sp>
        <p:nvSpPr>
          <p:cNvPr id="57" name="Shape 5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Solution Description</a:t>
            </a:r>
          </a:p>
        </p:txBody>
      </p:sp>
      <p:sp>
        <p:nvSpPr>
          <p:cNvPr id="58" name="Shape 5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A web-based application</a:t>
            </a:r>
          </a:p>
          <a:p>
            <a:pPr indent="-419100" lvl="0" marL="457200" rtl="0">
              <a:spcBef>
                <a:spcPts val="0"/>
              </a:spcBef>
              <a:buClr>
                <a:schemeClr val="dk1"/>
              </a:buClr>
              <a:buSzPct val="100000"/>
              <a:buFont typeface="Arial"/>
              <a:buChar char="●"/>
            </a:pPr>
            <a:r>
              <a:rPr lang="en"/>
              <a:t>HTML CSS JavaScript(JQuery Bootstrap)</a:t>
            </a:r>
          </a:p>
          <a:p>
            <a:pPr indent="-419100" lvl="0" marL="457200" rtl="0">
              <a:spcBef>
                <a:spcPts val="0"/>
              </a:spcBef>
              <a:buClr>
                <a:schemeClr val="dk1"/>
              </a:buClr>
              <a:buSzPct val="100000"/>
              <a:buFont typeface="Arial"/>
              <a:buChar char="●"/>
            </a:pPr>
            <a:r>
              <a:rPr lang="en"/>
              <a:t>PHP (Library: sqlsrv)</a:t>
            </a:r>
          </a:p>
          <a:p>
            <a:pPr indent="-419100" lvl="0" marL="457200" rtl="0">
              <a:spcBef>
                <a:spcPts val="0"/>
              </a:spcBef>
              <a:buClr>
                <a:schemeClr val="dk1"/>
              </a:buClr>
              <a:buSzPct val="100000"/>
              <a:buFont typeface="Arial"/>
              <a:buChar char="●"/>
            </a:pPr>
            <a:r>
              <a:rPr lang="en"/>
              <a:t>SQL Server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Database Design</a:t>
            </a:r>
          </a:p>
        </p:txBody>
      </p:sp>
      <p:sp>
        <p:nvSpPr>
          <p:cNvPr id="64" name="Shape 6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Entities: User, Organization, Event</a:t>
            </a:r>
          </a:p>
          <a:p>
            <a:pPr lvl="0" rtl="0">
              <a:spcBef>
                <a:spcPts val="0"/>
              </a:spcBef>
              <a:buNone/>
            </a:pPr>
            <a:r>
              <a:rPr lang="en"/>
              <a:t>    Invitation, Tag</a:t>
            </a:r>
          </a:p>
          <a:p>
            <a:pPr indent="0" lvl="0" marL="0" rtl="0">
              <a:spcBef>
                <a:spcPts val="0"/>
              </a:spcBef>
              <a:buNone/>
            </a:pPr>
            <a:r>
              <a:t/>
            </a:r>
            <a:endParaRPr/>
          </a:p>
          <a:p>
            <a:pPr lvl="0" rtl="0">
              <a:spcBef>
                <a:spcPts val="0"/>
              </a:spcBef>
              <a:buNone/>
            </a:pPr>
            <a:r>
              <a:t/>
            </a:r>
            <a:endParaRPr/>
          </a:p>
          <a:p>
            <a:pPr rtl="0">
              <a:spcBef>
                <a:spcPts val="0"/>
              </a:spcBef>
              <a:buNone/>
            </a:pPr>
            <a:r>
              <a:t/>
            </a:r>
            <a:endParaRPr/>
          </a:p>
          <a:p>
            <a:pPr lvl="0" rtl="0">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pic>
        <p:nvPicPr>
          <p:cNvPr id="69" name="Shape 69"/>
          <p:cNvPicPr preferRelativeResize="0"/>
          <p:nvPr/>
        </p:nvPicPr>
        <p:blipFill>
          <a:blip r:embed="rId3">
            <a:alphaModFix/>
          </a:blip>
          <a:stretch>
            <a:fillRect/>
          </a:stretch>
        </p:blipFill>
        <p:spPr>
          <a:xfrm>
            <a:off x="457150" y="188200"/>
            <a:ext cx="8229701" cy="476709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Database Design</a:t>
            </a:r>
          </a:p>
        </p:txBody>
      </p:sp>
      <p:sp>
        <p:nvSpPr>
          <p:cNvPr id="75" name="Shape 75"/>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Security: Hash function and user level</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User Level</a:t>
            </a:r>
          </a:p>
        </p:txBody>
      </p:sp>
      <p:sp>
        <p:nvSpPr>
          <p:cNvPr id="81" name="Shape 81"/>
          <p:cNvSpPr txBox="1"/>
          <p:nvPr>
            <p:ph idx="1" type="body"/>
          </p:nvPr>
        </p:nvSpPr>
        <p:spPr>
          <a:xfrm>
            <a:off x="405075" y="1234900"/>
            <a:ext cx="8229600" cy="3725699"/>
          </a:xfrm>
          <a:prstGeom prst="rect">
            <a:avLst/>
          </a:prstGeom>
        </p:spPr>
        <p:txBody>
          <a:bodyPr anchorCtr="0" anchor="t" bIns="91425" lIns="91425" rIns="91425" tIns="91425">
            <a:noAutofit/>
          </a:bodyPr>
          <a:lstStyle/>
          <a:p>
            <a:pPr>
              <a:spcBef>
                <a:spcPts val="0"/>
              </a:spcBef>
              <a:buNone/>
            </a:pPr>
            <a:r>
              <a:t/>
            </a:r>
            <a:endParaRPr/>
          </a:p>
        </p:txBody>
      </p:sp>
      <p:pic>
        <p:nvPicPr>
          <p:cNvPr id="82" name="Shape 82"/>
          <p:cNvPicPr preferRelativeResize="0"/>
          <p:nvPr/>
        </p:nvPicPr>
        <p:blipFill>
          <a:blip r:embed="rId3">
            <a:alphaModFix/>
          </a:blip>
          <a:stretch>
            <a:fillRect/>
          </a:stretch>
        </p:blipFill>
        <p:spPr>
          <a:xfrm>
            <a:off x="1500450" y="2169050"/>
            <a:ext cx="6038850" cy="185737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Challenges</a:t>
            </a:r>
          </a:p>
        </p:txBody>
      </p:sp>
      <p:sp>
        <p:nvSpPr>
          <p:cNvPr id="88" name="Shape 8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PHP is buggy</a:t>
            </a:r>
          </a:p>
          <a:p>
            <a:pPr indent="-419100" lvl="0" marL="457200" rtl="0">
              <a:spcBef>
                <a:spcPts val="0"/>
              </a:spcBef>
              <a:buClr>
                <a:schemeClr val="dk1"/>
              </a:buClr>
              <a:buSzPct val="100000"/>
              <a:buFont typeface="Arial"/>
              <a:buChar char="●"/>
            </a:pPr>
            <a:r>
              <a:rPr lang="en"/>
              <a:t>Is not null and &lt;&gt;</a:t>
            </a:r>
          </a:p>
          <a:p>
            <a:pPr indent="-419100" lvl="0" marL="457200" rtl="0">
              <a:spcBef>
                <a:spcPts val="0"/>
              </a:spcBef>
              <a:buClr>
                <a:schemeClr val="dk1"/>
              </a:buClr>
              <a:buSzPct val="100000"/>
              <a:buFont typeface="Arial"/>
              <a:buChar char="●"/>
            </a:pPr>
            <a:r>
              <a:rPr lang="en"/>
              <a:t>Hard to alter a table with foreign keys</a:t>
            </a:r>
          </a:p>
          <a:p>
            <a:pPr lvl="0" rtl="0">
              <a:spcBef>
                <a:spcPts val="0"/>
              </a:spcBef>
              <a:buNone/>
            </a:pPr>
            <a:r>
              <a:t/>
            </a:r>
            <a:endParaRPr sz="2400"/>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