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8"/>
  </p:notesMasterIdLst>
  <p:sldIdLst>
    <p:sldId id="256" r:id="rId2"/>
    <p:sldId id="281" r:id="rId3"/>
    <p:sldId id="284" r:id="rId4"/>
    <p:sldId id="286" r:id="rId5"/>
    <p:sldId id="288" r:id="rId6"/>
    <p:sldId id="289" r:id="rId7"/>
    <p:sldId id="291" r:id="rId8"/>
    <p:sldId id="292" r:id="rId9"/>
    <p:sldId id="293" r:id="rId10"/>
    <p:sldId id="294" r:id="rId11"/>
    <p:sldId id="295" r:id="rId12"/>
    <p:sldId id="296" r:id="rId13"/>
    <p:sldId id="297" r:id="rId14"/>
    <p:sldId id="298" r:id="rId15"/>
    <p:sldId id="299"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55459" autoAdjust="0"/>
  </p:normalViewPr>
  <p:slideViewPr>
    <p:cSldViewPr snapToGrid="0" snapToObjects="1">
      <p:cViewPr varScale="1">
        <p:scale>
          <a:sx n="44" d="100"/>
          <a:sy n="44" d="100"/>
        </p:scale>
        <p:origin x="-185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608"/>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69EF4-73FF-3B47-BF9A-13AC20A78E08}" type="datetimeFigureOut">
              <a:rPr lang="en-US" smtClean="0"/>
              <a:t>10/21/15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3F37CE-E488-3F49-9ED3-72A090680276}" type="slidenum">
              <a:rPr lang="en-US" smtClean="0"/>
              <a:t>‹#›</a:t>
            </a:fld>
            <a:endParaRPr lang="en-US"/>
          </a:p>
        </p:txBody>
      </p:sp>
    </p:spTree>
    <p:extLst>
      <p:ext uri="{BB962C8B-B14F-4D97-AF65-F5344CB8AC3E}">
        <p14:creationId xmlns:p14="http://schemas.microsoft.com/office/powerpoint/2010/main" val="8429969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3F37CE-E488-3F49-9ED3-72A090680276}" type="slidenum">
              <a:rPr lang="en-US" smtClean="0"/>
              <a:t>1</a:t>
            </a:fld>
            <a:endParaRPr lang="en-US"/>
          </a:p>
        </p:txBody>
      </p:sp>
    </p:spTree>
    <p:extLst>
      <p:ext uri="{BB962C8B-B14F-4D97-AF65-F5344CB8AC3E}">
        <p14:creationId xmlns:p14="http://schemas.microsoft.com/office/powerpoint/2010/main" val="152970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flume-</a:t>
            </a:r>
            <a:r>
              <a:rPr lang="en-US" dirty="0" err="1" smtClean="0"/>
              <a:t>ng</a:t>
            </a:r>
            <a:r>
              <a:rPr lang="en-US" dirty="0" smtClean="0"/>
              <a:t> agent --</a:t>
            </a:r>
            <a:r>
              <a:rPr lang="en-US" dirty="0" err="1" smtClean="0"/>
              <a:t>conf</a:t>
            </a:r>
            <a:r>
              <a:rPr lang="en-US" dirty="0" smtClean="0"/>
              <a:t>-file </a:t>
            </a:r>
            <a:r>
              <a:rPr lang="en-US" dirty="0" err="1" smtClean="0"/>
              <a:t>agentInterceptor.conf</a:t>
            </a:r>
            <a:r>
              <a:rPr lang="en-US" dirty="0" smtClean="0"/>
              <a:t> --name a1 --</a:t>
            </a:r>
            <a:r>
              <a:rPr lang="en-US" dirty="0" err="1" smtClean="0"/>
              <a:t>classpath</a:t>
            </a:r>
            <a:r>
              <a:rPr lang="en-US" dirty="0" smtClean="0"/>
              <a:t> ~/</a:t>
            </a:r>
            <a:r>
              <a:rPr lang="en-US" dirty="0" err="1" smtClean="0"/>
              <a:t>FlumeClass</a:t>
            </a:r>
            <a:r>
              <a:rPr lang="en-US" dirty="0" smtClean="0"/>
              <a:t>/</a:t>
            </a:r>
            <a:r>
              <a:rPr lang="en-US" dirty="0" err="1" smtClean="0"/>
              <a:t>customInterceptor.jar</a:t>
            </a:r>
            <a:r>
              <a:rPr lang="en-US" smtClean="0"/>
              <a:t> -Xmx4096m -Xms2048m</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13</a:t>
            </a:fld>
            <a:endParaRPr lang="en-US"/>
          </a:p>
        </p:txBody>
      </p:sp>
    </p:spTree>
    <p:extLst>
      <p:ext uri="{BB962C8B-B14F-4D97-AF65-F5344CB8AC3E}">
        <p14:creationId xmlns:p14="http://schemas.microsoft.com/office/powerpoint/2010/main" val="3709339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Flume is designed to transport and ingest regularly-generated event data over relatively stable, potentially complex topologies. The notion of “event data” is very broadly defined. To Flume, an event is just a generic blob of bytes. There are some limitations on how large an event can be - for instance, it cannot be larger than what you can store in memory or on disk on a single machine - but in practice, flume events can be everything from textual log entries to image files. The key property of an event is that they are generated in a continuous, streaming fashion. If your data is not regularly generated (i.e. you are trying to do a single bulk load of data into a Hadoop cluster) then Flume will still work, but it is probably overkill for your situation. Flume likes relatively stable topologies. Your topologies do not need to be immutable, because Flume can deal with changes in topology without losing data and can also tolerate periodic reconfiguration due to fail-over or provisioning. It probably won’t work well if you plant to change topologies every day, because reconfiguration takes some thought and overhead.</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14</a:t>
            </a:fld>
            <a:endParaRPr lang="en-US"/>
          </a:p>
        </p:txBody>
      </p:sp>
    </p:spTree>
    <p:extLst>
      <p:ext uri="{BB962C8B-B14F-4D97-AF65-F5344CB8AC3E}">
        <p14:creationId xmlns:p14="http://schemas.microsoft.com/office/powerpoint/2010/main" val="302870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reliability of a Flume flow depends on several factors. By adjusting these factors, you can achieve a wide array of reliability options with Flume.</a:t>
            </a:r>
          </a:p>
          <a:p>
            <a:endParaRPr lang="en-US" dirty="0" smtClean="0"/>
          </a:p>
          <a:p>
            <a:r>
              <a:rPr lang="en-US" dirty="0" smtClean="0"/>
              <a:t>What type of channel you use. Flume has both durable channels (those which will persist data to disk) and non durable channels (those which will lose data if a machine fails). Durable channels use disk-based storage, and data stored in such channels will persist across machine restarts or non disk-related failures.</a:t>
            </a:r>
          </a:p>
          <a:p>
            <a:endParaRPr lang="en-US" dirty="0" smtClean="0"/>
          </a:p>
          <a:p>
            <a:r>
              <a:rPr lang="en-US" dirty="0" smtClean="0"/>
              <a:t>Whether your channels are sufficiently provisioned for the workload. Channels in Flume act as buffers at various hops. These buffers have a fixed capacity, and once that capacity is full you will create back pressure on earlier points in the flow. If this pressure propagates to the source of the flow, Flume will become unavailable and may lose data.</a:t>
            </a:r>
          </a:p>
          <a:p>
            <a:endParaRPr lang="en-US" dirty="0" smtClean="0"/>
          </a:p>
          <a:p>
            <a:r>
              <a:rPr lang="en-US" dirty="0" smtClean="0"/>
              <a:t>Whether you use redundant topologies. Flume let’s you replicate flows across redundant topologies. This can provide a very easy source of fault tolerance and one which is overcomes both disk or machine failures. </a:t>
            </a:r>
          </a:p>
          <a:p>
            <a:endParaRPr lang="en-US" dirty="0" smtClean="0"/>
          </a:p>
          <a:p>
            <a:r>
              <a:rPr lang="en-US" dirty="0" smtClean="0"/>
              <a:t>The best way to think about reliability in a Flume topology is to consider various failure scenarios and their outcomes. What happens if a disk fails? What happens if a machine fails? What happens if your terminal sink (e.g. HDFS) goes down for some time and you have back pressure? The space of possible designs is huge, but the underlying questions you need to ask are just a handful.</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15</a:t>
            </a:fld>
            <a:endParaRPr lang="en-US"/>
          </a:p>
        </p:txBody>
      </p:sp>
    </p:spTree>
    <p:extLst>
      <p:ext uri="{BB962C8B-B14F-4D97-AF65-F5344CB8AC3E}">
        <p14:creationId xmlns:p14="http://schemas.microsoft.com/office/powerpoint/2010/main" val="317566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charset="0"/>
                <a:ea typeface="ＭＳ Ｐゴシック" pitchFamily="112" charset="-128"/>
                <a:cs typeface="Arial" charset="0"/>
              </a:rPr>
              <a:t>A Flume source consumes events delivered to it by an external source like a web server. The external source sends events to Flume in a format that is recognized by the target Flume source. When a Flume source receives an event, it stores it into one or more channels. The channel is a passive store that keeps the event until it’s consumed by a Flume sink. The file channel is one example – it is backed by the local filesystem. The sink removes the event from the channel and puts it into an external repository like HDFS (via Flume HDFS sink) or forwards it to the Flume source of the next Flume agent (next hop) in the flow. The source and sink within the given agent run asynchronously with the events staged in the channel.</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4</a:t>
            </a:fld>
            <a:endParaRPr lang="en-US"/>
          </a:p>
        </p:txBody>
      </p:sp>
    </p:spTree>
    <p:extLst>
      <p:ext uri="{BB962C8B-B14F-4D97-AF65-F5344CB8AC3E}">
        <p14:creationId xmlns:p14="http://schemas.microsoft.com/office/powerpoint/2010/main" val="53909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This configuration defines a single agent named a1. a1 has a source that listens for by tailing the system log, a channel that buffers event data in memory, and a sink that logs event data to the console. The configuration file names the various components, then describes their types and configuration parameters. A given configuration file might define several named agents; when a given Flume process is launched a flag is passed telling it which named agent to manifest.</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5</a:t>
            </a:fld>
            <a:endParaRPr lang="en-US"/>
          </a:p>
        </p:txBody>
      </p:sp>
    </p:spTree>
    <p:extLst>
      <p:ext uri="{BB962C8B-B14F-4D97-AF65-F5344CB8AC3E}">
        <p14:creationId xmlns:p14="http://schemas.microsoft.com/office/powerpoint/2010/main" val="426391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To define the flow within a single agent, you need to link the sources and sinks via a channel. You need to list the sources, sinks and channels for the given agent, and then point the source and sink to a channel. A source instance can specify multiple channels, but a sink instance can only specify one channel. The format is as follows:</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7</a:t>
            </a:fld>
            <a:endParaRPr lang="en-US"/>
          </a:p>
        </p:txBody>
      </p:sp>
    </p:spTree>
    <p:extLst>
      <p:ext uri="{BB962C8B-B14F-4D97-AF65-F5344CB8AC3E}">
        <p14:creationId xmlns:p14="http://schemas.microsoft.com/office/powerpoint/2010/main" val="234124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8</a:t>
            </a:fld>
            <a:endParaRPr lang="en-US"/>
          </a:p>
        </p:txBody>
      </p:sp>
    </p:spTree>
    <p:extLst>
      <p:ext uri="{BB962C8B-B14F-4D97-AF65-F5344CB8AC3E}">
        <p14:creationId xmlns:p14="http://schemas.microsoft.com/office/powerpoint/2010/main" val="105473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Listens on Avro port and receives events from external Avro client streams.</a:t>
            </a:r>
          </a:p>
          <a:p>
            <a:endParaRPr lang="en-US" dirty="0" smtClean="0"/>
          </a:p>
          <a:p>
            <a:r>
              <a:rPr lang="en-US" dirty="0" smtClean="0"/>
              <a:t>Listens on Thrift port and receives events from external Thrift client streams.</a:t>
            </a:r>
          </a:p>
          <a:p>
            <a:endParaRPr lang="en-US" dirty="0" smtClean="0"/>
          </a:p>
          <a:p>
            <a:r>
              <a:rPr lang="en-US" dirty="0" smtClean="0"/>
              <a:t>Exec source runs a given Unix command on start-up and expects that process to continuously produce data on standard out (</a:t>
            </a:r>
            <a:r>
              <a:rPr lang="en-US" dirty="0" err="1" smtClean="0"/>
              <a:t>stderr</a:t>
            </a:r>
            <a:r>
              <a:rPr lang="en-US" dirty="0" smtClean="0"/>
              <a:t> is simply discarded, unless property </a:t>
            </a:r>
            <a:r>
              <a:rPr lang="en-US" dirty="0" err="1" smtClean="0"/>
              <a:t>logStdErr</a:t>
            </a:r>
            <a:r>
              <a:rPr lang="en-US" dirty="0" smtClean="0"/>
              <a:t> is set to true). If the process exits for any reason, the source also exits and will produce no further data. This means configurations such as cat [named pipe] or tail -F [file] are going to produce the desired results where as date will probably not - the former two commands produce streams of data where as the latter produces a single event and exits.</a:t>
            </a:r>
          </a:p>
          <a:p>
            <a:endParaRPr lang="en-US" dirty="0" smtClean="0"/>
          </a:p>
          <a:p>
            <a:r>
              <a:rPr lang="en-US" dirty="0" smtClean="0"/>
              <a:t>JMS Source reads messages from a JMS destination such as a queue or topic. Being a JMS application it should work with any JMS provider but has only been tested with </a:t>
            </a:r>
            <a:r>
              <a:rPr lang="en-US" dirty="0" err="1" smtClean="0"/>
              <a:t>ActiveMQ</a:t>
            </a:r>
            <a:r>
              <a:rPr lang="en-US" dirty="0" smtClean="0"/>
              <a:t>. </a:t>
            </a:r>
          </a:p>
          <a:p>
            <a:endParaRPr lang="en-US" dirty="0" smtClean="0"/>
          </a:p>
          <a:p>
            <a:r>
              <a:rPr lang="en-US" dirty="0" smtClean="0"/>
              <a:t>This source lets you ingest data by placing files to be ingested into a “spooling” directory on disk. This source will watch the specified directory for new files, and will parse events out of new files as they appear. The event parsing logic is pluggable. After a given file has been fully read into the channel, it is renamed to indicate completion (or optionally deleted).</a:t>
            </a:r>
          </a:p>
          <a:p>
            <a:endParaRPr lang="en-US" dirty="0" smtClean="0"/>
          </a:p>
          <a:p>
            <a:r>
              <a:rPr lang="en-US" dirty="0" smtClean="0"/>
              <a:t>Reads syslog data and generate Flume events. The UDP source treats an entire message as a single event. The TCP sources create a new event for each string of characters separated by a newline (‘n’).</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9</a:t>
            </a:fld>
            <a:endParaRPr lang="en-US"/>
          </a:p>
        </p:txBody>
      </p:sp>
    </p:spTree>
    <p:extLst>
      <p:ext uri="{BB962C8B-B14F-4D97-AF65-F5344CB8AC3E}">
        <p14:creationId xmlns:p14="http://schemas.microsoft.com/office/powerpoint/2010/main" val="131876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events are stored in an in-memory queue with configurable max size. It’s ideal for flows that need higher throughput and are prepared to lose the staged data in the event of a agent failures.</a:t>
            </a:r>
          </a:p>
          <a:p>
            <a:endParaRPr lang="en-US" dirty="0" smtClean="0"/>
          </a:p>
          <a:p>
            <a:r>
              <a:rPr lang="en-US" dirty="0" smtClean="0"/>
              <a:t>The events are stored in a persistent storage that’s backed by a database. The JDBC channel currently supports embedded Derby. This is a durable channel that’s ideal for flows where recoverability is important.</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10</a:t>
            </a:fld>
            <a:endParaRPr lang="en-US"/>
          </a:p>
        </p:txBody>
      </p:sp>
    </p:spTree>
    <p:extLst>
      <p:ext uri="{BB962C8B-B14F-4D97-AF65-F5344CB8AC3E}">
        <p14:creationId xmlns:p14="http://schemas.microsoft.com/office/powerpoint/2010/main" val="132286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sink writes events into the Hadoop Distributed File System (HDFS). It currently supports creating text and sequence files. It supports compression in both file types. The files can be rolled (close current file and create a new one) periodically based on the elapsed time or size of data or number of events. It also buckets/partitions data by attributes like timestamp or machine where the event originated. The HDFS directory path may contain formatting escape sequences that will replaced by the HDFS sink to generate a directory/file name to store the events. Using this sink requires </a:t>
            </a:r>
            <a:r>
              <a:rPr lang="en-US" dirty="0" err="1" smtClean="0"/>
              <a:t>hadoop</a:t>
            </a:r>
            <a:r>
              <a:rPr lang="en-US" dirty="0" smtClean="0"/>
              <a:t> to be installed so that Flume can use the Hadoop jars to communicate with the HDFS cluster. Note that a version of Hadoop that supports the sync() call is required.</a:t>
            </a:r>
          </a:p>
          <a:p>
            <a:endParaRPr lang="en-US" dirty="0" smtClean="0"/>
          </a:p>
          <a:p>
            <a:r>
              <a:rPr lang="en-US" dirty="0" smtClean="0"/>
              <a:t>Logs event at INFO level. Typically useful for testing/debugging purpose. </a:t>
            </a:r>
          </a:p>
          <a:p>
            <a:endParaRPr lang="en-US" dirty="0" smtClean="0"/>
          </a:p>
          <a:p>
            <a:r>
              <a:rPr lang="en-US" dirty="0" smtClean="0"/>
              <a:t>This sink forms one half of Flume’s tiered collection support. Flume events sent to this sink are turned into Avro events and sent to the configured hostname / port pair</a:t>
            </a:r>
          </a:p>
          <a:p>
            <a:endParaRPr lang="en-US" dirty="0" smtClean="0"/>
          </a:p>
          <a:p>
            <a:r>
              <a:rPr lang="en-US" dirty="0" smtClean="0"/>
              <a:t>This sink forms one half of Flume’s tiered collection support. Flume events sent to this sink are turned into Thrift events and sent to the configured hostname / port pair.</a:t>
            </a:r>
          </a:p>
          <a:p>
            <a:endParaRPr lang="en-US" dirty="0" smtClean="0"/>
          </a:p>
          <a:p>
            <a:r>
              <a:rPr lang="en-US" dirty="0" smtClean="0"/>
              <a:t>The IRC sink takes messages from attached channel and relays those to configured IRC destinations. Required properties are in bold.</a:t>
            </a:r>
          </a:p>
          <a:p>
            <a:endParaRPr lang="en-US" dirty="0" smtClean="0"/>
          </a:p>
          <a:p>
            <a:r>
              <a:rPr lang="en-US" dirty="0" smtClean="0"/>
              <a:t>This sink writes data to </a:t>
            </a:r>
            <a:r>
              <a:rPr lang="en-US" dirty="0" err="1" smtClean="0"/>
              <a:t>HBase</a:t>
            </a:r>
            <a:r>
              <a:rPr lang="en-US" dirty="0" smtClean="0"/>
              <a:t>. The </a:t>
            </a:r>
            <a:r>
              <a:rPr lang="en-US" dirty="0" err="1" smtClean="0"/>
              <a:t>Hbase</a:t>
            </a:r>
            <a:r>
              <a:rPr lang="en-US" dirty="0" smtClean="0"/>
              <a:t> configuration is picked up from the first </a:t>
            </a:r>
            <a:r>
              <a:rPr lang="en-US" dirty="0" err="1" smtClean="0"/>
              <a:t>hbase-site.xml</a:t>
            </a:r>
            <a:r>
              <a:rPr lang="en-US" dirty="0" smtClean="0"/>
              <a:t> encountered in the </a:t>
            </a:r>
            <a:r>
              <a:rPr lang="en-US" dirty="0" err="1" smtClean="0"/>
              <a:t>classpath</a:t>
            </a:r>
            <a:r>
              <a:rPr lang="en-US" dirty="0" smtClean="0"/>
              <a:t>. A class implementing </a:t>
            </a:r>
            <a:r>
              <a:rPr lang="en-US" dirty="0" err="1" smtClean="0"/>
              <a:t>HbaseEventSerializer</a:t>
            </a:r>
            <a:r>
              <a:rPr lang="en-US" dirty="0" smtClean="0"/>
              <a:t> which is specified by the configuration is used to convert the events into </a:t>
            </a:r>
            <a:r>
              <a:rPr lang="en-US" dirty="0" err="1" smtClean="0"/>
              <a:t>HBase</a:t>
            </a:r>
            <a:r>
              <a:rPr lang="en-US" dirty="0" smtClean="0"/>
              <a:t> puts and/or increments. These puts and increments are then written to </a:t>
            </a:r>
            <a:r>
              <a:rPr lang="en-US" dirty="0" err="1" smtClean="0"/>
              <a:t>HBase</a:t>
            </a:r>
            <a:r>
              <a:rPr lang="en-US" dirty="0" smtClean="0"/>
              <a:t>. This sink provides the same consistency guarantees as </a:t>
            </a:r>
            <a:r>
              <a:rPr lang="en-US" dirty="0" err="1" smtClean="0"/>
              <a:t>HBase</a:t>
            </a:r>
            <a:r>
              <a:rPr lang="en-US" dirty="0" smtClean="0"/>
              <a:t>, which is currently row-wise atomicity. In the event of </a:t>
            </a:r>
            <a:r>
              <a:rPr lang="en-US" dirty="0" err="1" smtClean="0"/>
              <a:t>Hbase</a:t>
            </a:r>
            <a:r>
              <a:rPr lang="en-US" dirty="0" smtClean="0"/>
              <a:t> failing to write certain events, the sink will replay all events in that transaction.</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11</a:t>
            </a:fld>
            <a:endParaRPr lang="en-US"/>
          </a:p>
        </p:txBody>
      </p:sp>
    </p:spTree>
    <p:extLst>
      <p:ext uri="{BB962C8B-B14F-4D97-AF65-F5344CB8AC3E}">
        <p14:creationId xmlns:p14="http://schemas.microsoft.com/office/powerpoint/2010/main" val="2318992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Flume has the capability to modify/drop events in-flight. This is done with the help of interceptors. Interceptors are classes that implement </a:t>
            </a:r>
            <a:r>
              <a:rPr lang="en-US" dirty="0" err="1" smtClean="0"/>
              <a:t>org.apache.flume.interceptor.Interceptor</a:t>
            </a:r>
            <a:r>
              <a:rPr lang="en-US" dirty="0" smtClean="0"/>
              <a:t> interface. An interceptor can modify or even drop events based on any criteria chosen by the developer of the interceptor. Flume supports chaining of interceptors. This is made possible through by specifying the list of interceptor builder class names in the configuration. Interceptors are specified as a whitespace separated list in the source configuration. The order in which the interceptors are specified is the order in which they are invoked. The list of events returned by one interceptor is passed to the next interceptor in the chain. Interceptors can modify or drop events. If an interceptor needs to drop events, it just does not return that event in the list that it returns. If it is to drop all events, then it simply returns an empty list</a:t>
            </a:r>
            <a:endParaRPr lang="en-US" dirty="0"/>
          </a:p>
        </p:txBody>
      </p:sp>
      <p:sp>
        <p:nvSpPr>
          <p:cNvPr id="4" name="Slide Number Placeholder 3"/>
          <p:cNvSpPr>
            <a:spLocks noGrp="1"/>
          </p:cNvSpPr>
          <p:nvPr>
            <p:ph type="sldNum" sz="quarter" idx="10"/>
          </p:nvPr>
        </p:nvSpPr>
        <p:spPr/>
        <p:txBody>
          <a:bodyPr/>
          <a:lstStyle/>
          <a:p>
            <a:fld id="{B0D7D19B-543C-1A4B-8C3D-D541EFAFC7D8}" type="slidenum">
              <a:rPr lang="en-US" smtClean="0"/>
              <a:pPr/>
              <a:t>12</a:t>
            </a:fld>
            <a:endParaRPr lang="en-US"/>
          </a:p>
        </p:txBody>
      </p:sp>
    </p:spTree>
    <p:extLst>
      <p:ext uri="{BB962C8B-B14F-4D97-AF65-F5344CB8AC3E}">
        <p14:creationId xmlns:p14="http://schemas.microsoft.com/office/powerpoint/2010/main" val="2851487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10/21/15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251665B-C24A-4702-B522-6A4334602E03}" type="datetimeFigureOut">
              <a:rPr lang="en-US" smtClean="0"/>
              <a:t>10/21/15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51665B-C24A-4702-B522-6A4334602E03}" type="datetimeFigureOut">
              <a:rPr lang="en-US" smtClean="0"/>
              <a:t>10/21/15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251665B-C24A-4702-B522-6A4334602E03}" type="datetimeFigureOut">
              <a:rPr lang="en-US" smtClean="0"/>
              <a:t>10/21/15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FD889E0-CAB2-4699-909D-B9A88D47ACBE}"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251665B-C24A-4702-B522-6A4334602E03}" type="datetimeFigureOut">
              <a:rPr lang="en-US" smtClean="0"/>
              <a:t>10/21/15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FD889E0-CAB2-4699-909D-B9A88D47AC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Flume</a:t>
            </a:r>
            <a:endParaRPr lang="en-US" dirty="0"/>
          </a:p>
        </p:txBody>
      </p:sp>
      <p:sp>
        <p:nvSpPr>
          <p:cNvPr id="3" name="Subtitle 2"/>
          <p:cNvSpPr>
            <a:spLocks noGrp="1"/>
          </p:cNvSpPr>
          <p:nvPr>
            <p:ph type="subTitle" idx="1"/>
          </p:nvPr>
        </p:nvSpPr>
        <p:spPr>
          <a:xfrm>
            <a:off x="4800600" y="5797769"/>
            <a:ext cx="4038600" cy="748553"/>
          </a:xfrm>
        </p:spPr>
        <p:txBody>
          <a:bodyPr>
            <a:normAutofit/>
          </a:bodyPr>
          <a:lstStyle/>
          <a:p>
            <a:r>
              <a:rPr lang="en-US" dirty="0" smtClean="0"/>
              <a:t>Sriram Mohan</a:t>
            </a:r>
            <a:br>
              <a:rPr lang="en-US" dirty="0" smtClean="0"/>
            </a:br>
            <a:r>
              <a:rPr lang="en-US" dirty="0" smtClean="0"/>
              <a:t>RHIT</a:t>
            </a:r>
          </a:p>
        </p:txBody>
      </p:sp>
      <p:pic>
        <p:nvPicPr>
          <p:cNvPr id="4" name="Picture 3" descr="hadoop-elepha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7076" y="4624668"/>
            <a:ext cx="2547007" cy="1820756"/>
          </a:xfrm>
          <a:prstGeom prst="rect">
            <a:avLst/>
          </a:prstGeom>
        </p:spPr>
      </p:pic>
      <p:sp>
        <p:nvSpPr>
          <p:cNvPr id="5" name="TextBox 4"/>
          <p:cNvSpPr txBox="1"/>
          <p:nvPr/>
        </p:nvSpPr>
        <p:spPr>
          <a:xfrm>
            <a:off x="428223" y="6468490"/>
            <a:ext cx="494847"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262254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Flume Channels</a:t>
            </a:r>
            <a:endParaRPr lang="en-US" dirty="0"/>
          </a:p>
        </p:txBody>
      </p:sp>
      <p:sp>
        <p:nvSpPr>
          <p:cNvPr id="3" name="Content Placeholder 2"/>
          <p:cNvSpPr>
            <a:spLocks noGrp="1"/>
          </p:cNvSpPr>
          <p:nvPr>
            <p:ph idx="1"/>
          </p:nvPr>
        </p:nvSpPr>
        <p:spPr/>
        <p:txBody>
          <a:bodyPr/>
          <a:lstStyle/>
          <a:p>
            <a:r>
              <a:rPr lang="en-US" dirty="0" smtClean="0"/>
              <a:t>Memory</a:t>
            </a:r>
          </a:p>
          <a:p>
            <a:r>
              <a:rPr lang="en-US" dirty="0" smtClean="0"/>
              <a:t>File</a:t>
            </a:r>
          </a:p>
          <a:p>
            <a:r>
              <a:rPr lang="en-US" dirty="0" smtClean="0"/>
              <a:t>JDBC</a:t>
            </a:r>
            <a:endParaRPr lang="en-US" dirty="0"/>
          </a:p>
        </p:txBody>
      </p:sp>
      <p:sp>
        <p:nvSpPr>
          <p:cNvPr id="4" name="TextBox 3"/>
          <p:cNvSpPr txBox="1"/>
          <p:nvPr/>
        </p:nvSpPr>
        <p:spPr>
          <a:xfrm>
            <a:off x="582111" y="6527228"/>
            <a:ext cx="494847" cy="369332"/>
          </a:xfrm>
          <a:prstGeom prst="rect">
            <a:avLst/>
          </a:prstGeom>
          <a:noFill/>
        </p:spPr>
        <p:txBody>
          <a:bodyPr wrap="none" rtlCol="0">
            <a:spAutoFit/>
          </a:bodyPr>
          <a:lstStyle/>
          <a:p>
            <a:r>
              <a:rPr lang="en-US" dirty="0" smtClean="0"/>
              <a:t>Q4</a:t>
            </a:r>
            <a:endParaRPr lang="en-US" dirty="0"/>
          </a:p>
        </p:txBody>
      </p:sp>
    </p:spTree>
    <p:extLst>
      <p:ext uri="{BB962C8B-B14F-4D97-AF65-F5344CB8AC3E}">
        <p14:creationId xmlns:p14="http://schemas.microsoft.com/office/powerpoint/2010/main" val="8582567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Sinks</a:t>
            </a:r>
            <a:endParaRPr lang="en-US" dirty="0"/>
          </a:p>
        </p:txBody>
      </p:sp>
      <p:sp>
        <p:nvSpPr>
          <p:cNvPr id="3" name="Content Placeholder 2"/>
          <p:cNvSpPr>
            <a:spLocks noGrp="1"/>
          </p:cNvSpPr>
          <p:nvPr>
            <p:ph idx="1"/>
          </p:nvPr>
        </p:nvSpPr>
        <p:spPr/>
        <p:txBody>
          <a:bodyPr>
            <a:normAutofit lnSpcReduction="10000"/>
          </a:bodyPr>
          <a:lstStyle/>
          <a:p>
            <a:r>
              <a:rPr lang="en-US" dirty="0" smtClean="0"/>
              <a:t>HDFS Sinks</a:t>
            </a:r>
          </a:p>
          <a:p>
            <a:r>
              <a:rPr lang="en-US" dirty="0" smtClean="0"/>
              <a:t>Logger Sink</a:t>
            </a:r>
          </a:p>
          <a:p>
            <a:r>
              <a:rPr lang="en-US" dirty="0" smtClean="0"/>
              <a:t>Avro Sink</a:t>
            </a:r>
          </a:p>
          <a:p>
            <a:r>
              <a:rPr lang="en-US" dirty="0" smtClean="0"/>
              <a:t>IRC Sink</a:t>
            </a:r>
          </a:p>
          <a:p>
            <a:r>
              <a:rPr lang="en-US" dirty="0" err="1" smtClean="0"/>
              <a:t>Hbase</a:t>
            </a:r>
            <a:r>
              <a:rPr lang="en-US" dirty="0" smtClean="0"/>
              <a:t> Sinks</a:t>
            </a:r>
          </a:p>
          <a:p>
            <a:r>
              <a:rPr lang="en-US" dirty="0" smtClean="0"/>
              <a:t>Elastic </a:t>
            </a:r>
            <a:r>
              <a:rPr lang="en-US" dirty="0" smtClean="0"/>
              <a:t>Search</a:t>
            </a:r>
          </a:p>
          <a:p>
            <a:r>
              <a:rPr lang="en-US" smtClean="0"/>
              <a:t>Hive Sink</a:t>
            </a:r>
            <a:endParaRPr lang="en-US" dirty="0" smtClean="0"/>
          </a:p>
          <a:p>
            <a:r>
              <a:rPr lang="en-US" dirty="0" smtClean="0"/>
              <a:t>….</a:t>
            </a:r>
            <a:endParaRPr lang="en-US" dirty="0"/>
          </a:p>
        </p:txBody>
      </p:sp>
    </p:spTree>
    <p:extLst>
      <p:ext uri="{BB962C8B-B14F-4D97-AF65-F5344CB8AC3E}">
        <p14:creationId xmlns:p14="http://schemas.microsoft.com/office/powerpoint/2010/main" val="6644563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Interceptors</a:t>
            </a:r>
            <a:endParaRPr lang="en-US" dirty="0"/>
          </a:p>
        </p:txBody>
      </p:sp>
      <p:sp>
        <p:nvSpPr>
          <p:cNvPr id="3" name="Content Placeholder 2"/>
          <p:cNvSpPr>
            <a:spLocks noGrp="1"/>
          </p:cNvSpPr>
          <p:nvPr>
            <p:ph idx="1"/>
          </p:nvPr>
        </p:nvSpPr>
        <p:spPr/>
        <p:txBody>
          <a:bodyPr/>
          <a:lstStyle/>
          <a:p>
            <a:r>
              <a:rPr lang="en-US" dirty="0" smtClean="0"/>
              <a:t>Can you modify events during transportation?</a:t>
            </a:r>
            <a:endParaRPr lang="en-US" dirty="0"/>
          </a:p>
        </p:txBody>
      </p:sp>
      <p:sp>
        <p:nvSpPr>
          <p:cNvPr id="4" name="TextBox 3"/>
          <p:cNvSpPr txBox="1"/>
          <p:nvPr/>
        </p:nvSpPr>
        <p:spPr>
          <a:xfrm>
            <a:off x="493913" y="6474305"/>
            <a:ext cx="494847" cy="369332"/>
          </a:xfrm>
          <a:prstGeom prst="rect">
            <a:avLst/>
          </a:prstGeom>
          <a:noFill/>
        </p:spPr>
        <p:txBody>
          <a:bodyPr wrap="none" rtlCol="0">
            <a:spAutoFit/>
          </a:bodyPr>
          <a:lstStyle/>
          <a:p>
            <a:r>
              <a:rPr lang="en-US" dirty="0" smtClean="0"/>
              <a:t>Q5</a:t>
            </a:r>
            <a:endParaRPr lang="en-US" dirty="0"/>
          </a:p>
        </p:txBody>
      </p:sp>
    </p:spTree>
    <p:extLst>
      <p:ext uri="{BB962C8B-B14F-4D97-AF65-F5344CB8AC3E}">
        <p14:creationId xmlns:p14="http://schemas.microsoft.com/office/powerpoint/2010/main" val="26881431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Source – Spooling </a:t>
            </a:r>
            <a:r>
              <a:rPr lang="en-US" dirty="0" err="1" smtClean="0"/>
              <a:t>Dir</a:t>
            </a:r>
            <a:endParaRPr lang="en-US" dirty="0" smtClean="0"/>
          </a:p>
          <a:p>
            <a:r>
              <a:rPr lang="en-US" dirty="0" smtClean="0"/>
              <a:t>Channel  - Memory</a:t>
            </a:r>
          </a:p>
          <a:p>
            <a:r>
              <a:rPr lang="en-US" dirty="0" smtClean="0"/>
              <a:t>Sink – HDFS</a:t>
            </a:r>
          </a:p>
          <a:p>
            <a:r>
              <a:rPr lang="en-US" smtClean="0"/>
              <a:t>Custom Interceptor</a:t>
            </a:r>
            <a:endParaRPr lang="en-US" dirty="0"/>
          </a:p>
        </p:txBody>
      </p:sp>
    </p:spTree>
    <p:extLst>
      <p:ext uri="{BB962C8B-B14F-4D97-AF65-F5344CB8AC3E}">
        <p14:creationId xmlns:p14="http://schemas.microsoft.com/office/powerpoint/2010/main" val="5348651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Flume a good fit for your problem?</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476273" y="6580152"/>
            <a:ext cx="494847" cy="369332"/>
          </a:xfrm>
          <a:prstGeom prst="rect">
            <a:avLst/>
          </a:prstGeom>
          <a:noFill/>
        </p:spPr>
        <p:txBody>
          <a:bodyPr wrap="none" rtlCol="0">
            <a:spAutoFit/>
          </a:bodyPr>
          <a:lstStyle/>
          <a:p>
            <a:r>
              <a:rPr lang="en-US" dirty="0" smtClean="0"/>
              <a:t>Q6</a:t>
            </a:r>
            <a:endParaRPr lang="en-US" dirty="0"/>
          </a:p>
        </p:txBody>
      </p:sp>
    </p:spTree>
    <p:extLst>
      <p:ext uri="{BB962C8B-B14F-4D97-AF65-F5344CB8AC3E}">
        <p14:creationId xmlns:p14="http://schemas.microsoft.com/office/powerpoint/2010/main" val="15673180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sp>
        <p:nvSpPr>
          <p:cNvPr id="3" name="Content Placeholder 2"/>
          <p:cNvSpPr>
            <a:spLocks noGrp="1"/>
          </p:cNvSpPr>
          <p:nvPr>
            <p:ph idx="1"/>
          </p:nvPr>
        </p:nvSpPr>
        <p:spPr/>
        <p:txBody>
          <a:bodyPr/>
          <a:lstStyle/>
          <a:p>
            <a:r>
              <a:rPr lang="en-US" dirty="0" smtClean="0"/>
              <a:t>What type of channels do you use?</a:t>
            </a:r>
          </a:p>
          <a:p>
            <a:r>
              <a:rPr lang="en-US" dirty="0" smtClean="0"/>
              <a:t>Can the channel handle the workload?</a:t>
            </a:r>
            <a:endParaRPr lang="en-US" dirty="0"/>
          </a:p>
        </p:txBody>
      </p:sp>
    </p:spTree>
    <p:extLst>
      <p:ext uri="{BB962C8B-B14F-4D97-AF65-F5344CB8AC3E}">
        <p14:creationId xmlns:p14="http://schemas.microsoft.com/office/powerpoint/2010/main" val="36269412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87576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Deadlines &amp; Announcements</a:t>
            </a:r>
            <a:endParaRPr lang="en-US" dirty="0"/>
          </a:p>
        </p:txBody>
      </p:sp>
      <p:sp>
        <p:nvSpPr>
          <p:cNvPr id="3" name="Content Placeholder 2"/>
          <p:cNvSpPr>
            <a:spLocks noGrp="1"/>
          </p:cNvSpPr>
          <p:nvPr>
            <p:ph idx="1"/>
          </p:nvPr>
        </p:nvSpPr>
        <p:spPr/>
        <p:txBody>
          <a:bodyPr/>
          <a:lstStyle/>
          <a:p>
            <a:r>
              <a:rPr lang="en-US" dirty="0" smtClean="0"/>
              <a:t>Lab 6 Due – Today, 11:55 </a:t>
            </a:r>
            <a:r>
              <a:rPr lang="en-US" dirty="0"/>
              <a:t>P</a:t>
            </a:r>
            <a:r>
              <a:rPr lang="en-US" dirty="0" smtClean="0"/>
              <a:t>M</a:t>
            </a:r>
          </a:p>
          <a:p>
            <a:r>
              <a:rPr lang="en-US" dirty="0" smtClean="0"/>
              <a:t>Research and Project ISR Due Friday</a:t>
            </a:r>
          </a:p>
          <a:p>
            <a:r>
              <a:rPr lang="en-US" dirty="0" smtClean="0"/>
              <a:t>Lab 7 Due – October 28</a:t>
            </a:r>
            <a:r>
              <a:rPr lang="en-US" baseline="30000" dirty="0" smtClean="0"/>
              <a:t>th</a:t>
            </a:r>
            <a:r>
              <a:rPr lang="en-US" dirty="0" smtClean="0"/>
              <a:t>/ 29</a:t>
            </a:r>
            <a:r>
              <a:rPr lang="en-US" baseline="30000" dirty="0" smtClean="0"/>
              <a:t>th</a:t>
            </a:r>
            <a:r>
              <a:rPr lang="en-US" dirty="0" smtClean="0"/>
              <a:t>, 11:56 AM</a:t>
            </a:r>
            <a:endParaRPr lang="en-US" dirty="0"/>
          </a:p>
        </p:txBody>
      </p:sp>
    </p:spTree>
    <p:extLst>
      <p:ext uri="{BB962C8B-B14F-4D97-AF65-F5344CB8AC3E}">
        <p14:creationId xmlns:p14="http://schemas.microsoft.com/office/powerpoint/2010/main" val="19971520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Flume?</a:t>
            </a:r>
            <a:endParaRPr lang="en-US" dirty="0"/>
          </a:p>
        </p:txBody>
      </p:sp>
      <p:sp>
        <p:nvSpPr>
          <p:cNvPr id="3" name="Content Placeholder 2"/>
          <p:cNvSpPr>
            <a:spLocks noGrp="1"/>
          </p:cNvSpPr>
          <p:nvPr>
            <p:ph idx="1"/>
          </p:nvPr>
        </p:nvSpPr>
        <p:spPr/>
        <p:txBody>
          <a:bodyPr/>
          <a:lstStyle/>
          <a:p>
            <a:r>
              <a:rPr lang="en-US" dirty="0"/>
              <a:t>Flume is a distributed, reliable, and available service for efficiently collecting, aggregating, and moving large amounts of log data. It has a simple and flexible architecture based on streaming data flows.</a:t>
            </a:r>
          </a:p>
        </p:txBody>
      </p:sp>
    </p:spTree>
    <p:extLst>
      <p:ext uri="{BB962C8B-B14F-4D97-AF65-F5344CB8AC3E}">
        <p14:creationId xmlns:p14="http://schemas.microsoft.com/office/powerpoint/2010/main" val="10226304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pic>
        <p:nvPicPr>
          <p:cNvPr id="6" name="Content Placeholder 5" descr="UserGuide_image00.png"/>
          <p:cNvPicPr>
            <a:picLocks noGrp="1" noChangeAspect="1"/>
          </p:cNvPicPr>
          <p:nvPr>
            <p:ph idx="1"/>
          </p:nvPr>
        </p:nvPicPr>
        <p:blipFill>
          <a:blip r:embed="rId3">
            <a:extLst>
              <a:ext uri="{28A0092B-C50C-407E-A947-70E740481C1C}">
                <a14:useLocalDpi xmlns:a14="http://schemas.microsoft.com/office/drawing/2010/main" val="0"/>
              </a:ext>
            </a:extLst>
          </a:blip>
          <a:srcRect t="-32275" b="-32275"/>
          <a:stretch>
            <a:fillRect/>
          </a:stretch>
        </p:blipFill>
        <p:spPr/>
      </p:pic>
      <p:sp>
        <p:nvSpPr>
          <p:cNvPr id="3" name="TextBox 2"/>
          <p:cNvSpPr txBox="1"/>
          <p:nvPr/>
        </p:nvSpPr>
        <p:spPr>
          <a:xfrm>
            <a:off x="476273" y="6580152"/>
            <a:ext cx="494847" cy="369332"/>
          </a:xfrm>
          <a:prstGeom prst="rect">
            <a:avLst/>
          </a:prstGeom>
          <a:noFill/>
        </p:spPr>
        <p:txBody>
          <a:bodyPr wrap="none" rtlCol="0">
            <a:spAutoFit/>
          </a:bodyPr>
          <a:lstStyle/>
          <a:p>
            <a:r>
              <a:rPr lang="en-US" dirty="0" smtClean="0"/>
              <a:t>Q2</a:t>
            </a:r>
            <a:endParaRPr lang="en-US" dirty="0"/>
          </a:p>
        </p:txBody>
      </p:sp>
    </p:spTree>
    <p:extLst>
      <p:ext uri="{BB962C8B-B14F-4D97-AF65-F5344CB8AC3E}">
        <p14:creationId xmlns:p14="http://schemas.microsoft.com/office/powerpoint/2010/main" val="6520891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Flume Example</a:t>
            </a:r>
            <a:endParaRPr lang="en-US" dirty="0"/>
          </a:p>
        </p:txBody>
      </p:sp>
      <p:sp>
        <p:nvSpPr>
          <p:cNvPr id="3" name="Content Placeholder 2"/>
          <p:cNvSpPr>
            <a:spLocks noGrp="1"/>
          </p:cNvSpPr>
          <p:nvPr>
            <p:ph idx="1"/>
          </p:nvPr>
        </p:nvSpPr>
        <p:spPr/>
        <p:txBody>
          <a:bodyPr>
            <a:noAutofit/>
          </a:bodyPr>
          <a:lstStyle/>
          <a:p>
            <a:endParaRPr lang="en-US" sz="900" dirty="0"/>
          </a:p>
          <a:p>
            <a:pPr marL="0" indent="0">
              <a:spcBef>
                <a:spcPts val="0"/>
              </a:spcBef>
              <a:buNone/>
            </a:pPr>
            <a:r>
              <a:rPr lang="en-US" sz="1600" dirty="0"/>
              <a:t>a1.sources = r1</a:t>
            </a:r>
          </a:p>
          <a:p>
            <a:pPr marL="0" indent="0">
              <a:spcBef>
                <a:spcPts val="0"/>
              </a:spcBef>
              <a:buNone/>
            </a:pPr>
            <a:r>
              <a:rPr lang="en-US" sz="1600" dirty="0"/>
              <a:t>a1.sinks = k1</a:t>
            </a:r>
          </a:p>
          <a:p>
            <a:pPr marL="0" indent="0">
              <a:spcBef>
                <a:spcPts val="0"/>
              </a:spcBef>
              <a:buNone/>
            </a:pPr>
            <a:endParaRPr lang="en-US" sz="1600" dirty="0"/>
          </a:p>
          <a:p>
            <a:pPr marL="0" indent="0">
              <a:spcBef>
                <a:spcPts val="0"/>
              </a:spcBef>
              <a:buNone/>
            </a:pPr>
            <a:r>
              <a:rPr lang="en-US" sz="1600" dirty="0"/>
              <a:t>a1.sources.r1.type = exec</a:t>
            </a:r>
          </a:p>
          <a:p>
            <a:pPr marL="0" indent="0">
              <a:spcBef>
                <a:spcPts val="0"/>
              </a:spcBef>
              <a:buNone/>
            </a:pPr>
            <a:r>
              <a:rPr lang="en-US" sz="1600" dirty="0"/>
              <a:t>a1.sources.r1.command = tail -F /</a:t>
            </a:r>
            <a:r>
              <a:rPr lang="en-US" sz="1600" dirty="0" err="1"/>
              <a:t>var</a:t>
            </a:r>
            <a:r>
              <a:rPr lang="en-US" sz="1600" dirty="0"/>
              <a:t>/log/hue/</a:t>
            </a:r>
            <a:r>
              <a:rPr lang="en-US" sz="1600" dirty="0" err="1"/>
              <a:t>access.log</a:t>
            </a:r>
            <a:endParaRPr lang="en-US" sz="1600" dirty="0"/>
          </a:p>
          <a:p>
            <a:pPr marL="0" indent="0">
              <a:spcBef>
                <a:spcPts val="0"/>
              </a:spcBef>
              <a:buNone/>
            </a:pPr>
            <a:endParaRPr lang="en-US" sz="1600" dirty="0"/>
          </a:p>
          <a:p>
            <a:pPr marL="0" indent="0">
              <a:spcBef>
                <a:spcPts val="0"/>
              </a:spcBef>
              <a:buNone/>
            </a:pPr>
            <a:r>
              <a:rPr lang="en-US" sz="1600" dirty="0"/>
              <a:t>a1.sinks.k1.type = logger</a:t>
            </a:r>
          </a:p>
          <a:p>
            <a:pPr marL="0" indent="0">
              <a:spcBef>
                <a:spcPts val="0"/>
              </a:spcBef>
              <a:buNone/>
            </a:pPr>
            <a:endParaRPr lang="en-US" sz="1600" dirty="0"/>
          </a:p>
          <a:p>
            <a:pPr marL="0" indent="0">
              <a:spcBef>
                <a:spcPts val="0"/>
              </a:spcBef>
              <a:buNone/>
            </a:pPr>
            <a:r>
              <a:rPr lang="en-US" sz="1600" dirty="0"/>
              <a:t># Use a channel which buffers events in memory</a:t>
            </a:r>
          </a:p>
          <a:p>
            <a:pPr marL="0" indent="0">
              <a:spcBef>
                <a:spcPts val="0"/>
              </a:spcBef>
              <a:buNone/>
            </a:pPr>
            <a:r>
              <a:rPr lang="en-US" sz="1600" dirty="0"/>
              <a:t>a1.channels.c1.type = memory</a:t>
            </a:r>
          </a:p>
          <a:p>
            <a:pPr marL="0" indent="0">
              <a:spcBef>
                <a:spcPts val="0"/>
              </a:spcBef>
              <a:buNone/>
            </a:pPr>
            <a:r>
              <a:rPr lang="en-US" sz="1600" dirty="0"/>
              <a:t>a1.channels.c1.capacity = 1000</a:t>
            </a:r>
          </a:p>
          <a:p>
            <a:pPr marL="0" indent="0">
              <a:spcBef>
                <a:spcPts val="0"/>
              </a:spcBef>
              <a:buNone/>
            </a:pPr>
            <a:r>
              <a:rPr lang="en-US" sz="1600" dirty="0"/>
              <a:t>a1.channels.c1.transactionCapacity = 100</a:t>
            </a:r>
          </a:p>
          <a:p>
            <a:pPr marL="0" indent="0">
              <a:spcBef>
                <a:spcPts val="0"/>
              </a:spcBef>
              <a:buNone/>
            </a:pPr>
            <a:endParaRPr lang="en-US" sz="1600" dirty="0"/>
          </a:p>
          <a:p>
            <a:pPr marL="0" indent="0">
              <a:spcBef>
                <a:spcPts val="0"/>
              </a:spcBef>
              <a:buNone/>
            </a:pPr>
            <a:r>
              <a:rPr lang="en-US" sz="1600" dirty="0"/>
              <a:t>a1.sources.r1.channels = c1</a:t>
            </a:r>
          </a:p>
          <a:p>
            <a:pPr marL="0" indent="0">
              <a:spcBef>
                <a:spcPts val="0"/>
              </a:spcBef>
              <a:buNone/>
            </a:pPr>
            <a:r>
              <a:rPr lang="en-US" sz="1600" dirty="0"/>
              <a:t>a1.sinks.k1.channel = c1</a:t>
            </a:r>
          </a:p>
          <a:p>
            <a:endParaRPr lang="en-US" sz="900" dirty="0"/>
          </a:p>
        </p:txBody>
      </p:sp>
      <p:sp>
        <p:nvSpPr>
          <p:cNvPr id="5" name="Slide Number Placeholder 4"/>
          <p:cNvSpPr>
            <a:spLocks noGrp="1"/>
          </p:cNvSpPr>
          <p:nvPr>
            <p:ph type="sldNum" sz="quarter" idx="4294967295"/>
          </p:nvPr>
        </p:nvSpPr>
        <p:spPr>
          <a:xfrm>
            <a:off x="6553200" y="6248400"/>
            <a:ext cx="1905000" cy="457200"/>
          </a:xfrm>
          <a:prstGeom prst="rect">
            <a:avLst/>
          </a:prstGeom>
        </p:spPr>
        <p:txBody>
          <a:bodyPr/>
          <a:lstStyle/>
          <a:p>
            <a:fld id="{D93AC9D5-8BB0-AB4C-B3DC-9066DFE58155}" type="slidenum">
              <a:rPr lang="en-US" smtClean="0"/>
              <a:pPr/>
              <a:t>5</a:t>
            </a:fld>
            <a:endParaRPr lang="en-US"/>
          </a:p>
        </p:txBody>
      </p:sp>
    </p:spTree>
    <p:extLst>
      <p:ext uri="{BB962C8B-B14F-4D97-AF65-F5344CB8AC3E}">
        <p14:creationId xmlns:p14="http://schemas.microsoft.com/office/powerpoint/2010/main" val="40997584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the flume agent</a:t>
            </a:r>
            <a:endParaRPr lang="en-US" dirty="0"/>
          </a:p>
        </p:txBody>
      </p:sp>
      <p:sp>
        <p:nvSpPr>
          <p:cNvPr id="3" name="Content Placeholder 2"/>
          <p:cNvSpPr>
            <a:spLocks noGrp="1"/>
          </p:cNvSpPr>
          <p:nvPr>
            <p:ph idx="1"/>
          </p:nvPr>
        </p:nvSpPr>
        <p:spPr/>
        <p:txBody>
          <a:bodyPr/>
          <a:lstStyle/>
          <a:p>
            <a:r>
              <a:rPr lang="en-US" dirty="0"/>
              <a:t>$flume-</a:t>
            </a:r>
            <a:r>
              <a:rPr lang="en-US" dirty="0" err="1"/>
              <a:t>ng</a:t>
            </a:r>
            <a:r>
              <a:rPr lang="en-US" dirty="0"/>
              <a:t> agent --</a:t>
            </a:r>
            <a:r>
              <a:rPr lang="en-US" dirty="0" err="1"/>
              <a:t>conf</a:t>
            </a:r>
            <a:r>
              <a:rPr lang="en-US" dirty="0"/>
              <a:t>-file </a:t>
            </a:r>
            <a:r>
              <a:rPr lang="en-US" dirty="0" err="1"/>
              <a:t>agent.conf</a:t>
            </a:r>
            <a:r>
              <a:rPr lang="en-US" dirty="0"/>
              <a:t> --name </a:t>
            </a:r>
            <a:r>
              <a:rPr lang="en-US" dirty="0" smtClean="0"/>
              <a:t>a1</a:t>
            </a:r>
            <a:endParaRPr lang="en-US" dirty="0"/>
          </a:p>
        </p:txBody>
      </p:sp>
    </p:spTree>
    <p:extLst>
      <p:ext uri="{BB962C8B-B14F-4D97-AF65-F5344CB8AC3E}">
        <p14:creationId xmlns:p14="http://schemas.microsoft.com/office/powerpoint/2010/main" val="19190612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flow</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t># list the sources, sinks and channels for the agent</a:t>
            </a:r>
          </a:p>
          <a:p>
            <a:pPr marL="0" indent="0">
              <a:buNone/>
            </a:pPr>
            <a:r>
              <a:rPr lang="en-US" sz="1800" dirty="0"/>
              <a:t>&lt;Agent&gt;.sources = &lt;Source&gt;</a:t>
            </a:r>
          </a:p>
          <a:p>
            <a:pPr marL="0" indent="0">
              <a:buNone/>
            </a:pPr>
            <a:r>
              <a:rPr lang="en-US" sz="1800" dirty="0"/>
              <a:t>&lt;Agent&gt;.sinks = &lt;Sink&gt;</a:t>
            </a:r>
          </a:p>
          <a:p>
            <a:pPr marL="0" indent="0">
              <a:buNone/>
            </a:pPr>
            <a:r>
              <a:rPr lang="en-US" sz="1800" dirty="0"/>
              <a:t>&lt;Agent&gt;.channels = &lt;Channel1&gt; &lt;Channel2&gt;</a:t>
            </a:r>
          </a:p>
          <a:p>
            <a:pPr marL="0" indent="0">
              <a:buNone/>
            </a:pPr>
            <a:endParaRPr lang="en-US" sz="1800" dirty="0"/>
          </a:p>
          <a:p>
            <a:pPr marL="0" indent="0">
              <a:buNone/>
            </a:pPr>
            <a:r>
              <a:rPr lang="en-US" sz="1800" dirty="0"/>
              <a:t># set channel for source</a:t>
            </a:r>
          </a:p>
          <a:p>
            <a:pPr marL="0" indent="0">
              <a:buNone/>
            </a:pPr>
            <a:r>
              <a:rPr lang="en-US" sz="1800" dirty="0"/>
              <a:t>&lt;Agent&gt;.sources.&lt;Source&gt;.channels = &lt;Channel1&gt; &lt;Channel2&gt; ...</a:t>
            </a:r>
          </a:p>
          <a:p>
            <a:pPr marL="0" indent="0">
              <a:buNone/>
            </a:pPr>
            <a:endParaRPr lang="en-US" sz="1800" dirty="0"/>
          </a:p>
          <a:p>
            <a:pPr marL="0" indent="0">
              <a:buNone/>
            </a:pPr>
            <a:r>
              <a:rPr lang="en-US" sz="1800" dirty="0"/>
              <a:t># set channel for sink</a:t>
            </a:r>
          </a:p>
          <a:p>
            <a:pPr marL="0" indent="0">
              <a:buNone/>
            </a:pPr>
            <a:r>
              <a:rPr lang="en-US" sz="1800" dirty="0"/>
              <a:t>&lt;Agent&gt;.sinks.&lt;Sink&gt;.channel = &lt;Channel1&gt;</a:t>
            </a:r>
          </a:p>
        </p:txBody>
      </p:sp>
    </p:spTree>
    <p:extLst>
      <p:ext uri="{BB962C8B-B14F-4D97-AF65-F5344CB8AC3E}">
        <p14:creationId xmlns:p14="http://schemas.microsoft.com/office/powerpoint/2010/main" val="34017176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flow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 properties for sources</a:t>
            </a:r>
          </a:p>
          <a:p>
            <a:pPr marL="0" indent="0">
              <a:buNone/>
            </a:pPr>
            <a:r>
              <a:rPr lang="en-US" sz="2000" dirty="0"/>
              <a:t>&lt;Agent&gt;.sources.&lt;Source&gt;.&lt;</a:t>
            </a:r>
            <a:r>
              <a:rPr lang="en-US" sz="2000" dirty="0" err="1"/>
              <a:t>someProperty</a:t>
            </a:r>
            <a:r>
              <a:rPr lang="en-US" sz="2000" dirty="0"/>
              <a:t>&gt; = &lt;</a:t>
            </a:r>
            <a:r>
              <a:rPr lang="en-US" sz="2000" dirty="0" err="1"/>
              <a:t>someValue</a:t>
            </a:r>
            <a:r>
              <a:rPr lang="en-US" sz="2000" dirty="0"/>
              <a:t>&gt;</a:t>
            </a:r>
          </a:p>
          <a:p>
            <a:pPr marL="0" indent="0">
              <a:buNone/>
            </a:pPr>
            <a:endParaRPr lang="en-US" sz="2000" dirty="0"/>
          </a:p>
          <a:p>
            <a:pPr marL="0" indent="0">
              <a:buNone/>
            </a:pPr>
            <a:r>
              <a:rPr lang="en-US" sz="2000" dirty="0"/>
              <a:t># properties for channels</a:t>
            </a:r>
          </a:p>
          <a:p>
            <a:pPr marL="0" indent="0">
              <a:buNone/>
            </a:pPr>
            <a:r>
              <a:rPr lang="en-US" sz="2000" dirty="0"/>
              <a:t>&lt;Agent&gt;.channel.&lt;Channel&gt;.&lt;</a:t>
            </a:r>
            <a:r>
              <a:rPr lang="en-US" sz="2000" dirty="0" err="1"/>
              <a:t>someProperty</a:t>
            </a:r>
            <a:r>
              <a:rPr lang="en-US" sz="2000" dirty="0"/>
              <a:t>&gt; = &lt;</a:t>
            </a:r>
            <a:r>
              <a:rPr lang="en-US" sz="2000" dirty="0" err="1"/>
              <a:t>someValue</a:t>
            </a:r>
            <a:r>
              <a:rPr lang="en-US" sz="2000" dirty="0"/>
              <a:t>&gt;</a:t>
            </a:r>
          </a:p>
          <a:p>
            <a:pPr marL="0" indent="0">
              <a:buNone/>
            </a:pPr>
            <a:endParaRPr lang="en-US" sz="2000" dirty="0"/>
          </a:p>
          <a:p>
            <a:pPr marL="0" indent="0">
              <a:buNone/>
            </a:pPr>
            <a:r>
              <a:rPr lang="en-US" sz="2000" dirty="0"/>
              <a:t># properties for sinks</a:t>
            </a:r>
          </a:p>
          <a:p>
            <a:pPr marL="0" indent="0">
              <a:buNone/>
            </a:pPr>
            <a:r>
              <a:rPr lang="en-US" sz="2000" dirty="0"/>
              <a:t>&lt;Agent&gt;.sources.&lt;Sink&gt;.&lt;</a:t>
            </a:r>
            <a:r>
              <a:rPr lang="en-US" sz="2000" dirty="0" err="1"/>
              <a:t>someProperty</a:t>
            </a:r>
            <a:r>
              <a:rPr lang="en-US" sz="2000" dirty="0"/>
              <a:t>&gt; = &lt;</a:t>
            </a:r>
            <a:r>
              <a:rPr lang="en-US" sz="2000" dirty="0" err="1"/>
              <a:t>someValue</a:t>
            </a:r>
            <a:r>
              <a:rPr lang="en-US" sz="2000" dirty="0"/>
              <a:t>&gt;</a:t>
            </a:r>
          </a:p>
        </p:txBody>
      </p:sp>
    </p:spTree>
    <p:extLst>
      <p:ext uri="{BB962C8B-B14F-4D97-AF65-F5344CB8AC3E}">
        <p14:creationId xmlns:p14="http://schemas.microsoft.com/office/powerpoint/2010/main" val="15890037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Avro source</a:t>
            </a:r>
          </a:p>
          <a:p>
            <a:r>
              <a:rPr lang="en-US" dirty="0" smtClean="0"/>
              <a:t>Thrift source</a:t>
            </a:r>
          </a:p>
          <a:p>
            <a:r>
              <a:rPr lang="en-US" dirty="0" smtClean="0"/>
              <a:t>Exec source</a:t>
            </a:r>
          </a:p>
          <a:p>
            <a:r>
              <a:rPr lang="en-US" dirty="0" smtClean="0"/>
              <a:t>Spooling </a:t>
            </a:r>
            <a:r>
              <a:rPr lang="en-US" dirty="0" smtClean="0"/>
              <a:t>Directory source</a:t>
            </a:r>
          </a:p>
          <a:p>
            <a:r>
              <a:rPr lang="en-US" dirty="0" smtClean="0"/>
              <a:t>Twitter </a:t>
            </a:r>
            <a:r>
              <a:rPr lang="en-US" dirty="0" err="1" smtClean="0"/>
              <a:t>Firehose</a:t>
            </a:r>
            <a:r>
              <a:rPr lang="en-US" dirty="0" smtClean="0"/>
              <a:t> Source</a:t>
            </a:r>
          </a:p>
          <a:p>
            <a:r>
              <a:rPr lang="en-US" dirty="0" smtClean="0"/>
              <a:t>Kafka Source</a:t>
            </a:r>
          </a:p>
          <a:p>
            <a:r>
              <a:rPr lang="en-US" dirty="0" smtClean="0"/>
              <a:t>HTTP Source</a:t>
            </a:r>
            <a:endParaRPr lang="en-US" dirty="0" smtClean="0"/>
          </a:p>
          <a:p>
            <a:r>
              <a:rPr lang="en-US" dirty="0" smtClean="0"/>
              <a:t>….</a:t>
            </a:r>
          </a:p>
          <a:p>
            <a:pPr marL="0" indent="0">
              <a:buNone/>
            </a:pPr>
            <a:endParaRPr lang="en-US" dirty="0"/>
          </a:p>
        </p:txBody>
      </p:sp>
      <p:sp>
        <p:nvSpPr>
          <p:cNvPr id="4" name="TextBox 3"/>
          <p:cNvSpPr txBox="1"/>
          <p:nvPr/>
        </p:nvSpPr>
        <p:spPr>
          <a:xfrm>
            <a:off x="740869" y="6562511"/>
            <a:ext cx="494847" cy="369332"/>
          </a:xfrm>
          <a:prstGeom prst="rect">
            <a:avLst/>
          </a:prstGeom>
          <a:noFill/>
        </p:spPr>
        <p:txBody>
          <a:bodyPr wrap="none" rtlCol="0">
            <a:spAutoFit/>
          </a:bodyPr>
          <a:lstStyle/>
          <a:p>
            <a:r>
              <a:rPr lang="en-US" dirty="0" smtClean="0"/>
              <a:t>Q3</a:t>
            </a:r>
            <a:endParaRPr lang="en-US" dirty="0"/>
          </a:p>
        </p:txBody>
      </p:sp>
    </p:spTree>
    <p:extLst>
      <p:ext uri="{BB962C8B-B14F-4D97-AF65-F5344CB8AC3E}">
        <p14:creationId xmlns:p14="http://schemas.microsoft.com/office/powerpoint/2010/main" val="29346635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8720</TotalTime>
  <Words>2132</Words>
  <Application>Microsoft Macintosh PowerPoint</Application>
  <PresentationFormat>On-screen Show (4:3)</PresentationFormat>
  <Paragraphs>142</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Advantage</vt:lpstr>
      <vt:lpstr>Flume</vt:lpstr>
      <vt:lpstr>Deadlines &amp; Announcements</vt:lpstr>
      <vt:lpstr>What is Flume?</vt:lpstr>
      <vt:lpstr>Model</vt:lpstr>
      <vt:lpstr>Simple Flume Example</vt:lpstr>
      <vt:lpstr>Deploying the flume agent</vt:lpstr>
      <vt:lpstr>Defining the flow</vt:lpstr>
      <vt:lpstr>Configuring the flow</vt:lpstr>
      <vt:lpstr>Possible sources</vt:lpstr>
      <vt:lpstr>Flume Channels</vt:lpstr>
      <vt:lpstr>Possible Sinks</vt:lpstr>
      <vt:lpstr>Interceptors</vt:lpstr>
      <vt:lpstr>Example</vt:lpstr>
      <vt:lpstr>Is Flume a good fit for your problem?</vt:lpstr>
      <vt:lpstr>Reliability</vt:lpstr>
      <vt:lpstr>Questions</vt:lpstr>
    </vt:vector>
  </TitlesOfParts>
  <Company>Rose-Hulman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Hadoop Ecosytem</dc:title>
  <dc:creator>Sriram  Mohan</dc:creator>
  <cp:lastModifiedBy>Sriram  Mohan</cp:lastModifiedBy>
  <cp:revision>113</cp:revision>
  <dcterms:created xsi:type="dcterms:W3CDTF">2014-09-03T11:44:36Z</dcterms:created>
  <dcterms:modified xsi:type="dcterms:W3CDTF">2015-10-21T19:37:22Z</dcterms:modified>
</cp:coreProperties>
</file>