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16"/>
  </p:notesMasterIdLst>
  <p:sldIdLst>
    <p:sldId id="256" r:id="rId2"/>
    <p:sldId id="281" r:id="rId3"/>
    <p:sldId id="289" r:id="rId4"/>
    <p:sldId id="292" r:id="rId5"/>
    <p:sldId id="293" r:id="rId6"/>
    <p:sldId id="299" r:id="rId7"/>
    <p:sldId id="294" r:id="rId8"/>
    <p:sldId id="295" r:id="rId9"/>
    <p:sldId id="296" r:id="rId10"/>
    <p:sldId id="297" r:id="rId11"/>
    <p:sldId id="300" r:id="rId12"/>
    <p:sldId id="298" r:id="rId13"/>
    <p:sldId id="301"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6" autoAdjust="0"/>
    <p:restoredTop sz="55459" autoAdjust="0"/>
  </p:normalViewPr>
  <p:slideViewPr>
    <p:cSldViewPr snapToGrid="0" snapToObjects="1">
      <p:cViewPr varScale="1">
        <p:scale>
          <a:sx n="49" d="100"/>
          <a:sy n="49" d="100"/>
        </p:scale>
        <p:origin x="-2344"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569EF4-73FF-3B47-BF9A-13AC20A78E08}" type="datetimeFigureOut">
              <a:rPr lang="en-US" smtClean="0"/>
              <a:t>10/14/15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3F37CE-E488-3F49-9ED3-72A090680276}" type="slidenum">
              <a:rPr lang="en-US" smtClean="0"/>
              <a:t>‹#›</a:t>
            </a:fld>
            <a:endParaRPr lang="en-US"/>
          </a:p>
        </p:txBody>
      </p:sp>
    </p:spTree>
    <p:extLst>
      <p:ext uri="{BB962C8B-B14F-4D97-AF65-F5344CB8AC3E}">
        <p14:creationId xmlns:p14="http://schemas.microsoft.com/office/powerpoint/2010/main" val="8429969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1</a:t>
            </a:fld>
            <a:endParaRPr lang="en-US"/>
          </a:p>
        </p:txBody>
      </p:sp>
    </p:spTree>
    <p:extLst>
      <p:ext uri="{BB962C8B-B14F-4D97-AF65-F5344CB8AC3E}">
        <p14:creationId xmlns:p14="http://schemas.microsoft.com/office/powerpoint/2010/main" val="1529702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Hive organizes tables into partitions, a way of dividing a table into coarse-grained parts based on the value of a partition column, such as a date. Using partitions can make it faster to do queries on slices of the data. Tables or partitions may be subdivided further into buckets to give extra structure to the data that may be used for more efficient queries. For example, bucketing by user ID means we can quickly evaluate a user-based query by running it on a randomized sample of the total set of users.</a:t>
            </a:r>
          </a:p>
          <a:p>
            <a:endParaRPr lang="en-US" dirty="0" smtClean="0"/>
          </a:p>
          <a:p>
            <a:r>
              <a:rPr lang="en-US" dirty="0" smtClean="0"/>
              <a:t>Let us consider an example where partitions are commonly used - log files where each record includes a timestamp. If we partitioned by date, then records for the same date would be stored in the same partition. The advantage to this scheme is that queries that are restricted to a particular date or set of dates can be answered much more efficiently because they only need to scan the files in the partitions that the query pertains to. Notice that partitioning does not preclude more wide-ranging queries: it is still feasible to query the entire dataset across many partitions.</a:t>
            </a:r>
          </a:p>
          <a:p>
            <a:endParaRPr lang="en-US" dirty="0" smtClean="0"/>
          </a:p>
          <a:p>
            <a:r>
              <a:rPr lang="en-US" dirty="0" smtClean="0"/>
              <a:t>A table may be partitioned in multiple dimensions. For example, in addition to partitioning logs by date, we might also </a:t>
            </a:r>
            <a:r>
              <a:rPr lang="en-US" dirty="0" err="1" smtClean="0"/>
              <a:t>subpartition</a:t>
            </a:r>
            <a:r>
              <a:rPr lang="en-US" dirty="0" smtClean="0"/>
              <a:t> each date partition by country to permit efficient queries by </a:t>
            </a:r>
            <a:r>
              <a:rPr lang="en-US" dirty="0" err="1" smtClean="0"/>
              <a:t>location.Partitions</a:t>
            </a:r>
            <a:r>
              <a:rPr lang="en-US" dirty="0" smtClean="0"/>
              <a:t> are defined at table creation time using the PARTITIONED BY clause,  which takes a list of column definitions.</a:t>
            </a:r>
          </a:p>
          <a:p>
            <a:endParaRPr lang="en-US" dirty="0" smtClean="0"/>
          </a:p>
          <a:p>
            <a:r>
              <a:rPr lang="en-US" dirty="0" smtClean="0"/>
              <a:t>Partition Creation</a:t>
            </a:r>
          </a:p>
          <a:p>
            <a:r>
              <a:rPr lang="en-US" dirty="0" smtClean="0"/>
              <a:t>CREATE TABLE </a:t>
            </a:r>
            <a:r>
              <a:rPr lang="en-US" dirty="0" err="1" smtClean="0"/>
              <a:t>logData</a:t>
            </a:r>
            <a:r>
              <a:rPr lang="en-US" dirty="0" smtClean="0"/>
              <a:t> (</a:t>
            </a:r>
            <a:r>
              <a:rPr lang="en-US" dirty="0" err="1" smtClean="0"/>
              <a:t>ts</a:t>
            </a:r>
            <a:r>
              <a:rPr lang="en-US" dirty="0" smtClean="0"/>
              <a:t> BIGINT, </a:t>
            </a:r>
            <a:r>
              <a:rPr lang="en-US" dirty="0" err="1" smtClean="0"/>
              <a:t>logLine</a:t>
            </a:r>
            <a:r>
              <a:rPr lang="en-US" dirty="0" smtClean="0"/>
              <a:t> String) PARTITIONED BY (date STRING);</a:t>
            </a:r>
          </a:p>
          <a:p>
            <a:r>
              <a:rPr lang="en-US" dirty="0" smtClean="0"/>
              <a:t>During the load process, the partition values are specified explicitly</a:t>
            </a:r>
          </a:p>
          <a:p>
            <a:endParaRPr lang="en-US" dirty="0" smtClean="0"/>
          </a:p>
          <a:p>
            <a:r>
              <a:rPr lang="en-US" dirty="0" smtClean="0"/>
              <a:t>Load Static Partition</a:t>
            </a:r>
          </a:p>
          <a:p>
            <a:r>
              <a:rPr lang="en-US" dirty="0" smtClean="0"/>
              <a:t>LOAD DATA INPATH 'input/hive/partitions/</a:t>
            </a:r>
            <a:r>
              <a:rPr lang="en-US" dirty="0" err="1" smtClean="0"/>
              <a:t>logdata</a:t>
            </a:r>
            <a:r>
              <a:rPr lang="en-US" dirty="0" smtClean="0"/>
              <a:t>' INTO TABLE logs PARTITION(</a:t>
            </a:r>
            <a:r>
              <a:rPr lang="en-US" dirty="0" err="1" smtClean="0"/>
              <a:t>dt</a:t>
            </a:r>
            <a:r>
              <a:rPr lang="en-US" dirty="0" smtClean="0"/>
              <a:t> = '2001-01=01');</a:t>
            </a:r>
          </a:p>
          <a:p>
            <a:r>
              <a:rPr lang="en-US" dirty="0" smtClean="0"/>
              <a:t>At the filesystem level, partitions are simply nested subdirectories of the table directory. Thus the directory /user/hive/warehouse/</a:t>
            </a:r>
            <a:r>
              <a:rPr lang="en-US" dirty="0" err="1" smtClean="0"/>
              <a:t>logData</a:t>
            </a:r>
            <a:r>
              <a:rPr lang="en-US" dirty="0" smtClean="0"/>
              <a:t> will have different subdirectories for each date partition. In Hive, it is possible to dynamically partition the data using an INSERT statement. Let us assume that we have another table called </a:t>
            </a:r>
            <a:r>
              <a:rPr lang="en-US" dirty="0" err="1" smtClean="0"/>
              <a:t>archiveLogData</a:t>
            </a:r>
            <a:r>
              <a:rPr lang="en-US" dirty="0" smtClean="0"/>
              <a:t> and we would like to move the contents of the </a:t>
            </a:r>
            <a:r>
              <a:rPr lang="en-US" dirty="0" err="1" smtClean="0"/>
              <a:t>logData</a:t>
            </a:r>
            <a:r>
              <a:rPr lang="en-US" dirty="0" smtClean="0"/>
              <a:t> table to this </a:t>
            </a:r>
            <a:r>
              <a:rPr lang="en-US" dirty="0" err="1" smtClean="0"/>
              <a:t>archiveLogData</a:t>
            </a:r>
            <a:r>
              <a:rPr lang="en-US" dirty="0" smtClean="0"/>
              <a:t> and partition this data that is being entered into </a:t>
            </a:r>
            <a:r>
              <a:rPr lang="en-US" dirty="0" err="1" smtClean="0"/>
              <a:t>archiveLogData</a:t>
            </a:r>
            <a:r>
              <a:rPr lang="en-US" dirty="0" smtClean="0"/>
              <a:t> by date. This can be achieved by using the following statements.</a:t>
            </a:r>
          </a:p>
          <a:p>
            <a:endParaRPr lang="en-US" dirty="0" smtClean="0"/>
          </a:p>
          <a:p>
            <a:r>
              <a:rPr lang="en-US" dirty="0" smtClean="0"/>
              <a:t>Dynamic Partition in Hive</a:t>
            </a:r>
          </a:p>
          <a:p>
            <a:r>
              <a:rPr lang="en-US" dirty="0" smtClean="0"/>
              <a:t>//Create the table and specify the partition column</a:t>
            </a:r>
          </a:p>
          <a:p>
            <a:r>
              <a:rPr lang="en-US" dirty="0" smtClean="0"/>
              <a:t>CREATE TABLE </a:t>
            </a:r>
            <a:r>
              <a:rPr lang="en-US" dirty="0" err="1" smtClean="0"/>
              <a:t>archivelogData</a:t>
            </a:r>
            <a:r>
              <a:rPr lang="en-US" dirty="0" smtClean="0"/>
              <a:t> (</a:t>
            </a:r>
            <a:r>
              <a:rPr lang="en-US" dirty="0" err="1" smtClean="0"/>
              <a:t>ts</a:t>
            </a:r>
            <a:r>
              <a:rPr lang="en-US" dirty="0" smtClean="0"/>
              <a:t> BIGINT, </a:t>
            </a:r>
            <a:r>
              <a:rPr lang="en-US" dirty="0" err="1" smtClean="0"/>
              <a:t>logLine</a:t>
            </a:r>
            <a:r>
              <a:rPr lang="en-US" dirty="0" smtClean="0"/>
              <a:t> String) PARTITIONED BY (date STRING);</a:t>
            </a:r>
          </a:p>
          <a:p>
            <a:r>
              <a:rPr lang="en-US" dirty="0" smtClean="0"/>
              <a:t> </a:t>
            </a:r>
          </a:p>
          <a:p>
            <a:r>
              <a:rPr lang="en-US" dirty="0" smtClean="0"/>
              <a:t> </a:t>
            </a:r>
          </a:p>
          <a:p>
            <a:r>
              <a:rPr lang="en-US" dirty="0" smtClean="0"/>
              <a:t>//Set dynamic partitioning to be true for this transaction</a:t>
            </a:r>
          </a:p>
          <a:p>
            <a:r>
              <a:rPr lang="en-US" dirty="0" smtClean="0"/>
              <a:t>Set </a:t>
            </a:r>
            <a:r>
              <a:rPr lang="en-US" dirty="0" err="1" smtClean="0"/>
              <a:t>hive.exec.dynamic.partition.mode</a:t>
            </a:r>
            <a:r>
              <a:rPr lang="en-US" dirty="0" smtClean="0"/>
              <a:t>=</a:t>
            </a:r>
            <a:r>
              <a:rPr lang="en-US" dirty="0" err="1" smtClean="0"/>
              <a:t>nonstrict</a:t>
            </a:r>
            <a:r>
              <a:rPr lang="en-US" dirty="0" smtClean="0"/>
              <a:t>;</a:t>
            </a:r>
          </a:p>
          <a:p>
            <a:r>
              <a:rPr lang="en-US" dirty="0" smtClean="0"/>
              <a:t> </a:t>
            </a:r>
          </a:p>
          <a:p>
            <a:r>
              <a:rPr lang="en-US" dirty="0" smtClean="0"/>
              <a:t>//Move the data from the </a:t>
            </a:r>
            <a:r>
              <a:rPr lang="en-US" dirty="0" err="1" smtClean="0"/>
              <a:t>logData</a:t>
            </a:r>
            <a:r>
              <a:rPr lang="en-US" dirty="0" smtClean="0"/>
              <a:t> table to the </a:t>
            </a:r>
            <a:r>
              <a:rPr lang="en-US" dirty="0" err="1" smtClean="0"/>
              <a:t>archiveLogData</a:t>
            </a:r>
            <a:r>
              <a:rPr lang="en-US" dirty="0" smtClean="0"/>
              <a:t> table; Specifying the from clause at the start of the query allows you to insert into more than one table.</a:t>
            </a:r>
          </a:p>
          <a:p>
            <a:r>
              <a:rPr lang="en-US" dirty="0" smtClean="0"/>
              <a:t>From </a:t>
            </a:r>
            <a:r>
              <a:rPr lang="en-US" dirty="0" err="1" smtClean="0"/>
              <a:t>logDATA</a:t>
            </a:r>
            <a:r>
              <a:rPr lang="en-US" dirty="0" smtClean="0"/>
              <a:t> INSERT INTO TABLE </a:t>
            </a:r>
            <a:r>
              <a:rPr lang="en-US" dirty="0" err="1" smtClean="0"/>
              <a:t>archiveLogData</a:t>
            </a:r>
            <a:r>
              <a:rPr lang="en-US" dirty="0" smtClean="0"/>
              <a:t>(date) Select </a:t>
            </a:r>
            <a:r>
              <a:rPr lang="en-US" dirty="0" err="1" smtClean="0"/>
              <a:t>ts</a:t>
            </a:r>
            <a:r>
              <a:rPr lang="en-US" dirty="0" smtClean="0"/>
              <a:t>, </a:t>
            </a:r>
            <a:r>
              <a:rPr lang="en-US" dirty="0" err="1" smtClean="0"/>
              <a:t>logLine</a:t>
            </a:r>
            <a:r>
              <a:rPr lang="en-US" dirty="0" smtClean="0"/>
              <a:t>, date from </a:t>
            </a:r>
            <a:r>
              <a:rPr lang="en-US" dirty="0" err="1" smtClean="0"/>
              <a:t>logData</a:t>
            </a:r>
            <a:r>
              <a:rPr lang="en-US" dirty="0" smtClean="0"/>
              <a:t>;</a:t>
            </a:r>
          </a:p>
          <a:p>
            <a:r>
              <a:rPr lang="en-US" dirty="0" smtClean="0"/>
              <a:t> </a:t>
            </a:r>
          </a:p>
          <a:p>
            <a:r>
              <a:rPr lang="en-US" dirty="0" smtClean="0"/>
              <a:t> </a:t>
            </a:r>
          </a:p>
          <a:p>
            <a:endParaRPr lang="en-US" dirty="0" smtClean="0"/>
          </a:p>
          <a:p>
            <a:r>
              <a:rPr lang="en-US" dirty="0" smtClean="0"/>
              <a:t>Similar to SQL, Hive supports a simple command that can be used to obtain a table's metadata. The DESCRIBE command shows the list of columns including partition columns for the given table. If the EXTENDED keyword is specified then it will show all the metadata for the table in Thrift serialized form. This is generally only useful for debugging and not for general use. If the FORMATTED keyword is specified, then it will show the metadata in a tabular format.</a:t>
            </a:r>
          </a:p>
          <a:p>
            <a:endParaRPr lang="en-US" dirty="0" smtClean="0"/>
          </a:p>
          <a:p>
            <a:r>
              <a:rPr lang="en-US" dirty="0" smtClean="0"/>
              <a:t>Hive Describe</a:t>
            </a:r>
          </a:p>
          <a:p>
            <a:r>
              <a:rPr lang="en-US" dirty="0" smtClean="0"/>
              <a:t>//Gives metadata associated with the employee table.</a:t>
            </a:r>
          </a:p>
          <a:p>
            <a:r>
              <a:rPr lang="en-US" dirty="0" smtClean="0"/>
              <a:t>hive&gt; Describe employees;</a:t>
            </a:r>
          </a:p>
          <a:p>
            <a:endParaRPr lang="en-US" dirty="0"/>
          </a:p>
        </p:txBody>
      </p:sp>
      <p:sp>
        <p:nvSpPr>
          <p:cNvPr id="4" name="Slide Number Placeholder 3"/>
          <p:cNvSpPr>
            <a:spLocks noGrp="1"/>
          </p:cNvSpPr>
          <p:nvPr>
            <p:ph type="sldNum" sz="quarter" idx="10"/>
          </p:nvPr>
        </p:nvSpPr>
        <p:spPr/>
        <p:txBody>
          <a:bodyPr/>
          <a:lstStyle/>
          <a:p>
            <a:fld id="{BA934139-1D1E-3644-B73A-E3313631D335}" type="slidenum">
              <a:rPr lang="en-US" smtClean="0"/>
              <a:t>13</a:t>
            </a:fld>
            <a:endParaRPr lang="en-US"/>
          </a:p>
        </p:txBody>
      </p:sp>
    </p:spTree>
    <p:extLst>
      <p:ext uri="{BB962C8B-B14F-4D97-AF65-F5344CB8AC3E}">
        <p14:creationId xmlns:p14="http://schemas.microsoft.com/office/powerpoint/2010/main" val="969677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Hive is a data warehouse system for Hadoop that facilitates easy data summarization, ad-hoc queries, and the analysis of large datasets stored in Hadoop compatible file systems. Hive provides a mechanism to project structure onto this data and query the data using a </a:t>
            </a:r>
            <a:r>
              <a:rPr lang="en-US" dirty="0" err="1" smtClean="0"/>
              <a:t>SQLlike</a:t>
            </a:r>
            <a:r>
              <a:rPr lang="en-US" dirty="0" smtClean="0"/>
              <a:t> language called </a:t>
            </a:r>
            <a:r>
              <a:rPr lang="en-US" dirty="0" err="1" smtClean="0"/>
              <a:t>HiveQL</a:t>
            </a:r>
            <a:r>
              <a:rPr lang="en-US" dirty="0" smtClean="0"/>
              <a:t>. At the same time this language also allows traditional map/reduce programmers to plug in their custom mappers and reducers when it is inconvenient or inefficient to express this logic in </a:t>
            </a:r>
            <a:r>
              <a:rPr lang="en-US" dirty="0" err="1" smtClean="0"/>
              <a:t>HiveQL</a:t>
            </a:r>
            <a:r>
              <a:rPr lang="en-US" dirty="0" smtClean="0"/>
              <a:t>.</a:t>
            </a:r>
          </a:p>
          <a:p>
            <a:endParaRPr lang="en-US" dirty="0" smtClean="0"/>
          </a:p>
          <a:p>
            <a:r>
              <a:rPr lang="en-US" dirty="0" smtClean="0"/>
              <a:t>Hive does not use sophisticated indexes like many RDBMS which are able to answer queries in seconds. Hive supports two types of indexes (compaction &amp; bitmap), but more indexes are being planned. Project Stinger is supposed to increased Hive performance 100X. Hive queries usually take minutes or hours. However, Hive scales very well and can execute queries across data of the magnitude of Petabytes. The Hadoop ecosystem and Hive are under very active development, however, and speedups are achieved with every new iteration. Updates, transactions, and indexes are mainstays of traditional databases. Yet, until recently, these features have not been considered a part of Hive’s feature set. This is because Hive was built to operate over HDFS data using MapReduce, where full-table scans are the norm and a table update is achieved by transforming the data into a new table. For a data warehousing application that runs over large portions of the dataset, this works well.</a:t>
            </a:r>
          </a:p>
          <a:p>
            <a:endParaRPr lang="en-US" dirty="0" smtClean="0"/>
          </a:p>
          <a:p>
            <a:r>
              <a:rPr lang="en-US" dirty="0" smtClean="0"/>
              <a:t>Support for updates and deletes</a:t>
            </a:r>
            <a:r>
              <a:rPr lang="en-US" baseline="0" dirty="0" smtClean="0"/>
              <a:t> were added in hive 0.14 for tables that support acid transaction. See https://</a:t>
            </a:r>
            <a:r>
              <a:rPr lang="en-US" baseline="0" dirty="0" err="1" smtClean="0"/>
              <a:t>cwiki.apache.org</a:t>
            </a:r>
            <a:r>
              <a:rPr lang="en-US" baseline="0" dirty="0" smtClean="0"/>
              <a:t>/confluence/display/Hive/</a:t>
            </a:r>
            <a:r>
              <a:rPr lang="en-US" baseline="0" dirty="0" err="1" smtClean="0"/>
              <a:t>Hive+Transactions</a:t>
            </a:r>
            <a:r>
              <a:rPr lang="en-US" baseline="0" dirty="0" smtClean="0"/>
              <a:t> for details.</a:t>
            </a:r>
            <a:endParaRPr lang="en-US" dirty="0" smtClean="0"/>
          </a:p>
          <a:p>
            <a:endParaRPr lang="en-US" dirty="0" smtClean="0"/>
          </a:p>
          <a:p>
            <a:r>
              <a:rPr lang="en-US" dirty="0" smtClean="0"/>
              <a:t>Hive organizes data into tables, which provide a means for attaching structure to data stored in HDFS. Metadata— such as table schemas—is stored in a database called the </a:t>
            </a:r>
            <a:r>
              <a:rPr lang="en-US" dirty="0" err="1" smtClean="0"/>
              <a:t>metastore</a:t>
            </a:r>
            <a:r>
              <a:rPr lang="en-US" dirty="0" smtClean="0"/>
              <a:t>. When starting out with Hive, it is convenient to run the </a:t>
            </a:r>
            <a:r>
              <a:rPr lang="en-US" dirty="0" err="1" smtClean="0"/>
              <a:t>metastore</a:t>
            </a:r>
            <a:r>
              <a:rPr lang="en-US" dirty="0" smtClean="0"/>
              <a:t> on your local machine. In this configuration, which is the default, the Hive table definitions that you create will be local to your machine, so you can't share them with other users.  In this mode the </a:t>
            </a:r>
            <a:r>
              <a:rPr lang="en-US" dirty="0" err="1" smtClean="0"/>
              <a:t>metastore</a:t>
            </a:r>
            <a:r>
              <a:rPr lang="en-US" dirty="0" smtClean="0"/>
              <a:t> uses a Derby database, and both the database and the </a:t>
            </a:r>
            <a:r>
              <a:rPr lang="en-US" dirty="0" err="1" smtClean="0"/>
              <a:t>metastore</a:t>
            </a:r>
            <a:r>
              <a:rPr lang="en-US" dirty="0" smtClean="0"/>
              <a:t> service run embedded in the main </a:t>
            </a:r>
            <a:r>
              <a:rPr lang="en-US" dirty="0" err="1" smtClean="0"/>
              <a:t>HiveServer</a:t>
            </a:r>
            <a:r>
              <a:rPr lang="en-US" dirty="0" smtClean="0"/>
              <a:t> process. Both are started for you when you start the </a:t>
            </a:r>
            <a:r>
              <a:rPr lang="en-US" dirty="0" err="1" smtClean="0"/>
              <a:t>HiveServer</a:t>
            </a:r>
            <a:r>
              <a:rPr lang="en-US" dirty="0" smtClean="0"/>
              <a:t> process. This mode requires the least amount of effort to configure, but it can support only one active user at a time and is not certified for production use.</a:t>
            </a:r>
          </a:p>
        </p:txBody>
      </p:sp>
      <p:sp>
        <p:nvSpPr>
          <p:cNvPr id="4" name="Slide Number Placeholder 3"/>
          <p:cNvSpPr>
            <a:spLocks noGrp="1"/>
          </p:cNvSpPr>
          <p:nvPr>
            <p:ph type="sldNum" sz="quarter" idx="10"/>
          </p:nvPr>
        </p:nvSpPr>
        <p:spPr/>
        <p:txBody>
          <a:bodyPr/>
          <a:lstStyle/>
          <a:p>
            <a:fld id="{BA934139-1D1E-3644-B73A-E3313631D335}" type="slidenum">
              <a:rPr lang="en-US" smtClean="0"/>
              <a:t>3</a:t>
            </a:fld>
            <a:endParaRPr lang="en-US"/>
          </a:p>
        </p:txBody>
      </p:sp>
    </p:spTree>
    <p:extLst>
      <p:ext uri="{BB962C8B-B14F-4D97-AF65-F5344CB8AC3E}">
        <p14:creationId xmlns:p14="http://schemas.microsoft.com/office/powerpoint/2010/main" val="2098220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shell is the primary way that we will interact with Hive, by issuing commands in </a:t>
            </a:r>
            <a:r>
              <a:rPr lang="en-US" dirty="0" err="1" smtClean="0"/>
              <a:t>HiveQL</a:t>
            </a:r>
            <a:r>
              <a:rPr lang="en-US" dirty="0" smtClean="0"/>
              <a:t>. </a:t>
            </a:r>
            <a:r>
              <a:rPr lang="en-US" dirty="0" err="1" smtClean="0"/>
              <a:t>HiveQL</a:t>
            </a:r>
            <a:r>
              <a:rPr lang="en-US" dirty="0" smtClean="0"/>
              <a:t> is Hive’s query language, a dialect of SQL. It is heavily influenced by SQL, so if you are familiar with SQL, you should feel at home using Hive. When starting Hive for the first time, we can check that it is working by listing its tables —there should be none. The command must be terminated with a semicolon to tell Hive to execute it: </a:t>
            </a:r>
          </a:p>
          <a:p>
            <a:endParaRPr lang="en-US" dirty="0" smtClean="0"/>
          </a:p>
          <a:p>
            <a:r>
              <a:rPr lang="en-US" dirty="0" smtClean="0"/>
              <a:t>Show Tables</a:t>
            </a:r>
          </a:p>
          <a:p>
            <a:r>
              <a:rPr lang="en-US" dirty="0" smtClean="0"/>
              <a:t>$hive</a:t>
            </a:r>
          </a:p>
          <a:p>
            <a:r>
              <a:rPr lang="en-US" dirty="0" smtClean="0"/>
              <a:t>hive&gt;Show Tables;</a:t>
            </a:r>
          </a:p>
          <a:p>
            <a:r>
              <a:rPr lang="en-US" dirty="0" smtClean="0"/>
              <a:t>OK</a:t>
            </a:r>
          </a:p>
          <a:p>
            <a:r>
              <a:rPr lang="en-US" dirty="0" smtClean="0"/>
              <a:t>Time Taken 11.25 Seconds</a:t>
            </a:r>
          </a:p>
          <a:p>
            <a:r>
              <a:rPr lang="en-US" dirty="0" smtClean="0"/>
              <a:t>For a fresh install, the command takes a few seconds to run as it lazily creates the </a:t>
            </a:r>
            <a:r>
              <a:rPr lang="en-US" dirty="0" err="1" smtClean="0"/>
              <a:t>metastore</a:t>
            </a:r>
            <a:r>
              <a:rPr lang="en-US" dirty="0" smtClean="0"/>
              <a:t> database on your machine. </a:t>
            </a:r>
          </a:p>
          <a:p>
            <a:endParaRPr lang="en-US" dirty="0" smtClean="0"/>
          </a:p>
          <a:p>
            <a:r>
              <a:rPr lang="en-US" dirty="0" smtClean="0"/>
              <a:t>You can also run the Hive shell in </a:t>
            </a:r>
            <a:r>
              <a:rPr lang="en-US" dirty="0" err="1" smtClean="0"/>
              <a:t>noninteractive</a:t>
            </a:r>
            <a:r>
              <a:rPr lang="en-US" dirty="0" smtClean="0"/>
              <a:t> mode. The -f option runs the commands in the specified file, which is </a:t>
            </a:r>
            <a:r>
              <a:rPr lang="en-US" dirty="0" err="1" smtClean="0"/>
              <a:t>hiveScript.q</a:t>
            </a:r>
            <a:r>
              <a:rPr lang="en-US" dirty="0" smtClean="0"/>
              <a:t> in this example: </a:t>
            </a:r>
          </a:p>
          <a:p>
            <a:endParaRPr lang="en-US" dirty="0" smtClean="0"/>
          </a:p>
          <a:p>
            <a:r>
              <a:rPr lang="en-US" dirty="0" smtClean="0"/>
              <a:t>$hive -f </a:t>
            </a:r>
            <a:r>
              <a:rPr lang="en-US" dirty="0" err="1" smtClean="0"/>
              <a:t>hiveScript.q</a:t>
            </a:r>
            <a:endParaRPr lang="en-US" dirty="0" smtClean="0"/>
          </a:p>
          <a:p>
            <a:r>
              <a:rPr lang="en-US" dirty="0" smtClean="0"/>
              <a:t>For short scripts, you can use the -e option to specify the commands inline, in which case the final semicolon is not required: </a:t>
            </a:r>
          </a:p>
          <a:p>
            <a:endParaRPr lang="en-US" dirty="0" smtClean="0"/>
          </a:p>
          <a:p>
            <a:r>
              <a:rPr lang="en-US" dirty="0" smtClean="0"/>
              <a:t>$hive -e 'Select * from employees'</a:t>
            </a:r>
            <a:endParaRPr lang="en-US" dirty="0"/>
          </a:p>
        </p:txBody>
      </p:sp>
      <p:sp>
        <p:nvSpPr>
          <p:cNvPr id="4" name="Slide Number Placeholder 3"/>
          <p:cNvSpPr>
            <a:spLocks noGrp="1"/>
          </p:cNvSpPr>
          <p:nvPr>
            <p:ph type="sldNum" sz="quarter" idx="10"/>
          </p:nvPr>
        </p:nvSpPr>
        <p:spPr/>
        <p:txBody>
          <a:bodyPr/>
          <a:lstStyle/>
          <a:p>
            <a:fld id="{BA934139-1D1E-3644-B73A-E3313631D335}" type="slidenum">
              <a:rPr lang="en-US" smtClean="0"/>
              <a:t>4</a:t>
            </a:fld>
            <a:endParaRPr lang="en-US"/>
          </a:p>
        </p:txBody>
      </p:sp>
    </p:spTree>
    <p:extLst>
      <p:ext uri="{BB962C8B-B14F-4D97-AF65-F5344CB8AC3E}">
        <p14:creationId xmlns:p14="http://schemas.microsoft.com/office/powerpoint/2010/main" val="401306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Hive table is logically made up of the data being stored and the associated metadata describing the layout of the data in the table. The data typically resides in HDFS, although it may reside in any Hadoop filesystem, including the local filesystem or S3. Hive stores the metadata in a relational database. </a:t>
            </a:r>
          </a:p>
          <a:p>
            <a:endParaRPr lang="en-US" dirty="0" smtClean="0"/>
          </a:p>
          <a:p>
            <a:r>
              <a:rPr lang="en-US" dirty="0" smtClean="0"/>
              <a:t>Managed Table &amp; External Table</a:t>
            </a:r>
          </a:p>
          <a:p>
            <a:r>
              <a:rPr lang="en-US" dirty="0" smtClean="0"/>
              <a:t>By default, every table created in Hive is a Managed Table. In a managed table, hive is responsible for managing the data and the metadata. When hive manages a table, the contents of the table are stored within the warehouse directory. You can also create an external table. In an external table, the data is at an existing location outside the warehouse directory.</a:t>
            </a:r>
          </a:p>
          <a:p>
            <a:endParaRPr lang="en-US" dirty="0" smtClean="0"/>
          </a:p>
          <a:p>
            <a:r>
              <a:rPr lang="en-US" dirty="0" smtClean="0"/>
              <a:t>The difference between the two table types is seen in the LOAD and DROP semantics. Let’s consider a managed table first. When you load data into a managed table, it is moved into Hive’s warehouse directory. </a:t>
            </a:r>
            <a:endParaRPr lang="en-US" dirty="0"/>
          </a:p>
        </p:txBody>
      </p:sp>
      <p:sp>
        <p:nvSpPr>
          <p:cNvPr id="4" name="Slide Number Placeholder 3"/>
          <p:cNvSpPr>
            <a:spLocks noGrp="1"/>
          </p:cNvSpPr>
          <p:nvPr>
            <p:ph type="sldNum" sz="quarter" idx="10"/>
          </p:nvPr>
        </p:nvSpPr>
        <p:spPr/>
        <p:txBody>
          <a:bodyPr/>
          <a:lstStyle/>
          <a:p>
            <a:fld id="{BA934139-1D1E-3644-B73A-E3313631D335}" type="slidenum">
              <a:rPr lang="en-US" smtClean="0"/>
              <a:t>5</a:t>
            </a:fld>
            <a:endParaRPr lang="en-US"/>
          </a:p>
        </p:txBody>
      </p:sp>
    </p:spTree>
    <p:extLst>
      <p:ext uri="{BB962C8B-B14F-4D97-AF65-F5344CB8AC3E}">
        <p14:creationId xmlns:p14="http://schemas.microsoft.com/office/powerpoint/2010/main" val="4049162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create a managed table called employee with 3 columns - name, username of type string and salary of type float.</a:t>
            </a:r>
          </a:p>
          <a:p>
            <a:endParaRPr lang="en-US" dirty="0" smtClean="0"/>
          </a:p>
          <a:p>
            <a:r>
              <a:rPr lang="en-US" dirty="0" smtClean="0"/>
              <a:t>Create TABLE employees(name String, username String, salary float);</a:t>
            </a:r>
          </a:p>
          <a:p>
            <a:endParaRPr lang="en-US" dirty="0" smtClean="0"/>
          </a:p>
          <a:p>
            <a:r>
              <a:rPr lang="en-US" dirty="0" smtClean="0"/>
              <a:t>//Let us load the data in a file </a:t>
            </a:r>
            <a:r>
              <a:rPr lang="en-US" dirty="0" err="1" smtClean="0"/>
              <a:t>employee.txt</a:t>
            </a:r>
            <a:r>
              <a:rPr lang="en-US" dirty="0" smtClean="0"/>
              <a:t> to this table. The contents of the table are overwritten by the contents of the file.</a:t>
            </a:r>
          </a:p>
          <a:p>
            <a:r>
              <a:rPr lang="en-US" dirty="0" smtClean="0"/>
              <a:t>LOAD DATA INPATH '/user/</a:t>
            </a:r>
            <a:r>
              <a:rPr lang="en-US" dirty="0" err="1" smtClean="0"/>
              <a:t>mohan</a:t>
            </a:r>
            <a:r>
              <a:rPr lang="en-US" dirty="0" smtClean="0"/>
              <a:t>/</a:t>
            </a:r>
            <a:r>
              <a:rPr lang="en-US" dirty="0" err="1" smtClean="0"/>
              <a:t>employee.txt</a:t>
            </a:r>
            <a:r>
              <a:rPr lang="en-US" dirty="0" smtClean="0"/>
              <a:t>' OVERWRITE employees;</a:t>
            </a:r>
          </a:p>
          <a:p>
            <a:endParaRPr lang="en-US" dirty="0" smtClean="0"/>
          </a:p>
          <a:p>
            <a:r>
              <a:rPr lang="en-US" dirty="0" smtClean="0"/>
              <a:t>The Load command does not perform any validation </a:t>
            </a:r>
            <a:r>
              <a:rPr lang="en-US" dirty="0" err="1" smtClean="0"/>
              <a:t>checks.However</a:t>
            </a:r>
            <a:r>
              <a:rPr lang="en-US" dirty="0" smtClean="0"/>
              <a:t>, bear in mind that Hive does not check that the data in the files conform to the schema declared for the table, even for managed tables. If there is a mismatch, this will become apparent at query time, often by the query returning NULL for a missing field. You can check that the data is being parsed correctly by issuing a simple SELECT statement to retrieve a few rows directly from the table. The load command does not even insert the data into the table. Hive will simply move the file </a:t>
            </a:r>
            <a:r>
              <a:rPr lang="en-US" dirty="0" err="1" smtClean="0"/>
              <a:t>hdfs</a:t>
            </a:r>
            <a:r>
              <a:rPr lang="en-US" dirty="0" smtClean="0"/>
              <a:t>://user/</a:t>
            </a:r>
            <a:r>
              <a:rPr lang="en-US" dirty="0" err="1" smtClean="0"/>
              <a:t>mohan</a:t>
            </a:r>
            <a:r>
              <a:rPr lang="en-US" dirty="0" smtClean="0"/>
              <a:t>/</a:t>
            </a:r>
            <a:r>
              <a:rPr lang="en-US" dirty="0" err="1" smtClean="0"/>
              <a:t>employee.txt</a:t>
            </a:r>
            <a:r>
              <a:rPr lang="en-US" dirty="0" smtClean="0"/>
              <a:t> into Hive’s warehouse directory for the employees table. which is </a:t>
            </a:r>
            <a:r>
              <a:rPr lang="en-US" dirty="0" err="1" smtClean="0"/>
              <a:t>hdfs</a:t>
            </a:r>
            <a:r>
              <a:rPr lang="en-US" dirty="0" smtClean="0"/>
              <a:t>://user/hive/warehouse/</a:t>
            </a:r>
            <a:r>
              <a:rPr lang="en-US" dirty="0" err="1" smtClean="0"/>
              <a:t>employees.The</a:t>
            </a:r>
            <a:r>
              <a:rPr lang="en-US" dirty="0" smtClean="0"/>
              <a:t> load operation is very fast because it is just a move or rename within a filesystem.  There is a special case when the LOCAL keyword is used, where Hive will copy the data from the local filesystem into Hive’s warehouse directory (even if it, too, is on the same local filesystem). In all other cases, though, LOAD is a move operation and is best thought of as such. </a:t>
            </a:r>
          </a:p>
          <a:p>
            <a:endParaRPr lang="en-US" dirty="0" smtClean="0"/>
          </a:p>
          <a:p>
            <a:r>
              <a:rPr lang="en-US" dirty="0" smtClean="0"/>
              <a:t> </a:t>
            </a:r>
          </a:p>
          <a:p>
            <a:endParaRPr lang="en-US" dirty="0" smtClean="0"/>
          </a:p>
          <a:p>
            <a:r>
              <a:rPr lang="en-US" dirty="0" smtClean="0"/>
              <a:t>If the table is later dropped using:</a:t>
            </a:r>
          </a:p>
          <a:p>
            <a:r>
              <a:rPr lang="en-US" dirty="0" smtClean="0"/>
              <a:t>Drop Table employees;</a:t>
            </a:r>
          </a:p>
          <a:p>
            <a:endParaRPr lang="en-US" dirty="0" smtClean="0"/>
          </a:p>
          <a:p>
            <a:r>
              <a:rPr lang="en-US" dirty="0" smtClean="0"/>
              <a:t>then both the data and the metadata get deleted. Since the initial load was a move operation and drop deleted the data, there is no copy of the data anymore. On the other hand, an external table behaves quite differently.</a:t>
            </a:r>
            <a:endParaRPr lang="en-US" dirty="0"/>
          </a:p>
        </p:txBody>
      </p:sp>
      <p:sp>
        <p:nvSpPr>
          <p:cNvPr id="4" name="Slide Number Placeholder 3"/>
          <p:cNvSpPr>
            <a:spLocks noGrp="1"/>
          </p:cNvSpPr>
          <p:nvPr>
            <p:ph type="sldNum" sz="quarter" idx="10"/>
          </p:nvPr>
        </p:nvSpPr>
        <p:spPr/>
        <p:txBody>
          <a:bodyPr/>
          <a:lstStyle/>
          <a:p>
            <a:fld id="{BA934139-1D1E-3644-B73A-E3313631D335}" type="slidenum">
              <a:rPr lang="en-US" smtClean="0"/>
              <a:t>7</a:t>
            </a:fld>
            <a:endParaRPr lang="en-US"/>
          </a:p>
        </p:txBody>
      </p:sp>
    </p:spTree>
    <p:extLst>
      <p:ext uri="{BB962C8B-B14F-4D97-AF65-F5344CB8AC3E}">
        <p14:creationId xmlns:p14="http://schemas.microsoft.com/office/powerpoint/2010/main" val="4146756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External Table Creation</a:t>
            </a:r>
          </a:p>
          <a:p>
            <a:r>
              <a:rPr lang="en-US" dirty="0" smtClean="0"/>
              <a:t>//Let us create an external table called employee with 3 columns - name, username of type string and salary of type float. Location of the table is specified at run time</a:t>
            </a:r>
          </a:p>
          <a:p>
            <a:r>
              <a:rPr lang="en-US" dirty="0" smtClean="0"/>
              <a:t>Create EXTERNAL TABLE employees(name String, username String, salary float) LOCATION '/user/</a:t>
            </a:r>
            <a:r>
              <a:rPr lang="en-US" dirty="0" err="1" smtClean="0"/>
              <a:t>mohan</a:t>
            </a:r>
            <a:r>
              <a:rPr lang="en-US" dirty="0" smtClean="0"/>
              <a:t>/';</a:t>
            </a:r>
          </a:p>
          <a:p>
            <a:r>
              <a:rPr lang="en-US" dirty="0" smtClean="0"/>
              <a:t>//Let us load the data in a file </a:t>
            </a:r>
            <a:r>
              <a:rPr lang="en-US" dirty="0" err="1" smtClean="0"/>
              <a:t>employee.txt</a:t>
            </a:r>
            <a:r>
              <a:rPr lang="en-US" dirty="0" smtClean="0"/>
              <a:t> to this table. The contents of the table are overwritten by the contents of the file.</a:t>
            </a:r>
          </a:p>
          <a:p>
            <a:r>
              <a:rPr lang="en-US" dirty="0" smtClean="0"/>
              <a:t>LOAD DATA INPATH '/user/</a:t>
            </a:r>
            <a:r>
              <a:rPr lang="en-US" dirty="0" err="1" smtClean="0"/>
              <a:t>mohan</a:t>
            </a:r>
            <a:r>
              <a:rPr lang="en-US" dirty="0" smtClean="0"/>
              <a:t>/</a:t>
            </a:r>
            <a:r>
              <a:rPr lang="en-US" dirty="0" err="1" smtClean="0"/>
              <a:t>employee.txt</a:t>
            </a:r>
            <a:r>
              <a:rPr lang="en-US" dirty="0" smtClean="0"/>
              <a:t>' INTO TABLE employees;</a:t>
            </a:r>
          </a:p>
          <a:p>
            <a:r>
              <a:rPr lang="en-US" dirty="0" smtClean="0"/>
              <a:t>With the EXTERNAL keyword, Hive knows that it is not managing the data, so it doesn’t move it to its warehouse directory. Indeed, it doesn’t even check whether the external location exists at the time it is defined. This is a useful feature because it means you can create the data lazily after creating the table. When you drop an external table, Hive will leave the data untouched and only delete the metadata.</a:t>
            </a:r>
          </a:p>
          <a:p>
            <a:endParaRPr lang="en-US" dirty="0" smtClean="0"/>
          </a:p>
          <a:p>
            <a:r>
              <a:rPr lang="en-US" dirty="0" smtClean="0"/>
              <a:t>If you want to delete all the data in a table but keep the table definition (like DELETE or TRUNCATE in MySQL), you can simply delete the </a:t>
            </a:r>
            <a:r>
              <a:rPr lang="en-US" dirty="0" err="1" smtClean="0"/>
              <a:t>datafiles</a:t>
            </a:r>
            <a:r>
              <a:rPr lang="en-US" dirty="0" smtClean="0"/>
              <a:t>. For example:</a:t>
            </a:r>
          </a:p>
          <a:p>
            <a:r>
              <a:rPr lang="en-US" dirty="0" smtClean="0"/>
              <a:t>Hive Truncate</a:t>
            </a:r>
          </a:p>
          <a:p>
            <a:r>
              <a:rPr lang="en-US" dirty="0" smtClean="0"/>
              <a:t>//To DELETE or TRUNCATE the employees table.</a:t>
            </a:r>
          </a:p>
          <a:p>
            <a:r>
              <a:rPr lang="en-US" dirty="0" smtClean="0"/>
              <a:t>hive&gt; </a:t>
            </a:r>
            <a:r>
              <a:rPr lang="en-US" dirty="0" err="1" smtClean="0"/>
              <a:t>dfs</a:t>
            </a:r>
            <a:r>
              <a:rPr lang="en-US" dirty="0" smtClean="0"/>
              <a:t> -</a:t>
            </a:r>
            <a:r>
              <a:rPr lang="en-US" dirty="0" err="1" smtClean="0"/>
              <a:t>rmr</a:t>
            </a:r>
            <a:r>
              <a:rPr lang="en-US" dirty="0" smtClean="0"/>
              <a:t> /user/hive/warehouse/employees</a:t>
            </a:r>
          </a:p>
          <a:p>
            <a:r>
              <a:rPr lang="en-US" dirty="0" smtClean="0"/>
              <a:t>As of Hive 0.11 a truncate feature has been added to hive. The above functionality can be achieved by using a truncate command. For example:</a:t>
            </a:r>
          </a:p>
          <a:p>
            <a:endParaRPr lang="en-US" dirty="0" smtClean="0"/>
          </a:p>
          <a:p>
            <a:r>
              <a:rPr lang="en-US" dirty="0" smtClean="0"/>
              <a:t>Truncate Hive</a:t>
            </a:r>
          </a:p>
          <a:p>
            <a:r>
              <a:rPr lang="en-US" dirty="0" smtClean="0"/>
              <a:t>//To DELETE OR TRUNCATE THE employees tables</a:t>
            </a:r>
          </a:p>
          <a:p>
            <a:r>
              <a:rPr lang="en-US" dirty="0" smtClean="0"/>
              <a:t>hive&gt; TRUNCATE TABLE employees;</a:t>
            </a:r>
          </a:p>
          <a:p>
            <a:endParaRPr lang="en-US" dirty="0" smtClean="0"/>
          </a:p>
          <a:p>
            <a:r>
              <a:rPr lang="en-US" dirty="0" smtClean="0"/>
              <a:t>Hive treats a lack of files (or indeed no directory for the table) as an empty table.  Another possibility, which achieves a similar effect, is to create a new, empty table that has the same schema as the first, using the LIKE keyword:</a:t>
            </a:r>
          </a:p>
          <a:p>
            <a:endParaRPr lang="en-US" dirty="0" smtClean="0"/>
          </a:p>
          <a:p>
            <a:r>
              <a:rPr lang="en-US" dirty="0" smtClean="0"/>
              <a:t>Hive - TRUNCATE Hack</a:t>
            </a:r>
          </a:p>
          <a:p>
            <a:r>
              <a:rPr lang="en-US" dirty="0" smtClean="0"/>
              <a:t>//Creates an empty table </a:t>
            </a:r>
            <a:r>
              <a:rPr lang="en-US" dirty="0" err="1" smtClean="0"/>
              <a:t>dummyEmployee</a:t>
            </a:r>
            <a:r>
              <a:rPr lang="en-US" dirty="0" smtClean="0"/>
              <a:t> which has the same structure as employees, but does not contain any data;</a:t>
            </a:r>
          </a:p>
          <a:p>
            <a:r>
              <a:rPr lang="en-US" dirty="0" smtClean="0"/>
              <a:t>hive&gt; create TABLE </a:t>
            </a:r>
            <a:r>
              <a:rPr lang="en-US" dirty="0" err="1" smtClean="0"/>
              <a:t>dummyEmployee</a:t>
            </a:r>
            <a:r>
              <a:rPr lang="en-US" dirty="0" smtClean="0"/>
              <a:t> like employees;</a:t>
            </a:r>
          </a:p>
          <a:p>
            <a:endParaRPr lang="en-US" dirty="0"/>
          </a:p>
        </p:txBody>
      </p:sp>
      <p:sp>
        <p:nvSpPr>
          <p:cNvPr id="4" name="Slide Number Placeholder 3"/>
          <p:cNvSpPr>
            <a:spLocks noGrp="1"/>
          </p:cNvSpPr>
          <p:nvPr>
            <p:ph type="sldNum" sz="quarter" idx="10"/>
          </p:nvPr>
        </p:nvSpPr>
        <p:spPr/>
        <p:txBody>
          <a:bodyPr/>
          <a:lstStyle/>
          <a:p>
            <a:fld id="{BA934139-1D1E-3644-B73A-E3313631D335}" type="slidenum">
              <a:rPr lang="en-US" smtClean="0"/>
              <a:t>8</a:t>
            </a:fld>
            <a:endParaRPr lang="en-US"/>
          </a:p>
        </p:txBody>
      </p:sp>
    </p:spTree>
    <p:extLst>
      <p:ext uri="{BB962C8B-B14F-4D97-AF65-F5344CB8AC3E}">
        <p14:creationId xmlns:p14="http://schemas.microsoft.com/office/powerpoint/2010/main" val="588239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Hive strives to maintain compatibility with the SQL standard.  Most of the standard data retrieval operations that can be performed in SQL can also be performed in Hive. For instance, to retrieve information from a table, one uses the SELECT statement.</a:t>
            </a:r>
          </a:p>
          <a:p>
            <a:endParaRPr lang="en-US" dirty="0" smtClean="0"/>
          </a:p>
          <a:p>
            <a:r>
              <a:rPr lang="en-US" dirty="0" smtClean="0"/>
              <a:t>Hive - Basic Select</a:t>
            </a:r>
          </a:p>
          <a:p>
            <a:r>
              <a:rPr lang="en-US" dirty="0" smtClean="0"/>
              <a:t>//Retrieve all rows and all columns from the employees table;</a:t>
            </a:r>
          </a:p>
          <a:p>
            <a:r>
              <a:rPr lang="en-US" dirty="0" smtClean="0"/>
              <a:t>hive&gt; Select * from employees;</a:t>
            </a:r>
          </a:p>
          <a:p>
            <a:r>
              <a:rPr lang="en-US" dirty="0" smtClean="0"/>
              <a:t> </a:t>
            </a:r>
          </a:p>
          <a:p>
            <a:r>
              <a:rPr lang="en-US" dirty="0" smtClean="0"/>
              <a:t>//Retrieve name and username columns from the employees table;</a:t>
            </a:r>
          </a:p>
          <a:p>
            <a:r>
              <a:rPr lang="en-US" dirty="0" smtClean="0"/>
              <a:t>hive&gt; Select name, username from employees;</a:t>
            </a:r>
          </a:p>
          <a:p>
            <a:r>
              <a:rPr lang="en-US" dirty="0" smtClean="0"/>
              <a:t> </a:t>
            </a:r>
          </a:p>
          <a:p>
            <a:r>
              <a:rPr lang="en-US" dirty="0" smtClean="0"/>
              <a:t>//Retrieve the name and username columns for those employees whose salary is greater than 50000;</a:t>
            </a:r>
          </a:p>
          <a:p>
            <a:r>
              <a:rPr lang="en-US" dirty="0" smtClean="0"/>
              <a:t>hive&gt; Select name, username</a:t>
            </a:r>
          </a:p>
          <a:p>
            <a:r>
              <a:rPr lang="en-US" dirty="0" smtClean="0"/>
              <a:t>      From employees</a:t>
            </a:r>
          </a:p>
          <a:p>
            <a:r>
              <a:rPr lang="en-US" dirty="0" smtClean="0"/>
              <a:t>      where salary &gt; 50000;</a:t>
            </a:r>
          </a:p>
          <a:p>
            <a:r>
              <a:rPr lang="en-US" dirty="0" smtClean="0"/>
              <a:t> </a:t>
            </a:r>
          </a:p>
          <a:p>
            <a:r>
              <a:rPr lang="en-US" dirty="0" smtClean="0"/>
              <a:t>//Limit the number of rows returned. The query returns ten rows at random from the employees table;</a:t>
            </a:r>
          </a:p>
          <a:p>
            <a:r>
              <a:rPr lang="en-US" dirty="0" smtClean="0"/>
              <a:t>hive&gt; Select * from employees LIMIT 10;</a:t>
            </a:r>
          </a:p>
          <a:p>
            <a:r>
              <a:rPr lang="en-US" dirty="0" smtClean="0"/>
              <a:t>Select - ORDER BY</a:t>
            </a:r>
          </a:p>
          <a:p>
            <a:r>
              <a:rPr lang="en-US" dirty="0" smtClean="0"/>
              <a:t>The result of a SELECT query can be ordered by column(s) with the ORDER BY ... (ASC|DESC) statement. </a:t>
            </a:r>
            <a:r>
              <a:rPr lang="en-US" dirty="0" err="1" smtClean="0"/>
              <a:t>Postfixing</a:t>
            </a:r>
            <a:r>
              <a:rPr lang="en-US" dirty="0" smtClean="0"/>
              <a:t> the order statement with ASC or DESC will order it in ascending or descending order.</a:t>
            </a:r>
          </a:p>
          <a:p>
            <a:endParaRPr lang="en-US" dirty="0" smtClean="0"/>
          </a:p>
          <a:p>
            <a:r>
              <a:rPr lang="en-US" dirty="0" smtClean="0"/>
              <a:t>Select - ORDER BY</a:t>
            </a:r>
          </a:p>
          <a:p>
            <a:r>
              <a:rPr lang="en-US" dirty="0" smtClean="0"/>
              <a:t>//Retrieve all rows and all columns from the employees table ordered by salary field in descending order</a:t>
            </a:r>
          </a:p>
          <a:p>
            <a:r>
              <a:rPr lang="en-US" dirty="0" smtClean="0"/>
              <a:t>hive&gt; Select * from employees ORDER BY salary DESC;</a:t>
            </a:r>
          </a:p>
          <a:p>
            <a:r>
              <a:rPr lang="en-US" dirty="0" smtClean="0"/>
              <a:t> </a:t>
            </a:r>
          </a:p>
          <a:p>
            <a:r>
              <a:rPr lang="en-US" dirty="0" smtClean="0"/>
              <a:t>//Retrieve all rows and all columns from the employees table ordered by salary field in ascending order</a:t>
            </a:r>
          </a:p>
          <a:p>
            <a:r>
              <a:rPr lang="en-US" dirty="0" smtClean="0"/>
              <a:t>hive&gt; Select * from employees ORDER BY salary ASC;</a:t>
            </a:r>
          </a:p>
          <a:p>
            <a:endParaRPr lang="en-US" dirty="0" smtClean="0"/>
          </a:p>
          <a:p>
            <a:r>
              <a:rPr lang="en-US" dirty="0" smtClean="0"/>
              <a:t>The downside on ordering globally with ORDER BY is that it is implemented using a single reducer. Consequently, ordering a large set of data can take a very long time. </a:t>
            </a:r>
          </a:p>
          <a:p>
            <a:endParaRPr lang="en-US" dirty="0" smtClean="0"/>
          </a:p>
          <a:p>
            <a:r>
              <a:rPr lang="en-US" dirty="0" smtClean="0"/>
              <a:t>Select - SORT BY</a:t>
            </a:r>
          </a:p>
          <a:p>
            <a:r>
              <a:rPr lang="en-US" dirty="0" smtClean="0"/>
              <a:t>In cases where you only want to approximate the order and investigate the data the SORT BY statement can be used. It sorts the data by reducer and not globally, which can be much faster for large data sets.</a:t>
            </a:r>
          </a:p>
          <a:p>
            <a:endParaRPr lang="en-US" dirty="0" smtClean="0"/>
          </a:p>
          <a:p>
            <a:r>
              <a:rPr lang="en-US" dirty="0" smtClean="0"/>
              <a:t>Select - Sort By</a:t>
            </a:r>
          </a:p>
          <a:p>
            <a:r>
              <a:rPr lang="en-US" dirty="0" smtClean="0"/>
              <a:t>//Retrieve all rows and all columns from the employees table partially ordered by salary field in descending order</a:t>
            </a:r>
          </a:p>
          <a:p>
            <a:r>
              <a:rPr lang="en-US" dirty="0" smtClean="0"/>
              <a:t>hive&gt; Select * from employees SORT BY salary DESC;</a:t>
            </a:r>
          </a:p>
          <a:p>
            <a:r>
              <a:rPr lang="en-US" dirty="0" smtClean="0"/>
              <a:t> </a:t>
            </a:r>
          </a:p>
          <a:p>
            <a:r>
              <a:rPr lang="en-US" dirty="0" smtClean="0"/>
              <a:t>//Retrieve all rows and all columns from the employees table partially ordered by salary field in ascending order</a:t>
            </a:r>
          </a:p>
          <a:p>
            <a:r>
              <a:rPr lang="en-US" dirty="0" smtClean="0"/>
              <a:t>hive&gt; Select * from employees SORT BY salary ASC;</a:t>
            </a:r>
          </a:p>
          <a:p>
            <a:endParaRPr lang="en-US" dirty="0"/>
          </a:p>
        </p:txBody>
      </p:sp>
      <p:sp>
        <p:nvSpPr>
          <p:cNvPr id="4" name="Slide Number Placeholder 3"/>
          <p:cNvSpPr>
            <a:spLocks noGrp="1"/>
          </p:cNvSpPr>
          <p:nvPr>
            <p:ph type="sldNum" sz="quarter" idx="10"/>
          </p:nvPr>
        </p:nvSpPr>
        <p:spPr/>
        <p:txBody>
          <a:bodyPr/>
          <a:lstStyle/>
          <a:p>
            <a:fld id="{BA934139-1D1E-3644-B73A-E3313631D335}" type="slidenum">
              <a:rPr lang="en-US" smtClean="0"/>
              <a:t>9</a:t>
            </a:fld>
            <a:endParaRPr lang="en-US"/>
          </a:p>
        </p:txBody>
      </p:sp>
    </p:spTree>
    <p:extLst>
      <p:ext uri="{BB962C8B-B14F-4D97-AF65-F5344CB8AC3E}">
        <p14:creationId xmlns:p14="http://schemas.microsoft.com/office/powerpoint/2010/main" val="1499823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 - Distribute By</a:t>
            </a:r>
          </a:p>
          <a:p>
            <a:r>
              <a:rPr lang="en-US" dirty="0" smtClean="0"/>
              <a:t>//All employees with the same </a:t>
            </a:r>
            <a:r>
              <a:rPr lang="en-US" dirty="0" err="1" smtClean="0"/>
              <a:t>dept</a:t>
            </a:r>
            <a:r>
              <a:rPr lang="en-US" dirty="0" smtClean="0"/>
              <a:t> will end going to the same reducer, but the there is no guarantee on any sorted information being obtained as reducer output.</a:t>
            </a:r>
          </a:p>
          <a:p>
            <a:r>
              <a:rPr lang="en-US" dirty="0" smtClean="0"/>
              <a:t>hive&gt; Select * from employees DISTRIBUTE BY </a:t>
            </a:r>
            <a:r>
              <a:rPr lang="en-US" dirty="0" err="1" smtClean="0"/>
              <a:t>dept</a:t>
            </a:r>
            <a:r>
              <a:rPr lang="en-US" dirty="0" smtClean="0"/>
              <a:t>;</a:t>
            </a:r>
          </a:p>
          <a:p>
            <a:r>
              <a:rPr lang="en-US" dirty="0" smtClean="0"/>
              <a:t> </a:t>
            </a:r>
          </a:p>
          <a:p>
            <a:r>
              <a:rPr lang="en-US" dirty="0" smtClean="0"/>
              <a:t>//To retrieve employees sorted by </a:t>
            </a:r>
            <a:r>
              <a:rPr lang="en-US" dirty="0" err="1" smtClean="0"/>
              <a:t>dept</a:t>
            </a:r>
            <a:r>
              <a:rPr lang="en-US" dirty="0" smtClean="0"/>
              <a:t>, we can tack on a SORT BY clause to the end of the previous query. All employees with the same </a:t>
            </a:r>
            <a:r>
              <a:rPr lang="en-US" dirty="0" err="1" smtClean="0"/>
              <a:t>dept</a:t>
            </a:r>
            <a:r>
              <a:rPr lang="en-US" dirty="0" smtClean="0"/>
              <a:t> will go to the same reducer because of the </a:t>
            </a:r>
          </a:p>
          <a:p>
            <a:r>
              <a:rPr lang="en-US" dirty="0" smtClean="0"/>
              <a:t>//distribute by clause and the output of each reducer is further sorted by dept.</a:t>
            </a:r>
          </a:p>
          <a:p>
            <a:r>
              <a:rPr lang="en-US" dirty="0" smtClean="0"/>
              <a:t>hive&gt; Select * from employees DISTRIBUTE BY </a:t>
            </a:r>
            <a:r>
              <a:rPr lang="en-US" dirty="0" err="1" smtClean="0"/>
              <a:t>dept</a:t>
            </a:r>
            <a:r>
              <a:rPr lang="en-US" dirty="0" smtClean="0"/>
              <a:t> SORT BY </a:t>
            </a:r>
            <a:r>
              <a:rPr lang="en-US" dirty="0" err="1" smtClean="0"/>
              <a:t>dept</a:t>
            </a:r>
            <a:r>
              <a:rPr lang="en-US" dirty="0" smtClean="0"/>
              <a:t>;</a:t>
            </a:r>
          </a:p>
          <a:p>
            <a:r>
              <a:rPr lang="en-US" dirty="0" smtClean="0"/>
              <a:t> </a:t>
            </a:r>
          </a:p>
          <a:p>
            <a:r>
              <a:rPr lang="en-US" dirty="0" smtClean="0"/>
              <a:t>//CLUSTER BY - Exact result as the previous query</a:t>
            </a:r>
          </a:p>
          <a:p>
            <a:r>
              <a:rPr lang="en-US" dirty="0" smtClean="0"/>
              <a:t>hive&gt; Select * from employees CLUSTER BY </a:t>
            </a:r>
            <a:r>
              <a:rPr lang="en-US" dirty="0" err="1" smtClean="0"/>
              <a:t>dept</a:t>
            </a:r>
            <a:r>
              <a:rPr lang="en-US" dirty="0" smtClean="0"/>
              <a:t>;</a:t>
            </a:r>
          </a:p>
          <a:p>
            <a:r>
              <a:rPr lang="en-US" dirty="0" smtClean="0"/>
              <a:t>GROUP BY</a:t>
            </a:r>
          </a:p>
          <a:p>
            <a:r>
              <a:rPr lang="en-US" dirty="0" smtClean="0"/>
              <a:t>The Group By clause is similar to the SQL standard and carries with it the same restrictions and usage as SQL.</a:t>
            </a:r>
          </a:p>
          <a:p>
            <a:endParaRPr lang="en-US" dirty="0" smtClean="0"/>
          </a:p>
          <a:p>
            <a:r>
              <a:rPr lang="en-US" dirty="0" smtClean="0"/>
              <a:t>Group BY</a:t>
            </a:r>
          </a:p>
          <a:p>
            <a:r>
              <a:rPr lang="en-US" dirty="0" smtClean="0"/>
              <a:t>// Count the number of employees</a:t>
            </a:r>
          </a:p>
          <a:p>
            <a:r>
              <a:rPr lang="en-US" dirty="0" smtClean="0"/>
              <a:t>hive&gt; Select count(*) from employees;</a:t>
            </a:r>
          </a:p>
          <a:p>
            <a:r>
              <a:rPr lang="en-US" dirty="0" smtClean="0"/>
              <a:t> </a:t>
            </a:r>
          </a:p>
          <a:p>
            <a:r>
              <a:rPr lang="en-US" dirty="0" smtClean="0"/>
              <a:t>//Count the number of employees in each department. </a:t>
            </a:r>
          </a:p>
          <a:p>
            <a:r>
              <a:rPr lang="en-US" dirty="0" smtClean="0"/>
              <a:t>hive &gt; Select </a:t>
            </a:r>
            <a:r>
              <a:rPr lang="en-US" dirty="0" err="1" smtClean="0"/>
              <a:t>dept</a:t>
            </a:r>
            <a:r>
              <a:rPr lang="en-US" dirty="0" smtClean="0"/>
              <a:t>, count(*) from employees group by </a:t>
            </a:r>
            <a:r>
              <a:rPr lang="en-US" dirty="0" err="1" smtClean="0"/>
              <a:t>dept</a:t>
            </a:r>
            <a:r>
              <a:rPr lang="en-US" dirty="0" smtClean="0"/>
              <a:t>;</a:t>
            </a:r>
          </a:p>
          <a:p>
            <a:r>
              <a:rPr lang="en-US" dirty="0" smtClean="0"/>
              <a:t> </a:t>
            </a:r>
          </a:p>
          <a:p>
            <a:r>
              <a:rPr lang="en-US" dirty="0" smtClean="0"/>
              <a:t>//Find the average salary for each department</a:t>
            </a:r>
          </a:p>
          <a:p>
            <a:r>
              <a:rPr lang="en-US" dirty="0" smtClean="0"/>
              <a:t>hive&gt; Select </a:t>
            </a:r>
            <a:r>
              <a:rPr lang="en-US" dirty="0" err="1" smtClean="0"/>
              <a:t>dept</a:t>
            </a:r>
            <a:r>
              <a:rPr lang="en-US" dirty="0" smtClean="0"/>
              <a:t>, AVG(salary) from employees group by </a:t>
            </a:r>
            <a:r>
              <a:rPr lang="en-US" dirty="0" err="1" smtClean="0"/>
              <a:t>dept</a:t>
            </a:r>
            <a:r>
              <a:rPr lang="en-US" dirty="0" smtClean="0"/>
              <a:t>;</a:t>
            </a:r>
          </a:p>
          <a:p>
            <a:r>
              <a:rPr lang="en-US" dirty="0" smtClean="0"/>
              <a:t> </a:t>
            </a:r>
          </a:p>
          <a:p>
            <a:r>
              <a:rPr lang="en-US" dirty="0" smtClean="0"/>
              <a:t>//Find the average salary for each department with at least 3 employees. </a:t>
            </a:r>
          </a:p>
          <a:p>
            <a:r>
              <a:rPr lang="en-US" dirty="0" smtClean="0"/>
              <a:t>// Having is like a where clause for each group</a:t>
            </a:r>
          </a:p>
          <a:p>
            <a:r>
              <a:rPr lang="en-US" dirty="0" smtClean="0"/>
              <a:t>hive&gt; Select </a:t>
            </a:r>
            <a:r>
              <a:rPr lang="en-US" dirty="0" err="1" smtClean="0"/>
              <a:t>dept</a:t>
            </a:r>
            <a:r>
              <a:rPr lang="en-US" dirty="0" smtClean="0"/>
              <a:t>, AVG(salary) from employees group by </a:t>
            </a:r>
            <a:r>
              <a:rPr lang="en-US" dirty="0" err="1" smtClean="0"/>
              <a:t>dept</a:t>
            </a:r>
            <a:r>
              <a:rPr lang="en-US" dirty="0" smtClean="0"/>
              <a:t> having count(*) &gt;=3;</a:t>
            </a:r>
          </a:p>
          <a:p>
            <a:r>
              <a:rPr lang="en-US" dirty="0" smtClean="0"/>
              <a:t> </a:t>
            </a:r>
          </a:p>
          <a:p>
            <a:r>
              <a:rPr lang="en-US" dirty="0" smtClean="0"/>
              <a:t>//Syntax restriction with Group BY</a:t>
            </a:r>
          </a:p>
          <a:p>
            <a:r>
              <a:rPr lang="en-US" dirty="0" smtClean="0"/>
              <a:t>// Name is not included as a part of the group by or is not included in an aggregate function and hence cannot be a part of the query output.</a:t>
            </a:r>
          </a:p>
          <a:p>
            <a:r>
              <a:rPr lang="en-US" dirty="0" smtClean="0"/>
              <a:t>hive&gt; Select </a:t>
            </a:r>
            <a:r>
              <a:rPr lang="en-US" dirty="0" err="1" smtClean="0"/>
              <a:t>dept</a:t>
            </a:r>
            <a:r>
              <a:rPr lang="en-US" dirty="0" smtClean="0"/>
              <a:t>, AVG(salary), name from employees group by </a:t>
            </a:r>
            <a:r>
              <a:rPr lang="en-US" dirty="0" err="1" smtClean="0"/>
              <a:t>dept</a:t>
            </a:r>
            <a:r>
              <a:rPr lang="en-US" dirty="0" smtClean="0"/>
              <a:t>;</a:t>
            </a:r>
          </a:p>
          <a:p>
            <a:r>
              <a:rPr lang="en-US" dirty="0" smtClean="0"/>
              <a:t> </a:t>
            </a:r>
          </a:p>
          <a:p>
            <a:endParaRPr lang="en-US" dirty="0"/>
          </a:p>
        </p:txBody>
      </p:sp>
      <p:sp>
        <p:nvSpPr>
          <p:cNvPr id="4" name="Slide Number Placeholder 3"/>
          <p:cNvSpPr>
            <a:spLocks noGrp="1"/>
          </p:cNvSpPr>
          <p:nvPr>
            <p:ph type="sldNum" sz="quarter" idx="10"/>
          </p:nvPr>
        </p:nvSpPr>
        <p:spPr/>
        <p:txBody>
          <a:bodyPr/>
          <a:lstStyle/>
          <a:p>
            <a:fld id="{BA934139-1D1E-3644-B73A-E3313631D335}" type="slidenum">
              <a:rPr lang="en-US" smtClean="0"/>
              <a:t>10</a:t>
            </a:fld>
            <a:endParaRPr lang="en-US"/>
          </a:p>
        </p:txBody>
      </p:sp>
    </p:spTree>
    <p:extLst>
      <p:ext uri="{BB962C8B-B14F-4D97-AF65-F5344CB8AC3E}">
        <p14:creationId xmlns:p14="http://schemas.microsoft.com/office/powerpoint/2010/main" val="2690560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Hive supports the following syntax for a join. </a:t>
            </a:r>
          </a:p>
          <a:p>
            <a:endParaRPr lang="en-US" dirty="0" smtClean="0"/>
          </a:p>
          <a:p>
            <a:r>
              <a:rPr lang="en-US" dirty="0" smtClean="0"/>
              <a:t>JOIN Syntax</a:t>
            </a:r>
          </a:p>
          <a:p>
            <a:r>
              <a:rPr lang="en-US" dirty="0" err="1" smtClean="0"/>
              <a:t>join_table</a:t>
            </a:r>
            <a:r>
              <a:rPr lang="en-US" dirty="0" smtClean="0"/>
              <a:t>:</a:t>
            </a:r>
          </a:p>
          <a:p>
            <a:r>
              <a:rPr lang="en-US" dirty="0" smtClean="0"/>
              <a:t>    </a:t>
            </a:r>
            <a:r>
              <a:rPr lang="en-US" dirty="0" err="1" smtClean="0"/>
              <a:t>table_reference</a:t>
            </a:r>
            <a:r>
              <a:rPr lang="en-US" dirty="0" smtClean="0"/>
              <a:t> JOIN </a:t>
            </a:r>
            <a:r>
              <a:rPr lang="en-US" dirty="0" err="1" smtClean="0"/>
              <a:t>table_factor</a:t>
            </a:r>
            <a:r>
              <a:rPr lang="en-US" dirty="0" smtClean="0"/>
              <a:t> [</a:t>
            </a:r>
            <a:r>
              <a:rPr lang="en-US" dirty="0" err="1" smtClean="0"/>
              <a:t>join_condition</a:t>
            </a:r>
            <a:r>
              <a:rPr lang="en-US" dirty="0" smtClean="0"/>
              <a:t>]</a:t>
            </a:r>
          </a:p>
          <a:p>
            <a:r>
              <a:rPr lang="en-US" dirty="0" smtClean="0"/>
              <a:t>  | </a:t>
            </a:r>
            <a:r>
              <a:rPr lang="en-US" dirty="0" err="1" smtClean="0"/>
              <a:t>table_reference</a:t>
            </a:r>
            <a:r>
              <a:rPr lang="en-US" dirty="0" smtClean="0"/>
              <a:t> {LEFT|RIGHT|FULL} [OUTER] JOIN </a:t>
            </a:r>
            <a:r>
              <a:rPr lang="en-US" dirty="0" err="1" smtClean="0"/>
              <a:t>table_reference</a:t>
            </a:r>
            <a:r>
              <a:rPr lang="en-US" dirty="0" smtClean="0"/>
              <a:t> </a:t>
            </a:r>
            <a:r>
              <a:rPr lang="en-US" dirty="0" err="1" smtClean="0"/>
              <a:t>join_condition</a:t>
            </a:r>
            <a:endParaRPr lang="en-US" dirty="0" smtClean="0"/>
          </a:p>
          <a:p>
            <a:r>
              <a:rPr lang="en-US" dirty="0" smtClean="0"/>
              <a:t>  | </a:t>
            </a:r>
            <a:r>
              <a:rPr lang="en-US" dirty="0" err="1" smtClean="0"/>
              <a:t>table_reference</a:t>
            </a:r>
            <a:r>
              <a:rPr lang="en-US" dirty="0" smtClean="0"/>
              <a:t> LEFT SEMI JOIN </a:t>
            </a:r>
            <a:r>
              <a:rPr lang="en-US" dirty="0" err="1" smtClean="0"/>
              <a:t>table_reference</a:t>
            </a:r>
            <a:r>
              <a:rPr lang="en-US" dirty="0" smtClean="0"/>
              <a:t> </a:t>
            </a:r>
            <a:r>
              <a:rPr lang="en-US" dirty="0" err="1" smtClean="0"/>
              <a:t>join_condition</a:t>
            </a:r>
            <a:endParaRPr lang="en-US" dirty="0" smtClean="0"/>
          </a:p>
          <a:p>
            <a:r>
              <a:rPr lang="en-US" dirty="0" smtClean="0"/>
              <a:t>  | </a:t>
            </a:r>
            <a:r>
              <a:rPr lang="en-US" dirty="0" err="1" smtClean="0"/>
              <a:t>table_reference</a:t>
            </a:r>
            <a:r>
              <a:rPr lang="en-US" dirty="0" smtClean="0"/>
              <a:t> CROSS JOIN </a:t>
            </a:r>
            <a:r>
              <a:rPr lang="en-US" dirty="0" err="1" smtClean="0"/>
              <a:t>table_reference</a:t>
            </a:r>
            <a:r>
              <a:rPr lang="en-US" dirty="0" smtClean="0"/>
              <a:t> [</a:t>
            </a:r>
            <a:r>
              <a:rPr lang="en-US" dirty="0" err="1" smtClean="0"/>
              <a:t>join_condition</a:t>
            </a:r>
            <a:r>
              <a:rPr lang="en-US" dirty="0" smtClean="0"/>
              <a:t>] (as of Hive 0.10)</a:t>
            </a:r>
          </a:p>
          <a:p>
            <a:r>
              <a:rPr lang="en-US" dirty="0" smtClean="0"/>
              <a:t>  </a:t>
            </a:r>
          </a:p>
          <a:p>
            <a:r>
              <a:rPr lang="en-US" dirty="0" err="1" smtClean="0"/>
              <a:t>table_reference</a:t>
            </a:r>
            <a:r>
              <a:rPr lang="en-US" dirty="0" smtClean="0"/>
              <a:t>:</a:t>
            </a:r>
          </a:p>
          <a:p>
            <a:r>
              <a:rPr lang="en-US" dirty="0" smtClean="0"/>
              <a:t>    </a:t>
            </a:r>
            <a:r>
              <a:rPr lang="en-US" dirty="0" err="1" smtClean="0"/>
              <a:t>table_factor</a:t>
            </a:r>
            <a:endParaRPr lang="en-US" dirty="0" smtClean="0"/>
          </a:p>
          <a:p>
            <a:r>
              <a:rPr lang="en-US" dirty="0" smtClean="0"/>
              <a:t>  | </a:t>
            </a:r>
            <a:r>
              <a:rPr lang="en-US" dirty="0" err="1" smtClean="0"/>
              <a:t>join_table</a:t>
            </a:r>
            <a:endParaRPr lang="en-US" dirty="0" smtClean="0"/>
          </a:p>
          <a:p>
            <a:r>
              <a:rPr lang="en-US" dirty="0" smtClean="0"/>
              <a:t>  </a:t>
            </a:r>
          </a:p>
          <a:p>
            <a:r>
              <a:rPr lang="en-US" dirty="0" err="1" smtClean="0"/>
              <a:t>table_factor</a:t>
            </a:r>
            <a:r>
              <a:rPr lang="en-US" dirty="0" smtClean="0"/>
              <a:t>:</a:t>
            </a:r>
          </a:p>
          <a:p>
            <a:r>
              <a:rPr lang="en-US" dirty="0" smtClean="0"/>
              <a:t>    </a:t>
            </a:r>
            <a:r>
              <a:rPr lang="en-US" dirty="0" err="1" smtClean="0"/>
              <a:t>tbl_name</a:t>
            </a:r>
            <a:r>
              <a:rPr lang="en-US" dirty="0" smtClean="0"/>
              <a:t> [alias]</a:t>
            </a:r>
          </a:p>
          <a:p>
            <a:r>
              <a:rPr lang="en-US" dirty="0" smtClean="0"/>
              <a:t>  | </a:t>
            </a:r>
            <a:r>
              <a:rPr lang="en-US" dirty="0" err="1" smtClean="0"/>
              <a:t>table_subquery</a:t>
            </a:r>
            <a:r>
              <a:rPr lang="en-US" dirty="0" smtClean="0"/>
              <a:t> alias</a:t>
            </a:r>
          </a:p>
          <a:p>
            <a:r>
              <a:rPr lang="en-US" dirty="0" smtClean="0"/>
              <a:t>  | ( </a:t>
            </a:r>
            <a:r>
              <a:rPr lang="en-US" dirty="0" err="1" smtClean="0"/>
              <a:t>table_references</a:t>
            </a:r>
            <a:r>
              <a:rPr lang="en-US" dirty="0" smtClean="0"/>
              <a:t> )</a:t>
            </a:r>
          </a:p>
          <a:p>
            <a:r>
              <a:rPr lang="en-US" dirty="0" smtClean="0"/>
              <a:t>  </a:t>
            </a:r>
          </a:p>
          <a:p>
            <a:r>
              <a:rPr lang="en-US" dirty="0" err="1" smtClean="0"/>
              <a:t>join_condition</a:t>
            </a:r>
            <a:r>
              <a:rPr lang="en-US" dirty="0" smtClean="0"/>
              <a:t>:</a:t>
            </a:r>
          </a:p>
          <a:p>
            <a:r>
              <a:rPr lang="en-US" dirty="0" smtClean="0"/>
              <a:t>    ON </a:t>
            </a:r>
            <a:r>
              <a:rPr lang="en-US" dirty="0" err="1" smtClean="0"/>
              <a:t>equality_expression</a:t>
            </a:r>
            <a:r>
              <a:rPr lang="en-US" dirty="0" smtClean="0"/>
              <a:t> ( AND </a:t>
            </a:r>
            <a:r>
              <a:rPr lang="en-US" dirty="0" err="1" smtClean="0"/>
              <a:t>equality_expression</a:t>
            </a:r>
            <a:r>
              <a:rPr lang="en-US" dirty="0" smtClean="0"/>
              <a:t> )*</a:t>
            </a:r>
          </a:p>
          <a:p>
            <a:r>
              <a:rPr lang="en-US" dirty="0" smtClean="0"/>
              <a:t>  </a:t>
            </a:r>
          </a:p>
          <a:p>
            <a:r>
              <a:rPr lang="en-US" dirty="0" err="1" smtClean="0"/>
              <a:t>equality_expression</a:t>
            </a:r>
            <a:r>
              <a:rPr lang="en-US" dirty="0" smtClean="0"/>
              <a:t>:</a:t>
            </a:r>
          </a:p>
          <a:p>
            <a:r>
              <a:rPr lang="en-US" dirty="0" smtClean="0"/>
              <a:t>    expression = expression</a:t>
            </a:r>
          </a:p>
          <a:p>
            <a:r>
              <a:rPr lang="en-US" dirty="0" smtClean="0"/>
              <a:t>Please note that HIVE only supports equality joins, outer joins and left semi joins. Other types of joins will error out. Joins involving non-equality expressions cannot be easily converted into </a:t>
            </a:r>
            <a:r>
              <a:rPr lang="en-US" dirty="0" err="1" smtClean="0"/>
              <a:t>mapreduce</a:t>
            </a:r>
            <a:r>
              <a:rPr lang="en-US" dirty="0" smtClean="0"/>
              <a:t> jobs and are not supported.</a:t>
            </a:r>
          </a:p>
          <a:p>
            <a:endParaRPr lang="en-US" dirty="0" smtClean="0"/>
          </a:p>
          <a:p>
            <a:r>
              <a:rPr lang="en-US" dirty="0" smtClean="0"/>
              <a:t>Join Example</a:t>
            </a:r>
          </a:p>
          <a:p>
            <a:r>
              <a:rPr lang="en-US" dirty="0" smtClean="0"/>
              <a:t>//Performs an equality join on tables A and B on the id field</a:t>
            </a:r>
          </a:p>
          <a:p>
            <a:r>
              <a:rPr lang="en-US" dirty="0" smtClean="0"/>
              <a:t>hive&gt; Select </a:t>
            </a:r>
            <a:r>
              <a:rPr lang="en-US" dirty="0" err="1" smtClean="0"/>
              <a:t>A.name</a:t>
            </a:r>
            <a:r>
              <a:rPr lang="en-US" dirty="0" smtClean="0"/>
              <a:t>, </a:t>
            </a:r>
            <a:r>
              <a:rPr lang="en-US" dirty="0" err="1" smtClean="0"/>
              <a:t>B.name</a:t>
            </a:r>
            <a:r>
              <a:rPr lang="en-US" dirty="0" smtClean="0"/>
              <a:t> FROM A JOIN B on (</a:t>
            </a:r>
            <a:r>
              <a:rPr lang="en-US" dirty="0" err="1" smtClean="0"/>
              <a:t>A.id</a:t>
            </a:r>
            <a:r>
              <a:rPr lang="en-US" dirty="0" smtClean="0"/>
              <a:t> = </a:t>
            </a:r>
            <a:r>
              <a:rPr lang="en-US" dirty="0" err="1" smtClean="0"/>
              <a:t>B.id</a:t>
            </a:r>
            <a:r>
              <a:rPr lang="en-US" dirty="0" smtClean="0"/>
              <a:t>);</a:t>
            </a:r>
          </a:p>
          <a:p>
            <a:r>
              <a:rPr lang="en-US" dirty="0" smtClean="0"/>
              <a:t> </a:t>
            </a:r>
          </a:p>
          <a:p>
            <a:r>
              <a:rPr lang="en-US" dirty="0" smtClean="0"/>
              <a:t>//Performs a LEFT OUTER JOIN on tables A and B</a:t>
            </a:r>
          </a:p>
          <a:p>
            <a:r>
              <a:rPr lang="en-US" dirty="0" smtClean="0"/>
              <a:t>hive&gt; Select </a:t>
            </a:r>
            <a:r>
              <a:rPr lang="en-US" dirty="0" err="1" smtClean="0"/>
              <a:t>A.name</a:t>
            </a:r>
            <a:r>
              <a:rPr lang="en-US" dirty="0" smtClean="0"/>
              <a:t>, </a:t>
            </a:r>
            <a:r>
              <a:rPr lang="en-US" dirty="0" err="1" smtClean="0"/>
              <a:t>B.name</a:t>
            </a:r>
            <a:r>
              <a:rPr lang="en-US" dirty="0" smtClean="0"/>
              <a:t> from A LEFT OUTER JOIN on (</a:t>
            </a:r>
            <a:r>
              <a:rPr lang="en-US" dirty="0" err="1" smtClean="0"/>
              <a:t>A.id</a:t>
            </a:r>
            <a:r>
              <a:rPr lang="en-US" dirty="0" smtClean="0"/>
              <a:t> = </a:t>
            </a:r>
            <a:r>
              <a:rPr lang="en-US" dirty="0" err="1" smtClean="0"/>
              <a:t>B.id</a:t>
            </a:r>
            <a:r>
              <a:rPr lang="en-US" dirty="0" smtClean="0"/>
              <a:t>);</a:t>
            </a:r>
          </a:p>
          <a:p>
            <a:r>
              <a:rPr lang="en-US" dirty="0" smtClean="0"/>
              <a:t> </a:t>
            </a:r>
          </a:p>
          <a:p>
            <a:r>
              <a:rPr lang="en-US" dirty="0" smtClean="0"/>
              <a:t>//Error. </a:t>
            </a:r>
            <a:r>
              <a:rPr lang="en-US" dirty="0" err="1" smtClean="0"/>
              <a:t>HiveQL</a:t>
            </a:r>
            <a:r>
              <a:rPr lang="en-US" dirty="0" smtClean="0"/>
              <a:t> does not support non-equality joins</a:t>
            </a:r>
          </a:p>
          <a:p>
            <a:r>
              <a:rPr lang="en-US" dirty="0" smtClean="0"/>
              <a:t>hive&gt; Select </a:t>
            </a:r>
            <a:r>
              <a:rPr lang="en-US" dirty="0" err="1" smtClean="0"/>
              <a:t>A.name</a:t>
            </a:r>
            <a:r>
              <a:rPr lang="en-US" dirty="0" smtClean="0"/>
              <a:t>, </a:t>
            </a:r>
            <a:r>
              <a:rPr lang="en-US" dirty="0" err="1" smtClean="0"/>
              <a:t>B.name</a:t>
            </a:r>
            <a:r>
              <a:rPr lang="en-US" dirty="0" smtClean="0"/>
              <a:t> from A JOIN B on (</a:t>
            </a:r>
            <a:r>
              <a:rPr lang="en-US" dirty="0" err="1" smtClean="0"/>
              <a:t>A.id</a:t>
            </a:r>
            <a:r>
              <a:rPr lang="en-US" dirty="0" smtClean="0"/>
              <a:t> &lt;&gt; </a:t>
            </a:r>
            <a:r>
              <a:rPr lang="en-US" dirty="0" err="1" smtClean="0"/>
              <a:t>B.id</a:t>
            </a:r>
            <a:r>
              <a:rPr lang="en-US" dirty="0" smtClean="0"/>
              <a:t>);</a:t>
            </a:r>
          </a:p>
          <a:p>
            <a:r>
              <a:rPr lang="en-US" dirty="0" smtClean="0"/>
              <a:t> </a:t>
            </a:r>
          </a:p>
          <a:p>
            <a:r>
              <a:rPr lang="en-US" dirty="0" smtClean="0"/>
              <a:t>//Error. </a:t>
            </a:r>
            <a:r>
              <a:rPr lang="en-US" dirty="0" err="1" smtClean="0"/>
              <a:t>HiveQL</a:t>
            </a:r>
            <a:r>
              <a:rPr lang="en-US" dirty="0" smtClean="0"/>
              <a:t> does not support non-equality joins</a:t>
            </a:r>
          </a:p>
          <a:p>
            <a:r>
              <a:rPr lang="en-US" dirty="0" smtClean="0"/>
              <a:t>hive&gt; Select </a:t>
            </a:r>
            <a:r>
              <a:rPr lang="en-US" dirty="0" err="1" smtClean="0"/>
              <a:t>A.name</a:t>
            </a:r>
            <a:r>
              <a:rPr lang="en-US" dirty="0" smtClean="0"/>
              <a:t>, </a:t>
            </a:r>
            <a:r>
              <a:rPr lang="en-US" dirty="0" err="1" smtClean="0"/>
              <a:t>B.name</a:t>
            </a:r>
            <a:r>
              <a:rPr lang="en-US" dirty="0" smtClean="0"/>
              <a:t> from A JOIN B on (</a:t>
            </a:r>
            <a:r>
              <a:rPr lang="en-US" dirty="0" err="1" smtClean="0"/>
              <a:t>A.id</a:t>
            </a:r>
            <a:r>
              <a:rPr lang="en-US" dirty="0" smtClean="0"/>
              <a:t> &gt; </a:t>
            </a:r>
            <a:r>
              <a:rPr lang="en-US" dirty="0" err="1" smtClean="0"/>
              <a:t>B.id</a:t>
            </a:r>
            <a:r>
              <a:rPr lang="en-US" dirty="0" smtClean="0"/>
              <a:t>);</a:t>
            </a:r>
          </a:p>
          <a:p>
            <a:r>
              <a:rPr lang="en-US" dirty="0" smtClean="0"/>
              <a:t>You can find detailed information about Joins in Hive with examples and ways to optimize a join at the official </a:t>
            </a:r>
            <a:r>
              <a:rPr lang="en-US" dirty="0" err="1" smtClean="0"/>
              <a:t>HiveQL</a:t>
            </a:r>
            <a:r>
              <a:rPr lang="en-US" dirty="0" smtClean="0"/>
              <a:t> wiki.</a:t>
            </a:r>
            <a:endParaRPr lang="en-US" dirty="0"/>
          </a:p>
        </p:txBody>
      </p:sp>
      <p:sp>
        <p:nvSpPr>
          <p:cNvPr id="4" name="Slide Number Placeholder 3"/>
          <p:cNvSpPr>
            <a:spLocks noGrp="1"/>
          </p:cNvSpPr>
          <p:nvPr>
            <p:ph type="sldNum" sz="quarter" idx="10"/>
          </p:nvPr>
        </p:nvSpPr>
        <p:spPr/>
        <p:txBody>
          <a:bodyPr/>
          <a:lstStyle/>
          <a:p>
            <a:fld id="{BA934139-1D1E-3644-B73A-E3313631D335}" type="slidenum">
              <a:rPr lang="en-US" smtClean="0"/>
              <a:t>12</a:t>
            </a:fld>
            <a:endParaRPr lang="en-US"/>
          </a:p>
        </p:txBody>
      </p:sp>
    </p:spTree>
    <p:extLst>
      <p:ext uri="{BB962C8B-B14F-4D97-AF65-F5344CB8AC3E}">
        <p14:creationId xmlns:p14="http://schemas.microsoft.com/office/powerpoint/2010/main" val="4187991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4251665B-C24A-4702-B522-6A4334602E03}" type="datetimeFigureOut">
              <a:rPr lang="en-US" smtClean="0"/>
              <a:t>10/14/15</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4251665B-C24A-4702-B522-6A4334602E03}" type="datetimeFigureOut">
              <a:rPr lang="en-US" smtClean="0"/>
              <a:t>10/14/15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10/14/15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4251665B-C24A-4702-B522-6A4334602E03}" type="datetimeFigureOut">
              <a:rPr lang="en-US" smtClean="0"/>
              <a:t>10/14/15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251665B-C24A-4702-B522-6A4334602E03}" type="datetimeFigureOut">
              <a:rPr lang="en-US" smtClean="0"/>
              <a:t>10/14/15</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251665B-C24A-4702-B522-6A4334602E03}" type="datetimeFigureOut">
              <a:rPr lang="en-US" smtClean="0"/>
              <a:t>10/14/15</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4251665B-C24A-4702-B522-6A4334602E03}" type="datetimeFigureOut">
              <a:rPr lang="en-US" smtClean="0"/>
              <a:t>10/14/15</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4251665B-C24A-4702-B522-6A4334602E03}" type="datetimeFigureOut">
              <a:rPr lang="en-US" smtClean="0"/>
              <a:t>10/14/15</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251665B-C24A-4702-B522-6A4334602E03}" type="datetimeFigureOut">
              <a:rPr lang="en-US" smtClean="0"/>
              <a:t>10/14/15</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4251665B-C24A-4702-B522-6A4334602E03}" type="datetimeFigureOut">
              <a:rPr lang="en-US" smtClean="0"/>
              <a:t>10/14/15</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4251665B-C24A-4702-B522-6A4334602E03}" type="datetimeFigureOut">
              <a:rPr lang="en-US" smtClean="0"/>
              <a:t>10/14/15</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5FD889E0-CAB2-4699-909D-B9A88D47ACBE}"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10/14/15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10/14/15</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4251665B-C24A-4702-B522-6A4334602E03}" type="datetimeFigureOut">
              <a:rPr lang="en-US" smtClean="0"/>
              <a:t>10/14/15</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5FD889E0-CAB2-4699-909D-B9A88D47ACB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 id="2147483741" r:id="rId19"/>
    <p:sldLayoutId id="2147483742"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wiki.apache.org/confluence/display/Hive/LanguageManual+Typ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Hive - Introduction</a:t>
            </a:r>
            <a:endParaRPr lang="en-US" dirty="0"/>
          </a:p>
        </p:txBody>
      </p:sp>
      <p:sp>
        <p:nvSpPr>
          <p:cNvPr id="3" name="Subtitle 2"/>
          <p:cNvSpPr>
            <a:spLocks noGrp="1"/>
          </p:cNvSpPr>
          <p:nvPr>
            <p:ph type="subTitle" idx="1"/>
          </p:nvPr>
        </p:nvSpPr>
        <p:spPr>
          <a:xfrm>
            <a:off x="4800600" y="5797769"/>
            <a:ext cx="4038600" cy="748553"/>
          </a:xfrm>
        </p:spPr>
        <p:txBody>
          <a:bodyPr>
            <a:normAutofit/>
          </a:bodyPr>
          <a:lstStyle/>
          <a:p>
            <a:r>
              <a:rPr lang="en-US" dirty="0" smtClean="0"/>
              <a:t>Sriram Mohan</a:t>
            </a:r>
            <a:br>
              <a:rPr lang="en-US" dirty="0" smtClean="0"/>
            </a:br>
            <a:r>
              <a:rPr lang="en-US" dirty="0" smtClean="0"/>
              <a:t>RHIT</a:t>
            </a:r>
          </a:p>
        </p:txBody>
      </p:sp>
      <p:pic>
        <p:nvPicPr>
          <p:cNvPr id="4" name="Picture 3" descr="hadoop-elephan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7076" y="4624668"/>
            <a:ext cx="2547007" cy="1820756"/>
          </a:xfrm>
          <a:prstGeom prst="rect">
            <a:avLst/>
          </a:prstGeom>
        </p:spPr>
      </p:pic>
      <p:sp>
        <p:nvSpPr>
          <p:cNvPr id="5" name="TextBox 4"/>
          <p:cNvSpPr txBox="1"/>
          <p:nvPr/>
        </p:nvSpPr>
        <p:spPr>
          <a:xfrm>
            <a:off x="428223" y="6468490"/>
            <a:ext cx="494847" cy="369332"/>
          </a:xfrm>
          <a:prstGeom prst="rect">
            <a:avLst/>
          </a:prstGeom>
          <a:noFill/>
        </p:spPr>
        <p:txBody>
          <a:bodyPr wrap="none" rtlCol="0">
            <a:spAutoFit/>
          </a:bodyPr>
          <a:lstStyle/>
          <a:p>
            <a:r>
              <a:rPr lang="en-US" dirty="0" smtClean="0"/>
              <a:t>Q1</a:t>
            </a:r>
            <a:endParaRPr lang="en-US" dirty="0"/>
          </a:p>
        </p:txBody>
      </p:sp>
    </p:spTree>
    <p:extLst>
      <p:ext uri="{BB962C8B-B14F-4D97-AF65-F5344CB8AC3E}">
        <p14:creationId xmlns:p14="http://schemas.microsoft.com/office/powerpoint/2010/main" val="326225408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Advanced</a:t>
            </a:r>
            <a:endParaRPr lang="en-US" dirty="0"/>
          </a:p>
        </p:txBody>
      </p:sp>
      <p:sp>
        <p:nvSpPr>
          <p:cNvPr id="3" name="Content Placeholder 2"/>
          <p:cNvSpPr>
            <a:spLocks noGrp="1"/>
          </p:cNvSpPr>
          <p:nvPr>
            <p:ph idx="1"/>
          </p:nvPr>
        </p:nvSpPr>
        <p:spPr/>
        <p:txBody>
          <a:bodyPr/>
          <a:lstStyle/>
          <a:p>
            <a:r>
              <a:rPr lang="en-US" dirty="0" smtClean="0"/>
              <a:t>Distribute by</a:t>
            </a:r>
          </a:p>
          <a:p>
            <a:r>
              <a:rPr lang="en-US" dirty="0" smtClean="0"/>
              <a:t>Cluster by</a:t>
            </a:r>
          </a:p>
          <a:p>
            <a:r>
              <a:rPr lang="en-US" dirty="0" smtClean="0"/>
              <a:t>Group by</a:t>
            </a:r>
          </a:p>
          <a:p>
            <a:r>
              <a:rPr lang="en-US" dirty="0" smtClean="0"/>
              <a:t>Group by Restrictions</a:t>
            </a:r>
            <a:endParaRPr lang="en-US" dirty="0"/>
          </a:p>
        </p:txBody>
      </p:sp>
    </p:spTree>
    <p:extLst>
      <p:ext uri="{BB962C8B-B14F-4D97-AF65-F5344CB8AC3E}">
        <p14:creationId xmlns:p14="http://schemas.microsoft.com/office/powerpoint/2010/main" val="242002047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 Temperature in Hive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0347414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JOINS</a:t>
            </a:r>
            <a:endParaRPr lang="en-US" dirty="0"/>
          </a:p>
        </p:txBody>
      </p:sp>
      <p:sp>
        <p:nvSpPr>
          <p:cNvPr id="3" name="Content Placeholder 2"/>
          <p:cNvSpPr>
            <a:spLocks noGrp="1"/>
          </p:cNvSpPr>
          <p:nvPr>
            <p:ph idx="1"/>
          </p:nvPr>
        </p:nvSpPr>
        <p:spPr/>
        <p:txBody>
          <a:bodyPr/>
          <a:lstStyle/>
          <a:p>
            <a:r>
              <a:rPr lang="en-US" dirty="0" smtClean="0"/>
              <a:t>JOIN</a:t>
            </a:r>
          </a:p>
          <a:p>
            <a:r>
              <a:rPr lang="en-US" dirty="0" smtClean="0"/>
              <a:t>LEFT/Right/FULL OUTER JOIN</a:t>
            </a:r>
          </a:p>
          <a:p>
            <a:r>
              <a:rPr lang="en-US" dirty="0" smtClean="0"/>
              <a:t>LEFT SEMI JOIN</a:t>
            </a:r>
          </a:p>
          <a:p>
            <a:r>
              <a:rPr lang="en-US" dirty="0" smtClean="0"/>
              <a:t>CROSS JOIN</a:t>
            </a:r>
          </a:p>
          <a:p>
            <a:r>
              <a:rPr lang="en-US" dirty="0" smtClean="0"/>
              <a:t>Non-Equality Joins</a:t>
            </a:r>
            <a:endParaRPr lang="en-US" dirty="0"/>
          </a:p>
        </p:txBody>
      </p:sp>
      <p:sp>
        <p:nvSpPr>
          <p:cNvPr id="4" name="TextBox 3"/>
          <p:cNvSpPr txBox="1"/>
          <p:nvPr/>
        </p:nvSpPr>
        <p:spPr>
          <a:xfrm>
            <a:off x="453571" y="6622143"/>
            <a:ext cx="494847" cy="369332"/>
          </a:xfrm>
          <a:prstGeom prst="rect">
            <a:avLst/>
          </a:prstGeom>
          <a:noFill/>
        </p:spPr>
        <p:txBody>
          <a:bodyPr wrap="none" rtlCol="0">
            <a:spAutoFit/>
          </a:bodyPr>
          <a:lstStyle/>
          <a:p>
            <a:r>
              <a:rPr lang="en-US" dirty="0" smtClean="0"/>
              <a:t>Q5</a:t>
            </a:r>
            <a:endParaRPr lang="en-US" dirty="0"/>
          </a:p>
        </p:txBody>
      </p:sp>
    </p:spTree>
    <p:extLst>
      <p:ext uri="{BB962C8B-B14F-4D97-AF65-F5344CB8AC3E}">
        <p14:creationId xmlns:p14="http://schemas.microsoft.com/office/powerpoint/2010/main" val="258225019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Partitions</a:t>
            </a:r>
            <a:endParaRPr lang="en-US" dirty="0"/>
          </a:p>
        </p:txBody>
      </p:sp>
      <p:sp>
        <p:nvSpPr>
          <p:cNvPr id="3" name="Content Placeholder 2"/>
          <p:cNvSpPr>
            <a:spLocks noGrp="1"/>
          </p:cNvSpPr>
          <p:nvPr>
            <p:ph idx="1"/>
          </p:nvPr>
        </p:nvSpPr>
        <p:spPr/>
        <p:txBody>
          <a:bodyPr/>
          <a:lstStyle/>
          <a:p>
            <a:r>
              <a:rPr lang="en-US" dirty="0" smtClean="0"/>
              <a:t>What is a partition?</a:t>
            </a:r>
          </a:p>
          <a:p>
            <a:r>
              <a:rPr lang="en-US" dirty="0" smtClean="0"/>
              <a:t>Static </a:t>
            </a:r>
            <a:r>
              <a:rPr lang="en-US" dirty="0" err="1" smtClean="0"/>
              <a:t>vs</a:t>
            </a:r>
            <a:r>
              <a:rPr lang="en-US" dirty="0" smtClean="0"/>
              <a:t> Dynamic Partition</a:t>
            </a:r>
          </a:p>
          <a:p>
            <a:r>
              <a:rPr lang="en-US" dirty="0" smtClean="0"/>
              <a:t>Create a partition</a:t>
            </a:r>
          </a:p>
          <a:p>
            <a:r>
              <a:rPr lang="en-US" dirty="0" smtClean="0"/>
              <a:t>Loading data into a partition</a:t>
            </a:r>
          </a:p>
          <a:p>
            <a:endParaRPr lang="en-US" dirty="0"/>
          </a:p>
        </p:txBody>
      </p:sp>
      <p:sp>
        <p:nvSpPr>
          <p:cNvPr id="4" name="TextBox 3"/>
          <p:cNvSpPr txBox="1"/>
          <p:nvPr/>
        </p:nvSpPr>
        <p:spPr>
          <a:xfrm>
            <a:off x="493913" y="6597793"/>
            <a:ext cx="886744" cy="369332"/>
          </a:xfrm>
          <a:prstGeom prst="rect">
            <a:avLst/>
          </a:prstGeom>
          <a:noFill/>
        </p:spPr>
        <p:txBody>
          <a:bodyPr wrap="none" rtlCol="0">
            <a:spAutoFit/>
          </a:bodyPr>
          <a:lstStyle/>
          <a:p>
            <a:r>
              <a:rPr lang="en-US" dirty="0" smtClean="0"/>
              <a:t>Q2-Q5</a:t>
            </a:r>
            <a:endParaRPr lang="en-US" dirty="0"/>
          </a:p>
        </p:txBody>
      </p:sp>
    </p:spTree>
    <p:extLst>
      <p:ext uri="{BB962C8B-B14F-4D97-AF65-F5344CB8AC3E}">
        <p14:creationId xmlns:p14="http://schemas.microsoft.com/office/powerpoint/2010/main" val="2504589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9875768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Deadlines &amp; Announcements</a:t>
            </a:r>
            <a:endParaRPr lang="en-US" dirty="0"/>
          </a:p>
        </p:txBody>
      </p:sp>
      <p:sp>
        <p:nvSpPr>
          <p:cNvPr id="3" name="Content Placeholder 2"/>
          <p:cNvSpPr>
            <a:spLocks noGrp="1"/>
          </p:cNvSpPr>
          <p:nvPr>
            <p:ph idx="1"/>
          </p:nvPr>
        </p:nvSpPr>
        <p:spPr/>
        <p:txBody>
          <a:bodyPr/>
          <a:lstStyle/>
          <a:p>
            <a:r>
              <a:rPr lang="en-US" dirty="0" smtClean="0"/>
              <a:t>Lab 5 Due – Thursday, 11:55 PM</a:t>
            </a:r>
          </a:p>
          <a:p>
            <a:r>
              <a:rPr lang="en-US" dirty="0" smtClean="0"/>
              <a:t>Project ISR  Due Friday Class Time</a:t>
            </a:r>
          </a:p>
        </p:txBody>
      </p:sp>
    </p:spTree>
    <p:extLst>
      <p:ext uri="{BB962C8B-B14F-4D97-AF65-F5344CB8AC3E}">
        <p14:creationId xmlns:p14="http://schemas.microsoft.com/office/powerpoint/2010/main" val="199715204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What is Hive?</a:t>
            </a:r>
          </a:p>
          <a:p>
            <a:pPr lvl="1"/>
            <a:r>
              <a:rPr lang="en-US" dirty="0" err="1" smtClean="0"/>
              <a:t>HiveQL</a:t>
            </a:r>
            <a:endParaRPr lang="en-US" dirty="0" smtClean="0"/>
          </a:p>
          <a:p>
            <a:pPr lvl="2"/>
            <a:r>
              <a:rPr lang="en-US" dirty="0" smtClean="0"/>
              <a:t>Data warehouse system</a:t>
            </a:r>
          </a:p>
          <a:p>
            <a:pPr lvl="2"/>
            <a:r>
              <a:rPr lang="en-US" dirty="0" smtClean="0"/>
              <a:t>More or less compatible with SQL Standard</a:t>
            </a:r>
          </a:p>
          <a:p>
            <a:pPr lvl="2"/>
            <a:r>
              <a:rPr lang="en-US" dirty="0" smtClean="0"/>
              <a:t>Updates &amp; Deletes if table supports ACID</a:t>
            </a:r>
          </a:p>
          <a:p>
            <a:pPr lvl="1"/>
            <a:r>
              <a:rPr lang="en-US" dirty="0" err="1" smtClean="0"/>
              <a:t>Metastore</a:t>
            </a:r>
            <a:endParaRPr lang="en-US" dirty="0" smtClean="0"/>
          </a:p>
        </p:txBody>
      </p:sp>
    </p:spTree>
    <p:extLst>
      <p:ext uri="{BB962C8B-B14F-4D97-AF65-F5344CB8AC3E}">
        <p14:creationId xmlns:p14="http://schemas.microsoft.com/office/powerpoint/2010/main" val="223600031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Shell</a:t>
            </a:r>
            <a:endParaRPr lang="en-US" dirty="0"/>
          </a:p>
        </p:txBody>
      </p:sp>
      <p:sp>
        <p:nvSpPr>
          <p:cNvPr id="5" name="Rectangle 4"/>
          <p:cNvSpPr/>
          <p:nvPr/>
        </p:nvSpPr>
        <p:spPr>
          <a:xfrm>
            <a:off x="2382634" y="2544803"/>
            <a:ext cx="4572000" cy="2308324"/>
          </a:xfrm>
          <a:prstGeom prst="rect">
            <a:avLst/>
          </a:prstGeom>
        </p:spPr>
        <p:txBody>
          <a:bodyPr>
            <a:spAutoFit/>
          </a:bodyPr>
          <a:lstStyle/>
          <a:p>
            <a:r>
              <a:rPr lang="en-US" dirty="0" smtClean="0"/>
              <a:t>$</a:t>
            </a:r>
            <a:r>
              <a:rPr lang="en-US" dirty="0"/>
              <a:t>hive</a:t>
            </a:r>
          </a:p>
          <a:p>
            <a:r>
              <a:rPr lang="en-US" dirty="0"/>
              <a:t>hive&gt;Show Tables;</a:t>
            </a:r>
          </a:p>
          <a:p>
            <a:r>
              <a:rPr lang="en-US" dirty="0"/>
              <a:t>OK</a:t>
            </a:r>
          </a:p>
          <a:p>
            <a:r>
              <a:rPr lang="en-US" dirty="0"/>
              <a:t>Time Taken 11.25 Seconds</a:t>
            </a:r>
          </a:p>
          <a:p>
            <a:endParaRPr lang="en-US" dirty="0"/>
          </a:p>
          <a:p>
            <a:r>
              <a:rPr lang="en-US" dirty="0"/>
              <a:t>$hive -f </a:t>
            </a:r>
            <a:r>
              <a:rPr lang="en-US" dirty="0" err="1"/>
              <a:t>hiveScript.q</a:t>
            </a:r>
            <a:endParaRPr lang="en-US" dirty="0"/>
          </a:p>
          <a:p>
            <a:endParaRPr lang="en-US" dirty="0"/>
          </a:p>
          <a:p>
            <a:r>
              <a:rPr lang="en-US" dirty="0"/>
              <a:t>$hive -e 'Select * from employees'</a:t>
            </a:r>
          </a:p>
        </p:txBody>
      </p:sp>
    </p:spTree>
    <p:extLst>
      <p:ext uri="{BB962C8B-B14F-4D97-AF65-F5344CB8AC3E}">
        <p14:creationId xmlns:p14="http://schemas.microsoft.com/office/powerpoint/2010/main" val="145897491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a:t>
            </a:r>
            <a:endParaRPr lang="en-US" dirty="0"/>
          </a:p>
        </p:txBody>
      </p:sp>
      <p:sp>
        <p:nvSpPr>
          <p:cNvPr id="3" name="Content Placeholder 2"/>
          <p:cNvSpPr>
            <a:spLocks noGrp="1"/>
          </p:cNvSpPr>
          <p:nvPr>
            <p:ph idx="1"/>
          </p:nvPr>
        </p:nvSpPr>
        <p:spPr/>
        <p:txBody>
          <a:bodyPr/>
          <a:lstStyle/>
          <a:p>
            <a:r>
              <a:rPr lang="en-US" dirty="0" smtClean="0"/>
              <a:t>Managed Table</a:t>
            </a:r>
          </a:p>
          <a:p>
            <a:r>
              <a:rPr lang="en-US" dirty="0" smtClean="0"/>
              <a:t>External Table</a:t>
            </a:r>
            <a:endParaRPr lang="en-US" dirty="0"/>
          </a:p>
        </p:txBody>
      </p:sp>
      <p:sp>
        <p:nvSpPr>
          <p:cNvPr id="4" name="TextBox 3"/>
          <p:cNvSpPr txBox="1"/>
          <p:nvPr/>
        </p:nvSpPr>
        <p:spPr>
          <a:xfrm>
            <a:off x="181429" y="6585857"/>
            <a:ext cx="1233714" cy="369332"/>
          </a:xfrm>
          <a:prstGeom prst="rect">
            <a:avLst/>
          </a:prstGeom>
          <a:noFill/>
        </p:spPr>
        <p:txBody>
          <a:bodyPr wrap="square" rtlCol="0">
            <a:spAutoFit/>
          </a:bodyPr>
          <a:lstStyle/>
          <a:p>
            <a:r>
              <a:rPr lang="en-US" dirty="0" smtClean="0"/>
              <a:t>Q2</a:t>
            </a:r>
            <a:endParaRPr lang="en-US" dirty="0"/>
          </a:p>
        </p:txBody>
      </p:sp>
    </p:spTree>
    <p:extLst>
      <p:ext uri="{BB962C8B-B14F-4D97-AF65-F5344CB8AC3E}">
        <p14:creationId xmlns:p14="http://schemas.microsoft.com/office/powerpoint/2010/main" val="203655098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a:t>
            </a:r>
            <a:r>
              <a:rPr lang="en-US" dirty="0" err="1" smtClean="0"/>
              <a:t>DataTypes</a:t>
            </a:r>
            <a:endParaRPr lang="en-US" dirty="0"/>
          </a:p>
        </p:txBody>
      </p:sp>
      <p:sp>
        <p:nvSpPr>
          <p:cNvPr id="3" name="Content Placeholder 2"/>
          <p:cNvSpPr>
            <a:spLocks noGrp="1"/>
          </p:cNvSpPr>
          <p:nvPr>
            <p:ph idx="1"/>
          </p:nvPr>
        </p:nvSpPr>
        <p:spPr/>
        <p:txBody>
          <a:bodyPr/>
          <a:lstStyle/>
          <a:p>
            <a:r>
              <a:rPr lang="en-US" dirty="0">
                <a:hlinkClick r:id="rId2"/>
              </a:rPr>
              <a:t>https://cwiki.apache.org/confluence/display/Hive/LanguageManual+</a:t>
            </a:r>
            <a:r>
              <a:rPr lang="en-US" dirty="0" smtClean="0">
                <a:hlinkClick r:id="rId2"/>
              </a:rPr>
              <a:t>Types</a:t>
            </a:r>
            <a:endParaRPr lang="en-US" dirty="0" smtClean="0"/>
          </a:p>
          <a:p>
            <a:endParaRPr lang="en-US" dirty="0"/>
          </a:p>
        </p:txBody>
      </p:sp>
    </p:spTree>
    <p:extLst>
      <p:ext uri="{BB962C8B-B14F-4D97-AF65-F5344CB8AC3E}">
        <p14:creationId xmlns:p14="http://schemas.microsoft.com/office/powerpoint/2010/main" val="102147937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Table</a:t>
            </a:r>
            <a:endParaRPr lang="en-US" dirty="0"/>
          </a:p>
        </p:txBody>
      </p:sp>
      <p:sp>
        <p:nvSpPr>
          <p:cNvPr id="3" name="Content Placeholder 2"/>
          <p:cNvSpPr>
            <a:spLocks noGrp="1"/>
          </p:cNvSpPr>
          <p:nvPr>
            <p:ph idx="1"/>
          </p:nvPr>
        </p:nvSpPr>
        <p:spPr/>
        <p:txBody>
          <a:bodyPr/>
          <a:lstStyle/>
          <a:p>
            <a:r>
              <a:rPr lang="en-US" dirty="0" smtClean="0"/>
              <a:t>Create</a:t>
            </a:r>
          </a:p>
          <a:p>
            <a:r>
              <a:rPr lang="en-US" dirty="0" smtClean="0"/>
              <a:t>Load</a:t>
            </a:r>
          </a:p>
          <a:p>
            <a:r>
              <a:rPr lang="en-US" dirty="0" smtClean="0"/>
              <a:t>Drop</a:t>
            </a:r>
            <a:endParaRPr lang="en-US" dirty="0"/>
          </a:p>
        </p:txBody>
      </p:sp>
      <p:sp>
        <p:nvSpPr>
          <p:cNvPr id="4" name="TextBox 3"/>
          <p:cNvSpPr txBox="1"/>
          <p:nvPr/>
        </p:nvSpPr>
        <p:spPr>
          <a:xfrm>
            <a:off x="417286" y="6567714"/>
            <a:ext cx="494847" cy="369332"/>
          </a:xfrm>
          <a:prstGeom prst="rect">
            <a:avLst/>
          </a:prstGeom>
          <a:noFill/>
        </p:spPr>
        <p:txBody>
          <a:bodyPr wrap="none" rtlCol="0">
            <a:spAutoFit/>
          </a:bodyPr>
          <a:lstStyle/>
          <a:p>
            <a:r>
              <a:rPr lang="en-US" dirty="0" smtClean="0"/>
              <a:t>Q3</a:t>
            </a:r>
            <a:endParaRPr lang="en-US" dirty="0"/>
          </a:p>
        </p:txBody>
      </p:sp>
    </p:spTree>
    <p:extLst>
      <p:ext uri="{BB962C8B-B14F-4D97-AF65-F5344CB8AC3E}">
        <p14:creationId xmlns:p14="http://schemas.microsoft.com/office/powerpoint/2010/main" val="189231607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Table</a:t>
            </a:r>
            <a:endParaRPr lang="en-US" dirty="0"/>
          </a:p>
        </p:txBody>
      </p:sp>
      <p:sp>
        <p:nvSpPr>
          <p:cNvPr id="3" name="Content Placeholder 2"/>
          <p:cNvSpPr>
            <a:spLocks noGrp="1"/>
          </p:cNvSpPr>
          <p:nvPr>
            <p:ph idx="1"/>
          </p:nvPr>
        </p:nvSpPr>
        <p:spPr/>
        <p:txBody>
          <a:bodyPr/>
          <a:lstStyle/>
          <a:p>
            <a:r>
              <a:rPr lang="en-US" dirty="0" smtClean="0"/>
              <a:t>Create</a:t>
            </a:r>
          </a:p>
          <a:p>
            <a:r>
              <a:rPr lang="en-US" dirty="0" smtClean="0"/>
              <a:t>Load</a:t>
            </a:r>
          </a:p>
          <a:p>
            <a:r>
              <a:rPr lang="en-US" dirty="0" smtClean="0"/>
              <a:t>Delete</a:t>
            </a:r>
          </a:p>
          <a:p>
            <a:r>
              <a:rPr lang="en-US" dirty="0" smtClean="0"/>
              <a:t>Truncate</a:t>
            </a:r>
            <a:endParaRPr lang="en-US" dirty="0"/>
          </a:p>
        </p:txBody>
      </p:sp>
      <p:sp>
        <p:nvSpPr>
          <p:cNvPr id="5" name="TextBox 4"/>
          <p:cNvSpPr txBox="1"/>
          <p:nvPr/>
        </p:nvSpPr>
        <p:spPr>
          <a:xfrm>
            <a:off x="362857" y="6531429"/>
            <a:ext cx="494847" cy="369332"/>
          </a:xfrm>
          <a:prstGeom prst="rect">
            <a:avLst/>
          </a:prstGeom>
          <a:noFill/>
        </p:spPr>
        <p:txBody>
          <a:bodyPr wrap="none" rtlCol="0">
            <a:spAutoFit/>
          </a:bodyPr>
          <a:lstStyle/>
          <a:p>
            <a:r>
              <a:rPr lang="en-US" dirty="0" smtClean="0"/>
              <a:t>Q4</a:t>
            </a:r>
            <a:endParaRPr lang="en-US" dirty="0"/>
          </a:p>
        </p:txBody>
      </p:sp>
    </p:spTree>
    <p:extLst>
      <p:ext uri="{BB962C8B-B14F-4D97-AF65-F5344CB8AC3E}">
        <p14:creationId xmlns:p14="http://schemas.microsoft.com/office/powerpoint/2010/main" val="199141908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a:t>
            </a:r>
            <a:endParaRPr lang="en-US" dirty="0"/>
          </a:p>
        </p:txBody>
      </p:sp>
      <p:sp>
        <p:nvSpPr>
          <p:cNvPr id="3" name="Content Placeholder 2"/>
          <p:cNvSpPr>
            <a:spLocks noGrp="1"/>
          </p:cNvSpPr>
          <p:nvPr>
            <p:ph idx="1"/>
          </p:nvPr>
        </p:nvSpPr>
        <p:spPr/>
        <p:txBody>
          <a:bodyPr/>
          <a:lstStyle/>
          <a:p>
            <a:r>
              <a:rPr lang="en-US" dirty="0" smtClean="0"/>
              <a:t>Basic Select</a:t>
            </a:r>
          </a:p>
          <a:p>
            <a:r>
              <a:rPr lang="en-US" dirty="0" smtClean="0"/>
              <a:t>SORT By</a:t>
            </a:r>
          </a:p>
          <a:p>
            <a:r>
              <a:rPr lang="en-US" dirty="0" smtClean="0"/>
              <a:t>ORDER By</a:t>
            </a:r>
          </a:p>
          <a:p>
            <a:r>
              <a:rPr lang="en-US" dirty="0" smtClean="0"/>
              <a:t>Sort </a:t>
            </a:r>
            <a:r>
              <a:rPr lang="en-US" dirty="0" err="1" smtClean="0"/>
              <a:t>vs</a:t>
            </a:r>
            <a:r>
              <a:rPr lang="en-US" dirty="0" smtClean="0"/>
              <a:t> Order</a:t>
            </a:r>
            <a:endParaRPr lang="en-US" dirty="0"/>
          </a:p>
        </p:txBody>
      </p:sp>
    </p:spTree>
    <p:extLst>
      <p:ext uri="{BB962C8B-B14F-4D97-AF65-F5344CB8AC3E}">
        <p14:creationId xmlns:p14="http://schemas.microsoft.com/office/powerpoint/2010/main" val="54130285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Advant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8754</TotalTime>
  <Words>3111</Words>
  <Application>Microsoft Macintosh PowerPoint</Application>
  <PresentationFormat>On-screen Show (4:3)</PresentationFormat>
  <Paragraphs>277</Paragraphs>
  <Slides>14</Slides>
  <Notes>10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Advantage</vt:lpstr>
      <vt:lpstr>Hive - Introduction</vt:lpstr>
      <vt:lpstr>Deadlines &amp; Announcements</vt:lpstr>
      <vt:lpstr>Introduction</vt:lpstr>
      <vt:lpstr>Hive Shell</vt:lpstr>
      <vt:lpstr>Tables</vt:lpstr>
      <vt:lpstr>Hive DataTypes</vt:lpstr>
      <vt:lpstr>Managed Table</vt:lpstr>
      <vt:lpstr>External Table</vt:lpstr>
      <vt:lpstr>Select</vt:lpstr>
      <vt:lpstr>Select Advanced</vt:lpstr>
      <vt:lpstr>Max Temperature in Hive</vt:lpstr>
      <vt:lpstr>JOINS</vt:lpstr>
      <vt:lpstr>Partitions</vt:lpstr>
      <vt:lpstr>Questions</vt:lpstr>
    </vt:vector>
  </TitlesOfParts>
  <Company>Rose-Hulman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Hadoop Ecosytem</dc:title>
  <dc:creator>Sriram  Mohan</dc:creator>
  <cp:lastModifiedBy>Sriram  Mohan</cp:lastModifiedBy>
  <cp:revision>101</cp:revision>
  <dcterms:created xsi:type="dcterms:W3CDTF">2014-09-03T11:44:36Z</dcterms:created>
  <dcterms:modified xsi:type="dcterms:W3CDTF">2015-10-14T16:11:19Z</dcterms:modified>
</cp:coreProperties>
</file>