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4"/>
  </p:notesMasterIdLst>
  <p:sldIdLst>
    <p:sldId id="256" r:id="rId2"/>
    <p:sldId id="281" r:id="rId3"/>
    <p:sldId id="282" r:id="rId4"/>
    <p:sldId id="283" r:id="rId5"/>
    <p:sldId id="284" r:id="rId6"/>
    <p:sldId id="285" r:id="rId7"/>
    <p:sldId id="286" r:id="rId8"/>
    <p:sldId id="287" r:id="rId9"/>
    <p:sldId id="288" r:id="rId10"/>
    <p:sldId id="289" r:id="rId11"/>
    <p:sldId id="290"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47" d="100"/>
          <a:sy n="47" d="100"/>
        </p:scale>
        <p:origin x="-17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10/19/15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Sqoop</a:t>
            </a:r>
            <a:r>
              <a:rPr lang="en-US" dirty="0" smtClean="0"/>
              <a:t> uses the </a:t>
            </a:r>
            <a:r>
              <a:rPr lang="en-US" dirty="0" err="1" smtClean="0"/>
              <a:t>DBInputFormat</a:t>
            </a:r>
            <a:r>
              <a:rPr lang="en-US" dirty="0" smtClean="0"/>
              <a:t>, a connector that allows Hadoop MapReduce programs to read rows from SQL databases. </a:t>
            </a:r>
            <a:r>
              <a:rPr lang="en-US" dirty="0" err="1" smtClean="0"/>
              <a:t>DBInputFormat</a:t>
            </a:r>
            <a:r>
              <a:rPr lang="en-US" dirty="0" smtClean="0"/>
              <a:t> allows Hadoop to read input from JDBC: a Java interface to databases that most popular database vendors (Oracle, MySQL, </a:t>
            </a:r>
            <a:r>
              <a:rPr lang="en-US" dirty="0" err="1" smtClean="0"/>
              <a:t>Postgresql</a:t>
            </a:r>
            <a:r>
              <a:rPr lang="en-US" dirty="0" smtClean="0"/>
              <a:t>, etc.) implement.</a:t>
            </a:r>
          </a:p>
          <a:p>
            <a:endParaRPr lang="en-US" dirty="0" smtClean="0"/>
          </a:p>
          <a:p>
            <a:r>
              <a:rPr lang="en-US" dirty="0" smtClean="0"/>
              <a:t>In order to use </a:t>
            </a:r>
            <a:r>
              <a:rPr lang="en-US" dirty="0" err="1" smtClean="0"/>
              <a:t>DBInputFormat</a:t>
            </a:r>
            <a:r>
              <a:rPr lang="en-US" dirty="0" smtClean="0"/>
              <a:t> you need to write a class that </a:t>
            </a:r>
            <a:r>
              <a:rPr lang="en-US" dirty="0" err="1" smtClean="0"/>
              <a:t>deserializes</a:t>
            </a:r>
            <a:r>
              <a:rPr lang="en-US" dirty="0" smtClean="0"/>
              <a:t> the columns from the database record into individual data fields to work with. This is pretty tedious—and entirely algorithmic. </a:t>
            </a:r>
            <a:r>
              <a:rPr lang="en-US" dirty="0" err="1" smtClean="0"/>
              <a:t>Sqoop</a:t>
            </a:r>
            <a:r>
              <a:rPr lang="en-US" dirty="0" smtClean="0"/>
              <a:t> auto-generates class definitions to </a:t>
            </a:r>
            <a:r>
              <a:rPr lang="en-US" dirty="0" err="1" smtClean="0"/>
              <a:t>deserialze</a:t>
            </a:r>
            <a:r>
              <a:rPr lang="en-US" dirty="0" smtClean="0"/>
              <a:t> the data from the database. These classes can also be used to store the results in </a:t>
            </a:r>
            <a:r>
              <a:rPr lang="en-US" dirty="0" err="1" smtClean="0"/>
              <a:t>Hadoop’s</a:t>
            </a:r>
            <a:r>
              <a:rPr lang="en-US" dirty="0" smtClean="0"/>
              <a:t> </a:t>
            </a:r>
            <a:r>
              <a:rPr lang="en-US" dirty="0" err="1" smtClean="0"/>
              <a:t>SequenceFile</a:t>
            </a:r>
            <a:r>
              <a:rPr lang="en-US" dirty="0" smtClean="0"/>
              <a:t> format, which allows you to take advantage of built-in compression within HDFS too. The classes are written out as .java files that you can incorporate in your own data processing pipeline later. The class definition is created by taking advantage of JDBC’s ability to read metadata about databases and tables.</a:t>
            </a:r>
          </a:p>
          <a:p>
            <a:r>
              <a:rPr lang="en-US" dirty="0" smtClean="0"/>
              <a:t>When </a:t>
            </a:r>
            <a:r>
              <a:rPr lang="en-US" dirty="0" err="1" smtClean="0"/>
              <a:t>Sqoop</a:t>
            </a:r>
            <a:r>
              <a:rPr lang="en-US" dirty="0" smtClean="0"/>
              <a:t> is invoked, it retrieves the table’s metadata, writes out the class definition for the columns you want to import, and launches a MapReduce job to import the table body proper.</a:t>
            </a:r>
          </a:p>
          <a:p>
            <a:endParaRPr lang="en-US" dirty="0" smtClean="0"/>
          </a:p>
          <a:p>
            <a:r>
              <a:rPr lang="en-US" dirty="0" smtClean="0"/>
              <a:t>Hadoop users know that moving large volumes of data can be a time-intensive operation. While it provides a reliable implementation-independent mechanism to read database tables, using a MapReduce JDBC job to import data from a remote database is often inefficient. Database vendors usually provide an export tool that exports data in a more high-performance manner. </a:t>
            </a:r>
            <a:r>
              <a:rPr lang="en-US" dirty="0" err="1" smtClean="0"/>
              <a:t>Sqoop</a:t>
            </a:r>
            <a:r>
              <a:rPr lang="en-US" dirty="0" smtClean="0"/>
              <a:t> is capable of using alternate import strategies as well. By examining the connect string URL that tells </a:t>
            </a:r>
            <a:r>
              <a:rPr lang="en-US" dirty="0" err="1" smtClean="0"/>
              <a:t>Sqoop</a:t>
            </a:r>
            <a:r>
              <a:rPr lang="en-US" dirty="0" smtClean="0"/>
              <a:t> which database to connect to, </a:t>
            </a:r>
            <a:r>
              <a:rPr lang="en-US" dirty="0" err="1" smtClean="0"/>
              <a:t>Sqoop</a:t>
            </a:r>
            <a:r>
              <a:rPr lang="en-US" dirty="0" smtClean="0"/>
              <a:t> will choose alternate import strategies as appropriate to the database. </a:t>
            </a:r>
            <a:r>
              <a:rPr lang="en-US" dirty="0" err="1" smtClean="0"/>
              <a:t>Sqoop</a:t>
            </a:r>
            <a:r>
              <a:rPr lang="en-US" dirty="0" smtClean="0"/>
              <a:t> can take advantage of MySQL’s export tool called </a:t>
            </a:r>
            <a:r>
              <a:rPr lang="en-US" dirty="0" err="1" smtClean="0"/>
              <a:t>mysqldump</a:t>
            </a:r>
            <a:r>
              <a:rPr lang="en-US" dirty="0" smtClean="0"/>
              <a:t>. </a:t>
            </a:r>
          </a:p>
          <a:p>
            <a:endParaRPr lang="en-US" dirty="0" smtClean="0"/>
          </a:p>
          <a:p>
            <a:r>
              <a:rPr lang="en-US" dirty="0" smtClean="0"/>
              <a:t>How is </a:t>
            </a:r>
            <a:r>
              <a:rPr lang="en-US" dirty="0" err="1" smtClean="0"/>
              <a:t>Sqoop</a:t>
            </a:r>
            <a:r>
              <a:rPr lang="en-US" dirty="0" smtClean="0"/>
              <a:t> able to parallelize imports across multiple mappers[1]? In figure 1, we showed how </a:t>
            </a:r>
            <a:r>
              <a:rPr lang="en-US" dirty="0" err="1" smtClean="0"/>
              <a:t>Sqoop's</a:t>
            </a:r>
            <a:r>
              <a:rPr lang="en-US" dirty="0" smtClean="0"/>
              <a:t> first step is to pull metadata from the database. It inspects the table being imported to determine the primary key and runs a query to determine the lower and upper bounds of the data in the table (shown in figure 3). A somewhat even distribution of data within the minimum and maximum keys is assumed by dividing the delta by the number of mappers. Each mapper is then fed a unique query containing a range of the primary key.</a:t>
            </a:r>
          </a:p>
        </p:txBody>
      </p:sp>
      <p:sp>
        <p:nvSpPr>
          <p:cNvPr id="4" name="Slide Number Placeholder 3"/>
          <p:cNvSpPr>
            <a:spLocks noGrp="1"/>
          </p:cNvSpPr>
          <p:nvPr>
            <p:ph type="sldNum" sz="quarter" idx="10"/>
          </p:nvPr>
        </p:nvSpPr>
        <p:spPr/>
        <p:txBody>
          <a:bodyPr/>
          <a:lstStyle/>
          <a:p>
            <a:fld id="{BA934139-1D1E-3644-B73A-E3313631D335}" type="slidenum">
              <a:rPr lang="en-US" smtClean="0"/>
              <a:t>5</a:t>
            </a:fld>
            <a:endParaRPr lang="en-US"/>
          </a:p>
        </p:txBody>
      </p:sp>
    </p:spTree>
    <p:extLst>
      <p:ext uri="{BB962C8B-B14F-4D97-AF65-F5344CB8AC3E}">
        <p14:creationId xmlns:p14="http://schemas.microsoft.com/office/powerpoint/2010/main" val="370859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Export is done in two steps as depicted in Figure 2. The first step is to introspect the database for metadata, followed by the second step of transferring the data. </a:t>
            </a:r>
            <a:r>
              <a:rPr lang="en-US" dirty="0" err="1" smtClean="0"/>
              <a:t>Sqoop</a:t>
            </a:r>
            <a:r>
              <a:rPr lang="en-US" dirty="0" smtClean="0"/>
              <a:t> divides the input dataset into splits and then uses individual map tasks to push the splits to the database. Each map task performs this transfer over many transactions in order to ensure optimal throughput and minimal resource utilization.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A934139-1D1E-3644-B73A-E3313631D335}" type="slidenum">
              <a:rPr lang="en-US" smtClean="0"/>
              <a:t>6</a:t>
            </a:fld>
            <a:endParaRPr lang="en-US"/>
          </a:p>
        </p:txBody>
      </p:sp>
    </p:spTree>
    <p:extLst>
      <p:ext uri="{BB962C8B-B14F-4D97-AF65-F5344CB8AC3E}">
        <p14:creationId xmlns:p14="http://schemas.microsoft.com/office/powerpoint/2010/main" val="235724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34139-1D1E-3644-B73A-E3313631D335}" type="slidenum">
              <a:rPr lang="en-US" smtClean="0"/>
              <a:t>9</a:t>
            </a:fld>
            <a:endParaRPr lang="en-US"/>
          </a:p>
        </p:txBody>
      </p:sp>
    </p:spTree>
    <p:extLst>
      <p:ext uri="{BB962C8B-B14F-4D97-AF65-F5344CB8AC3E}">
        <p14:creationId xmlns:p14="http://schemas.microsoft.com/office/powerpoint/2010/main" val="267318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10/19/15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10/19/15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10/19/15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Sqoop</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Sqoop</a:t>
            </a:r>
            <a:r>
              <a:rPr lang="en-US" dirty="0" smtClean="0"/>
              <a:t> Export</a:t>
            </a:r>
            <a:br>
              <a:rPr lang="en-US" dirty="0" smtClean="0"/>
            </a:br>
            <a:endParaRPr lang="en-US" dirty="0"/>
          </a:p>
        </p:txBody>
      </p:sp>
      <p:pic>
        <p:nvPicPr>
          <p:cNvPr id="4" name="Picture 3" descr="generic.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0" y="2428522"/>
            <a:ext cx="9144000" cy="3003986"/>
          </a:xfrm>
          <a:prstGeom prst="rect">
            <a:avLst/>
          </a:prstGeom>
        </p:spPr>
      </p:pic>
    </p:spTree>
    <p:extLst>
      <p:ext uri="{BB962C8B-B14F-4D97-AF65-F5344CB8AC3E}">
        <p14:creationId xmlns:p14="http://schemas.microsoft.com/office/powerpoint/2010/main" val="8073074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 Additional Arguments</a:t>
            </a:r>
            <a:endParaRPr lang="en-US" dirty="0"/>
          </a:p>
        </p:txBody>
      </p:sp>
      <p:pic>
        <p:nvPicPr>
          <p:cNvPr id="3" name="Picture 2" descr="expor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1984"/>
            <a:ext cx="9144000" cy="2250369"/>
          </a:xfrm>
          <a:prstGeom prst="rect">
            <a:avLst/>
          </a:prstGeom>
        </p:spPr>
      </p:pic>
      <p:sp>
        <p:nvSpPr>
          <p:cNvPr id="4" name="TextBox 3"/>
          <p:cNvSpPr txBox="1"/>
          <p:nvPr/>
        </p:nvSpPr>
        <p:spPr>
          <a:xfrm>
            <a:off x="317515" y="6474305"/>
            <a:ext cx="872429" cy="369332"/>
          </a:xfrm>
          <a:prstGeom prst="rect">
            <a:avLst/>
          </a:prstGeom>
          <a:noFill/>
        </p:spPr>
        <p:txBody>
          <a:bodyPr wrap="none" rtlCol="0">
            <a:spAutoFit/>
          </a:bodyPr>
          <a:lstStyle/>
          <a:p>
            <a:r>
              <a:rPr lang="en-US" dirty="0" smtClean="0"/>
              <a:t>Q5,Q6</a:t>
            </a:r>
            <a:endParaRPr lang="en-US" dirty="0"/>
          </a:p>
        </p:txBody>
      </p:sp>
    </p:spTree>
    <p:extLst>
      <p:ext uri="{BB962C8B-B14F-4D97-AF65-F5344CB8AC3E}">
        <p14:creationId xmlns:p14="http://schemas.microsoft.com/office/powerpoint/2010/main" val="2254770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Lab 6 Due – </a:t>
            </a:r>
            <a:r>
              <a:rPr lang="en-US" dirty="0" smtClean="0"/>
              <a:t>Thursday, </a:t>
            </a:r>
            <a:r>
              <a:rPr lang="en-US" dirty="0" smtClean="0"/>
              <a:t>11</a:t>
            </a:r>
            <a:r>
              <a:rPr lang="en-US" dirty="0" smtClean="0"/>
              <a:t>:55 </a:t>
            </a:r>
            <a:r>
              <a:rPr lang="en-US" dirty="0"/>
              <a:t>O</a:t>
            </a:r>
            <a:r>
              <a:rPr lang="en-US" dirty="0" smtClean="0"/>
              <a:t>M</a:t>
            </a:r>
            <a:endParaRPr lang="en-US" dirty="0" smtClean="0"/>
          </a:p>
          <a:p>
            <a:r>
              <a:rPr lang="en-US" dirty="0" smtClean="0"/>
              <a:t>Research and Project ISR Due </a:t>
            </a:r>
            <a:r>
              <a:rPr lang="en-US" dirty="0" smtClean="0"/>
              <a:t>Friday, Class Time</a:t>
            </a:r>
            <a:endParaRPr lang="en-US" dirty="0" smtClean="0"/>
          </a:p>
        </p:txBody>
      </p:sp>
    </p:spTree>
    <p:extLst>
      <p:ext uri="{BB962C8B-B14F-4D97-AF65-F5344CB8AC3E}">
        <p14:creationId xmlns:p14="http://schemas.microsoft.com/office/powerpoint/2010/main" val="199715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Sqoop</a:t>
            </a:r>
            <a:r>
              <a:rPr lang="en-US" dirty="0" smtClean="0"/>
              <a:t>?</a:t>
            </a:r>
            <a:endParaRPr lang="en-US" dirty="0"/>
          </a:p>
        </p:txBody>
      </p:sp>
      <p:sp>
        <p:nvSpPr>
          <p:cNvPr id="3" name="Content Placeholder 2"/>
          <p:cNvSpPr>
            <a:spLocks noGrp="1"/>
          </p:cNvSpPr>
          <p:nvPr>
            <p:ph idx="1"/>
          </p:nvPr>
        </p:nvSpPr>
        <p:spPr/>
        <p:txBody>
          <a:bodyPr/>
          <a:lstStyle/>
          <a:p>
            <a:r>
              <a:rPr lang="en-US" dirty="0" smtClean="0"/>
              <a:t>Need to move data from traditional data sources to </a:t>
            </a:r>
            <a:r>
              <a:rPr lang="en-US" dirty="0" err="1" smtClean="0"/>
              <a:t>hadoop</a:t>
            </a:r>
            <a:r>
              <a:rPr lang="en-US" dirty="0" smtClean="0"/>
              <a:t> for batch processing/archiving</a:t>
            </a:r>
          </a:p>
          <a:p>
            <a:r>
              <a:rPr lang="en-US" dirty="0" smtClean="0"/>
              <a:t>Need to move results of </a:t>
            </a:r>
            <a:r>
              <a:rPr lang="en-US" dirty="0" err="1" smtClean="0"/>
              <a:t>hadoop</a:t>
            </a:r>
            <a:r>
              <a:rPr lang="en-US" dirty="0" smtClean="0"/>
              <a:t> jobs to relational data sources that support reporting &amp; data visualization</a:t>
            </a:r>
          </a:p>
        </p:txBody>
      </p:sp>
    </p:spTree>
    <p:extLst>
      <p:ext uri="{BB962C8B-B14F-4D97-AF65-F5344CB8AC3E}">
        <p14:creationId xmlns:p14="http://schemas.microsoft.com/office/powerpoint/2010/main" val="15045535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Sqoop</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err="1"/>
              <a:t>Sqoop</a:t>
            </a:r>
            <a:r>
              <a:rPr lang="en-US" dirty="0"/>
              <a:t> is a command-line interface application for transferring data between relational databases and Hadoop. It supports incremental loads of a single table or a free form SQL query as well as saved jobs which can be run multiple times to import updates made to a database since the last import. </a:t>
            </a:r>
          </a:p>
        </p:txBody>
      </p:sp>
    </p:spTree>
    <p:extLst>
      <p:ext uri="{BB962C8B-B14F-4D97-AF65-F5344CB8AC3E}">
        <p14:creationId xmlns:p14="http://schemas.microsoft.com/office/powerpoint/2010/main" val="7384167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Sqoop</a:t>
            </a:r>
            <a:r>
              <a:rPr lang="en-US" dirty="0" smtClean="0"/>
              <a:t> work? (Import)</a:t>
            </a:r>
            <a:endParaRPr lang="en-US" dirty="0"/>
          </a:p>
        </p:txBody>
      </p:sp>
      <p:pic>
        <p:nvPicPr>
          <p:cNvPr id="5" name="Picture 4" descr="HadoopSqoop_image0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648" y="2566065"/>
            <a:ext cx="4114371" cy="3942939"/>
          </a:xfrm>
          <a:prstGeom prst="rect">
            <a:avLst/>
          </a:prstGeom>
        </p:spPr>
      </p:pic>
      <p:sp>
        <p:nvSpPr>
          <p:cNvPr id="3" name="TextBox 2"/>
          <p:cNvSpPr txBox="1"/>
          <p:nvPr/>
        </p:nvSpPr>
        <p:spPr>
          <a:xfrm>
            <a:off x="370435" y="6527229"/>
            <a:ext cx="451791"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8294654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Sqoop</a:t>
            </a:r>
            <a:r>
              <a:rPr lang="en-US" dirty="0" smtClean="0"/>
              <a:t> work? (Export)</a:t>
            </a:r>
            <a:endParaRPr lang="en-US" dirty="0"/>
          </a:p>
        </p:txBody>
      </p:sp>
      <p:pic>
        <p:nvPicPr>
          <p:cNvPr id="4" name="Picture 3" descr="sqoop expor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528" y="2294854"/>
            <a:ext cx="4363702" cy="4207546"/>
          </a:xfrm>
          <a:prstGeom prst="rect">
            <a:avLst/>
          </a:prstGeom>
        </p:spPr>
      </p:pic>
      <p:sp>
        <p:nvSpPr>
          <p:cNvPr id="3" name="TextBox 2"/>
          <p:cNvSpPr txBox="1"/>
          <p:nvPr/>
        </p:nvSpPr>
        <p:spPr>
          <a:xfrm>
            <a:off x="511552" y="6544869"/>
            <a:ext cx="451791"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7002778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pic>
        <p:nvPicPr>
          <p:cNvPr id="4" name="Picture 3" descr="sqo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08652"/>
            <a:ext cx="5316057" cy="3182013"/>
          </a:xfrm>
          <a:prstGeom prst="rect">
            <a:avLst/>
          </a:prstGeom>
        </p:spPr>
      </p:pic>
    </p:spTree>
    <p:extLst>
      <p:ext uri="{BB962C8B-B14F-4D97-AF65-F5344CB8AC3E}">
        <p14:creationId xmlns:p14="http://schemas.microsoft.com/office/powerpoint/2010/main" val="20813657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Sqoop</a:t>
            </a:r>
            <a:r>
              <a:rPr lang="en-US" dirty="0" smtClean="0"/>
              <a:t> Import</a:t>
            </a:r>
            <a:endParaRPr lang="en-US" dirty="0"/>
          </a:p>
        </p:txBody>
      </p:sp>
      <p:pic>
        <p:nvPicPr>
          <p:cNvPr id="4" name="Picture 3" descr="generic.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0" y="2428522"/>
            <a:ext cx="9144000" cy="3003986"/>
          </a:xfrm>
          <a:prstGeom prst="rect">
            <a:avLst/>
          </a:prstGeom>
        </p:spPr>
      </p:pic>
    </p:spTree>
    <p:extLst>
      <p:ext uri="{BB962C8B-B14F-4D97-AF65-F5344CB8AC3E}">
        <p14:creationId xmlns:p14="http://schemas.microsoft.com/office/powerpoint/2010/main" val="27849208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 Additional Arguments</a:t>
            </a:r>
            <a:endParaRPr lang="en-US" dirty="0"/>
          </a:p>
        </p:txBody>
      </p:sp>
      <p:pic>
        <p:nvPicPr>
          <p:cNvPr id="4" name="Picture 3" descr="importControl.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897" y="2105612"/>
            <a:ext cx="7225123" cy="4310492"/>
          </a:xfrm>
          <a:prstGeom prst="rect">
            <a:avLst/>
          </a:prstGeom>
        </p:spPr>
      </p:pic>
      <p:sp>
        <p:nvSpPr>
          <p:cNvPr id="3" name="TextBox 2"/>
          <p:cNvSpPr txBox="1"/>
          <p:nvPr/>
        </p:nvSpPr>
        <p:spPr>
          <a:xfrm>
            <a:off x="546832" y="6509589"/>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2914023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8620</TotalTime>
  <Words>660</Words>
  <Application>Microsoft Macintosh PowerPoint</Application>
  <PresentationFormat>On-screen Show (4:3)</PresentationFormat>
  <Paragraphs>36</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Advantage</vt:lpstr>
      <vt:lpstr>Sqoop</vt:lpstr>
      <vt:lpstr>Deadlines &amp; Announcements</vt:lpstr>
      <vt:lpstr>Why Sqoop?</vt:lpstr>
      <vt:lpstr>What is Sqoop?</vt:lpstr>
      <vt:lpstr>How does Sqoop work? (Import)</vt:lpstr>
      <vt:lpstr>How does Sqoop work? (Export)</vt:lpstr>
      <vt:lpstr>Commands</vt:lpstr>
      <vt:lpstr>Sqoop Import</vt:lpstr>
      <vt:lpstr>Import – Additional Arguments</vt:lpstr>
      <vt:lpstr>Sqoop Export </vt:lpstr>
      <vt:lpstr>Export – Additional Arguments</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104</cp:revision>
  <dcterms:created xsi:type="dcterms:W3CDTF">2014-09-03T11:44:36Z</dcterms:created>
  <dcterms:modified xsi:type="dcterms:W3CDTF">2015-10-19T13:48:49Z</dcterms:modified>
</cp:coreProperties>
</file>