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2"/>
  </p:notesMasterIdLst>
  <p:sldIdLst>
    <p:sldId id="256" r:id="rId2"/>
    <p:sldId id="282" r:id="rId3"/>
    <p:sldId id="274" r:id="rId4"/>
    <p:sldId id="275" r:id="rId5"/>
    <p:sldId id="276" r:id="rId6"/>
    <p:sldId id="278" r:id="rId7"/>
    <p:sldId id="277" r:id="rId8"/>
    <p:sldId id="279" r:id="rId9"/>
    <p:sldId id="280" r:id="rId10"/>
    <p:sldId id="27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autoAdjust="0"/>
    <p:restoredTop sz="55459" autoAdjust="0"/>
  </p:normalViewPr>
  <p:slideViewPr>
    <p:cSldViewPr snapToGrid="0" snapToObjects="1">
      <p:cViewPr varScale="1">
        <p:scale>
          <a:sx n="40" d="100"/>
          <a:sy n="40" d="100"/>
        </p:scale>
        <p:origin x="-196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69EF4-73FF-3B47-BF9A-13AC20A78E08}" type="datetimeFigureOut">
              <a:rPr lang="en-US" smtClean="0"/>
              <a:t>9/16/15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3F37CE-E488-3F49-9ED3-72A090680276}" type="slidenum">
              <a:rPr lang="en-US" smtClean="0"/>
              <a:t>‹#›</a:t>
            </a:fld>
            <a:endParaRPr lang="en-US"/>
          </a:p>
        </p:txBody>
      </p:sp>
    </p:spTree>
    <p:extLst>
      <p:ext uri="{BB962C8B-B14F-4D97-AF65-F5344CB8AC3E}">
        <p14:creationId xmlns:p14="http://schemas.microsoft.com/office/powerpoint/2010/main" val="8429969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Serialization is the process of turning structured objects into a byte stream for trans- mission over a network or for writing to persistent storage. Deserialization is the reverse process of turning a byte stream back into a series of structured objects.</a:t>
            </a:r>
          </a:p>
          <a:p>
            <a:r>
              <a:rPr lang="en-US" dirty="0" smtClean="0"/>
              <a:t>Serialization appears in two quite distinct areas of distributed data processing: for </a:t>
            </a:r>
            <a:r>
              <a:rPr lang="en-US" dirty="0" err="1" smtClean="0"/>
              <a:t>interprocess</a:t>
            </a:r>
            <a:r>
              <a:rPr lang="en-US" dirty="0" smtClean="0"/>
              <a:t> communication and for persistent storage.</a:t>
            </a:r>
          </a:p>
          <a:p>
            <a:r>
              <a:rPr lang="en-US" dirty="0" smtClean="0"/>
              <a:t>In Hadoop, </a:t>
            </a:r>
            <a:r>
              <a:rPr lang="en-US" dirty="0" err="1" smtClean="0"/>
              <a:t>interprocess</a:t>
            </a:r>
            <a:r>
              <a:rPr lang="en-US" dirty="0" smtClean="0"/>
              <a:t> communication between nodes in the system is implemented using remote procedure calls (RPCs). The RPC protocol uses serialization to render the message into a binary stream to be sent to the remote node, which then </a:t>
            </a:r>
            <a:r>
              <a:rPr lang="en-US" dirty="0" err="1" smtClean="0"/>
              <a:t>deserializes</a:t>
            </a:r>
            <a:r>
              <a:rPr lang="en-US" dirty="0" smtClean="0"/>
              <a:t> the binary stream into the original message. </a:t>
            </a:r>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3</a:t>
            </a:fld>
            <a:endParaRPr lang="en-US"/>
          </a:p>
        </p:txBody>
      </p:sp>
    </p:spTree>
    <p:extLst>
      <p:ext uri="{BB962C8B-B14F-4D97-AF65-F5344CB8AC3E}">
        <p14:creationId xmlns:p14="http://schemas.microsoft.com/office/powerpoint/2010/main" val="2334783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 Hadoop, </a:t>
            </a:r>
            <a:r>
              <a:rPr lang="en-US" sz="1200" kern="1200" dirty="0" err="1" smtClean="0">
                <a:solidFill>
                  <a:schemeClr val="tx1"/>
                </a:solidFill>
                <a:effectLst/>
                <a:latin typeface="+mn-lt"/>
                <a:ea typeface="+mn-ea"/>
                <a:cs typeface="+mn-cs"/>
              </a:rPr>
              <a:t>interprocess</a:t>
            </a:r>
            <a:r>
              <a:rPr lang="en-US" sz="1200" kern="1200" dirty="0" smtClean="0">
                <a:solidFill>
                  <a:schemeClr val="tx1"/>
                </a:solidFill>
                <a:effectLst/>
                <a:latin typeface="+mn-lt"/>
                <a:ea typeface="+mn-ea"/>
                <a:cs typeface="+mn-cs"/>
              </a:rPr>
              <a:t> communication between nodes in the system is implemented using </a:t>
            </a:r>
            <a:r>
              <a:rPr lang="en-US" sz="1200" i="1" kern="1200" dirty="0" smtClean="0">
                <a:solidFill>
                  <a:schemeClr val="tx1"/>
                </a:solidFill>
                <a:effectLst/>
                <a:latin typeface="+mn-lt"/>
                <a:ea typeface="+mn-ea"/>
                <a:cs typeface="+mn-cs"/>
              </a:rPr>
              <a:t>remote procedure calls </a:t>
            </a:r>
            <a:r>
              <a:rPr lang="en-US" sz="1200" kern="1200" dirty="0" smtClean="0">
                <a:solidFill>
                  <a:schemeClr val="tx1"/>
                </a:solidFill>
                <a:effectLst/>
                <a:latin typeface="+mn-lt"/>
                <a:ea typeface="+mn-ea"/>
                <a:cs typeface="+mn-cs"/>
              </a:rPr>
              <a:t>(RPCs). The RPC protocol uses serialization to render the message into a binary stream to be sent to the remote node, which then </a:t>
            </a:r>
            <a:r>
              <a:rPr lang="en-US" sz="1200" kern="1200" dirty="0" err="1" smtClean="0">
                <a:solidFill>
                  <a:schemeClr val="tx1"/>
                </a:solidFill>
                <a:effectLst/>
                <a:latin typeface="+mn-lt"/>
                <a:ea typeface="+mn-ea"/>
                <a:cs typeface="+mn-cs"/>
              </a:rPr>
              <a:t>deserializes</a:t>
            </a:r>
            <a:r>
              <a:rPr lang="en-US" sz="1200" kern="1200" dirty="0" smtClean="0">
                <a:solidFill>
                  <a:schemeClr val="tx1"/>
                </a:solidFill>
                <a:effectLst/>
                <a:latin typeface="+mn-lt"/>
                <a:ea typeface="+mn-ea"/>
                <a:cs typeface="+mn-cs"/>
              </a:rPr>
              <a:t> the binary stream into the original message. In general, it is desirable that an RPC </a:t>
            </a:r>
            <a:r>
              <a:rPr lang="en-US" sz="1200" kern="1200" dirty="0" err="1" smtClean="0">
                <a:solidFill>
                  <a:schemeClr val="tx1"/>
                </a:solidFill>
                <a:effectLst/>
                <a:latin typeface="+mn-lt"/>
                <a:ea typeface="+mn-ea"/>
                <a:cs typeface="+mn-cs"/>
              </a:rPr>
              <a:t>seriali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zation</a:t>
            </a:r>
            <a:r>
              <a:rPr lang="en-US" sz="1200" kern="1200" dirty="0" smtClean="0">
                <a:solidFill>
                  <a:schemeClr val="tx1"/>
                </a:solidFill>
                <a:effectLst/>
                <a:latin typeface="+mn-lt"/>
                <a:ea typeface="+mn-ea"/>
                <a:cs typeface="+mn-cs"/>
              </a:rPr>
              <a:t> format is: </a:t>
            </a:r>
            <a:endParaRPr lang="en-US" dirty="0" smtClean="0"/>
          </a:p>
          <a:p>
            <a:r>
              <a:rPr lang="en-US" sz="1200" i="1" kern="1200" dirty="0" smtClean="0">
                <a:solidFill>
                  <a:schemeClr val="tx1"/>
                </a:solidFill>
                <a:effectLst/>
                <a:latin typeface="+mn-lt"/>
                <a:ea typeface="+mn-ea"/>
                <a:cs typeface="+mn-cs"/>
              </a:rPr>
              <a:t>Compact </a:t>
            </a:r>
            <a:endParaRPr lang="en-US" dirty="0" smtClean="0"/>
          </a:p>
          <a:p>
            <a:r>
              <a:rPr lang="en-US" sz="1200" kern="1200" dirty="0" smtClean="0">
                <a:solidFill>
                  <a:schemeClr val="tx1"/>
                </a:solidFill>
                <a:effectLst/>
                <a:latin typeface="+mn-lt"/>
                <a:ea typeface="+mn-ea"/>
                <a:cs typeface="+mn-cs"/>
              </a:rPr>
              <a:t>A compact format makes the best use of network bandwidth, which is the most scarce resource in a data center. </a:t>
            </a:r>
            <a:endParaRPr lang="en-US" dirty="0" smtClean="0"/>
          </a:p>
          <a:p>
            <a:r>
              <a:rPr lang="en-US" sz="1200" i="1" kern="1200" dirty="0" smtClean="0">
                <a:solidFill>
                  <a:schemeClr val="tx1"/>
                </a:solidFill>
                <a:effectLst/>
                <a:latin typeface="+mn-lt"/>
                <a:ea typeface="+mn-ea"/>
                <a:cs typeface="+mn-cs"/>
              </a:rPr>
              <a:t>Fast </a:t>
            </a:r>
            <a:endParaRPr lang="en-US" dirty="0" smtClean="0"/>
          </a:p>
          <a:p>
            <a:r>
              <a:rPr lang="en-US" sz="1200" i="1" kern="1200" dirty="0" smtClean="0">
                <a:solidFill>
                  <a:schemeClr val="tx1"/>
                </a:solidFill>
                <a:effectLst/>
                <a:latin typeface="+mn-lt"/>
                <a:ea typeface="+mn-ea"/>
                <a:cs typeface="+mn-cs"/>
              </a:rPr>
              <a:t>Extensible </a:t>
            </a:r>
            <a:endParaRPr lang="en-US" dirty="0" smtClean="0"/>
          </a:p>
          <a:p>
            <a:r>
              <a:rPr lang="en-US" sz="1200" kern="1200" dirty="0" smtClean="0">
                <a:solidFill>
                  <a:schemeClr val="tx1"/>
                </a:solidFill>
                <a:effectLst/>
                <a:latin typeface="+mn-lt"/>
                <a:ea typeface="+mn-ea"/>
                <a:cs typeface="+mn-cs"/>
              </a:rPr>
              <a:t>Protocols change over time to meet new requirements, so it should be straightforward to evolve the protocol in a controlled manner for clients and servers. For example, it should be possible to add a new argument to a method call and have the new servers accept messages in the old format (without the new </a:t>
            </a:r>
            <a:r>
              <a:rPr lang="en-US" sz="1200" kern="1200" dirty="0" err="1" smtClean="0">
                <a:solidFill>
                  <a:schemeClr val="tx1"/>
                </a:solidFill>
                <a:effectLst/>
                <a:latin typeface="+mn-lt"/>
                <a:ea typeface="+mn-ea"/>
                <a:cs typeface="+mn-cs"/>
              </a:rPr>
              <a:t>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gument</a:t>
            </a:r>
            <a:r>
              <a:rPr lang="en-US" sz="1200" kern="1200" dirty="0" smtClean="0">
                <a:solidFill>
                  <a:schemeClr val="tx1"/>
                </a:solidFill>
                <a:effectLst/>
                <a:latin typeface="+mn-lt"/>
                <a:ea typeface="+mn-ea"/>
                <a:cs typeface="+mn-cs"/>
              </a:rPr>
              <a:t>) from old clients. </a:t>
            </a:r>
            <a:endParaRPr lang="en-US" dirty="0" smtClean="0"/>
          </a:p>
          <a:p>
            <a:r>
              <a:rPr lang="en-US" sz="1200" i="1" kern="1200" dirty="0" smtClean="0">
                <a:solidFill>
                  <a:schemeClr val="tx1"/>
                </a:solidFill>
                <a:effectLst/>
                <a:latin typeface="+mn-lt"/>
                <a:ea typeface="+mn-ea"/>
                <a:cs typeface="+mn-cs"/>
              </a:rPr>
              <a:t>Interoperable </a:t>
            </a:r>
            <a:endParaRPr lang="en-US" dirty="0" smtClean="0"/>
          </a:p>
          <a:p>
            <a:r>
              <a:rPr lang="en-US" sz="1200" kern="1200" dirty="0" smtClean="0">
                <a:solidFill>
                  <a:schemeClr val="tx1"/>
                </a:solidFill>
                <a:effectLst/>
                <a:latin typeface="+mn-lt"/>
                <a:ea typeface="+mn-ea"/>
                <a:cs typeface="+mn-cs"/>
              </a:rPr>
              <a:t>For some systems, it is desirable to be able to support clients that are written in different languages to the server, so the format needs to be designed to make this possible. </a:t>
            </a:r>
          </a:p>
          <a:p>
            <a:endParaRPr lang="en-US" dirty="0" smtClean="0"/>
          </a:p>
          <a:p>
            <a:r>
              <a:rPr lang="en-US" sz="1200" kern="1200" dirty="0" smtClean="0">
                <a:solidFill>
                  <a:schemeClr val="tx1"/>
                </a:solidFill>
                <a:effectLst/>
                <a:latin typeface="+mn-lt"/>
                <a:ea typeface="+mn-ea"/>
                <a:cs typeface="+mn-cs"/>
              </a:rPr>
              <a:t>On the face of it, the data format chosen for persistent storage would have different requirements from a serialization framework. After all, the lifespan of an RPC is less than a second, whereas persistent data may be read years after it was written. As it turns out, the four desirable properties of an RPC’s serialization format are also crucial for a persistent storage format. We want the storage format to be compact (to make efficient use of storage space), fast (so the overhead in reading or writing terabytes of data is minimal), extensible (so we can transparently read data written in an older format), and interoperable (so we can read or write persistent data using different languages). </a:t>
            </a:r>
            <a:endParaRPr lang="en-US" dirty="0" smtClean="0"/>
          </a:p>
          <a:p>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4</a:t>
            </a:fld>
            <a:endParaRPr lang="en-US"/>
          </a:p>
        </p:txBody>
      </p:sp>
    </p:spTree>
    <p:extLst>
      <p:ext uri="{BB962C8B-B14F-4D97-AF65-F5344CB8AC3E}">
        <p14:creationId xmlns:p14="http://schemas.microsoft.com/office/powerpoint/2010/main" val="3204867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Writable interface defines two methods: one for writing its state to a </a:t>
            </a:r>
            <a:r>
              <a:rPr lang="en-US" sz="1200" kern="1200" dirty="0" err="1" smtClean="0">
                <a:solidFill>
                  <a:schemeClr val="tx1"/>
                </a:solidFill>
                <a:effectLst/>
                <a:latin typeface="+mn-lt"/>
                <a:ea typeface="+mn-ea"/>
                <a:cs typeface="+mn-cs"/>
              </a:rPr>
              <a:t>DataOutput</a:t>
            </a:r>
            <a:r>
              <a:rPr lang="en-US" sz="1200" kern="1200" dirty="0" smtClean="0">
                <a:solidFill>
                  <a:schemeClr val="tx1"/>
                </a:solidFill>
                <a:effectLst/>
                <a:latin typeface="+mn-lt"/>
                <a:ea typeface="+mn-ea"/>
                <a:cs typeface="+mn-cs"/>
              </a:rPr>
              <a:t> binary stream and one for reading its state from a </a:t>
            </a:r>
            <a:r>
              <a:rPr lang="en-US" sz="1200" kern="1200" dirty="0" err="1" smtClean="0">
                <a:solidFill>
                  <a:schemeClr val="tx1"/>
                </a:solidFill>
                <a:effectLst/>
                <a:latin typeface="+mn-lt"/>
                <a:ea typeface="+mn-ea"/>
                <a:cs typeface="+mn-cs"/>
              </a:rPr>
              <a:t>DataInput</a:t>
            </a:r>
            <a:r>
              <a:rPr lang="en-US" sz="1200" kern="1200" dirty="0" smtClean="0">
                <a:solidFill>
                  <a:schemeClr val="tx1"/>
                </a:solidFill>
                <a:effectLst/>
                <a:latin typeface="+mn-lt"/>
                <a:ea typeface="+mn-ea"/>
                <a:cs typeface="+mn-cs"/>
              </a:rPr>
              <a:t> binary stream. </a:t>
            </a:r>
            <a:endParaRPr lang="en-US" dirty="0" smtClean="0"/>
          </a:p>
          <a:p>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5</a:t>
            </a:fld>
            <a:endParaRPr lang="en-US"/>
          </a:p>
        </p:txBody>
      </p:sp>
    </p:spTree>
    <p:extLst>
      <p:ext uri="{BB962C8B-B14F-4D97-AF65-F5344CB8AC3E}">
        <p14:creationId xmlns:p14="http://schemas.microsoft.com/office/powerpoint/2010/main" val="3108837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 Primitive	Writable</a:t>
            </a:r>
            <a:r>
              <a:rPr lang="en-US" baseline="0" dirty="0" smtClean="0"/>
              <a:t> Primitive	Serialization in Bytes</a:t>
            </a:r>
          </a:p>
          <a:p>
            <a:r>
              <a:rPr lang="en-US" baseline="0" dirty="0" smtClean="0"/>
              <a:t>Boolean		</a:t>
            </a:r>
            <a:r>
              <a:rPr lang="en-US" baseline="0" dirty="0" err="1" smtClean="0"/>
              <a:t>BooleanWritable</a:t>
            </a:r>
            <a:r>
              <a:rPr lang="en-US" baseline="0" dirty="0" smtClean="0"/>
              <a:t>	1</a:t>
            </a:r>
          </a:p>
          <a:p>
            <a:r>
              <a:rPr lang="en-US" baseline="0" dirty="0" smtClean="0"/>
              <a:t>Byte			</a:t>
            </a:r>
            <a:r>
              <a:rPr lang="en-US" baseline="0" dirty="0" err="1" smtClean="0"/>
              <a:t>ByteWritable</a:t>
            </a:r>
            <a:r>
              <a:rPr lang="en-US" baseline="0" dirty="0" smtClean="0"/>
              <a:t>		1</a:t>
            </a:r>
          </a:p>
          <a:p>
            <a:r>
              <a:rPr lang="en-US" baseline="0" dirty="0" smtClean="0"/>
              <a:t>Short			</a:t>
            </a:r>
            <a:r>
              <a:rPr lang="en-US" baseline="0" dirty="0" err="1" smtClean="0"/>
              <a:t>ShortWritable</a:t>
            </a:r>
            <a:r>
              <a:rPr lang="en-US" baseline="0" dirty="0" smtClean="0"/>
              <a:t>	2</a:t>
            </a:r>
          </a:p>
          <a:p>
            <a:r>
              <a:rPr lang="en-US" baseline="0" dirty="0" err="1" smtClean="0"/>
              <a:t>Int</a:t>
            </a:r>
            <a:r>
              <a:rPr lang="en-US" baseline="0" dirty="0" smtClean="0"/>
              <a:t>			</a:t>
            </a:r>
            <a:r>
              <a:rPr lang="en-US" baseline="0" dirty="0" err="1" smtClean="0"/>
              <a:t>IntWritable</a:t>
            </a:r>
            <a:r>
              <a:rPr lang="en-US" baseline="0" dirty="0" smtClean="0"/>
              <a:t>		4</a:t>
            </a:r>
          </a:p>
          <a:p>
            <a:r>
              <a:rPr lang="en-US" baseline="0" dirty="0" smtClean="0"/>
              <a:t>			</a:t>
            </a:r>
            <a:r>
              <a:rPr lang="en-US" baseline="0" dirty="0" err="1" smtClean="0"/>
              <a:t>vIntWritable</a:t>
            </a:r>
            <a:r>
              <a:rPr lang="en-US" baseline="0" dirty="0" smtClean="0"/>
              <a:t>		1-5</a:t>
            </a:r>
          </a:p>
          <a:p>
            <a:r>
              <a:rPr lang="en-US" baseline="0" dirty="0" smtClean="0"/>
              <a:t>Float			</a:t>
            </a:r>
            <a:r>
              <a:rPr lang="en-US" baseline="0" dirty="0" err="1" smtClean="0"/>
              <a:t>FloatWritable</a:t>
            </a:r>
            <a:r>
              <a:rPr lang="en-US" baseline="0" dirty="0" smtClean="0"/>
              <a:t>		4</a:t>
            </a:r>
          </a:p>
          <a:p>
            <a:r>
              <a:rPr lang="en-US" baseline="0" dirty="0" smtClean="0"/>
              <a:t>Long			</a:t>
            </a:r>
            <a:r>
              <a:rPr lang="en-US" baseline="0" dirty="0" err="1" smtClean="0"/>
              <a:t>LongWritable</a:t>
            </a:r>
            <a:r>
              <a:rPr lang="en-US" baseline="0" dirty="0" smtClean="0"/>
              <a:t>		8</a:t>
            </a:r>
          </a:p>
          <a:p>
            <a:r>
              <a:rPr lang="en-US" baseline="0" dirty="0" smtClean="0"/>
              <a:t>			</a:t>
            </a:r>
            <a:r>
              <a:rPr lang="en-US" baseline="0" dirty="0" err="1" smtClean="0"/>
              <a:t>VLongWritable</a:t>
            </a:r>
            <a:r>
              <a:rPr lang="en-US" baseline="0" dirty="0" smtClean="0"/>
              <a:t>	1-9</a:t>
            </a:r>
          </a:p>
          <a:p>
            <a:r>
              <a:rPr lang="en-US" baseline="0" dirty="0" smtClean="0"/>
              <a:t>Double		</a:t>
            </a:r>
            <a:r>
              <a:rPr lang="en-US" baseline="0" dirty="0" err="1" smtClean="0"/>
              <a:t>DoubleWritable</a:t>
            </a:r>
            <a:r>
              <a:rPr lang="en-US" baseline="0" dirty="0" smtClean="0"/>
              <a:t>	8</a:t>
            </a:r>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6</a:t>
            </a:fld>
            <a:endParaRPr lang="en-US"/>
          </a:p>
        </p:txBody>
      </p:sp>
    </p:spTree>
    <p:extLst>
      <p:ext uri="{BB962C8B-B14F-4D97-AF65-F5344CB8AC3E}">
        <p14:creationId xmlns:p14="http://schemas.microsoft.com/office/powerpoint/2010/main" val="3299192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IntWritable</a:t>
            </a:r>
            <a:r>
              <a:rPr lang="en-US" sz="1200" kern="1200" dirty="0" smtClean="0">
                <a:solidFill>
                  <a:schemeClr val="tx1"/>
                </a:solidFill>
                <a:effectLst/>
                <a:latin typeface="+mn-lt"/>
                <a:ea typeface="+mn-ea"/>
                <a:cs typeface="+mn-cs"/>
              </a:rPr>
              <a:t> implements the </a:t>
            </a:r>
            <a:r>
              <a:rPr lang="en-US" sz="1200" kern="1200" dirty="0" err="1" smtClean="0">
                <a:solidFill>
                  <a:schemeClr val="tx1"/>
                </a:solidFill>
                <a:effectLst/>
                <a:latin typeface="+mn-lt"/>
                <a:ea typeface="+mn-ea"/>
                <a:cs typeface="+mn-cs"/>
              </a:rPr>
              <a:t>WritableComparable</a:t>
            </a:r>
            <a:r>
              <a:rPr lang="en-US" sz="1200" kern="1200" dirty="0" smtClean="0">
                <a:solidFill>
                  <a:schemeClr val="tx1"/>
                </a:solidFill>
                <a:effectLst/>
                <a:latin typeface="+mn-lt"/>
                <a:ea typeface="+mn-ea"/>
                <a:cs typeface="+mn-cs"/>
              </a:rPr>
              <a:t> interface, which is just a </a:t>
            </a:r>
            <a:r>
              <a:rPr lang="en-US" sz="1200" kern="1200" dirty="0" err="1" smtClean="0">
                <a:solidFill>
                  <a:schemeClr val="tx1"/>
                </a:solidFill>
                <a:effectLst/>
                <a:latin typeface="+mn-lt"/>
                <a:ea typeface="+mn-ea"/>
                <a:cs typeface="+mn-cs"/>
              </a:rPr>
              <a:t>subinterface</a:t>
            </a:r>
            <a:r>
              <a:rPr lang="en-US" sz="1200" kern="1200" dirty="0" smtClean="0">
                <a:solidFill>
                  <a:schemeClr val="tx1"/>
                </a:solidFill>
                <a:effectLst/>
                <a:latin typeface="+mn-lt"/>
                <a:ea typeface="+mn-ea"/>
                <a:cs typeface="+mn-cs"/>
              </a:rPr>
              <a:t> of the Writable and </a:t>
            </a:r>
            <a:r>
              <a:rPr lang="en-US" sz="1200" kern="1200" dirty="0" err="1" smtClean="0">
                <a:solidFill>
                  <a:schemeClr val="tx1"/>
                </a:solidFill>
                <a:effectLst/>
                <a:latin typeface="+mn-lt"/>
                <a:ea typeface="+mn-ea"/>
                <a:cs typeface="+mn-cs"/>
              </a:rPr>
              <a:t>java.lang.Comparable</a:t>
            </a:r>
            <a:r>
              <a:rPr lang="en-US" sz="1200" kern="1200" dirty="0" smtClean="0">
                <a:solidFill>
                  <a:schemeClr val="tx1"/>
                </a:solidFill>
                <a:effectLst/>
                <a:latin typeface="+mn-lt"/>
                <a:ea typeface="+mn-ea"/>
                <a:cs typeface="+mn-cs"/>
              </a:rPr>
              <a:t> interfaces: </a:t>
            </a:r>
            <a:endParaRPr lang="en-US" dirty="0" smtClean="0"/>
          </a:p>
          <a:p>
            <a:endParaRPr lang="en-US" dirty="0" smtClean="0"/>
          </a:p>
          <a:p>
            <a:r>
              <a:rPr lang="en-US" sz="1200" kern="1200" dirty="0" smtClean="0">
                <a:solidFill>
                  <a:schemeClr val="tx1"/>
                </a:solidFill>
                <a:effectLst/>
                <a:latin typeface="+mn-lt"/>
                <a:ea typeface="+mn-ea"/>
                <a:cs typeface="+mn-cs"/>
              </a:rPr>
              <a:t>package </a:t>
            </a:r>
            <a:r>
              <a:rPr lang="en-US" sz="1200" kern="1200" dirty="0" err="1" smtClean="0">
                <a:solidFill>
                  <a:schemeClr val="tx1"/>
                </a:solidFill>
                <a:effectLst/>
                <a:latin typeface="+mn-lt"/>
                <a:ea typeface="+mn-ea"/>
                <a:cs typeface="+mn-cs"/>
              </a:rPr>
              <a:t>org.apache.hadoop.io</a:t>
            </a:r>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public interface </a:t>
            </a:r>
            <a:r>
              <a:rPr lang="en-US" sz="1200" kern="1200" dirty="0" err="1" smtClean="0">
                <a:solidFill>
                  <a:schemeClr val="tx1"/>
                </a:solidFill>
                <a:effectLst/>
                <a:latin typeface="+mn-lt"/>
                <a:ea typeface="+mn-ea"/>
                <a:cs typeface="+mn-cs"/>
              </a:rPr>
              <a:t>WritableComparable</a:t>
            </a:r>
            <a:r>
              <a:rPr lang="en-US" sz="1200" kern="1200" dirty="0" smtClean="0">
                <a:solidFill>
                  <a:schemeClr val="tx1"/>
                </a:solidFill>
                <a:effectLst/>
                <a:latin typeface="+mn-lt"/>
                <a:ea typeface="+mn-ea"/>
                <a:cs typeface="+mn-cs"/>
              </a:rPr>
              <a:t>&lt;T&gt; extends Writable, Comparable&lt;T&gt; { }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Comparison of types is crucial for MapReduce, where there is a sorting phase during which keys are compared with one another. One optimization that Hadoop provides is the </a:t>
            </a:r>
            <a:r>
              <a:rPr lang="en-US" sz="1200" kern="1200" dirty="0" err="1" smtClean="0">
                <a:solidFill>
                  <a:schemeClr val="tx1"/>
                </a:solidFill>
                <a:effectLst/>
                <a:latin typeface="+mn-lt"/>
                <a:ea typeface="+mn-ea"/>
                <a:cs typeface="+mn-cs"/>
              </a:rPr>
              <a:t>RawComparator</a:t>
            </a:r>
            <a:r>
              <a:rPr lang="en-US" sz="1200" kern="1200" dirty="0" smtClean="0">
                <a:solidFill>
                  <a:schemeClr val="tx1"/>
                </a:solidFill>
                <a:effectLst/>
                <a:latin typeface="+mn-lt"/>
                <a:ea typeface="+mn-ea"/>
                <a:cs typeface="+mn-cs"/>
              </a:rPr>
              <a:t> extension of Java’s Comparator: </a:t>
            </a:r>
            <a:endParaRPr lang="en-US" dirty="0" smtClean="0"/>
          </a:p>
          <a:p>
            <a:endParaRPr lang="en-US" dirty="0" smtClean="0"/>
          </a:p>
          <a:p>
            <a:r>
              <a:rPr lang="en-US" sz="1200" kern="1200" dirty="0" smtClean="0">
                <a:solidFill>
                  <a:schemeClr val="tx1"/>
                </a:solidFill>
                <a:effectLst/>
                <a:latin typeface="+mn-lt"/>
                <a:ea typeface="+mn-ea"/>
                <a:cs typeface="+mn-cs"/>
              </a:rPr>
              <a:t>package </a:t>
            </a:r>
            <a:r>
              <a:rPr lang="en-US" sz="1200" kern="1200" dirty="0" err="1" smtClean="0">
                <a:solidFill>
                  <a:schemeClr val="tx1"/>
                </a:solidFill>
                <a:effectLst/>
                <a:latin typeface="+mn-lt"/>
                <a:ea typeface="+mn-ea"/>
                <a:cs typeface="+mn-cs"/>
              </a:rPr>
              <a:t>org.apache.hadoop.io</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import </a:t>
            </a:r>
            <a:r>
              <a:rPr lang="en-US" sz="1200" kern="1200" dirty="0" err="1" smtClean="0">
                <a:solidFill>
                  <a:schemeClr val="tx1"/>
                </a:solidFill>
                <a:effectLst/>
                <a:latin typeface="+mn-lt"/>
                <a:ea typeface="+mn-ea"/>
                <a:cs typeface="+mn-cs"/>
              </a:rPr>
              <a:t>java.util.Comparator</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public interface </a:t>
            </a:r>
            <a:r>
              <a:rPr lang="en-US" sz="1200" kern="1200" dirty="0" err="1" smtClean="0">
                <a:solidFill>
                  <a:schemeClr val="tx1"/>
                </a:solidFill>
                <a:effectLst/>
                <a:latin typeface="+mn-lt"/>
                <a:ea typeface="+mn-ea"/>
                <a:cs typeface="+mn-cs"/>
              </a:rPr>
              <a:t>RawComparator</a:t>
            </a:r>
            <a:r>
              <a:rPr lang="en-US" sz="1200" kern="1200" dirty="0" smtClean="0">
                <a:solidFill>
                  <a:schemeClr val="tx1"/>
                </a:solidFill>
                <a:effectLst/>
                <a:latin typeface="+mn-lt"/>
                <a:ea typeface="+mn-ea"/>
                <a:cs typeface="+mn-cs"/>
              </a:rPr>
              <a:t>&lt;T&gt; extends Comparator&lt;T&gt; { </a:t>
            </a:r>
            <a:endParaRPr lang="en-US" dirty="0" smtClean="0"/>
          </a:p>
          <a:p>
            <a:r>
              <a:rPr lang="en-US" sz="1200" kern="1200" dirty="0" smtClean="0">
                <a:solidFill>
                  <a:schemeClr val="tx1"/>
                </a:solidFill>
                <a:effectLst/>
                <a:latin typeface="+mn-lt"/>
                <a:ea typeface="+mn-ea"/>
                <a:cs typeface="+mn-cs"/>
              </a:rPr>
              <a:t>public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compare(byte[] b1,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s1,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l1, byte[] b2,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s2,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l2); } </a:t>
            </a:r>
            <a:endParaRPr lang="en-US" dirty="0" smtClean="0"/>
          </a:p>
          <a:p>
            <a:endParaRPr lang="en-US" dirty="0" smtClean="0"/>
          </a:p>
          <a:p>
            <a:r>
              <a:rPr lang="en-US" sz="1200" kern="1200" dirty="0" smtClean="0">
                <a:solidFill>
                  <a:schemeClr val="tx1"/>
                </a:solidFill>
                <a:effectLst/>
                <a:latin typeface="+mn-lt"/>
                <a:ea typeface="+mn-ea"/>
                <a:cs typeface="+mn-cs"/>
              </a:rPr>
              <a:t>This interface permits </a:t>
            </a:r>
            <a:r>
              <a:rPr lang="en-US" sz="1200" kern="1200" dirty="0" err="1" smtClean="0">
                <a:solidFill>
                  <a:schemeClr val="tx1"/>
                </a:solidFill>
                <a:effectLst/>
                <a:latin typeface="+mn-lt"/>
                <a:ea typeface="+mn-ea"/>
                <a:cs typeface="+mn-cs"/>
              </a:rPr>
              <a:t>implementors</a:t>
            </a:r>
            <a:r>
              <a:rPr lang="en-US" sz="1200" kern="1200" dirty="0" smtClean="0">
                <a:solidFill>
                  <a:schemeClr val="tx1"/>
                </a:solidFill>
                <a:effectLst/>
                <a:latin typeface="+mn-lt"/>
                <a:ea typeface="+mn-ea"/>
                <a:cs typeface="+mn-cs"/>
              </a:rPr>
              <a:t> to compare records read from a stream without </a:t>
            </a:r>
            <a:r>
              <a:rPr lang="en-US" sz="1200" kern="1200" dirty="0" err="1" smtClean="0">
                <a:solidFill>
                  <a:schemeClr val="tx1"/>
                </a:solidFill>
                <a:effectLst/>
                <a:latin typeface="+mn-lt"/>
                <a:ea typeface="+mn-ea"/>
                <a:cs typeface="+mn-cs"/>
              </a:rPr>
              <a:t>deserializing</a:t>
            </a:r>
            <a:r>
              <a:rPr lang="en-US" sz="1200" kern="1200" dirty="0" smtClean="0">
                <a:solidFill>
                  <a:schemeClr val="tx1"/>
                </a:solidFill>
                <a:effectLst/>
                <a:latin typeface="+mn-lt"/>
                <a:ea typeface="+mn-ea"/>
                <a:cs typeface="+mn-cs"/>
              </a:rPr>
              <a:t> them into objects, thereby avoiding any overhead of object creation. For example, the comparator for </a:t>
            </a:r>
            <a:r>
              <a:rPr lang="en-US" sz="1200" kern="1200" dirty="0" err="1" smtClean="0">
                <a:solidFill>
                  <a:schemeClr val="tx1"/>
                </a:solidFill>
                <a:effectLst/>
                <a:latin typeface="+mn-lt"/>
                <a:ea typeface="+mn-ea"/>
                <a:cs typeface="+mn-cs"/>
              </a:rPr>
              <a:t>IntWritables</a:t>
            </a:r>
            <a:r>
              <a:rPr lang="en-US" sz="1200" kern="1200" dirty="0" smtClean="0">
                <a:solidFill>
                  <a:schemeClr val="tx1"/>
                </a:solidFill>
                <a:effectLst/>
                <a:latin typeface="+mn-lt"/>
                <a:ea typeface="+mn-ea"/>
                <a:cs typeface="+mn-cs"/>
              </a:rPr>
              <a:t> implements the raw compare() method by reading an integer from each of the byte arrays b1 and b2 and comparing them directly from the given start positions (s1 and s2) and lengths (l1 and l2). </a:t>
            </a:r>
            <a:endParaRPr lang="en-US" dirty="0" smtClean="0"/>
          </a:p>
          <a:p>
            <a:r>
              <a:rPr lang="en-US" sz="1200" kern="1200" dirty="0" err="1" smtClean="0">
                <a:solidFill>
                  <a:schemeClr val="tx1"/>
                </a:solidFill>
                <a:effectLst/>
                <a:latin typeface="+mn-lt"/>
                <a:ea typeface="+mn-ea"/>
                <a:cs typeface="+mn-cs"/>
              </a:rPr>
              <a:t>WritableComparator</a:t>
            </a:r>
            <a:r>
              <a:rPr lang="en-US" sz="1200" kern="1200" dirty="0" smtClean="0">
                <a:solidFill>
                  <a:schemeClr val="tx1"/>
                </a:solidFill>
                <a:effectLst/>
                <a:latin typeface="+mn-lt"/>
                <a:ea typeface="+mn-ea"/>
                <a:cs typeface="+mn-cs"/>
              </a:rPr>
              <a:t> is a general-purpose implementation of </a:t>
            </a:r>
            <a:r>
              <a:rPr lang="en-US" sz="1200" kern="1200" dirty="0" err="1" smtClean="0">
                <a:solidFill>
                  <a:schemeClr val="tx1"/>
                </a:solidFill>
                <a:effectLst/>
                <a:latin typeface="+mn-lt"/>
                <a:ea typeface="+mn-ea"/>
                <a:cs typeface="+mn-cs"/>
              </a:rPr>
              <a:t>RawComparator</a:t>
            </a:r>
            <a:r>
              <a:rPr lang="en-US" sz="1200" kern="1200" dirty="0" smtClean="0">
                <a:solidFill>
                  <a:schemeClr val="tx1"/>
                </a:solidFill>
                <a:effectLst/>
                <a:latin typeface="+mn-lt"/>
                <a:ea typeface="+mn-ea"/>
                <a:cs typeface="+mn-cs"/>
              </a:rPr>
              <a:t> for </a:t>
            </a:r>
            <a:r>
              <a:rPr lang="en-US" sz="1200" kern="1200" dirty="0" err="1" smtClean="0">
                <a:solidFill>
                  <a:schemeClr val="tx1"/>
                </a:solidFill>
                <a:effectLst/>
                <a:latin typeface="+mn-lt"/>
                <a:ea typeface="+mn-ea"/>
                <a:cs typeface="+mn-cs"/>
              </a:rPr>
              <a:t>WritableComparable</a:t>
            </a:r>
            <a:r>
              <a:rPr lang="en-US" sz="1200" kern="1200" dirty="0" smtClean="0">
                <a:solidFill>
                  <a:schemeClr val="tx1"/>
                </a:solidFill>
                <a:effectLst/>
                <a:latin typeface="+mn-lt"/>
                <a:ea typeface="+mn-ea"/>
                <a:cs typeface="+mn-cs"/>
              </a:rPr>
              <a:t> classes. It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provides a default implementation of the raw compare() method that </a:t>
            </a:r>
            <a:r>
              <a:rPr lang="en-US" sz="1200" kern="1200" dirty="0" err="1" smtClean="0">
                <a:solidFill>
                  <a:schemeClr val="tx1"/>
                </a:solidFill>
                <a:effectLst/>
                <a:latin typeface="+mn-lt"/>
                <a:ea typeface="+mn-ea"/>
                <a:cs typeface="+mn-cs"/>
              </a:rPr>
              <a:t>deserializes</a:t>
            </a:r>
            <a:r>
              <a:rPr lang="en-US" sz="1200" kern="1200" dirty="0" smtClean="0">
                <a:solidFill>
                  <a:schemeClr val="tx1"/>
                </a:solidFill>
                <a:effectLst/>
                <a:latin typeface="+mn-lt"/>
                <a:ea typeface="+mn-ea"/>
                <a:cs typeface="+mn-cs"/>
              </a:rPr>
              <a:t> the objects to be com- pared from the stream and invokes the object compare() method. </a:t>
            </a:r>
            <a:endParaRPr lang="en-US" dirty="0" smtClean="0"/>
          </a:p>
          <a:p>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7</a:t>
            </a:fld>
            <a:endParaRPr lang="en-US"/>
          </a:p>
        </p:txBody>
      </p:sp>
    </p:spTree>
    <p:extLst>
      <p:ext uri="{BB962C8B-B14F-4D97-AF65-F5344CB8AC3E}">
        <p14:creationId xmlns:p14="http://schemas.microsoft.com/office/powerpoint/2010/main" val="3904693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8</a:t>
            </a:fld>
            <a:endParaRPr lang="en-US"/>
          </a:p>
        </p:txBody>
      </p:sp>
    </p:spTree>
    <p:extLst>
      <p:ext uri="{BB962C8B-B14F-4D97-AF65-F5344CB8AC3E}">
        <p14:creationId xmlns:p14="http://schemas.microsoft.com/office/powerpoint/2010/main" val="3636421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HDFS transparently checksums all data written to it and by default verifies checksums when reading data. A separate checksum is created for every </a:t>
            </a:r>
            <a:r>
              <a:rPr lang="en-US" dirty="0" err="1" smtClean="0"/>
              <a:t>io.bytes.per.checksum</a:t>
            </a:r>
            <a:r>
              <a:rPr lang="en-US" dirty="0" smtClean="0"/>
              <a:t> bytes of data. The default is 512 bytes. </a:t>
            </a:r>
            <a:r>
              <a:rPr lang="en-US" dirty="0" err="1" smtClean="0"/>
              <a:t>Datanodes</a:t>
            </a:r>
            <a:r>
              <a:rPr lang="en-US" dirty="0" smtClean="0"/>
              <a:t> verify the data as they receive it for storage. Upon successful verification, the </a:t>
            </a:r>
            <a:r>
              <a:rPr lang="en-US" dirty="0" err="1" smtClean="0"/>
              <a:t>datanode</a:t>
            </a:r>
            <a:r>
              <a:rPr lang="en-US" dirty="0" smtClean="0"/>
              <a:t> stores both the data as well as the checksum. During a HDFS write, the client as mentioned </a:t>
            </a:r>
            <a:r>
              <a:rPr lang="en-US" dirty="0" err="1" smtClean="0"/>
              <a:t>previouslywrites</a:t>
            </a:r>
            <a:r>
              <a:rPr lang="en-US" dirty="0" smtClean="0"/>
              <a:t> to a pipeline of nodes - the last node in the pipeline verifies the checksum. If an error is detected, a checksum exception is thrown by the last </a:t>
            </a:r>
            <a:r>
              <a:rPr lang="en-US" dirty="0" err="1" smtClean="0"/>
              <a:t>datanode</a:t>
            </a:r>
            <a:r>
              <a:rPr lang="en-US" dirty="0" smtClean="0"/>
              <a:t>.</a:t>
            </a:r>
          </a:p>
          <a:p>
            <a:endParaRPr lang="en-US" dirty="0" smtClean="0"/>
          </a:p>
          <a:p>
            <a:r>
              <a:rPr lang="en-US" dirty="0" smtClean="0"/>
              <a:t>During the read, the client is sent a copy of the checksum as well. The client independently computes the checksum for the block it has just read, verifies it </a:t>
            </a:r>
            <a:r>
              <a:rPr lang="en-US" dirty="0" err="1" smtClean="0"/>
              <a:t>agains</a:t>
            </a:r>
            <a:r>
              <a:rPr lang="en-US" dirty="0" smtClean="0"/>
              <a:t> the stored checksum. In case of a mismatch, the </a:t>
            </a:r>
            <a:r>
              <a:rPr lang="en-US" dirty="0" err="1" smtClean="0"/>
              <a:t>namenode</a:t>
            </a:r>
            <a:r>
              <a:rPr lang="en-US" dirty="0" smtClean="0"/>
              <a:t> is informed before throwing a checksum exception - which in most cases will route the client to the next closest block.</a:t>
            </a:r>
          </a:p>
          <a:p>
            <a:endParaRPr lang="en-US" dirty="0" smtClean="0"/>
          </a:p>
          <a:p>
            <a:r>
              <a:rPr lang="en-US" dirty="0" smtClean="0"/>
              <a:t>Since more than one replica is stored, HDFS can auto-recover from a corrupt block, by copying one of the good replicas to produce a new uncorrupt replica. Typically, on receipt of a checksum exception during a read, the </a:t>
            </a:r>
            <a:r>
              <a:rPr lang="en-US" dirty="0" err="1" smtClean="0"/>
              <a:t>namenode</a:t>
            </a:r>
            <a:r>
              <a:rPr lang="en-US" dirty="0" smtClean="0"/>
              <a:t> marks the replica as corrupt and any future requests are not directed to this replica. The </a:t>
            </a:r>
            <a:r>
              <a:rPr lang="en-US" dirty="0" err="1" smtClean="0"/>
              <a:t>namenode</a:t>
            </a:r>
            <a:r>
              <a:rPr lang="en-US" dirty="0" smtClean="0"/>
              <a:t> will schedule a copy of the block to be replicated to another </a:t>
            </a:r>
            <a:r>
              <a:rPr lang="en-US" dirty="0" err="1" smtClean="0"/>
              <a:t>datanode</a:t>
            </a:r>
            <a:r>
              <a:rPr lang="en-US" dirty="0" smtClean="0"/>
              <a:t> to ensure that the block in question is replicated appropriately. Once the replication has succeeded, the corrupt block is deleted.</a:t>
            </a:r>
          </a:p>
          <a:p>
            <a:endParaRPr lang="en-US" dirty="0" smtClean="0"/>
          </a:p>
          <a:p>
            <a:r>
              <a:rPr lang="en-US" dirty="0" smtClean="0"/>
              <a:t>Each </a:t>
            </a:r>
            <a:r>
              <a:rPr lang="en-US" dirty="0" err="1" smtClean="0"/>
              <a:t>datanode</a:t>
            </a:r>
            <a:r>
              <a:rPr lang="en-US" dirty="0" smtClean="0"/>
              <a:t> keeps a persistent log of checksum verifications, so it knows the last time each of its blocks was verified. When a client successfully verifies a block, it tells the </a:t>
            </a:r>
            <a:r>
              <a:rPr lang="en-US" dirty="0" err="1" smtClean="0"/>
              <a:t>datanode</a:t>
            </a:r>
            <a:r>
              <a:rPr lang="en-US" dirty="0" smtClean="0"/>
              <a:t>, which updates its log. Aside from block verification on client reads, each </a:t>
            </a:r>
            <a:r>
              <a:rPr lang="en-US" dirty="0" err="1" smtClean="0"/>
              <a:t>datanode</a:t>
            </a:r>
            <a:r>
              <a:rPr lang="en-US" dirty="0" smtClean="0"/>
              <a:t> runs a </a:t>
            </a:r>
            <a:r>
              <a:rPr lang="en-US" dirty="0" err="1" smtClean="0"/>
              <a:t>DataBlockScanner</a:t>
            </a:r>
            <a:r>
              <a:rPr lang="en-US" dirty="0" smtClean="0"/>
              <a:t> in a background thread that periodically verifies all the blocks stored on the </a:t>
            </a:r>
            <a:r>
              <a:rPr lang="en-US" dirty="0" err="1" smtClean="0"/>
              <a:t>datanode</a:t>
            </a:r>
            <a:r>
              <a:rPr lang="en-US" dirty="0" smtClean="0"/>
              <a:t>. This is to guard against corruption due to “bit rot” in the physical storage media.</a:t>
            </a:r>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9</a:t>
            </a:fld>
            <a:endParaRPr lang="en-US"/>
          </a:p>
        </p:txBody>
      </p:sp>
    </p:spTree>
    <p:extLst>
      <p:ext uri="{BB962C8B-B14F-4D97-AF65-F5344CB8AC3E}">
        <p14:creationId xmlns:p14="http://schemas.microsoft.com/office/powerpoint/2010/main" val="3393426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9/16/15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9/16/15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4251665B-C24A-4702-B522-6A4334602E03}" type="datetimeFigureOut">
              <a:rPr lang="en-US" smtClean="0"/>
              <a:t>9/16/15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9/16/15</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9/16/15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251665B-C24A-4702-B522-6A4334602E03}" type="datetimeFigureOut">
              <a:rPr lang="en-US" smtClean="0"/>
              <a:t>9/16/15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4251665B-C24A-4702-B522-6A4334602E03}" type="datetimeFigureOut">
              <a:rPr lang="en-US" smtClean="0"/>
              <a:t>9/16/15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9/16/15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9/16/15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251665B-C24A-4702-B522-6A4334602E03}" type="datetimeFigureOut">
              <a:rPr lang="en-US" smtClean="0"/>
              <a:t>9/16/15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FD889E0-CAB2-4699-909D-B9A88D47ACBE}"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9/16/15</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4251665B-C24A-4702-B522-6A4334602E03}" type="datetimeFigureOut">
              <a:rPr lang="en-US" smtClean="0"/>
              <a:t>9/16/15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FD889E0-CAB2-4699-909D-B9A88D47AC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Introduction to Serialization</a:t>
            </a:r>
            <a:endParaRPr lang="en-US" dirty="0"/>
          </a:p>
        </p:txBody>
      </p:sp>
      <p:sp>
        <p:nvSpPr>
          <p:cNvPr id="3" name="Subtitle 2"/>
          <p:cNvSpPr>
            <a:spLocks noGrp="1"/>
          </p:cNvSpPr>
          <p:nvPr>
            <p:ph type="subTitle" idx="1"/>
          </p:nvPr>
        </p:nvSpPr>
        <p:spPr/>
        <p:txBody>
          <a:bodyPr>
            <a:normAutofit/>
          </a:bodyPr>
          <a:lstStyle/>
          <a:p>
            <a:r>
              <a:rPr lang="en-US" dirty="0" smtClean="0"/>
              <a:t>Sriram Mohan</a:t>
            </a:r>
            <a:br>
              <a:rPr lang="en-US" dirty="0" smtClean="0"/>
            </a:br>
            <a:r>
              <a:rPr lang="en-US" dirty="0" smtClean="0"/>
              <a:t>RHIT</a:t>
            </a:r>
          </a:p>
        </p:txBody>
      </p:sp>
      <p:pic>
        <p:nvPicPr>
          <p:cNvPr id="4" name="Picture 3" descr="hadoop-elephan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7076" y="4624668"/>
            <a:ext cx="2547007" cy="1820756"/>
          </a:xfrm>
          <a:prstGeom prst="rect">
            <a:avLst/>
          </a:prstGeom>
        </p:spPr>
      </p:pic>
      <p:sp>
        <p:nvSpPr>
          <p:cNvPr id="5" name="TextBox 4"/>
          <p:cNvSpPr txBox="1"/>
          <p:nvPr/>
        </p:nvSpPr>
        <p:spPr>
          <a:xfrm>
            <a:off x="428223" y="6468490"/>
            <a:ext cx="494847" cy="369332"/>
          </a:xfrm>
          <a:prstGeom prst="rect">
            <a:avLst/>
          </a:prstGeom>
          <a:noFill/>
        </p:spPr>
        <p:txBody>
          <a:bodyPr wrap="none" rtlCol="0">
            <a:spAutoFit/>
          </a:bodyPr>
          <a:lstStyle/>
          <a:p>
            <a:r>
              <a:rPr lang="en-US" dirty="0" smtClean="0"/>
              <a:t>Q1</a:t>
            </a:r>
            <a:endParaRPr lang="en-US" dirty="0"/>
          </a:p>
        </p:txBody>
      </p:sp>
    </p:spTree>
    <p:extLst>
      <p:ext uri="{BB962C8B-B14F-4D97-AF65-F5344CB8AC3E}">
        <p14:creationId xmlns:p14="http://schemas.microsoft.com/office/powerpoint/2010/main" val="32622540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87576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Deadlines &amp; Announcements</a:t>
            </a:r>
            <a:endParaRPr lang="en-US" dirty="0"/>
          </a:p>
        </p:txBody>
      </p:sp>
      <p:sp>
        <p:nvSpPr>
          <p:cNvPr id="3" name="Content Placeholder 2"/>
          <p:cNvSpPr>
            <a:spLocks noGrp="1"/>
          </p:cNvSpPr>
          <p:nvPr>
            <p:ph idx="1"/>
          </p:nvPr>
        </p:nvSpPr>
        <p:spPr/>
        <p:txBody>
          <a:bodyPr/>
          <a:lstStyle/>
          <a:p>
            <a:r>
              <a:rPr lang="en-US" dirty="0" smtClean="0"/>
              <a:t>Project </a:t>
            </a:r>
            <a:r>
              <a:rPr lang="en-US" dirty="0" smtClean="0"/>
              <a:t>– Due M0. Class time on Friday</a:t>
            </a:r>
          </a:p>
          <a:p>
            <a:r>
              <a:rPr lang="en-US" dirty="0" smtClean="0"/>
              <a:t>Please read the book regularly</a:t>
            </a:r>
            <a:endParaRPr lang="en-US" dirty="0"/>
          </a:p>
        </p:txBody>
      </p:sp>
    </p:spTree>
    <p:extLst>
      <p:ext uri="{BB962C8B-B14F-4D97-AF65-F5344CB8AC3E}">
        <p14:creationId xmlns:p14="http://schemas.microsoft.com/office/powerpoint/2010/main" val="191666266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Serialization</a:t>
            </a:r>
            <a:endParaRPr lang="en-US" dirty="0"/>
          </a:p>
        </p:txBody>
      </p:sp>
      <p:sp>
        <p:nvSpPr>
          <p:cNvPr id="3" name="Content Placeholder 2"/>
          <p:cNvSpPr>
            <a:spLocks noGrp="1"/>
          </p:cNvSpPr>
          <p:nvPr>
            <p:ph idx="1"/>
          </p:nvPr>
        </p:nvSpPr>
        <p:spPr/>
        <p:txBody>
          <a:bodyPr/>
          <a:lstStyle/>
          <a:p>
            <a:r>
              <a:rPr lang="en-US" dirty="0" smtClean="0"/>
              <a:t>What is Serialization?</a:t>
            </a:r>
          </a:p>
          <a:p>
            <a:r>
              <a:rPr lang="en-US" dirty="0" smtClean="0"/>
              <a:t>What is De-Serialization?</a:t>
            </a:r>
            <a:endParaRPr lang="en-US" dirty="0"/>
          </a:p>
        </p:txBody>
      </p:sp>
    </p:spTree>
    <p:extLst>
      <p:ext uri="{BB962C8B-B14F-4D97-AF65-F5344CB8AC3E}">
        <p14:creationId xmlns:p14="http://schemas.microsoft.com/office/powerpoint/2010/main" val="22499351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Serialization?</a:t>
            </a:r>
            <a:endParaRPr lang="en-US" dirty="0"/>
          </a:p>
        </p:txBody>
      </p:sp>
      <p:sp>
        <p:nvSpPr>
          <p:cNvPr id="3" name="Content Placeholder 2"/>
          <p:cNvSpPr>
            <a:spLocks noGrp="1"/>
          </p:cNvSpPr>
          <p:nvPr>
            <p:ph idx="1"/>
          </p:nvPr>
        </p:nvSpPr>
        <p:spPr/>
        <p:txBody>
          <a:bodyPr/>
          <a:lstStyle/>
          <a:p>
            <a:r>
              <a:rPr lang="en-US" dirty="0" smtClean="0"/>
              <a:t>Compact</a:t>
            </a:r>
          </a:p>
          <a:p>
            <a:r>
              <a:rPr lang="en-US" dirty="0" smtClean="0"/>
              <a:t>Fast</a:t>
            </a:r>
          </a:p>
          <a:p>
            <a:r>
              <a:rPr lang="en-US" dirty="0" smtClean="0"/>
              <a:t>Extensible</a:t>
            </a:r>
          </a:p>
          <a:p>
            <a:r>
              <a:rPr lang="en-US" dirty="0" smtClean="0"/>
              <a:t>Interoperable</a:t>
            </a:r>
            <a:endParaRPr lang="en-US" dirty="0"/>
          </a:p>
          <a:p>
            <a:endParaRPr lang="en-US" dirty="0" smtClean="0"/>
          </a:p>
          <a:p>
            <a:r>
              <a:rPr lang="en-US" dirty="0" smtClean="0"/>
              <a:t>Does it impact storage?</a:t>
            </a:r>
            <a:endParaRPr lang="en-US" dirty="0"/>
          </a:p>
        </p:txBody>
      </p:sp>
      <p:sp>
        <p:nvSpPr>
          <p:cNvPr id="4" name="TextBox 3"/>
          <p:cNvSpPr txBox="1"/>
          <p:nvPr/>
        </p:nvSpPr>
        <p:spPr>
          <a:xfrm>
            <a:off x="747021" y="6423831"/>
            <a:ext cx="494847" cy="369332"/>
          </a:xfrm>
          <a:prstGeom prst="rect">
            <a:avLst/>
          </a:prstGeom>
          <a:noFill/>
        </p:spPr>
        <p:txBody>
          <a:bodyPr wrap="none" rtlCol="0">
            <a:spAutoFit/>
          </a:bodyPr>
          <a:lstStyle/>
          <a:p>
            <a:r>
              <a:rPr lang="en-US" dirty="0" smtClean="0"/>
              <a:t>Q2</a:t>
            </a:r>
            <a:endParaRPr lang="en-US" dirty="0"/>
          </a:p>
        </p:txBody>
      </p:sp>
    </p:spTree>
    <p:extLst>
      <p:ext uri="{BB962C8B-B14F-4D97-AF65-F5344CB8AC3E}">
        <p14:creationId xmlns:p14="http://schemas.microsoft.com/office/powerpoint/2010/main" val="41271701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Writable Interface</a:t>
            </a:r>
            <a:endParaRPr lang="en-US" dirty="0"/>
          </a:p>
        </p:txBody>
      </p:sp>
      <p:sp>
        <p:nvSpPr>
          <p:cNvPr id="4" name="Rectangle 3"/>
          <p:cNvSpPr/>
          <p:nvPr/>
        </p:nvSpPr>
        <p:spPr>
          <a:xfrm>
            <a:off x="1201019" y="2507767"/>
            <a:ext cx="6571117" cy="3416320"/>
          </a:xfrm>
          <a:prstGeom prst="rect">
            <a:avLst/>
          </a:prstGeom>
        </p:spPr>
        <p:txBody>
          <a:bodyPr wrap="square">
            <a:spAutoFit/>
          </a:bodyPr>
          <a:lstStyle/>
          <a:p>
            <a:r>
              <a:rPr lang="en-US" dirty="0"/>
              <a:t>package </a:t>
            </a:r>
            <a:r>
              <a:rPr lang="en-US" dirty="0" err="1"/>
              <a:t>org.apache.hadoop.io</a:t>
            </a:r>
            <a:r>
              <a:rPr lang="en-US" dirty="0"/>
              <a:t>;</a:t>
            </a:r>
          </a:p>
          <a:p>
            <a:r>
              <a:rPr lang="en-US" dirty="0"/>
              <a:t>import </a:t>
            </a:r>
            <a:r>
              <a:rPr lang="en-US" dirty="0" err="1"/>
              <a:t>java.io.DataOutput</a:t>
            </a:r>
            <a:r>
              <a:rPr lang="en-US" dirty="0" smtClean="0"/>
              <a:t>;</a:t>
            </a:r>
          </a:p>
          <a:p>
            <a:r>
              <a:rPr lang="en-US" dirty="0" smtClean="0"/>
              <a:t>import </a:t>
            </a:r>
            <a:r>
              <a:rPr lang="en-US" dirty="0" err="1"/>
              <a:t>java.io.DataInput</a:t>
            </a:r>
            <a:r>
              <a:rPr lang="en-US" dirty="0"/>
              <a:t>; </a:t>
            </a:r>
          </a:p>
          <a:p>
            <a:r>
              <a:rPr lang="en-US" dirty="0"/>
              <a:t>import </a:t>
            </a:r>
            <a:r>
              <a:rPr lang="en-US" dirty="0" err="1"/>
              <a:t>java.io.IOException</a:t>
            </a:r>
            <a:r>
              <a:rPr lang="en-US" dirty="0"/>
              <a:t>;</a:t>
            </a:r>
          </a:p>
          <a:p>
            <a:endParaRPr lang="en-US" dirty="0"/>
          </a:p>
          <a:p>
            <a:r>
              <a:rPr lang="en-US" dirty="0"/>
              <a:t>public interface Writable {</a:t>
            </a:r>
          </a:p>
          <a:p>
            <a:endParaRPr lang="en-US" dirty="0"/>
          </a:p>
          <a:p>
            <a:r>
              <a:rPr lang="en-US" dirty="0"/>
              <a:t>	void write(</a:t>
            </a:r>
            <a:r>
              <a:rPr lang="en-US" dirty="0" err="1"/>
              <a:t>DataOutput</a:t>
            </a:r>
            <a:r>
              <a:rPr lang="en-US" dirty="0"/>
              <a:t> out) throws </a:t>
            </a:r>
            <a:r>
              <a:rPr lang="en-US" dirty="0" err="1"/>
              <a:t>IOException</a:t>
            </a:r>
            <a:r>
              <a:rPr lang="en-US" dirty="0"/>
              <a:t>;</a:t>
            </a:r>
          </a:p>
          <a:p>
            <a:r>
              <a:rPr lang="en-US" dirty="0"/>
              <a:t>	void </a:t>
            </a:r>
            <a:r>
              <a:rPr lang="en-US" dirty="0" err="1"/>
              <a:t>readFields</a:t>
            </a:r>
            <a:r>
              <a:rPr lang="en-US" dirty="0"/>
              <a:t>(</a:t>
            </a:r>
            <a:r>
              <a:rPr lang="en-US" dirty="0" err="1"/>
              <a:t>DataInput</a:t>
            </a:r>
            <a:r>
              <a:rPr lang="en-US" dirty="0"/>
              <a:t> in) throws </a:t>
            </a:r>
            <a:r>
              <a:rPr lang="en-US" dirty="0" err="1"/>
              <a:t>IOException</a:t>
            </a:r>
            <a:r>
              <a:rPr lang="en-US" dirty="0"/>
              <a:t>; </a:t>
            </a:r>
          </a:p>
          <a:p>
            <a:r>
              <a:rPr lang="en-US" dirty="0" smtClean="0"/>
              <a:t>}</a:t>
            </a:r>
          </a:p>
          <a:p>
            <a:endParaRPr lang="en-US" dirty="0"/>
          </a:p>
          <a:p>
            <a:r>
              <a:rPr lang="en-US" dirty="0" smtClean="0"/>
              <a:t>Example: </a:t>
            </a:r>
            <a:r>
              <a:rPr lang="en-US" dirty="0" err="1" smtClean="0"/>
              <a:t>IntWritable</a:t>
            </a:r>
            <a:r>
              <a:rPr lang="en-US" dirty="0" smtClean="0"/>
              <a:t>, </a:t>
            </a:r>
            <a:r>
              <a:rPr lang="en-US" dirty="0" err="1" smtClean="0"/>
              <a:t>LongWritable</a:t>
            </a:r>
            <a:endParaRPr lang="en-US" dirty="0"/>
          </a:p>
        </p:txBody>
      </p:sp>
      <p:sp>
        <p:nvSpPr>
          <p:cNvPr id="3" name="TextBox 2"/>
          <p:cNvSpPr txBox="1"/>
          <p:nvPr/>
        </p:nvSpPr>
        <p:spPr>
          <a:xfrm>
            <a:off x="971127" y="6479853"/>
            <a:ext cx="494847" cy="369332"/>
          </a:xfrm>
          <a:prstGeom prst="rect">
            <a:avLst/>
          </a:prstGeom>
          <a:noFill/>
        </p:spPr>
        <p:txBody>
          <a:bodyPr wrap="none" rtlCol="0">
            <a:spAutoFit/>
          </a:bodyPr>
          <a:lstStyle/>
          <a:p>
            <a:r>
              <a:rPr lang="en-US" dirty="0" smtClean="0"/>
              <a:t>Q3</a:t>
            </a:r>
            <a:endParaRPr lang="en-US" dirty="0"/>
          </a:p>
        </p:txBody>
      </p:sp>
    </p:spTree>
    <p:extLst>
      <p:ext uri="{BB962C8B-B14F-4D97-AF65-F5344CB8AC3E}">
        <p14:creationId xmlns:p14="http://schemas.microsoft.com/office/powerpoint/2010/main" val="10581405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adoop-data-type-writable-interfa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097" y="797724"/>
            <a:ext cx="5936281" cy="6060276"/>
          </a:xfrm>
          <a:prstGeom prst="rect">
            <a:avLst/>
          </a:prstGeom>
        </p:spPr>
      </p:pic>
      <p:sp>
        <p:nvSpPr>
          <p:cNvPr id="2" name="Title 1"/>
          <p:cNvSpPr>
            <a:spLocks noGrp="1"/>
          </p:cNvSpPr>
          <p:nvPr>
            <p:ph type="title"/>
          </p:nvPr>
        </p:nvSpPr>
        <p:spPr>
          <a:xfrm>
            <a:off x="336168" y="408338"/>
            <a:ext cx="8913813" cy="914400"/>
          </a:xfrm>
        </p:spPr>
        <p:txBody>
          <a:bodyPr/>
          <a:lstStyle/>
          <a:p>
            <a:r>
              <a:rPr lang="en-US" dirty="0" smtClean="0"/>
              <a:t>Writable Classes</a:t>
            </a:r>
            <a:endParaRPr lang="en-US" dirty="0"/>
          </a:p>
        </p:txBody>
      </p:sp>
    </p:spTree>
    <p:extLst>
      <p:ext uri="{BB962C8B-B14F-4D97-AF65-F5344CB8AC3E}">
        <p14:creationId xmlns:p14="http://schemas.microsoft.com/office/powerpoint/2010/main" val="46732790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WritableComparable</a:t>
            </a:r>
            <a:endParaRPr lang="en-US" dirty="0"/>
          </a:p>
        </p:txBody>
      </p:sp>
      <p:sp>
        <p:nvSpPr>
          <p:cNvPr id="4" name="Rectangle 3"/>
          <p:cNvSpPr/>
          <p:nvPr/>
        </p:nvSpPr>
        <p:spPr>
          <a:xfrm>
            <a:off x="745463" y="2828836"/>
            <a:ext cx="8168350" cy="1477328"/>
          </a:xfrm>
          <a:prstGeom prst="rect">
            <a:avLst/>
          </a:prstGeom>
        </p:spPr>
        <p:txBody>
          <a:bodyPr wrap="square">
            <a:spAutoFit/>
          </a:bodyPr>
          <a:lstStyle/>
          <a:p>
            <a:r>
              <a:rPr lang="en-US" dirty="0"/>
              <a:t>package </a:t>
            </a:r>
            <a:r>
              <a:rPr lang="en-US" dirty="0" err="1"/>
              <a:t>org.apache.hadoop.io</a:t>
            </a:r>
            <a:r>
              <a:rPr lang="en-US" dirty="0"/>
              <a:t>; </a:t>
            </a:r>
          </a:p>
          <a:p>
            <a:endParaRPr lang="en-US" dirty="0" smtClean="0"/>
          </a:p>
          <a:p>
            <a:r>
              <a:rPr lang="en-US" dirty="0" smtClean="0"/>
              <a:t>public </a:t>
            </a:r>
            <a:r>
              <a:rPr lang="en-US" dirty="0"/>
              <a:t>interface </a:t>
            </a:r>
            <a:r>
              <a:rPr lang="en-US" dirty="0" err="1"/>
              <a:t>WritableComparable</a:t>
            </a:r>
            <a:r>
              <a:rPr lang="en-US" dirty="0"/>
              <a:t>&lt;T&gt; extends Writable, Comparable&lt;T&gt; { </a:t>
            </a:r>
            <a:endParaRPr lang="en-US" dirty="0" smtClean="0"/>
          </a:p>
          <a:p>
            <a:r>
              <a:rPr lang="en-US" dirty="0" smtClean="0"/>
              <a:t>} </a:t>
            </a:r>
            <a:endParaRPr lang="en-US" dirty="0"/>
          </a:p>
        </p:txBody>
      </p:sp>
      <p:sp>
        <p:nvSpPr>
          <p:cNvPr id="5" name="Rectangle 4"/>
          <p:cNvSpPr/>
          <p:nvPr/>
        </p:nvSpPr>
        <p:spPr>
          <a:xfrm>
            <a:off x="855902" y="4499331"/>
            <a:ext cx="7882580" cy="2031325"/>
          </a:xfrm>
          <a:prstGeom prst="rect">
            <a:avLst/>
          </a:prstGeom>
        </p:spPr>
        <p:txBody>
          <a:bodyPr wrap="square">
            <a:spAutoFit/>
          </a:bodyPr>
          <a:lstStyle/>
          <a:p>
            <a:r>
              <a:rPr lang="en-US" dirty="0"/>
              <a:t>package </a:t>
            </a:r>
            <a:r>
              <a:rPr lang="en-US" dirty="0" err="1"/>
              <a:t>org.apache.hadoop.io</a:t>
            </a:r>
            <a:r>
              <a:rPr lang="en-US" dirty="0"/>
              <a:t>;</a:t>
            </a:r>
          </a:p>
          <a:p>
            <a:r>
              <a:rPr lang="en-US" dirty="0"/>
              <a:t>import </a:t>
            </a:r>
            <a:r>
              <a:rPr lang="en-US" dirty="0" err="1"/>
              <a:t>java.util.Comparator</a:t>
            </a:r>
            <a:r>
              <a:rPr lang="en-US" dirty="0" smtClean="0"/>
              <a:t>;</a:t>
            </a:r>
          </a:p>
          <a:p>
            <a:endParaRPr lang="en-US" dirty="0"/>
          </a:p>
          <a:p>
            <a:r>
              <a:rPr lang="en-US" dirty="0"/>
              <a:t>public interface </a:t>
            </a:r>
            <a:r>
              <a:rPr lang="en-US" dirty="0" err="1"/>
              <a:t>RawComparator</a:t>
            </a:r>
            <a:r>
              <a:rPr lang="en-US" dirty="0"/>
              <a:t>&lt;T&gt; extends Comparator&lt;T&gt; </a:t>
            </a:r>
            <a:r>
              <a:rPr lang="en-US" dirty="0" smtClean="0"/>
              <a:t>{</a:t>
            </a:r>
          </a:p>
          <a:p>
            <a:endParaRPr lang="en-US" dirty="0"/>
          </a:p>
          <a:p>
            <a:r>
              <a:rPr lang="en-US" dirty="0"/>
              <a:t>public </a:t>
            </a:r>
            <a:r>
              <a:rPr lang="en-US" dirty="0" err="1"/>
              <a:t>int</a:t>
            </a:r>
            <a:r>
              <a:rPr lang="en-US" dirty="0"/>
              <a:t> compare(byte[] b1, </a:t>
            </a:r>
            <a:r>
              <a:rPr lang="en-US" dirty="0" err="1"/>
              <a:t>int</a:t>
            </a:r>
            <a:r>
              <a:rPr lang="en-US" dirty="0"/>
              <a:t> s1, </a:t>
            </a:r>
            <a:r>
              <a:rPr lang="en-US" dirty="0" err="1"/>
              <a:t>int</a:t>
            </a:r>
            <a:r>
              <a:rPr lang="en-US" dirty="0"/>
              <a:t> l1, byte[] b2, </a:t>
            </a:r>
            <a:r>
              <a:rPr lang="en-US" dirty="0" err="1"/>
              <a:t>int</a:t>
            </a:r>
            <a:r>
              <a:rPr lang="en-US" dirty="0"/>
              <a:t> s2, </a:t>
            </a:r>
            <a:r>
              <a:rPr lang="en-US" dirty="0" err="1"/>
              <a:t>int</a:t>
            </a:r>
            <a:r>
              <a:rPr lang="en-US" dirty="0"/>
              <a:t> l2)</a:t>
            </a:r>
            <a:r>
              <a:rPr lang="en-US" dirty="0" smtClean="0"/>
              <a:t>;</a:t>
            </a:r>
          </a:p>
          <a:p>
            <a:r>
              <a:rPr lang="en-US" dirty="0" smtClean="0"/>
              <a:t> </a:t>
            </a:r>
            <a:r>
              <a:rPr lang="en-US" dirty="0"/>
              <a:t>}</a:t>
            </a:r>
          </a:p>
        </p:txBody>
      </p:sp>
      <p:sp>
        <p:nvSpPr>
          <p:cNvPr id="3" name="TextBox 2"/>
          <p:cNvSpPr txBox="1"/>
          <p:nvPr/>
        </p:nvSpPr>
        <p:spPr>
          <a:xfrm>
            <a:off x="634968" y="6573222"/>
            <a:ext cx="494847" cy="369332"/>
          </a:xfrm>
          <a:prstGeom prst="rect">
            <a:avLst/>
          </a:prstGeom>
          <a:noFill/>
        </p:spPr>
        <p:txBody>
          <a:bodyPr wrap="none" rtlCol="0">
            <a:spAutoFit/>
          </a:bodyPr>
          <a:lstStyle/>
          <a:p>
            <a:r>
              <a:rPr lang="en-US" dirty="0" smtClean="0"/>
              <a:t>Q4</a:t>
            </a:r>
            <a:endParaRPr lang="en-US" dirty="0"/>
          </a:p>
        </p:txBody>
      </p:sp>
    </p:spTree>
    <p:extLst>
      <p:ext uri="{BB962C8B-B14F-4D97-AF65-F5344CB8AC3E}">
        <p14:creationId xmlns:p14="http://schemas.microsoft.com/office/powerpoint/2010/main" val="369647331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 custom writable</a:t>
            </a:r>
            <a:endParaRPr lang="en-US" dirty="0"/>
          </a:p>
        </p:txBody>
      </p:sp>
      <p:sp>
        <p:nvSpPr>
          <p:cNvPr id="3" name="Content Placeholder 2"/>
          <p:cNvSpPr>
            <a:spLocks noGrp="1"/>
          </p:cNvSpPr>
          <p:nvPr>
            <p:ph idx="1"/>
          </p:nvPr>
        </p:nvSpPr>
        <p:spPr/>
        <p:txBody>
          <a:bodyPr/>
          <a:lstStyle/>
          <a:p>
            <a:r>
              <a:rPr lang="en-US" dirty="0" smtClean="0"/>
              <a:t>Text Pair (Code Walkthrough)</a:t>
            </a:r>
            <a:endParaRPr lang="en-US" dirty="0"/>
          </a:p>
        </p:txBody>
      </p:sp>
      <p:sp>
        <p:nvSpPr>
          <p:cNvPr id="4" name="TextBox 3"/>
          <p:cNvSpPr txBox="1"/>
          <p:nvPr/>
        </p:nvSpPr>
        <p:spPr>
          <a:xfrm>
            <a:off x="205399" y="6517201"/>
            <a:ext cx="494847" cy="369332"/>
          </a:xfrm>
          <a:prstGeom prst="rect">
            <a:avLst/>
          </a:prstGeom>
          <a:noFill/>
        </p:spPr>
        <p:txBody>
          <a:bodyPr wrap="none" rtlCol="0">
            <a:spAutoFit/>
          </a:bodyPr>
          <a:lstStyle/>
          <a:p>
            <a:r>
              <a:rPr lang="en-US" dirty="0" smtClean="0"/>
              <a:t>Q5</a:t>
            </a:r>
            <a:endParaRPr lang="en-US" dirty="0"/>
          </a:p>
        </p:txBody>
      </p:sp>
    </p:spTree>
    <p:extLst>
      <p:ext uri="{BB962C8B-B14F-4D97-AF65-F5344CB8AC3E}">
        <p14:creationId xmlns:p14="http://schemas.microsoft.com/office/powerpoint/2010/main" val="6206084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Integrity</a:t>
            </a:r>
            <a:endParaRPr lang="en-US" dirty="0"/>
          </a:p>
        </p:txBody>
      </p:sp>
      <p:sp>
        <p:nvSpPr>
          <p:cNvPr id="3" name="Content Placeholder 2"/>
          <p:cNvSpPr>
            <a:spLocks noGrp="1"/>
          </p:cNvSpPr>
          <p:nvPr>
            <p:ph idx="1"/>
          </p:nvPr>
        </p:nvSpPr>
        <p:spPr/>
        <p:txBody>
          <a:bodyPr/>
          <a:lstStyle/>
          <a:p>
            <a:r>
              <a:rPr lang="en-US" dirty="0" smtClean="0"/>
              <a:t>Why?</a:t>
            </a:r>
          </a:p>
          <a:p>
            <a:r>
              <a:rPr lang="en-US" dirty="0" smtClean="0"/>
              <a:t>How?</a:t>
            </a:r>
          </a:p>
          <a:p>
            <a:pPr lvl="1"/>
            <a:r>
              <a:rPr lang="en-US" dirty="0" smtClean="0"/>
              <a:t>Read</a:t>
            </a:r>
          </a:p>
          <a:p>
            <a:pPr lvl="1"/>
            <a:r>
              <a:rPr lang="en-US" dirty="0" smtClean="0"/>
              <a:t>Write</a:t>
            </a:r>
          </a:p>
          <a:p>
            <a:r>
              <a:rPr lang="en-US" dirty="0" smtClean="0"/>
              <a:t>Can it be done in the background?</a:t>
            </a:r>
            <a:endParaRPr lang="en-US" dirty="0"/>
          </a:p>
        </p:txBody>
      </p:sp>
      <p:sp>
        <p:nvSpPr>
          <p:cNvPr id="4" name="TextBox 3"/>
          <p:cNvSpPr txBox="1"/>
          <p:nvPr/>
        </p:nvSpPr>
        <p:spPr>
          <a:xfrm>
            <a:off x="429531" y="6535874"/>
            <a:ext cx="494847" cy="369332"/>
          </a:xfrm>
          <a:prstGeom prst="rect">
            <a:avLst/>
          </a:prstGeom>
          <a:noFill/>
        </p:spPr>
        <p:txBody>
          <a:bodyPr wrap="none" rtlCol="0">
            <a:spAutoFit/>
          </a:bodyPr>
          <a:lstStyle/>
          <a:p>
            <a:r>
              <a:rPr lang="en-US" dirty="0" smtClean="0"/>
              <a:t>Q6</a:t>
            </a:r>
            <a:endParaRPr lang="en-US" dirty="0"/>
          </a:p>
        </p:txBody>
      </p:sp>
    </p:spTree>
    <p:extLst>
      <p:ext uri="{BB962C8B-B14F-4D97-AF65-F5344CB8AC3E}">
        <p14:creationId xmlns:p14="http://schemas.microsoft.com/office/powerpoint/2010/main" val="337866407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2077</TotalTime>
  <Words>1081</Words>
  <Application>Microsoft Macintosh PowerPoint</Application>
  <PresentationFormat>On-screen Show (4:3)</PresentationFormat>
  <Paragraphs>106</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Advantage</vt:lpstr>
      <vt:lpstr>Introduction to Serialization</vt:lpstr>
      <vt:lpstr>Deadlines &amp; Announcements</vt:lpstr>
      <vt:lpstr>Serialization</vt:lpstr>
      <vt:lpstr>Why Serialization?</vt:lpstr>
      <vt:lpstr>Writable Interface</vt:lpstr>
      <vt:lpstr>Writable Classes</vt:lpstr>
      <vt:lpstr>WritableComparable</vt:lpstr>
      <vt:lpstr>Implementing a custom writable</vt:lpstr>
      <vt:lpstr>Data Integrity</vt:lpstr>
      <vt:lpstr>Questions</vt:lpstr>
    </vt:vector>
  </TitlesOfParts>
  <Company>Rose-Hulman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Hadoop Ecosytem</dc:title>
  <dc:creator>Sriram  Mohan</dc:creator>
  <cp:lastModifiedBy>Sriram  Mohan</cp:lastModifiedBy>
  <cp:revision>37</cp:revision>
  <dcterms:created xsi:type="dcterms:W3CDTF">2014-09-03T11:44:36Z</dcterms:created>
  <dcterms:modified xsi:type="dcterms:W3CDTF">2015-09-16T17:12:59Z</dcterms:modified>
</cp:coreProperties>
</file>