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7"/>
  </p:notesMasterIdLst>
  <p:sldIdLst>
    <p:sldId id="256" r:id="rId2"/>
    <p:sldId id="281" r:id="rId3"/>
    <p:sldId id="288" r:id="rId4"/>
    <p:sldId id="289" r:id="rId5"/>
    <p:sldId id="290" r:id="rId6"/>
    <p:sldId id="287" r:id="rId7"/>
    <p:sldId id="282" r:id="rId8"/>
    <p:sldId id="283" r:id="rId9"/>
    <p:sldId id="284" r:id="rId10"/>
    <p:sldId id="291" r:id="rId11"/>
    <p:sldId id="292" r:id="rId12"/>
    <p:sldId id="293" r:id="rId13"/>
    <p:sldId id="294" r:id="rId14"/>
    <p:sldId id="295"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varScale="1">
        <p:scale>
          <a:sx n="27" d="100"/>
          <a:sy n="27" d="100"/>
        </p:scale>
        <p:origin x="-17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default output format, </a:t>
            </a:r>
            <a:r>
              <a:rPr lang="en-US" sz="1200" kern="1200" dirty="0" err="1" smtClean="0">
                <a:solidFill>
                  <a:schemeClr val="tx1"/>
                </a:solidFill>
                <a:effectLst/>
                <a:latin typeface="+mn-lt"/>
                <a:ea typeface="+mn-ea"/>
                <a:cs typeface="+mn-cs"/>
              </a:rPr>
              <a:t>TextOutputFormat</a:t>
            </a:r>
            <a:r>
              <a:rPr lang="en-US" sz="1200" kern="1200" dirty="0" smtClean="0">
                <a:solidFill>
                  <a:schemeClr val="tx1"/>
                </a:solidFill>
                <a:effectLst/>
                <a:latin typeface="+mn-lt"/>
                <a:ea typeface="+mn-ea"/>
                <a:cs typeface="+mn-cs"/>
              </a:rPr>
              <a:t>, writes records as lines of text. Its keys and values may be of any type, since </a:t>
            </a:r>
            <a:r>
              <a:rPr lang="en-US" sz="1200" kern="1200" dirty="0" err="1" smtClean="0">
                <a:solidFill>
                  <a:schemeClr val="tx1"/>
                </a:solidFill>
                <a:effectLst/>
                <a:latin typeface="+mn-lt"/>
                <a:ea typeface="+mn-ea"/>
                <a:cs typeface="+mn-cs"/>
              </a:rPr>
              <a:t>TextOutputFormat</a:t>
            </a:r>
            <a:r>
              <a:rPr lang="en-US" sz="1200" kern="1200" dirty="0" smtClean="0">
                <a:solidFill>
                  <a:schemeClr val="tx1"/>
                </a:solidFill>
                <a:effectLst/>
                <a:latin typeface="+mn-lt"/>
                <a:ea typeface="+mn-ea"/>
                <a:cs typeface="+mn-cs"/>
              </a:rPr>
              <a:t> turns them to strings by calling </a:t>
            </a:r>
            <a:r>
              <a:rPr lang="en-US" sz="1200" kern="1200" dirty="0" err="1" smtClean="0">
                <a:solidFill>
                  <a:schemeClr val="tx1"/>
                </a:solidFill>
                <a:effectLst/>
                <a:latin typeface="+mn-lt"/>
                <a:ea typeface="+mn-ea"/>
                <a:cs typeface="+mn-cs"/>
              </a:rPr>
              <a:t>toString</a:t>
            </a:r>
            <a:r>
              <a:rPr lang="en-US" sz="1200" kern="1200" dirty="0" smtClean="0">
                <a:solidFill>
                  <a:schemeClr val="tx1"/>
                </a:solidFill>
                <a:effectLst/>
                <a:latin typeface="+mn-lt"/>
                <a:ea typeface="+mn-ea"/>
                <a:cs typeface="+mn-cs"/>
              </a:rPr>
              <a:t>() on them. Each key-value pair is separated by a tab character, although that may be changed using the </a:t>
            </a:r>
            <a:r>
              <a:rPr lang="en-US" sz="1200" kern="1200" dirty="0" err="1" smtClean="0">
                <a:solidFill>
                  <a:schemeClr val="tx1"/>
                </a:solidFill>
                <a:effectLst/>
                <a:latin typeface="+mn-lt"/>
                <a:ea typeface="+mn-ea"/>
                <a:cs typeface="+mn-cs"/>
              </a:rPr>
              <a:t>mapreduce.output.textoutputformat.separator</a:t>
            </a:r>
            <a:r>
              <a:rPr lang="en-US" sz="1200" kern="1200" dirty="0" smtClean="0">
                <a:solidFill>
                  <a:schemeClr val="tx1"/>
                </a:solidFill>
                <a:effectLst/>
                <a:latin typeface="+mn-lt"/>
                <a:ea typeface="+mn-ea"/>
                <a:cs typeface="+mn-cs"/>
              </a:rPr>
              <a:t> property (</a:t>
            </a:r>
            <a:r>
              <a:rPr lang="en-US" sz="1200" kern="1200" dirty="0" err="1" smtClean="0">
                <a:solidFill>
                  <a:schemeClr val="tx1"/>
                </a:solidFill>
                <a:effectLst/>
                <a:latin typeface="+mn-lt"/>
                <a:ea typeface="+mn-ea"/>
                <a:cs typeface="+mn-cs"/>
              </a:rPr>
              <a:t>mapred.textoutputformat.separator</a:t>
            </a:r>
            <a:r>
              <a:rPr lang="en-US" sz="1200" kern="1200" dirty="0" smtClean="0">
                <a:solidFill>
                  <a:schemeClr val="tx1"/>
                </a:solidFill>
                <a:effectLst/>
                <a:latin typeface="+mn-lt"/>
                <a:ea typeface="+mn-ea"/>
                <a:cs typeface="+mn-cs"/>
              </a:rPr>
              <a:t> in the old API). The counterpart to </a:t>
            </a:r>
            <a:r>
              <a:rPr lang="en-US" sz="1200" kern="1200" dirty="0" err="1" smtClean="0">
                <a:solidFill>
                  <a:schemeClr val="tx1"/>
                </a:solidFill>
                <a:effectLst/>
                <a:latin typeface="+mn-lt"/>
                <a:ea typeface="+mn-ea"/>
                <a:cs typeface="+mn-cs"/>
              </a:rPr>
              <a:t>TextOutput</a:t>
            </a:r>
            <a:r>
              <a:rPr lang="en-US" sz="1200" kern="1200" dirty="0" smtClean="0">
                <a:solidFill>
                  <a:schemeClr val="tx1"/>
                </a:solidFill>
                <a:effectLst/>
                <a:latin typeface="+mn-lt"/>
                <a:ea typeface="+mn-ea"/>
                <a:cs typeface="+mn-cs"/>
              </a:rPr>
              <a:t> Format for reading in this case is </a:t>
            </a:r>
            <a:r>
              <a:rPr lang="en-US" sz="1200" kern="1200" dirty="0" err="1" smtClean="0">
                <a:solidFill>
                  <a:schemeClr val="tx1"/>
                </a:solidFill>
                <a:effectLst/>
                <a:latin typeface="+mn-lt"/>
                <a:ea typeface="+mn-ea"/>
                <a:cs typeface="+mn-cs"/>
              </a:rPr>
              <a:t>KeyValueTextInputFormat</a:t>
            </a:r>
            <a:r>
              <a:rPr lang="en-US" sz="1200" kern="1200" dirty="0" smtClean="0">
                <a:solidFill>
                  <a:schemeClr val="tx1"/>
                </a:solidFill>
                <a:effectLst/>
                <a:latin typeface="+mn-lt"/>
                <a:ea typeface="+mn-ea"/>
                <a:cs typeface="+mn-cs"/>
              </a:rPr>
              <a:t>, since it breaks lines into key- value pairs based on a configurable separator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suppress the key or the value (or both, making this output format equivalent to </a:t>
            </a:r>
            <a:r>
              <a:rPr lang="en-US" sz="1200" kern="1200" dirty="0" err="1" smtClean="0">
                <a:solidFill>
                  <a:schemeClr val="tx1"/>
                </a:solidFill>
                <a:effectLst/>
                <a:latin typeface="+mn-lt"/>
                <a:ea typeface="+mn-ea"/>
                <a:cs typeface="+mn-cs"/>
              </a:rPr>
              <a:t>NullOutputFormat</a:t>
            </a:r>
            <a:r>
              <a:rPr lang="en-US" sz="1200" kern="1200" dirty="0" smtClean="0">
                <a:solidFill>
                  <a:schemeClr val="tx1"/>
                </a:solidFill>
                <a:effectLst/>
                <a:latin typeface="+mn-lt"/>
                <a:ea typeface="+mn-ea"/>
                <a:cs typeface="+mn-cs"/>
              </a:rPr>
              <a:t>, which emits nothing) from the output using a </a:t>
            </a:r>
            <a:r>
              <a:rPr lang="en-US" sz="1200" kern="1200" dirty="0" err="1" smtClean="0">
                <a:solidFill>
                  <a:schemeClr val="tx1"/>
                </a:solidFill>
                <a:effectLst/>
                <a:latin typeface="+mn-lt"/>
                <a:ea typeface="+mn-ea"/>
                <a:cs typeface="+mn-cs"/>
              </a:rPr>
              <a:t>NullWritable</a:t>
            </a:r>
            <a:r>
              <a:rPr lang="en-US" sz="1200" kern="1200" dirty="0" smtClean="0">
                <a:solidFill>
                  <a:schemeClr val="tx1"/>
                </a:solidFill>
                <a:effectLst/>
                <a:latin typeface="+mn-lt"/>
                <a:ea typeface="+mn-ea"/>
                <a:cs typeface="+mn-cs"/>
              </a:rPr>
              <a:t> type. This also causes no separator to be written, which makes the output suitable for reading in using </a:t>
            </a:r>
            <a:r>
              <a:rPr lang="en-US" sz="1200" kern="1200" dirty="0" err="1" smtClean="0">
                <a:solidFill>
                  <a:schemeClr val="tx1"/>
                </a:solidFill>
                <a:effectLst/>
                <a:latin typeface="+mn-lt"/>
                <a:ea typeface="+mn-ea"/>
                <a:cs typeface="+mn-cs"/>
              </a:rPr>
              <a:t>TextInputFormat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12</a:t>
            </a:fld>
            <a:endParaRPr lang="en-US"/>
          </a:p>
        </p:txBody>
      </p:sp>
    </p:spTree>
    <p:extLst>
      <p:ext uri="{BB962C8B-B14F-4D97-AF65-F5344CB8AC3E}">
        <p14:creationId xmlns:p14="http://schemas.microsoft.com/office/powerpoint/2010/main" val="1440379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FileOutputFormat</a:t>
            </a:r>
            <a:r>
              <a:rPr lang="en-US" sz="1200" kern="1200" dirty="0" smtClean="0">
                <a:solidFill>
                  <a:schemeClr val="tx1"/>
                </a:solidFill>
                <a:effectLst/>
                <a:latin typeface="+mn-lt"/>
                <a:ea typeface="+mn-ea"/>
                <a:cs typeface="+mn-cs"/>
              </a:rPr>
              <a:t> and its subclasses generate a set of files in the output directory. There is one file per reducer, and files are named by the partition number: </a:t>
            </a:r>
            <a:r>
              <a:rPr lang="en-US" sz="1200" i="1" kern="1200" dirty="0" smtClean="0">
                <a:solidFill>
                  <a:schemeClr val="tx1"/>
                </a:solidFill>
                <a:effectLst/>
                <a:latin typeface="+mn-lt"/>
                <a:ea typeface="+mn-ea"/>
                <a:cs typeface="+mn-cs"/>
              </a:rPr>
              <a:t>part-r-00000</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part- r-00001</a:t>
            </a:r>
            <a:r>
              <a:rPr lang="en-US" sz="1200" kern="1200" dirty="0" smtClean="0">
                <a:solidFill>
                  <a:schemeClr val="tx1"/>
                </a:solidFill>
                <a:effectLst/>
                <a:latin typeface="+mn-lt"/>
                <a:ea typeface="+mn-ea"/>
                <a:cs typeface="+mn-cs"/>
              </a:rPr>
              <a:t>, etc. Sometimes there is a need to have more control over the naming of the files or to produce multiple files per reducer. MapReduce comes with the </a:t>
            </a:r>
            <a:r>
              <a:rPr lang="en-US" sz="1200" kern="1200" dirty="0" err="1" smtClean="0">
                <a:solidFill>
                  <a:schemeClr val="tx1"/>
                </a:solidFill>
                <a:effectLst/>
                <a:latin typeface="+mn-lt"/>
                <a:ea typeface="+mn-ea"/>
                <a:cs typeface="+mn-cs"/>
              </a:rPr>
              <a:t>MultipleOut</a:t>
            </a:r>
            <a:r>
              <a:rPr lang="en-US" sz="1200" kern="1200" dirty="0" smtClean="0">
                <a:solidFill>
                  <a:schemeClr val="tx1"/>
                </a:solidFill>
                <a:effectLst/>
                <a:latin typeface="+mn-lt"/>
                <a:ea typeface="+mn-ea"/>
                <a:cs typeface="+mn-cs"/>
              </a:rPr>
              <a:t> puts class to help you do this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MultipleOutputs allows you to write data to files whose names are derived from the output keys and values, or in fact from an arbitrary string. This allows each reducer (or mapper in a map-only job) to create more than a single file. Filenames are of the form </a:t>
            </a:r>
            <a:r>
              <a:rPr lang="en-US" sz="1200" i="1" kern="1200" dirty="0" smtClean="0">
                <a:solidFill>
                  <a:schemeClr val="tx1"/>
                </a:solidFill>
                <a:effectLst/>
                <a:latin typeface="+mn-lt"/>
                <a:ea typeface="+mn-ea"/>
                <a:cs typeface="+mn-cs"/>
              </a:rPr>
              <a:t>name-m-</a:t>
            </a:r>
            <a:r>
              <a:rPr lang="en-US" sz="1200" i="1" kern="1200" dirty="0" err="1" smtClean="0">
                <a:solidFill>
                  <a:schemeClr val="tx1"/>
                </a:solidFill>
                <a:effectLst/>
                <a:latin typeface="+mn-lt"/>
                <a:ea typeface="+mn-ea"/>
                <a:cs typeface="+mn-cs"/>
              </a:rPr>
              <a:t>nnnnn</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map outputs and </a:t>
            </a:r>
            <a:r>
              <a:rPr lang="en-US" sz="1200" i="1" kern="1200" dirty="0" smtClean="0">
                <a:solidFill>
                  <a:schemeClr val="tx1"/>
                </a:solidFill>
                <a:effectLst/>
                <a:latin typeface="+mn-lt"/>
                <a:ea typeface="+mn-ea"/>
                <a:cs typeface="+mn-cs"/>
              </a:rPr>
              <a:t>name-r-</a:t>
            </a:r>
            <a:r>
              <a:rPr lang="en-US" sz="1200" i="1" kern="1200" dirty="0" err="1" smtClean="0">
                <a:solidFill>
                  <a:schemeClr val="tx1"/>
                </a:solidFill>
                <a:effectLst/>
                <a:latin typeface="+mn-lt"/>
                <a:ea typeface="+mn-ea"/>
                <a:cs typeface="+mn-cs"/>
              </a:rPr>
              <a:t>nnnnn</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reduce outputs, where </a:t>
            </a:r>
            <a:r>
              <a:rPr lang="en-US" sz="1200" i="1" kern="1200" dirty="0" smtClean="0">
                <a:solidFill>
                  <a:schemeClr val="tx1"/>
                </a:solidFill>
                <a:effectLst/>
                <a:latin typeface="+mn-lt"/>
                <a:ea typeface="+mn-ea"/>
                <a:cs typeface="+mn-cs"/>
              </a:rPr>
              <a:t>name </a:t>
            </a:r>
            <a:r>
              <a:rPr lang="en-US" sz="1200" kern="1200" dirty="0" smtClean="0">
                <a:solidFill>
                  <a:schemeClr val="tx1"/>
                </a:solidFill>
                <a:effectLst/>
                <a:latin typeface="+mn-lt"/>
                <a:ea typeface="+mn-ea"/>
                <a:cs typeface="+mn-cs"/>
              </a:rPr>
              <a:t>is an arbitrary name that is set by the program, and </a:t>
            </a:r>
            <a:r>
              <a:rPr lang="en-US" sz="1200" i="1" kern="1200" dirty="0" err="1" smtClean="0">
                <a:solidFill>
                  <a:schemeClr val="tx1"/>
                </a:solidFill>
                <a:effectLst/>
                <a:latin typeface="+mn-lt"/>
                <a:ea typeface="+mn-ea"/>
                <a:cs typeface="+mn-cs"/>
              </a:rPr>
              <a:t>nnnnn</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 integer designating the part number, starting from zero. The part number ensures that outputs written from </a:t>
            </a:r>
            <a:r>
              <a:rPr lang="en-US" sz="1200" kern="1200" dirty="0" err="1" smtClean="0">
                <a:solidFill>
                  <a:schemeClr val="tx1"/>
                </a:solidFill>
                <a:effectLst/>
                <a:latin typeface="+mn-lt"/>
                <a:ea typeface="+mn-ea"/>
                <a:cs typeface="+mn-cs"/>
              </a:rPr>
              <a:t>dif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ferent</a:t>
            </a:r>
            <a:r>
              <a:rPr lang="en-US" sz="1200" kern="1200" dirty="0" smtClean="0">
                <a:solidFill>
                  <a:schemeClr val="tx1"/>
                </a:solidFill>
                <a:effectLst/>
                <a:latin typeface="+mn-lt"/>
                <a:ea typeface="+mn-ea"/>
                <a:cs typeface="+mn-cs"/>
              </a:rPr>
              <a:t> partitions (mappers or reducers) do not collide in the case of the same name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13</a:t>
            </a:fld>
            <a:endParaRPr lang="en-US"/>
          </a:p>
        </p:txBody>
      </p:sp>
    </p:spTree>
    <p:extLst>
      <p:ext uri="{BB962C8B-B14F-4D97-AF65-F5344CB8AC3E}">
        <p14:creationId xmlns:p14="http://schemas.microsoft.com/office/powerpoint/2010/main" val="3092401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ileOutputFormat</a:t>
            </a:r>
            <a:r>
              <a:rPr lang="en-US" sz="1200" kern="1200" dirty="0" smtClean="0">
                <a:solidFill>
                  <a:schemeClr val="tx1"/>
                </a:solidFill>
                <a:effectLst/>
                <a:latin typeface="+mn-lt"/>
                <a:ea typeface="+mn-ea"/>
                <a:cs typeface="+mn-cs"/>
              </a:rPr>
              <a:t> subclasses will create output (</a:t>
            </a:r>
            <a:r>
              <a:rPr lang="en-US" sz="1200" i="1" kern="1200" dirty="0" smtClean="0">
                <a:solidFill>
                  <a:schemeClr val="tx1"/>
                </a:solidFill>
                <a:effectLst/>
                <a:latin typeface="+mn-lt"/>
                <a:ea typeface="+mn-ea"/>
                <a:cs typeface="+mn-cs"/>
              </a:rPr>
              <a:t>part-r-</a:t>
            </a:r>
            <a:r>
              <a:rPr lang="en-US" sz="1200" i="1" kern="1200" dirty="0" err="1" smtClean="0">
                <a:solidFill>
                  <a:schemeClr val="tx1"/>
                </a:solidFill>
                <a:effectLst/>
                <a:latin typeface="+mn-lt"/>
                <a:ea typeface="+mn-ea"/>
                <a:cs typeface="+mn-cs"/>
              </a:rPr>
              <a:t>nnnnn</a:t>
            </a:r>
            <a:r>
              <a:rPr lang="en-US" sz="1200" kern="1200" dirty="0" smtClean="0">
                <a:solidFill>
                  <a:schemeClr val="tx1"/>
                </a:solidFill>
                <a:effectLst/>
                <a:latin typeface="+mn-lt"/>
                <a:ea typeface="+mn-ea"/>
                <a:cs typeface="+mn-cs"/>
              </a:rPr>
              <a:t>) files, even if they are empty. Some applications prefer that empty files not be created, which is where Lazy </a:t>
            </a:r>
            <a:r>
              <a:rPr lang="en-US" sz="1200" kern="1200" dirty="0" err="1" smtClean="0">
                <a:solidFill>
                  <a:schemeClr val="tx1"/>
                </a:solidFill>
                <a:effectLst/>
                <a:latin typeface="+mn-lt"/>
                <a:ea typeface="+mn-ea"/>
                <a:cs typeface="+mn-cs"/>
              </a:rPr>
              <a:t>OutputFormat</a:t>
            </a:r>
            <a:r>
              <a:rPr lang="en-US" sz="1200" kern="1200" dirty="0" smtClean="0">
                <a:solidFill>
                  <a:schemeClr val="tx1"/>
                </a:solidFill>
                <a:effectLst/>
                <a:latin typeface="+mn-lt"/>
                <a:ea typeface="+mn-ea"/>
                <a:cs typeface="+mn-cs"/>
              </a:rPr>
              <a:t> helps. It is a wrapper output format that ensures that the output file is </a:t>
            </a:r>
            <a:endParaRPr lang="en-US" dirty="0" smtClean="0"/>
          </a:p>
          <a:p>
            <a:r>
              <a:rPr lang="en-US" sz="1200" kern="1200" dirty="0" smtClean="0">
                <a:solidFill>
                  <a:schemeClr val="tx1"/>
                </a:solidFill>
                <a:effectLst/>
                <a:latin typeface="+mn-lt"/>
                <a:ea typeface="+mn-ea"/>
                <a:cs typeface="+mn-cs"/>
              </a:rPr>
              <a:t>created only when the first record is emitted for a given partition. To use it, call its </a:t>
            </a:r>
            <a:r>
              <a:rPr lang="en-US" sz="1200" kern="1200" dirty="0" err="1" smtClean="0">
                <a:solidFill>
                  <a:schemeClr val="tx1"/>
                </a:solidFill>
                <a:effectLst/>
                <a:latin typeface="+mn-lt"/>
                <a:ea typeface="+mn-ea"/>
                <a:cs typeface="+mn-cs"/>
              </a:rPr>
              <a:t>setOutputFormatClass</a:t>
            </a:r>
            <a:r>
              <a:rPr lang="en-US" sz="1200" kern="1200" dirty="0" smtClean="0">
                <a:solidFill>
                  <a:schemeClr val="tx1"/>
                </a:solidFill>
                <a:effectLst/>
                <a:latin typeface="+mn-lt"/>
                <a:ea typeface="+mn-ea"/>
                <a:cs typeface="+mn-cs"/>
              </a:rPr>
              <a:t>() method with the </a:t>
            </a:r>
            <a:r>
              <a:rPr lang="en-US" sz="1200" kern="1200" dirty="0" err="1" smtClean="0">
                <a:solidFill>
                  <a:schemeClr val="tx1"/>
                </a:solidFill>
                <a:effectLst/>
                <a:latin typeface="+mn-lt"/>
                <a:ea typeface="+mn-ea"/>
                <a:cs typeface="+mn-cs"/>
              </a:rPr>
              <a:t>JobConf</a:t>
            </a:r>
            <a:r>
              <a:rPr lang="en-US" sz="1200" kern="1200" dirty="0" smtClean="0">
                <a:solidFill>
                  <a:schemeClr val="tx1"/>
                </a:solidFill>
                <a:effectLst/>
                <a:latin typeface="+mn-lt"/>
                <a:ea typeface="+mn-ea"/>
                <a:cs typeface="+mn-cs"/>
              </a:rPr>
              <a:t> and the underlying output format. </a:t>
            </a:r>
            <a:endParaRPr lang="en-US" dirty="0" smtClean="0"/>
          </a:p>
          <a:p>
            <a:r>
              <a:rPr lang="en-US" sz="1200" kern="1200" dirty="0" smtClean="0">
                <a:solidFill>
                  <a:schemeClr val="tx1"/>
                </a:solidFill>
                <a:effectLst/>
                <a:latin typeface="+mn-lt"/>
                <a:ea typeface="+mn-ea"/>
                <a:cs typeface="+mn-cs"/>
              </a:rPr>
              <a:t>Streaming and Pipes support a -</a:t>
            </a:r>
            <a:r>
              <a:rPr lang="en-US" sz="1200" kern="1200" dirty="0" err="1" smtClean="0">
                <a:solidFill>
                  <a:schemeClr val="tx1"/>
                </a:solidFill>
                <a:effectLst/>
                <a:latin typeface="+mn-lt"/>
                <a:ea typeface="+mn-ea"/>
                <a:cs typeface="+mn-cs"/>
              </a:rPr>
              <a:t>lazyOutput</a:t>
            </a:r>
            <a:r>
              <a:rPr lang="en-US" sz="1200" kern="1200" dirty="0" smtClean="0">
                <a:solidFill>
                  <a:schemeClr val="tx1"/>
                </a:solidFill>
                <a:effectLst/>
                <a:latin typeface="+mn-lt"/>
                <a:ea typeface="+mn-ea"/>
                <a:cs typeface="+mn-cs"/>
              </a:rPr>
              <a:t> option to enable </a:t>
            </a:r>
            <a:r>
              <a:rPr lang="en-US" sz="1200" kern="1200" dirty="0" err="1" smtClean="0">
                <a:solidFill>
                  <a:schemeClr val="tx1"/>
                </a:solidFill>
                <a:effectLst/>
                <a:latin typeface="+mn-lt"/>
                <a:ea typeface="+mn-ea"/>
                <a:cs typeface="+mn-cs"/>
              </a:rPr>
              <a:t>LazyOutputFormat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14</a:t>
            </a:fld>
            <a:endParaRPr lang="en-US"/>
          </a:p>
        </p:txBody>
      </p:sp>
    </p:spTree>
    <p:extLst>
      <p:ext uri="{BB962C8B-B14F-4D97-AF65-F5344CB8AC3E}">
        <p14:creationId xmlns:p14="http://schemas.microsoft.com/office/powerpoint/2010/main" val="39869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MapReduce makes the guarantee that the input to every reducer is sorted by key. The process by which the system performs the sort—and transfers the map outputs to the reducers as inputs—is known as the </a:t>
            </a:r>
            <a:r>
              <a:rPr lang="en-US" sz="1200" i="1" kern="1200" dirty="0" smtClean="0">
                <a:solidFill>
                  <a:schemeClr val="tx1"/>
                </a:solidFill>
                <a:effectLst/>
                <a:latin typeface="+mn-lt"/>
                <a:ea typeface="+mn-ea"/>
                <a:cs typeface="+mn-cs"/>
              </a:rPr>
              <a:t>shuffle. </a:t>
            </a:r>
            <a:endParaRPr lang="en-US" dirty="0" smtClean="0"/>
          </a:p>
          <a:p>
            <a:endParaRPr lang="en-US" dirty="0" smtClean="0"/>
          </a:p>
          <a:p>
            <a:r>
              <a:rPr lang="en-US" dirty="0" smtClean="0"/>
              <a:t>What</a:t>
            </a:r>
            <a:r>
              <a:rPr lang="en-US" baseline="0" dirty="0" smtClean="0"/>
              <a:t> happens on the map side?</a:t>
            </a:r>
          </a:p>
          <a:p>
            <a:endParaRPr lang="en-US" baseline="0" dirty="0" smtClean="0"/>
          </a:p>
          <a:p>
            <a:r>
              <a:rPr lang="en-US" sz="1200" kern="1200" dirty="0" smtClean="0">
                <a:solidFill>
                  <a:schemeClr val="tx1"/>
                </a:solidFill>
                <a:effectLst/>
                <a:latin typeface="+mn-lt"/>
                <a:ea typeface="+mn-ea"/>
                <a:cs typeface="+mn-cs"/>
              </a:rPr>
              <a:t>When the map function starts producing output, it is not simply written to disk. The process is more involved, and takes advantage of buffering writes in memory and doing some presorting for efficiency reasons.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map task has a circular memory buffer that it writes the output to. The buffer is 100 MB by default, a size that can be tuned by changing the </a:t>
            </a:r>
            <a:r>
              <a:rPr lang="en-US" sz="1200" kern="1200" dirty="0" err="1" smtClean="0">
                <a:solidFill>
                  <a:schemeClr val="tx1"/>
                </a:solidFill>
                <a:effectLst/>
                <a:latin typeface="+mn-lt"/>
                <a:ea typeface="+mn-ea"/>
                <a:cs typeface="+mn-cs"/>
              </a:rPr>
              <a:t>io.sort.mb</a:t>
            </a:r>
            <a:r>
              <a:rPr lang="en-US" sz="1200" kern="1200" dirty="0" smtClean="0">
                <a:solidFill>
                  <a:schemeClr val="tx1"/>
                </a:solidFill>
                <a:effectLst/>
                <a:latin typeface="+mn-lt"/>
                <a:ea typeface="+mn-ea"/>
                <a:cs typeface="+mn-cs"/>
              </a:rPr>
              <a:t> property. When the contents of the buffer reaches a certain threshold size (</a:t>
            </a:r>
            <a:r>
              <a:rPr lang="en-US" sz="1200" kern="1200" dirty="0" err="1" smtClean="0">
                <a:solidFill>
                  <a:schemeClr val="tx1"/>
                </a:solidFill>
                <a:effectLst/>
                <a:latin typeface="+mn-lt"/>
                <a:ea typeface="+mn-ea"/>
                <a:cs typeface="+mn-cs"/>
              </a:rPr>
              <a:t>io.sort.spill.percent</a:t>
            </a:r>
            <a:r>
              <a:rPr lang="en-US" sz="1200" kern="1200" dirty="0" smtClean="0">
                <a:solidFill>
                  <a:schemeClr val="tx1"/>
                </a:solidFill>
                <a:effectLst/>
                <a:latin typeface="+mn-lt"/>
                <a:ea typeface="+mn-ea"/>
                <a:cs typeface="+mn-cs"/>
              </a:rPr>
              <a:t>, which has the default 0.80, or 80%), a background thread will start to </a:t>
            </a:r>
            <a:r>
              <a:rPr lang="en-US" sz="1200" i="1" kern="1200" dirty="0" smtClean="0">
                <a:solidFill>
                  <a:schemeClr val="tx1"/>
                </a:solidFill>
                <a:effectLst/>
                <a:latin typeface="+mn-lt"/>
                <a:ea typeface="+mn-ea"/>
                <a:cs typeface="+mn-cs"/>
              </a:rPr>
              <a:t>spill </a:t>
            </a:r>
            <a:r>
              <a:rPr lang="en-US" sz="1200" kern="1200" dirty="0" smtClean="0">
                <a:solidFill>
                  <a:schemeClr val="tx1"/>
                </a:solidFill>
                <a:effectLst/>
                <a:latin typeface="+mn-lt"/>
                <a:ea typeface="+mn-ea"/>
                <a:cs typeface="+mn-cs"/>
              </a:rPr>
              <a:t>the contents to disk. Map outputs will continue to be written to the buffer while the spill takes place, but if the buffer fills up during this time, the map will block until the spill is complete. </a:t>
            </a:r>
            <a:endParaRPr lang="en-US" dirty="0" smtClean="0"/>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Spills are written in round-robin fashion to the directories specified by the </a:t>
            </a:r>
            <a:r>
              <a:rPr lang="en-US" sz="1200" kern="1200" dirty="0" err="1" smtClean="0">
                <a:solidFill>
                  <a:schemeClr val="tx1"/>
                </a:solidFill>
                <a:effectLst/>
                <a:latin typeface="+mn-lt"/>
                <a:ea typeface="+mn-ea"/>
                <a:cs typeface="+mn-cs"/>
              </a:rPr>
              <a:t>mapred.local.dir</a:t>
            </a:r>
            <a:r>
              <a:rPr lang="en-US" sz="1200" kern="1200" dirty="0" smtClean="0">
                <a:solidFill>
                  <a:schemeClr val="tx1"/>
                </a:solidFill>
                <a:effectLst/>
                <a:latin typeface="+mn-lt"/>
                <a:ea typeface="+mn-ea"/>
                <a:cs typeface="+mn-cs"/>
              </a:rPr>
              <a:t> property, in a job-specific subdirectory. Before it writes to disk, the thread first divides the data into partitions corresponding to the reducers that they will ultimately be sent to. Within each partition, the back- ground thread performs an in-memory sort by key, and if there is a combiner function, it is run on the output of the sort. Running the combiner function makes for a more compact map output, so there is less data to write to local disk and to transfer to the reducer. Each time the memory buffer reaches the spill threshold, a new spill file is created, so after the map task has written its last output record, there could be several spill files. Before the task is finished, the spill files are merged into a single partitioned and sorted output file. If there are at least three spill files (set by the </a:t>
            </a:r>
            <a:r>
              <a:rPr lang="en-US" sz="1200" kern="1200" dirty="0" err="1" smtClean="0">
                <a:solidFill>
                  <a:schemeClr val="tx1"/>
                </a:solidFill>
                <a:effectLst/>
                <a:latin typeface="+mn-lt"/>
                <a:ea typeface="+mn-ea"/>
                <a:cs typeface="+mn-cs"/>
              </a:rPr>
              <a:t>min.num.spills.for.combine</a:t>
            </a:r>
            <a:r>
              <a:rPr lang="en-US" sz="1200" kern="1200" dirty="0" smtClean="0">
                <a:solidFill>
                  <a:schemeClr val="tx1"/>
                </a:solidFill>
                <a:effectLst/>
                <a:latin typeface="+mn-lt"/>
                <a:ea typeface="+mn-ea"/>
                <a:cs typeface="+mn-cs"/>
              </a:rPr>
              <a:t> property), the combiner is run again before the output file is written.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happens</a:t>
            </a:r>
            <a:r>
              <a:rPr lang="en-US" baseline="0" dirty="0" smtClean="0"/>
              <a:t> on the reduce side?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map output file is sitting on the local disk of the machine that ran the map task (note that although map outputs always get written to local disk, reduce outputs may not be), but now it is needed by the machine that is about to run the reduce task for the partition. Furthermore, the reduce task needs the map output for its particular partition from several map tasks across the cluster. The map tasks may finish at different times, so the reduce task starts copying their outputs as soon as each completes. This is known as the </a:t>
            </a:r>
            <a:r>
              <a:rPr lang="en-US" sz="1200" i="1" kern="1200" dirty="0" smtClean="0">
                <a:solidFill>
                  <a:schemeClr val="tx1"/>
                </a:solidFill>
                <a:effectLst/>
                <a:latin typeface="+mn-lt"/>
                <a:ea typeface="+mn-ea"/>
                <a:cs typeface="+mn-cs"/>
              </a:rPr>
              <a:t>copy phase </a:t>
            </a:r>
            <a:r>
              <a:rPr lang="en-US" sz="1200" kern="1200" dirty="0" smtClean="0">
                <a:solidFill>
                  <a:schemeClr val="tx1"/>
                </a:solidFill>
                <a:effectLst/>
                <a:latin typeface="+mn-lt"/>
                <a:ea typeface="+mn-ea"/>
                <a:cs typeface="+mn-cs"/>
              </a:rPr>
              <a:t>of the reduce task. The reduce task has a small number of copier threads so that it can fetch map outputs in parallel. The default is five threads, but this number can be changed by setting the </a:t>
            </a:r>
            <a:r>
              <a:rPr lang="en-US" sz="1200" kern="1200" dirty="0" err="1" smtClean="0">
                <a:solidFill>
                  <a:schemeClr val="tx1"/>
                </a:solidFill>
                <a:effectLst/>
                <a:latin typeface="+mn-lt"/>
                <a:ea typeface="+mn-ea"/>
                <a:cs typeface="+mn-cs"/>
              </a:rPr>
              <a:t>mapred.reduce.parallel.copies</a:t>
            </a:r>
            <a:r>
              <a:rPr lang="en-US" sz="1200" kern="1200" dirty="0" smtClean="0">
                <a:solidFill>
                  <a:schemeClr val="tx1"/>
                </a:solidFill>
                <a:effectLst/>
                <a:latin typeface="+mn-lt"/>
                <a:ea typeface="+mn-ea"/>
                <a:cs typeface="+mn-cs"/>
              </a:rPr>
              <a:t> property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does</a:t>
            </a:r>
            <a:r>
              <a:rPr lang="en-US" baseline="0" dirty="0" smtClean="0"/>
              <a:t> the reducer where to fetch the output from?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dirty="0" smtClean="0">
                <a:solidFill>
                  <a:schemeClr val="tx1"/>
                </a:solidFill>
                <a:effectLst/>
                <a:latin typeface="+mn-lt"/>
                <a:ea typeface="+mn-ea"/>
                <a:cs typeface="+mn-cs"/>
              </a:rPr>
              <a:t>As map tasks complete successfully, they notify their parent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of the status update, which in turn notifies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(In MapReduce 2, the tasks notify their application master directly.) These notifications are transmitted over the heartbeat communication mechanism described earlier. Therefore, for a given job,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applica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a:t>
            </a:r>
            <a:r>
              <a:rPr lang="en-US" sz="1200" kern="1200" dirty="0" smtClean="0">
                <a:solidFill>
                  <a:schemeClr val="tx1"/>
                </a:solidFill>
                <a:effectLst/>
                <a:latin typeface="+mn-lt"/>
                <a:ea typeface="+mn-ea"/>
                <a:cs typeface="+mn-cs"/>
              </a:rPr>
              <a:t> master) knows the mapping between map outputs and hosts. A thread in the reducer periodically asks the master for map output hosts until it has retrieved them all. Hosts do not delete map outputs from disk as soon as the first reducer has retrieved them, as the reducer may subsequently fail. Instead, they wait until they are told to delete them by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(or application master), which is after the job has completed.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map outputs are copied to the reduce task JVM’s memory if they are small enough,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otherwise, they are copied to disk. When the in-memory buffer reaches a threshold size (controlled by </a:t>
            </a:r>
            <a:r>
              <a:rPr lang="en-US" sz="1200" kern="1200" dirty="0" err="1" smtClean="0">
                <a:solidFill>
                  <a:schemeClr val="tx1"/>
                </a:solidFill>
                <a:effectLst/>
                <a:latin typeface="+mn-lt"/>
                <a:ea typeface="+mn-ea"/>
                <a:cs typeface="+mn-cs"/>
              </a:rPr>
              <a:t>mapred.job.shuffle.merge.percent</a:t>
            </a:r>
            <a:r>
              <a:rPr lang="en-US" sz="1200" kern="1200" dirty="0" smtClean="0">
                <a:solidFill>
                  <a:schemeClr val="tx1"/>
                </a:solidFill>
                <a:effectLst/>
                <a:latin typeface="+mn-lt"/>
                <a:ea typeface="+mn-ea"/>
                <a:cs typeface="+mn-cs"/>
              </a:rPr>
              <a:t>) or reaches a threshold number of map outputs (</a:t>
            </a:r>
            <a:r>
              <a:rPr lang="en-US" sz="1200" kern="1200" dirty="0" err="1" smtClean="0">
                <a:solidFill>
                  <a:schemeClr val="tx1"/>
                </a:solidFill>
                <a:effectLst/>
                <a:latin typeface="+mn-lt"/>
                <a:ea typeface="+mn-ea"/>
                <a:cs typeface="+mn-cs"/>
              </a:rPr>
              <a:t>mapred.inmem.merge.threshold</a:t>
            </a:r>
            <a:r>
              <a:rPr lang="en-US" sz="1200" kern="1200" dirty="0" smtClean="0">
                <a:solidFill>
                  <a:schemeClr val="tx1"/>
                </a:solidFill>
                <a:effectLst/>
                <a:latin typeface="+mn-lt"/>
                <a:ea typeface="+mn-ea"/>
                <a:cs typeface="+mn-cs"/>
              </a:rPr>
              <a:t>), it is merged and spilled to disk. If a combiner is specified, it will be run during the merge to reduce the amount of data written to disk. </a:t>
            </a:r>
          </a:p>
          <a:p>
            <a:endParaRPr lang="en-US" dirty="0" smtClean="0"/>
          </a:p>
          <a:p>
            <a:r>
              <a:rPr lang="en-US" sz="1200" kern="1200" dirty="0" smtClean="0">
                <a:solidFill>
                  <a:schemeClr val="tx1"/>
                </a:solidFill>
                <a:effectLst/>
                <a:latin typeface="+mn-lt"/>
                <a:ea typeface="+mn-ea"/>
                <a:cs typeface="+mn-cs"/>
              </a:rPr>
              <a:t>As the copies accumulate on disk, a background thread merges them into larger, sorted files. This saves some time merging later on. Note that any map outputs that were compressed (by the map task) have to be decompressed in memory in order to perform a merge on them. When all the map outputs have been copied, the reduce task moves into the </a:t>
            </a:r>
            <a:r>
              <a:rPr lang="en-US" sz="1200" i="1" kern="1200" dirty="0" smtClean="0">
                <a:solidFill>
                  <a:schemeClr val="tx1"/>
                </a:solidFill>
                <a:effectLst/>
                <a:latin typeface="+mn-lt"/>
                <a:ea typeface="+mn-ea"/>
                <a:cs typeface="+mn-cs"/>
              </a:rPr>
              <a:t>sort phase </a:t>
            </a:r>
            <a:r>
              <a:rPr lang="en-US" sz="1200" kern="1200" dirty="0" smtClean="0">
                <a:solidFill>
                  <a:schemeClr val="tx1"/>
                </a:solidFill>
                <a:effectLst/>
                <a:latin typeface="+mn-lt"/>
                <a:ea typeface="+mn-ea"/>
                <a:cs typeface="+mn-cs"/>
              </a:rPr>
              <a:t>(which should properly be called the </a:t>
            </a:r>
            <a:r>
              <a:rPr lang="en-US" sz="1200" i="1" kern="1200" dirty="0" smtClean="0">
                <a:solidFill>
                  <a:schemeClr val="tx1"/>
                </a:solidFill>
                <a:effectLst/>
                <a:latin typeface="+mn-lt"/>
                <a:ea typeface="+mn-ea"/>
                <a:cs typeface="+mn-cs"/>
              </a:rPr>
              <a:t>merge </a:t>
            </a:r>
            <a:r>
              <a:rPr lang="en-US" sz="1200" kern="1200" dirty="0" smtClean="0">
                <a:solidFill>
                  <a:schemeClr val="tx1"/>
                </a:solidFill>
                <a:effectLst/>
                <a:latin typeface="+mn-lt"/>
                <a:ea typeface="+mn-ea"/>
                <a:cs typeface="+mn-cs"/>
              </a:rPr>
              <a:t>phase, as the sorting was carried out on the map side), which merges the map outputs, maintaining their sort ordering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5AECCBE-F994-1347-BB4C-55F61C0CDCAF}" type="slidenum">
              <a:rPr lang="en-US" smtClean="0"/>
              <a:t>3</a:t>
            </a:fld>
            <a:endParaRPr lang="en-US"/>
          </a:p>
        </p:txBody>
      </p:sp>
    </p:spTree>
    <p:extLst>
      <p:ext uri="{BB962C8B-B14F-4D97-AF65-F5344CB8AC3E}">
        <p14:creationId xmlns:p14="http://schemas.microsoft.com/office/powerpoint/2010/main" val="224999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makes the job execution time sensitive to slow-running tasks, as it takes only one slow task to make the whole job take significantly longer than it would have done otherwise. When a job consists of hundreds or thousands of tasks, the possibility of a few straggling tasks is very real. </a:t>
            </a:r>
          </a:p>
          <a:p>
            <a:endParaRPr lang="en-US" dirty="0" smtClean="0"/>
          </a:p>
          <a:p>
            <a:r>
              <a:rPr lang="en-US" sz="1200" kern="1200" dirty="0" smtClean="0">
                <a:solidFill>
                  <a:schemeClr val="tx1"/>
                </a:solidFill>
                <a:effectLst/>
                <a:latin typeface="+mn-lt"/>
                <a:ea typeface="+mn-ea"/>
                <a:cs typeface="+mn-cs"/>
              </a:rPr>
              <a:t>Tasks may be slow for various reasons, including hardware degradation or software misconfiguration, but the causes may be hard to detect because the tasks still complete successfully, albeit after a longer time than expected. Hadoop doesn’t try to diagnose and fix slow-running tasks; instead, it tries to detect when a task is running slower than expected and launches another equivalent task as a backup. This is termed </a:t>
            </a:r>
            <a:r>
              <a:rPr lang="en-US" sz="1200" i="1" kern="1200" dirty="0" smtClean="0">
                <a:solidFill>
                  <a:schemeClr val="tx1"/>
                </a:solidFill>
                <a:effectLst/>
                <a:latin typeface="+mn-lt"/>
                <a:ea typeface="+mn-ea"/>
                <a:cs typeface="+mn-cs"/>
              </a:rPr>
              <a:t>speculative execution </a:t>
            </a:r>
            <a:r>
              <a:rPr lang="en-US" sz="1200" kern="1200" dirty="0" smtClean="0">
                <a:solidFill>
                  <a:schemeClr val="tx1"/>
                </a:solidFill>
                <a:effectLst/>
                <a:latin typeface="+mn-lt"/>
                <a:ea typeface="+mn-ea"/>
                <a:cs typeface="+mn-cs"/>
              </a:rPr>
              <a:t>of tasks. </a:t>
            </a:r>
            <a:endParaRPr lang="en-US" dirty="0" smtClean="0"/>
          </a:p>
          <a:p>
            <a:r>
              <a:rPr lang="en-US" sz="1200" kern="1200" dirty="0" smtClean="0">
                <a:solidFill>
                  <a:schemeClr val="tx1"/>
                </a:solidFill>
                <a:effectLst/>
                <a:latin typeface="+mn-lt"/>
                <a:ea typeface="+mn-ea"/>
                <a:cs typeface="+mn-cs"/>
              </a:rPr>
              <a:t>It’s important to understand that speculative execution does not work by launching two duplicate tasks at about the same time so they can race each other. This would be wasteful of cluster resources. Rather, a speculative task is launched only after all the tasks for a job have been launched, and then only for tasks that have been running for some time (at least a minute) and have failed to make as much progress, on average, as the other tasks from the job. When a task completes successfully, any duplicate tasks that are running are killed since they are no longer needed. So if the original task com- </a:t>
            </a:r>
            <a:r>
              <a:rPr lang="en-US" sz="1200" kern="1200" dirty="0" err="1" smtClean="0">
                <a:solidFill>
                  <a:schemeClr val="tx1"/>
                </a:solidFill>
                <a:effectLst/>
                <a:latin typeface="+mn-lt"/>
                <a:ea typeface="+mn-ea"/>
                <a:cs typeface="+mn-cs"/>
              </a:rPr>
              <a:t>pletes</a:t>
            </a:r>
            <a:r>
              <a:rPr lang="en-US" sz="1200" kern="1200" dirty="0" smtClean="0">
                <a:solidFill>
                  <a:schemeClr val="tx1"/>
                </a:solidFill>
                <a:effectLst/>
                <a:latin typeface="+mn-lt"/>
                <a:ea typeface="+mn-ea"/>
                <a:cs typeface="+mn-cs"/>
              </a:rPr>
              <a:t> before the speculative task, the speculative task is killed; on the other hand, if the speculative task finishes first, the original is killed. </a:t>
            </a:r>
          </a:p>
          <a:p>
            <a:endParaRPr lang="en-US" dirty="0" smtClean="0"/>
          </a:p>
          <a:p>
            <a:r>
              <a:rPr lang="en-US" sz="1200" kern="1200" dirty="0" err="1" smtClean="0">
                <a:solidFill>
                  <a:schemeClr val="tx1"/>
                </a:solidFill>
                <a:effectLst/>
                <a:latin typeface="+mn-lt"/>
                <a:ea typeface="+mn-ea"/>
                <a:cs typeface="+mn-cs"/>
              </a:rPr>
              <a:t>mapred.map.tasks.speculative.execution</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mapred.reduce.tasks.speculative.execution</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Type  - </a:t>
            </a:r>
            <a:r>
              <a:rPr lang="en-US" sz="1200" b="1" kern="1200" dirty="0" err="1" smtClean="0">
                <a:solidFill>
                  <a:schemeClr val="tx1"/>
                </a:solidFill>
                <a:effectLst/>
                <a:latin typeface="+mn-lt"/>
                <a:ea typeface="+mn-ea"/>
                <a:cs typeface="+mn-cs"/>
              </a:rPr>
              <a:t>boolean</a:t>
            </a:r>
            <a:r>
              <a:rPr lang="en-US" sz="1200" b="1" kern="1200" dirty="0" smtClean="0">
                <a:solidFill>
                  <a:schemeClr val="tx1"/>
                </a:solidFill>
                <a:effectLst/>
                <a:latin typeface="+mn-lt"/>
                <a:ea typeface="+mn-ea"/>
                <a:cs typeface="+mn-cs"/>
              </a:rPr>
              <a:t> Default value – true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yarn.app.mapreduce.am.job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speculator.class</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Type</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Class Default value </a:t>
            </a:r>
            <a:r>
              <a:rPr lang="en-US" sz="1200" kern="1200" dirty="0" err="1" smtClean="0">
                <a:solidFill>
                  <a:schemeClr val="tx1"/>
                </a:solidFill>
                <a:effectLst/>
                <a:latin typeface="+mn-lt"/>
                <a:ea typeface="+mn-ea"/>
                <a:cs typeface="+mn-cs"/>
              </a:rPr>
              <a:t>org.apache.hadoop.mapre</a:t>
            </a:r>
            <a:r>
              <a:rPr lang="en-US" sz="1200" kern="1200" dirty="0" smtClean="0">
                <a:solidFill>
                  <a:schemeClr val="tx1"/>
                </a:solidFill>
                <a:effectLst/>
                <a:latin typeface="+mn-lt"/>
                <a:ea typeface="+mn-ea"/>
                <a:cs typeface="+mn-cs"/>
              </a:rPr>
              <a:t> duce.v2. </a:t>
            </a:r>
            <a:r>
              <a:rPr lang="en-US" sz="1200" kern="1200" dirty="0" err="1" smtClean="0">
                <a:solidFill>
                  <a:schemeClr val="tx1"/>
                </a:solidFill>
                <a:effectLst/>
                <a:latin typeface="+mn-lt"/>
                <a:ea typeface="+mn-ea"/>
                <a:cs typeface="+mn-cs"/>
              </a:rPr>
              <a:t>app.speculate.DefaultSpeculator</a:t>
            </a:r>
            <a:r>
              <a:rPr lang="en-US" sz="1200" kern="1200" dirty="0" smtClean="0">
                <a:solidFill>
                  <a:schemeClr val="tx1"/>
                </a:solidFill>
                <a:effectLst/>
                <a:latin typeface="+mn-lt"/>
                <a:ea typeface="+mn-ea"/>
                <a:cs typeface="+mn-cs"/>
              </a:rPr>
              <a:t> </a:t>
            </a:r>
          </a:p>
          <a:p>
            <a:endParaRPr lang="en-US" dirty="0" smtClean="0"/>
          </a:p>
          <a:p>
            <a:endParaRPr lang="en-US" dirty="0" smtClean="0"/>
          </a:p>
          <a:p>
            <a:endParaRPr lang="en-US" dirty="0" smtClean="0"/>
          </a:p>
          <a:p>
            <a:r>
              <a:rPr lang="en-US" sz="1200" kern="1200" dirty="0" smtClean="0">
                <a:solidFill>
                  <a:schemeClr val="tx1"/>
                </a:solidFill>
                <a:effectLst/>
                <a:latin typeface="+mn-lt"/>
                <a:ea typeface="+mn-ea"/>
                <a:cs typeface="+mn-cs"/>
              </a:rPr>
              <a:t>Why would you ever want to turn off speculative execution? The goal of speculative execution is to reduce job execution time, but this comes at the cost of cluster efficiency. On a busy cluster, speculative execution can reduce overall throughput, since redundant tasks are being executed in an attempt to bring down the execution time for a single job. For this reason, some cluster administrators prefer to turn it off on the cluster and have users explicitly turn it on for individual jobs. This was especially relevant for older versions of Hadoop, when speculative execution could be overly aggressive in scheduling speculative tasks. </a:t>
            </a:r>
            <a:endParaRPr lang="en-US" dirty="0" smtClean="0"/>
          </a:p>
          <a:p>
            <a:r>
              <a:rPr lang="en-US" sz="1200" kern="1200" dirty="0" smtClean="0">
                <a:solidFill>
                  <a:schemeClr val="tx1"/>
                </a:solidFill>
                <a:effectLst/>
                <a:latin typeface="+mn-lt"/>
                <a:ea typeface="+mn-ea"/>
                <a:cs typeface="+mn-cs"/>
              </a:rPr>
              <a:t>There is a good case for turning off speculative execution for reduce tasks, since any duplicate reduce tasks have to fetch the same map outputs as the original task, and this can significantly increase network traffic on the cluster. </a:t>
            </a:r>
            <a:endParaRPr lang="en-US" dirty="0" smtClean="0"/>
          </a:p>
          <a:p>
            <a:r>
              <a:rPr lang="en-US" sz="1200" kern="1200" dirty="0" smtClean="0">
                <a:solidFill>
                  <a:schemeClr val="tx1"/>
                </a:solidFill>
                <a:effectLst/>
                <a:latin typeface="+mn-lt"/>
                <a:ea typeface="+mn-ea"/>
                <a:cs typeface="+mn-cs"/>
              </a:rPr>
              <a:t>Another reason for turning off speculative execution is for tasks that are not idempotent. However, in many cases it is possible to write tasks to be idempotent and use an </a:t>
            </a:r>
            <a:r>
              <a:rPr lang="en-US" sz="1200" kern="1200" dirty="0" err="1" smtClean="0">
                <a:solidFill>
                  <a:schemeClr val="tx1"/>
                </a:solidFill>
                <a:effectLst/>
                <a:latin typeface="+mn-lt"/>
                <a:ea typeface="+mn-ea"/>
                <a:cs typeface="+mn-cs"/>
              </a:rPr>
              <a:t>OutputCommitter</a:t>
            </a:r>
            <a:r>
              <a:rPr lang="en-US" sz="1200" kern="1200" dirty="0" smtClean="0">
                <a:solidFill>
                  <a:schemeClr val="tx1"/>
                </a:solidFill>
                <a:effectLst/>
                <a:latin typeface="+mn-lt"/>
                <a:ea typeface="+mn-ea"/>
                <a:cs typeface="+mn-cs"/>
              </a:rPr>
              <a:t> to promote the output to its final location when the task succeeds. This technique is explained in more detail in the next section.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4</a:t>
            </a:fld>
            <a:endParaRPr lang="en-US"/>
          </a:p>
        </p:txBody>
      </p:sp>
    </p:spTree>
    <p:extLst>
      <p:ext uri="{BB962C8B-B14F-4D97-AF65-F5344CB8AC3E}">
        <p14:creationId xmlns:p14="http://schemas.microsoft.com/office/powerpoint/2010/main" val="3318192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datasets are messy. They often have corrupt records. They often have records that are in a different format. They often have missing fields. In an ideal world, your code would cope gracefully with all of these conditions. In practice, it is often expedient to ignore the offending records. Depending on the analysis being performed, if only a small percentage of records are affected, then skipping them may not significantly affect the result. However, if a task trips up when it encounters a bad record—by throwing a runtime exception—then the task fails. Failing tasks are retried (since the failure may be due to hardware failure or some other reason outside the task’s control), but if a task fails four times, the whole job is marked as failed.</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f it is the data that is causing the task to throw an exception, rerunning the task won’t help, since it will fail in exactly the same way each time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The best way to handle corrupt records is in your mapper or reducer code. You can detect the bad record and ignore it, or you can abort the job by throwing an exception. You can also count the total number of bad records in the job using counters to see how widespread the problem is. In rare cases, though, you can’t handle the problem because there is a bug in a third- party library that you can’t work around in your mapper or reducer. In these cases, you can use </a:t>
            </a:r>
            <a:r>
              <a:rPr lang="en-US" sz="1200" kern="1200" dirty="0" err="1" smtClean="0">
                <a:solidFill>
                  <a:schemeClr val="tx1"/>
                </a:solidFill>
                <a:effectLst/>
                <a:latin typeface="+mn-lt"/>
                <a:ea typeface="+mn-ea"/>
                <a:cs typeface="+mn-cs"/>
              </a:rPr>
              <a:t>Hadoop’s</a:t>
            </a:r>
            <a:r>
              <a:rPr lang="en-US" sz="1200" kern="1200" dirty="0" smtClean="0">
                <a:solidFill>
                  <a:schemeClr val="tx1"/>
                </a:solidFill>
                <a:effectLst/>
                <a:latin typeface="+mn-lt"/>
                <a:ea typeface="+mn-ea"/>
                <a:cs typeface="+mn-cs"/>
              </a:rPr>
              <a:t> optional </a:t>
            </a:r>
            <a:r>
              <a:rPr lang="en-US" sz="1200" i="1" kern="1200" dirty="0" smtClean="0">
                <a:solidFill>
                  <a:schemeClr val="tx1"/>
                </a:solidFill>
                <a:effectLst/>
                <a:latin typeface="+mn-lt"/>
                <a:ea typeface="+mn-ea"/>
                <a:cs typeface="+mn-cs"/>
              </a:rPr>
              <a:t>skipping mode </a:t>
            </a:r>
            <a:r>
              <a:rPr lang="en-US" sz="1200" kern="1200" dirty="0" smtClean="0">
                <a:solidFill>
                  <a:schemeClr val="tx1"/>
                </a:solidFill>
                <a:effectLst/>
                <a:latin typeface="+mn-lt"/>
                <a:ea typeface="+mn-ea"/>
                <a:cs typeface="+mn-cs"/>
              </a:rPr>
              <a:t>for automatically skipping bad records </a:t>
            </a:r>
            <a:endParaRPr lang="en-US" dirty="0" smtClean="0"/>
          </a:p>
          <a:p>
            <a:endParaRPr lang="en-US" dirty="0" smtClean="0"/>
          </a:p>
          <a:p>
            <a:r>
              <a:rPr lang="en-US" sz="1200" kern="1200" dirty="0" smtClean="0">
                <a:solidFill>
                  <a:schemeClr val="tx1"/>
                </a:solidFill>
                <a:effectLst/>
                <a:latin typeface="+mn-lt"/>
                <a:ea typeface="+mn-ea"/>
                <a:cs typeface="+mn-cs"/>
              </a:rPr>
              <a:t>When skipping mode is enabled, tasks report the records being processed back to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When the task fails,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retries the task, skipping the records that caused the failure. Because of the extra network traffic and bookkeeping to maintain the failed record ranges, skipping mode is turned on for a task only after it has failed twice. </a:t>
            </a:r>
            <a:endParaRPr lang="en-US" dirty="0" smtClean="0"/>
          </a:p>
          <a:p>
            <a:r>
              <a:rPr lang="en-US" sz="1200" kern="1200" dirty="0" smtClean="0">
                <a:solidFill>
                  <a:schemeClr val="tx1"/>
                </a:solidFill>
                <a:effectLst/>
                <a:latin typeface="+mn-lt"/>
                <a:ea typeface="+mn-ea"/>
                <a:cs typeface="+mn-cs"/>
              </a:rPr>
              <a:t>Thus, for a task consistently failing on a bad record, the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runs the following task attempts with these outcomes: </a:t>
            </a:r>
            <a:endParaRPr lang="en-US" dirty="0" smtClean="0"/>
          </a:p>
          <a:p>
            <a:r>
              <a:rPr lang="en-US" sz="1200" kern="1200" dirty="0" smtClean="0">
                <a:solidFill>
                  <a:schemeClr val="tx1"/>
                </a:solidFill>
                <a:effectLst/>
                <a:latin typeface="+mn-lt"/>
                <a:ea typeface="+mn-ea"/>
                <a:cs typeface="+mn-cs"/>
              </a:rPr>
              <a:t>Task fails. </a:t>
            </a:r>
          </a:p>
          <a:p>
            <a:r>
              <a:rPr lang="en-US" sz="1200" kern="1200" dirty="0" smtClean="0">
                <a:solidFill>
                  <a:schemeClr val="tx1"/>
                </a:solidFill>
                <a:effectLst/>
                <a:latin typeface="+mn-lt"/>
                <a:ea typeface="+mn-ea"/>
                <a:cs typeface="+mn-cs"/>
              </a:rPr>
              <a:t>Task fails. </a:t>
            </a:r>
          </a:p>
          <a:p>
            <a:r>
              <a:rPr lang="en-US" sz="1200" kern="1200" dirty="0" smtClean="0">
                <a:solidFill>
                  <a:schemeClr val="tx1"/>
                </a:solidFill>
                <a:effectLst/>
                <a:latin typeface="+mn-lt"/>
                <a:ea typeface="+mn-ea"/>
                <a:cs typeface="+mn-cs"/>
              </a:rPr>
              <a:t>Skipping mode is enabled. Task fails, but the failed record is stored by the task- tracker. </a:t>
            </a:r>
          </a:p>
          <a:p>
            <a:r>
              <a:rPr lang="en-US" sz="1200" kern="1200" dirty="0" smtClean="0">
                <a:solidFill>
                  <a:schemeClr val="tx1"/>
                </a:solidFill>
                <a:effectLst/>
                <a:latin typeface="+mn-lt"/>
                <a:ea typeface="+mn-ea"/>
                <a:cs typeface="+mn-cs"/>
              </a:rPr>
              <a:t>Skippingmodeisstillenabled.Tasksucceedsbyskippingthebadrecordthatfailed in the previous attempt. </a:t>
            </a:r>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5</a:t>
            </a:fld>
            <a:endParaRPr lang="en-US"/>
          </a:p>
        </p:txBody>
      </p:sp>
    </p:spTree>
    <p:extLst>
      <p:ext uri="{BB962C8B-B14F-4D97-AF65-F5344CB8AC3E}">
        <p14:creationId xmlns:p14="http://schemas.microsoft.com/office/powerpoint/2010/main" val="209615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6</a:t>
            </a:fld>
            <a:endParaRPr lang="en-US"/>
          </a:p>
        </p:txBody>
      </p:sp>
    </p:spTree>
    <p:extLst>
      <p:ext uri="{BB962C8B-B14F-4D97-AF65-F5344CB8AC3E}">
        <p14:creationId xmlns:p14="http://schemas.microsoft.com/office/powerpoint/2010/main" val="54202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input split is a chunk of the input that is processed by a single map. Each map processes a single split. Each split is divided into records, and the map processes each record—a key-value pair—in turn. Splits and records are logical: there is nothing that requires them to be tied to files, for example, although in their most common incarnations, they are. In a database context, a split might correspond to a range of rows from a table and a record to a row in that range (this is precisely what </a:t>
            </a:r>
            <a:r>
              <a:rPr lang="en-US" sz="1200" kern="1200" dirty="0" err="1" smtClean="0">
                <a:solidFill>
                  <a:schemeClr val="tx1"/>
                </a:solidFill>
                <a:effectLst/>
                <a:latin typeface="+mn-lt"/>
                <a:ea typeface="+mn-ea"/>
                <a:cs typeface="+mn-cs"/>
              </a:rPr>
              <a:t>DBInputFormat</a:t>
            </a:r>
            <a:r>
              <a:rPr lang="en-US" sz="1200" kern="1200" dirty="0" smtClean="0">
                <a:solidFill>
                  <a:schemeClr val="tx1"/>
                </a:solidFill>
                <a:effectLst/>
                <a:latin typeface="+mn-lt"/>
                <a:ea typeface="+mn-ea"/>
                <a:cs typeface="+mn-cs"/>
              </a:rPr>
              <a:t> does, which is an input format for reading data from a relational data- base).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a:t>
            </a:r>
            <a:r>
              <a:rPr lang="en-US" sz="1200" kern="1200" dirty="0" err="1" smtClean="0">
                <a:solidFill>
                  <a:schemeClr val="tx1"/>
                </a:solidFill>
                <a:effectLst/>
                <a:latin typeface="+mn-lt"/>
                <a:ea typeface="+mn-ea"/>
                <a:cs typeface="+mn-cs"/>
              </a:rPr>
              <a:t>InputSplit</a:t>
            </a:r>
            <a:r>
              <a:rPr lang="en-US" sz="1200" kern="1200" dirty="0" smtClean="0">
                <a:solidFill>
                  <a:schemeClr val="tx1"/>
                </a:solidFill>
                <a:effectLst/>
                <a:latin typeface="+mn-lt"/>
                <a:ea typeface="+mn-ea"/>
                <a:cs typeface="+mn-cs"/>
              </a:rPr>
              <a:t> has a length in bytes and a set of storage locations, which are just host- name strings. Notice that a split doesn’t contain the input data; it is just a reference to the data. The storage locations are used by the MapReduce system to place map tasks as close to the split’s data as possible, and the size is used to order the splits so that the largest get processed first, in an attempt to minimize the job runtime (this is an instance of a greedy approximation algorithm).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7</a:t>
            </a:fld>
            <a:endParaRPr lang="en-US"/>
          </a:p>
        </p:txBody>
      </p:sp>
    </p:spTree>
    <p:extLst>
      <p:ext uri="{BB962C8B-B14F-4D97-AF65-F5344CB8AC3E}">
        <p14:creationId xmlns:p14="http://schemas.microsoft.com/office/powerpoint/2010/main" val="185325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MapReduce application writer, you don’t need to deal with </a:t>
            </a:r>
            <a:r>
              <a:rPr lang="en-US" sz="1200" kern="1200" dirty="0" err="1" smtClean="0">
                <a:solidFill>
                  <a:schemeClr val="tx1"/>
                </a:solidFill>
                <a:effectLst/>
                <a:latin typeface="+mn-lt"/>
                <a:ea typeface="+mn-ea"/>
                <a:cs typeface="+mn-cs"/>
              </a:rPr>
              <a:t>InputSplits</a:t>
            </a:r>
            <a:r>
              <a:rPr lang="en-US" sz="1200" kern="1200" dirty="0" smtClean="0">
                <a:solidFill>
                  <a:schemeClr val="tx1"/>
                </a:solidFill>
                <a:effectLst/>
                <a:latin typeface="+mn-lt"/>
                <a:ea typeface="+mn-ea"/>
                <a:cs typeface="+mn-cs"/>
              </a:rPr>
              <a:t> directly, as they are created by an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is responsible for creating the input splits and dividing them into records. Before we see some concrete examples of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let’s briefly examine how it is used in MapReduce. Here’s the interface: </a:t>
            </a:r>
          </a:p>
          <a:p>
            <a:endParaRPr lang="en-US" dirty="0" smtClean="0"/>
          </a:p>
          <a:p>
            <a:r>
              <a:rPr lang="en-US" sz="1200" kern="1200" dirty="0" smtClean="0">
                <a:solidFill>
                  <a:schemeClr val="tx1"/>
                </a:solidFill>
                <a:effectLst/>
                <a:latin typeface="+mn-lt"/>
                <a:ea typeface="+mn-ea"/>
                <a:cs typeface="+mn-cs"/>
              </a:rPr>
              <a:t>public abstract class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&lt;K, V&gt;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public abstract List&lt;</a:t>
            </a:r>
            <a:r>
              <a:rPr lang="en-US" sz="1200" kern="1200" dirty="0" err="1" smtClean="0">
                <a:solidFill>
                  <a:schemeClr val="tx1"/>
                </a:solidFill>
                <a:effectLst/>
                <a:latin typeface="+mn-lt"/>
                <a:ea typeface="+mn-ea"/>
                <a:cs typeface="+mn-cs"/>
              </a:rPr>
              <a:t>InputSplit</a:t>
            </a:r>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getSplits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JobContext</a:t>
            </a:r>
            <a:r>
              <a:rPr lang="en-US" sz="1200" kern="1200" dirty="0" smtClean="0">
                <a:solidFill>
                  <a:schemeClr val="tx1"/>
                </a:solidFill>
                <a:effectLst/>
                <a:latin typeface="+mn-lt"/>
                <a:ea typeface="+mn-ea"/>
                <a:cs typeface="+mn-cs"/>
              </a:rPr>
              <a:t> context) </a:t>
            </a:r>
            <a:endParaRPr lang="en-US" dirty="0" smtClean="0"/>
          </a:p>
          <a:p>
            <a:r>
              <a:rPr lang="en-US" sz="1200" kern="1200" dirty="0" smtClean="0">
                <a:solidFill>
                  <a:schemeClr val="tx1"/>
                </a:solidFill>
                <a:effectLst/>
                <a:latin typeface="+mn-lt"/>
                <a:ea typeface="+mn-ea"/>
                <a:cs typeface="+mn-cs"/>
              </a:rPr>
              <a:t>throws </a:t>
            </a:r>
            <a:r>
              <a:rPr lang="en-US" sz="1200" kern="1200" dirty="0" err="1" smtClean="0">
                <a:solidFill>
                  <a:schemeClr val="tx1"/>
                </a:solidFill>
                <a:effectLst/>
                <a:latin typeface="+mn-lt"/>
                <a:ea typeface="+mn-ea"/>
                <a:cs typeface="+mn-cs"/>
              </a:rPr>
              <a:t>IOException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InterruptedException</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public abstract </a:t>
            </a:r>
            <a:r>
              <a:rPr lang="en-US" sz="1200" kern="1200" dirty="0" err="1" smtClean="0">
                <a:solidFill>
                  <a:schemeClr val="tx1"/>
                </a:solidFill>
                <a:effectLst/>
                <a:latin typeface="+mn-lt"/>
                <a:ea typeface="+mn-ea"/>
                <a:cs typeface="+mn-cs"/>
              </a:rPr>
              <a:t>RecordReader</a:t>
            </a:r>
            <a:r>
              <a:rPr lang="en-US" sz="1200" kern="1200" dirty="0" smtClean="0">
                <a:solidFill>
                  <a:schemeClr val="tx1"/>
                </a:solidFill>
                <a:effectLst/>
                <a:latin typeface="+mn-lt"/>
                <a:ea typeface="+mn-ea"/>
                <a:cs typeface="+mn-cs"/>
              </a:rPr>
              <a:t>&lt;K, V&gt; </a:t>
            </a:r>
            <a:r>
              <a:rPr lang="en-US" sz="1200" kern="1200" dirty="0" err="1" smtClean="0">
                <a:solidFill>
                  <a:schemeClr val="tx1"/>
                </a:solidFill>
                <a:effectLst/>
                <a:latin typeface="+mn-lt"/>
                <a:ea typeface="+mn-ea"/>
                <a:cs typeface="+mn-cs"/>
              </a:rPr>
              <a:t>createRecordReader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InputSplit</a:t>
            </a:r>
            <a:r>
              <a:rPr lang="en-US" sz="1200" kern="1200" dirty="0" smtClean="0">
                <a:solidFill>
                  <a:schemeClr val="tx1"/>
                </a:solidFill>
                <a:effectLst/>
                <a:latin typeface="+mn-lt"/>
                <a:ea typeface="+mn-ea"/>
                <a:cs typeface="+mn-cs"/>
              </a:rPr>
              <a:t> split, </a:t>
            </a:r>
            <a:r>
              <a:rPr lang="en-US" sz="1200" kern="1200" dirty="0" err="1" smtClean="0">
                <a:solidFill>
                  <a:schemeClr val="tx1"/>
                </a:solidFill>
                <a:effectLst/>
                <a:latin typeface="+mn-lt"/>
                <a:ea typeface="+mn-ea"/>
                <a:cs typeface="+mn-cs"/>
              </a:rPr>
              <a:t>TaskAttemptContext</a:t>
            </a:r>
            <a:r>
              <a:rPr lang="en-US" sz="1200" kern="1200" dirty="0" smtClean="0">
                <a:solidFill>
                  <a:schemeClr val="tx1"/>
                </a:solidFill>
                <a:effectLst/>
                <a:latin typeface="+mn-lt"/>
                <a:ea typeface="+mn-ea"/>
                <a:cs typeface="+mn-cs"/>
              </a:rPr>
              <a:t> context) throws </a:t>
            </a:r>
            <a:r>
              <a:rPr lang="en-US" sz="1200" kern="1200" dirty="0" err="1" smtClean="0">
                <a:solidFill>
                  <a:schemeClr val="tx1"/>
                </a:solidFill>
                <a:effectLst/>
                <a:latin typeface="+mn-lt"/>
                <a:ea typeface="+mn-ea"/>
                <a:cs typeface="+mn-cs"/>
              </a:rPr>
              <a:t>IOException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InterruptedException</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endParaRPr lang="en-US" dirty="0" smtClean="0"/>
          </a:p>
          <a:p>
            <a:r>
              <a:rPr lang="en-US" sz="1200" kern="1200" dirty="0" smtClean="0">
                <a:solidFill>
                  <a:schemeClr val="tx1"/>
                </a:solidFill>
                <a:effectLst/>
                <a:latin typeface="+mn-lt"/>
                <a:ea typeface="+mn-ea"/>
                <a:cs typeface="+mn-cs"/>
              </a:rPr>
              <a:t>The client running the job calculates the splits for the job by calling </a:t>
            </a:r>
            <a:r>
              <a:rPr lang="en-US" sz="1200" kern="1200" dirty="0" err="1" smtClean="0">
                <a:solidFill>
                  <a:schemeClr val="tx1"/>
                </a:solidFill>
                <a:effectLst/>
                <a:latin typeface="+mn-lt"/>
                <a:ea typeface="+mn-ea"/>
                <a:cs typeface="+mn-cs"/>
              </a:rPr>
              <a:t>getSplits</a:t>
            </a:r>
            <a:r>
              <a:rPr lang="en-US" sz="1200" kern="1200" dirty="0" smtClean="0">
                <a:solidFill>
                  <a:schemeClr val="tx1"/>
                </a:solidFill>
                <a:effectLst/>
                <a:latin typeface="+mn-lt"/>
                <a:ea typeface="+mn-ea"/>
                <a:cs typeface="+mn-cs"/>
              </a:rPr>
              <a:t>(), then sends them to the </a:t>
            </a:r>
            <a:r>
              <a:rPr lang="en-US" sz="1200" kern="1200" dirty="0" err="1" smtClean="0">
                <a:solidFill>
                  <a:schemeClr val="tx1"/>
                </a:solidFill>
                <a:effectLst/>
                <a:latin typeface="+mn-lt"/>
                <a:ea typeface="+mn-ea"/>
                <a:cs typeface="+mn-cs"/>
              </a:rPr>
              <a:t>jobtracker</a:t>
            </a:r>
            <a:r>
              <a:rPr lang="en-US" sz="1200" kern="1200" dirty="0" smtClean="0">
                <a:solidFill>
                  <a:schemeClr val="tx1"/>
                </a:solidFill>
                <a:effectLst/>
                <a:latin typeface="+mn-lt"/>
                <a:ea typeface="+mn-ea"/>
                <a:cs typeface="+mn-cs"/>
              </a:rPr>
              <a:t>, which uses their storage locations to schedule map tasks that will process them on the </a:t>
            </a:r>
            <a:r>
              <a:rPr lang="en-US" sz="1200" kern="1200" dirty="0" err="1" smtClean="0">
                <a:solidFill>
                  <a:schemeClr val="tx1"/>
                </a:solidFill>
                <a:effectLst/>
                <a:latin typeface="+mn-lt"/>
                <a:ea typeface="+mn-ea"/>
                <a:cs typeface="+mn-cs"/>
              </a:rPr>
              <a:t>tasktrackers</a:t>
            </a:r>
            <a:r>
              <a:rPr lang="en-US" sz="1200" kern="1200" dirty="0" smtClean="0">
                <a:solidFill>
                  <a:schemeClr val="tx1"/>
                </a:solidFill>
                <a:effectLst/>
                <a:latin typeface="+mn-lt"/>
                <a:ea typeface="+mn-ea"/>
                <a:cs typeface="+mn-cs"/>
              </a:rPr>
              <a:t>. On a </a:t>
            </a:r>
            <a:r>
              <a:rPr lang="en-US" sz="1200" kern="1200" dirty="0" err="1" smtClean="0">
                <a:solidFill>
                  <a:schemeClr val="tx1"/>
                </a:solidFill>
                <a:effectLst/>
                <a:latin typeface="+mn-lt"/>
                <a:ea typeface="+mn-ea"/>
                <a:cs typeface="+mn-cs"/>
              </a:rPr>
              <a:t>tasktracker</a:t>
            </a:r>
            <a:r>
              <a:rPr lang="en-US" sz="1200" kern="1200" dirty="0" smtClean="0">
                <a:solidFill>
                  <a:schemeClr val="tx1"/>
                </a:solidFill>
                <a:effectLst/>
                <a:latin typeface="+mn-lt"/>
                <a:ea typeface="+mn-ea"/>
                <a:cs typeface="+mn-cs"/>
              </a:rPr>
              <a:t>, the map task passes the split to the </a:t>
            </a:r>
            <a:r>
              <a:rPr lang="en-US" sz="1200" kern="1200" dirty="0" err="1" smtClean="0">
                <a:solidFill>
                  <a:schemeClr val="tx1"/>
                </a:solidFill>
                <a:effectLst/>
                <a:latin typeface="+mn-lt"/>
                <a:ea typeface="+mn-ea"/>
                <a:cs typeface="+mn-cs"/>
              </a:rPr>
              <a:t>createRecordReader</a:t>
            </a:r>
            <a:r>
              <a:rPr lang="en-US" sz="1200" kern="1200" dirty="0" smtClean="0">
                <a:solidFill>
                  <a:schemeClr val="tx1"/>
                </a:solidFill>
                <a:effectLst/>
                <a:latin typeface="+mn-lt"/>
                <a:ea typeface="+mn-ea"/>
                <a:cs typeface="+mn-cs"/>
              </a:rPr>
              <a:t>() method on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to obtain a </a:t>
            </a:r>
            <a:r>
              <a:rPr lang="en-US" sz="1200" kern="1200" dirty="0" err="1" smtClean="0">
                <a:solidFill>
                  <a:schemeClr val="tx1"/>
                </a:solidFill>
                <a:effectLst/>
                <a:latin typeface="+mn-lt"/>
                <a:ea typeface="+mn-ea"/>
                <a:cs typeface="+mn-cs"/>
              </a:rPr>
              <a:t>RecordReader</a:t>
            </a:r>
            <a:r>
              <a:rPr lang="en-US" sz="1200" kern="1200" dirty="0" smtClean="0">
                <a:solidFill>
                  <a:schemeClr val="tx1"/>
                </a:solidFill>
                <a:effectLst/>
                <a:latin typeface="+mn-lt"/>
                <a:ea typeface="+mn-ea"/>
                <a:cs typeface="+mn-cs"/>
              </a:rPr>
              <a:t> for that split. A </a:t>
            </a:r>
            <a:r>
              <a:rPr lang="en-US" sz="1200" kern="1200" dirty="0" err="1" smtClean="0">
                <a:solidFill>
                  <a:schemeClr val="tx1"/>
                </a:solidFill>
                <a:effectLst/>
                <a:latin typeface="+mn-lt"/>
                <a:ea typeface="+mn-ea"/>
                <a:cs typeface="+mn-cs"/>
              </a:rPr>
              <a:t>RecordReader</a:t>
            </a:r>
            <a:r>
              <a:rPr lang="en-US" sz="1200" kern="1200" dirty="0" smtClean="0">
                <a:solidFill>
                  <a:schemeClr val="tx1"/>
                </a:solidFill>
                <a:effectLst/>
                <a:latin typeface="+mn-lt"/>
                <a:ea typeface="+mn-ea"/>
                <a:cs typeface="+mn-cs"/>
              </a:rPr>
              <a:t> is little more than an iterator over records, and the map task uses one to generate record key-value pairs, which it passes to the map function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Within the mappers run method, </a:t>
            </a:r>
            <a:r>
              <a:rPr lang="en-US" sz="1200" kern="1200" dirty="0" smtClean="0">
                <a:solidFill>
                  <a:schemeClr val="tx1"/>
                </a:solidFill>
                <a:effectLst/>
                <a:latin typeface="+mn-lt"/>
                <a:ea typeface="+mn-ea"/>
                <a:cs typeface="+mn-cs"/>
              </a:rPr>
              <a:t>After running setup(), the </a:t>
            </a:r>
            <a:r>
              <a:rPr lang="en-US" sz="1200" kern="1200" dirty="0" err="1" smtClean="0">
                <a:solidFill>
                  <a:schemeClr val="tx1"/>
                </a:solidFill>
                <a:effectLst/>
                <a:latin typeface="+mn-lt"/>
                <a:ea typeface="+mn-ea"/>
                <a:cs typeface="+mn-cs"/>
              </a:rPr>
              <a:t>nextKeyValue</a:t>
            </a:r>
            <a:r>
              <a:rPr lang="en-US" sz="1200" kern="1200" dirty="0" smtClean="0">
                <a:solidFill>
                  <a:schemeClr val="tx1"/>
                </a:solidFill>
                <a:effectLst/>
                <a:latin typeface="+mn-lt"/>
                <a:ea typeface="+mn-ea"/>
                <a:cs typeface="+mn-cs"/>
              </a:rPr>
              <a:t>() is called repeatedly on the Context (which delegates to the identically-named method on the </a:t>
            </a:r>
            <a:r>
              <a:rPr lang="en-US" sz="1200" kern="1200" dirty="0" err="1" smtClean="0">
                <a:solidFill>
                  <a:schemeClr val="tx1"/>
                </a:solidFill>
                <a:effectLst/>
                <a:latin typeface="+mn-lt"/>
                <a:ea typeface="+mn-ea"/>
                <a:cs typeface="+mn-cs"/>
              </a:rPr>
              <a:t>RecordReader</a:t>
            </a:r>
            <a:r>
              <a:rPr lang="en-US" sz="1200" kern="1200" dirty="0" smtClean="0">
                <a:solidFill>
                  <a:schemeClr val="tx1"/>
                </a:solidFill>
                <a:effectLst/>
                <a:latin typeface="+mn-lt"/>
                <a:ea typeface="+mn-ea"/>
                <a:cs typeface="+mn-cs"/>
              </a:rPr>
              <a:t>) to populate the key and value objects for the mapper. The key and value are retrieved from the Record Reader by way of the Context and are passed to the map() method for it to do its work. When the reader gets to the end of the stream, the </a:t>
            </a:r>
            <a:r>
              <a:rPr lang="en-US" sz="1200" kern="1200" dirty="0" err="1" smtClean="0">
                <a:solidFill>
                  <a:schemeClr val="tx1"/>
                </a:solidFill>
                <a:effectLst/>
                <a:latin typeface="+mn-lt"/>
                <a:ea typeface="+mn-ea"/>
                <a:cs typeface="+mn-cs"/>
              </a:rPr>
              <a:t>nextKeyValue</a:t>
            </a:r>
            <a:r>
              <a:rPr lang="en-US" sz="1200" kern="1200" dirty="0" smtClean="0">
                <a:solidFill>
                  <a:schemeClr val="tx1"/>
                </a:solidFill>
                <a:effectLst/>
                <a:latin typeface="+mn-lt"/>
                <a:ea typeface="+mn-ea"/>
                <a:cs typeface="+mn-cs"/>
              </a:rPr>
              <a:t>() method returns false, and the map task runs its cleanup() method and then completes.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8</a:t>
            </a:fld>
            <a:endParaRPr lang="en-US"/>
          </a:p>
        </p:txBody>
      </p:sp>
    </p:spTree>
    <p:extLst>
      <p:ext uri="{BB962C8B-B14F-4D97-AF65-F5344CB8AC3E}">
        <p14:creationId xmlns:p14="http://schemas.microsoft.com/office/powerpoint/2010/main" val="2997933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FileInputFormat</a:t>
            </a:r>
            <a:r>
              <a:rPr lang="en-US" sz="1200" kern="1200" dirty="0" smtClean="0">
                <a:solidFill>
                  <a:schemeClr val="tx1"/>
                </a:solidFill>
                <a:effectLst/>
                <a:latin typeface="+mn-lt"/>
                <a:ea typeface="+mn-ea"/>
                <a:cs typeface="+mn-cs"/>
              </a:rPr>
              <a:t> is the base class for all implementations of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that use files as their data source (see Figure). It provides two things: a place to define which files are included as the input to a job, and an implementation for generating splits for the input files. The job of dividing splits into records is performed by subclasses. </a:t>
            </a:r>
            <a:endParaRPr lang="en-US" dirty="0" smtClean="0"/>
          </a:p>
          <a:p>
            <a:endParaRPr lang="en-US" dirty="0" smtClean="0"/>
          </a:p>
          <a:p>
            <a:r>
              <a:rPr lang="en-US" sz="1200" kern="1200" dirty="0" smtClean="0">
                <a:solidFill>
                  <a:schemeClr val="tx1"/>
                </a:solidFill>
                <a:effectLst/>
                <a:latin typeface="+mn-lt"/>
                <a:ea typeface="+mn-ea"/>
                <a:cs typeface="+mn-cs"/>
              </a:rPr>
              <a:t>The input to a job is specified as a collection of paths, which offers great flexibility in constraining the input to a job. </a:t>
            </a:r>
            <a:r>
              <a:rPr lang="en-US" sz="1200" kern="1200" dirty="0" err="1" smtClean="0">
                <a:solidFill>
                  <a:schemeClr val="tx1"/>
                </a:solidFill>
                <a:effectLst/>
                <a:latin typeface="+mn-lt"/>
                <a:ea typeface="+mn-ea"/>
                <a:cs typeface="+mn-cs"/>
              </a:rPr>
              <a:t>FileInputFormat</a:t>
            </a:r>
            <a:r>
              <a:rPr lang="en-US" sz="1200" kern="1200" dirty="0" smtClean="0">
                <a:solidFill>
                  <a:schemeClr val="tx1"/>
                </a:solidFill>
                <a:effectLst/>
                <a:latin typeface="+mn-lt"/>
                <a:ea typeface="+mn-ea"/>
                <a:cs typeface="+mn-cs"/>
              </a:rPr>
              <a:t> offers four static convenience methods for setting a Job’s input paths: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public static void </a:t>
            </a:r>
            <a:r>
              <a:rPr lang="en-US" sz="1200" kern="1200" dirty="0" err="1" smtClean="0">
                <a:solidFill>
                  <a:schemeClr val="tx1"/>
                </a:solidFill>
                <a:effectLst/>
                <a:latin typeface="+mn-lt"/>
                <a:ea typeface="+mn-ea"/>
                <a:cs typeface="+mn-cs"/>
              </a:rPr>
              <a:t>addInputPath</a:t>
            </a:r>
            <a:r>
              <a:rPr lang="en-US" sz="1200" kern="1200" dirty="0" smtClean="0">
                <a:solidFill>
                  <a:schemeClr val="tx1"/>
                </a:solidFill>
                <a:effectLst/>
                <a:latin typeface="+mn-lt"/>
                <a:ea typeface="+mn-ea"/>
                <a:cs typeface="+mn-cs"/>
              </a:rPr>
              <a:t>(Job job, Path path)</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public static void </a:t>
            </a:r>
            <a:r>
              <a:rPr lang="en-US" sz="1200" kern="1200" dirty="0" err="1" smtClean="0">
                <a:solidFill>
                  <a:schemeClr val="tx1"/>
                </a:solidFill>
                <a:effectLst/>
                <a:latin typeface="+mn-lt"/>
                <a:ea typeface="+mn-ea"/>
                <a:cs typeface="+mn-cs"/>
              </a:rPr>
              <a:t>addInputPaths</a:t>
            </a:r>
            <a:r>
              <a:rPr lang="en-US" sz="1200" kern="1200" dirty="0" smtClean="0">
                <a:solidFill>
                  <a:schemeClr val="tx1"/>
                </a:solidFill>
                <a:effectLst/>
                <a:latin typeface="+mn-lt"/>
                <a:ea typeface="+mn-ea"/>
                <a:cs typeface="+mn-cs"/>
              </a:rPr>
              <a:t>(Job job, String </a:t>
            </a:r>
            <a:r>
              <a:rPr lang="en-US" sz="1200" kern="1200" dirty="0" err="1" smtClean="0">
                <a:solidFill>
                  <a:schemeClr val="tx1"/>
                </a:solidFill>
                <a:effectLst/>
                <a:latin typeface="+mn-lt"/>
                <a:ea typeface="+mn-ea"/>
                <a:cs typeface="+mn-cs"/>
              </a:rPr>
              <a:t>commaSeparatedPaths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public static void </a:t>
            </a:r>
            <a:r>
              <a:rPr lang="en-US" sz="1200" kern="1200" dirty="0" err="1" smtClean="0">
                <a:solidFill>
                  <a:schemeClr val="tx1"/>
                </a:solidFill>
                <a:effectLst/>
                <a:latin typeface="+mn-lt"/>
                <a:ea typeface="+mn-ea"/>
                <a:cs typeface="+mn-cs"/>
              </a:rPr>
              <a:t>setInputPaths</a:t>
            </a:r>
            <a:r>
              <a:rPr lang="en-US" sz="1200" kern="1200" dirty="0" smtClean="0">
                <a:solidFill>
                  <a:schemeClr val="tx1"/>
                </a:solidFill>
                <a:effectLst/>
                <a:latin typeface="+mn-lt"/>
                <a:ea typeface="+mn-ea"/>
                <a:cs typeface="+mn-cs"/>
              </a:rPr>
              <a:t>(Job job, Path... </a:t>
            </a:r>
            <a:r>
              <a:rPr lang="en-US" sz="1200" kern="1200" dirty="0" err="1" smtClean="0">
                <a:solidFill>
                  <a:schemeClr val="tx1"/>
                </a:solidFill>
                <a:effectLst/>
                <a:latin typeface="+mn-lt"/>
                <a:ea typeface="+mn-ea"/>
                <a:cs typeface="+mn-cs"/>
              </a:rPr>
              <a:t>inputPaths</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public static void </a:t>
            </a:r>
            <a:r>
              <a:rPr lang="en-US" sz="1200" kern="1200" dirty="0" err="1" smtClean="0">
                <a:solidFill>
                  <a:schemeClr val="tx1"/>
                </a:solidFill>
                <a:effectLst/>
                <a:latin typeface="+mn-lt"/>
                <a:ea typeface="+mn-ea"/>
                <a:cs typeface="+mn-cs"/>
              </a:rPr>
              <a:t>setInputPaths</a:t>
            </a:r>
            <a:r>
              <a:rPr lang="en-US" sz="1200" kern="1200" dirty="0" smtClean="0">
                <a:solidFill>
                  <a:schemeClr val="tx1"/>
                </a:solidFill>
                <a:effectLst/>
                <a:latin typeface="+mn-lt"/>
                <a:ea typeface="+mn-ea"/>
                <a:cs typeface="+mn-cs"/>
              </a:rPr>
              <a:t>(Job job, String </a:t>
            </a:r>
            <a:r>
              <a:rPr lang="en-US" sz="1200" kern="1200" dirty="0" err="1" smtClean="0">
                <a:solidFill>
                  <a:schemeClr val="tx1"/>
                </a:solidFill>
                <a:effectLst/>
                <a:latin typeface="+mn-lt"/>
                <a:ea typeface="+mn-ea"/>
                <a:cs typeface="+mn-cs"/>
              </a:rPr>
              <a:t>commaSeparatedPaths</a:t>
            </a:r>
            <a:r>
              <a:rPr lang="en-US" sz="1200" kern="1200" dirty="0" smtClean="0">
                <a:solidFill>
                  <a:schemeClr val="tx1"/>
                </a:solidFill>
                <a:effectLst/>
                <a:latin typeface="+mn-lt"/>
                <a:ea typeface="+mn-ea"/>
                <a:cs typeface="+mn-cs"/>
              </a:rPr>
              <a:t>) </a:t>
            </a:r>
          </a:p>
          <a:p>
            <a:endParaRPr lang="en-US" dirty="0" smtClean="0"/>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addInputPath</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addInputPaths</a:t>
            </a:r>
            <a:r>
              <a:rPr lang="en-US" sz="1200" kern="1200" dirty="0" smtClean="0">
                <a:solidFill>
                  <a:schemeClr val="tx1"/>
                </a:solidFill>
                <a:effectLst/>
                <a:latin typeface="+mn-lt"/>
                <a:ea typeface="+mn-ea"/>
                <a:cs typeface="+mn-cs"/>
              </a:rPr>
              <a:t>() methods add a path or paths to the list of inputs. You can call these methods repeatedly to build the list of paths. The </a:t>
            </a:r>
            <a:r>
              <a:rPr lang="en-US" sz="1200" kern="1200" dirty="0" err="1" smtClean="0">
                <a:solidFill>
                  <a:schemeClr val="tx1"/>
                </a:solidFill>
                <a:effectLst/>
                <a:latin typeface="+mn-lt"/>
                <a:ea typeface="+mn-ea"/>
                <a:cs typeface="+mn-cs"/>
              </a:rPr>
              <a:t>setInput</a:t>
            </a:r>
            <a:r>
              <a:rPr lang="en-US" sz="1200" kern="1200" dirty="0" smtClean="0">
                <a:solidFill>
                  <a:schemeClr val="tx1"/>
                </a:solidFill>
                <a:effectLst/>
                <a:latin typeface="+mn-lt"/>
                <a:ea typeface="+mn-ea"/>
                <a:cs typeface="+mn-cs"/>
              </a:rPr>
              <a:t> Paths() methods set the entire list of paths in one go (replacing any paths set on the Job in previous calls).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FileInputFormat</a:t>
            </a:r>
            <a:r>
              <a:rPr lang="en-US" sz="1200" kern="1200" dirty="0" smtClean="0">
                <a:solidFill>
                  <a:schemeClr val="tx1"/>
                </a:solidFill>
                <a:effectLst/>
                <a:latin typeface="+mn-lt"/>
                <a:ea typeface="+mn-ea"/>
                <a:cs typeface="+mn-cs"/>
              </a:rPr>
              <a:t> splits only large files. Here “large” means larger than an HDFS block. The split size is normally the size of an HDFS block, which is appropriate for most applications.</a:t>
            </a:r>
            <a:r>
              <a:rPr lang="en-US" sz="1200" kern="1200" baseline="0" dirty="0" smtClean="0">
                <a:solidFill>
                  <a:schemeClr val="tx1"/>
                </a:solidFill>
                <a:effectLst/>
                <a:latin typeface="+mn-lt"/>
                <a:ea typeface="+mn-ea"/>
                <a:cs typeface="+mn-cs"/>
              </a:rPr>
              <a:t> You can control this by adjusting the value of the following properties - </a:t>
            </a:r>
            <a:r>
              <a:rPr lang="en-US" sz="1200" kern="1200" dirty="0" err="1" smtClean="0">
                <a:solidFill>
                  <a:schemeClr val="tx1"/>
                </a:solidFill>
                <a:effectLst/>
                <a:latin typeface="+mn-lt"/>
                <a:ea typeface="+mn-ea"/>
                <a:cs typeface="+mn-cs"/>
              </a:rPr>
              <a:t>mapred.min.split.size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mapred.max.split.size</a:t>
            </a:r>
            <a:r>
              <a:rPr lang="en-US" sz="1200" kern="1200" dirty="0" smtClean="0">
                <a:solidFill>
                  <a:schemeClr val="tx1"/>
                </a:solidFill>
                <a:effectLst/>
                <a:latin typeface="+mn-lt"/>
                <a:ea typeface="+mn-ea"/>
                <a:cs typeface="+mn-cs"/>
              </a:rPr>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Hadoop works better with a small number of large files than a large number of small files. One reason for this is that </a:t>
            </a:r>
            <a:r>
              <a:rPr lang="en-US" sz="1200" kern="1200" dirty="0" err="1" smtClean="0">
                <a:solidFill>
                  <a:schemeClr val="tx1"/>
                </a:solidFill>
                <a:effectLst/>
                <a:latin typeface="+mn-lt"/>
                <a:ea typeface="+mn-ea"/>
                <a:cs typeface="+mn-cs"/>
              </a:rPr>
              <a:t>FileInputFormat</a:t>
            </a:r>
            <a:r>
              <a:rPr lang="en-US" sz="1200" kern="1200" dirty="0" smtClean="0">
                <a:solidFill>
                  <a:schemeClr val="tx1"/>
                </a:solidFill>
                <a:effectLst/>
                <a:latin typeface="+mn-lt"/>
                <a:ea typeface="+mn-ea"/>
                <a:cs typeface="+mn-cs"/>
              </a:rPr>
              <a:t> generates splits in such a way that each split is all or part of a single file. If the file is very small (“small” means significantly smaller than an HDFS block) and there are a lot of them, each map task will process very little input, and there will be a lot of them (one per file), each of which imposes extra bookkeeping overhead. Compare a 1 GB file broken into sixteen 64 MB blocks and 10,000 or so 100 KB files. The 10,000 files use one map each, and the job time can be tens or hundreds of times slower than the equivalent one with a single input file and 16 map tasks. The situation is alleviated somewhat by </a:t>
            </a:r>
            <a:r>
              <a:rPr lang="en-US" sz="1200" kern="1200" dirty="0" err="1" smtClean="0">
                <a:solidFill>
                  <a:schemeClr val="tx1"/>
                </a:solidFill>
                <a:effectLst/>
                <a:latin typeface="+mn-lt"/>
                <a:ea typeface="+mn-ea"/>
                <a:cs typeface="+mn-cs"/>
              </a:rPr>
              <a:t>CombineFileInputFormat</a:t>
            </a:r>
            <a:r>
              <a:rPr lang="en-US" sz="1200" kern="1200" dirty="0" smtClean="0">
                <a:solidFill>
                  <a:schemeClr val="tx1"/>
                </a:solidFill>
                <a:effectLst/>
                <a:latin typeface="+mn-lt"/>
                <a:ea typeface="+mn-ea"/>
                <a:cs typeface="+mn-cs"/>
              </a:rPr>
              <a:t>, which was designed to work well with small files. Where </a:t>
            </a:r>
            <a:r>
              <a:rPr lang="en-US" sz="1200" kern="1200" dirty="0" err="1" smtClean="0">
                <a:solidFill>
                  <a:schemeClr val="tx1"/>
                </a:solidFill>
                <a:effectLst/>
                <a:latin typeface="+mn-lt"/>
                <a:ea typeface="+mn-ea"/>
                <a:cs typeface="+mn-cs"/>
              </a:rPr>
              <a:t>FileInputFormat</a:t>
            </a:r>
            <a:r>
              <a:rPr lang="en-US" sz="1200" kern="1200" dirty="0" smtClean="0">
                <a:solidFill>
                  <a:schemeClr val="tx1"/>
                </a:solidFill>
                <a:effectLst/>
                <a:latin typeface="+mn-lt"/>
                <a:ea typeface="+mn-ea"/>
                <a:cs typeface="+mn-cs"/>
              </a:rPr>
              <a:t> creates a split per file, </a:t>
            </a:r>
            <a:r>
              <a:rPr lang="en-US" sz="1200" kern="1200" dirty="0" err="1" smtClean="0">
                <a:solidFill>
                  <a:schemeClr val="tx1"/>
                </a:solidFill>
                <a:effectLst/>
                <a:latin typeface="+mn-lt"/>
                <a:ea typeface="+mn-ea"/>
                <a:cs typeface="+mn-cs"/>
              </a:rPr>
              <a:t>CombineFileInputFormat</a:t>
            </a:r>
            <a:r>
              <a:rPr lang="en-US" sz="1200" kern="1200" dirty="0" smtClean="0">
                <a:solidFill>
                  <a:schemeClr val="tx1"/>
                </a:solidFill>
                <a:effectLst/>
                <a:latin typeface="+mn-lt"/>
                <a:ea typeface="+mn-ea"/>
                <a:cs typeface="+mn-cs"/>
              </a:rPr>
              <a:t> packs many files into each split so that each mapper has more to process. Crucially, </a:t>
            </a:r>
            <a:r>
              <a:rPr lang="en-US" sz="1200" kern="1200" dirty="0" err="1" smtClean="0">
                <a:solidFill>
                  <a:schemeClr val="tx1"/>
                </a:solidFill>
                <a:effectLst/>
                <a:latin typeface="+mn-lt"/>
                <a:ea typeface="+mn-ea"/>
                <a:cs typeface="+mn-cs"/>
              </a:rPr>
              <a:t>CombineFileInputFormat</a:t>
            </a:r>
            <a:r>
              <a:rPr lang="en-US" sz="1200" kern="1200" dirty="0" smtClean="0">
                <a:solidFill>
                  <a:schemeClr val="tx1"/>
                </a:solidFill>
                <a:effectLst/>
                <a:latin typeface="+mn-lt"/>
                <a:ea typeface="+mn-ea"/>
                <a:cs typeface="+mn-cs"/>
              </a:rPr>
              <a:t> takes node and rack locality into account when deciding which blocks to place in the same split, so it does not compromise the speed at which it can process the input in a typical MapReduce job.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Text Input Format: </a:t>
            </a:r>
            <a:r>
              <a:rPr lang="en-US" sz="1200" kern="1200" dirty="0" err="1" smtClean="0">
                <a:solidFill>
                  <a:schemeClr val="tx1"/>
                </a:solidFill>
                <a:effectLst/>
                <a:latin typeface="+mn-lt"/>
                <a:ea typeface="+mn-ea"/>
                <a:cs typeface="+mn-cs"/>
              </a:rPr>
              <a:t>TextInputFormat</a:t>
            </a:r>
            <a:r>
              <a:rPr lang="en-US" sz="1200" kern="1200" dirty="0" smtClean="0">
                <a:solidFill>
                  <a:schemeClr val="tx1"/>
                </a:solidFill>
                <a:effectLst/>
                <a:latin typeface="+mn-lt"/>
                <a:ea typeface="+mn-ea"/>
                <a:cs typeface="+mn-cs"/>
              </a:rPr>
              <a:t> is the default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Each record is a line of input. The key, a </a:t>
            </a:r>
            <a:r>
              <a:rPr lang="en-US" sz="1200" kern="1200" dirty="0" err="1" smtClean="0">
                <a:solidFill>
                  <a:schemeClr val="tx1"/>
                </a:solidFill>
                <a:effectLst/>
                <a:latin typeface="+mn-lt"/>
                <a:ea typeface="+mn-ea"/>
                <a:cs typeface="+mn-cs"/>
              </a:rPr>
              <a:t>LongWritable</a:t>
            </a:r>
            <a:r>
              <a:rPr lang="en-US" sz="1200" kern="1200" dirty="0" smtClean="0">
                <a:solidFill>
                  <a:schemeClr val="tx1"/>
                </a:solidFill>
                <a:effectLst/>
                <a:latin typeface="+mn-lt"/>
                <a:ea typeface="+mn-ea"/>
                <a:cs typeface="+mn-cs"/>
              </a:rPr>
              <a:t>, is the byte offset within the file of the beginning of the line. The value is the contents of the line, excluding any line terminators (e.g., newline or carriage return), and is packaged as a Text object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KeyValueTextInputFormat</a:t>
            </a:r>
            <a:r>
              <a:rPr lang="en-US" dirty="0" smtClean="0"/>
              <a:t>:</a:t>
            </a:r>
            <a:r>
              <a:rPr lang="en-US" baseline="0" dirty="0" smtClean="0"/>
              <a:t> </a:t>
            </a:r>
            <a:r>
              <a:rPr lang="en-US" baseline="0" dirty="0" err="1" smtClean="0"/>
              <a:t>T</a:t>
            </a:r>
            <a:r>
              <a:rPr lang="en-US" sz="1200" kern="1200" dirty="0" err="1" smtClean="0">
                <a:solidFill>
                  <a:schemeClr val="tx1"/>
                </a:solidFill>
                <a:effectLst/>
                <a:latin typeface="+mn-lt"/>
                <a:ea typeface="+mn-ea"/>
                <a:cs typeface="+mn-cs"/>
              </a:rPr>
              <a:t>extInputFormat’s</a:t>
            </a:r>
            <a:r>
              <a:rPr lang="en-US" sz="1200" kern="1200" dirty="0" smtClean="0">
                <a:solidFill>
                  <a:schemeClr val="tx1"/>
                </a:solidFill>
                <a:effectLst/>
                <a:latin typeface="+mn-lt"/>
                <a:ea typeface="+mn-ea"/>
                <a:cs typeface="+mn-cs"/>
              </a:rPr>
              <a:t> keys, being simply the offset within the file, are not normally very useful. It is common for each line in a file to be a key-value pair, separated by a delimiter such as a tab character. For example, this is the output produced by </a:t>
            </a:r>
            <a:r>
              <a:rPr lang="en-US" sz="1200" kern="1200" dirty="0" err="1" smtClean="0">
                <a:solidFill>
                  <a:schemeClr val="tx1"/>
                </a:solidFill>
                <a:effectLst/>
                <a:latin typeface="+mn-lt"/>
                <a:ea typeface="+mn-ea"/>
                <a:cs typeface="+mn-cs"/>
              </a:rPr>
              <a:t>TextOutputFor</a:t>
            </a:r>
            <a:r>
              <a:rPr lang="en-US" sz="1200" kern="1200" dirty="0" smtClean="0">
                <a:solidFill>
                  <a:schemeClr val="tx1"/>
                </a:solidFill>
                <a:effectLst/>
                <a:latin typeface="+mn-lt"/>
                <a:ea typeface="+mn-ea"/>
                <a:cs typeface="+mn-cs"/>
              </a:rPr>
              <a:t> mat, </a:t>
            </a:r>
            <a:r>
              <a:rPr lang="en-US" sz="1200" kern="1200" dirty="0" err="1" smtClean="0">
                <a:solidFill>
                  <a:schemeClr val="tx1"/>
                </a:solidFill>
                <a:effectLst/>
                <a:latin typeface="+mn-lt"/>
                <a:ea typeface="+mn-ea"/>
                <a:cs typeface="+mn-cs"/>
              </a:rPr>
              <a:t>Hadoop’s</a:t>
            </a:r>
            <a:r>
              <a:rPr lang="en-US" sz="1200" kern="1200" dirty="0" smtClean="0">
                <a:solidFill>
                  <a:schemeClr val="tx1"/>
                </a:solidFill>
                <a:effectLst/>
                <a:latin typeface="+mn-lt"/>
                <a:ea typeface="+mn-ea"/>
                <a:cs typeface="+mn-cs"/>
              </a:rPr>
              <a:t> default </a:t>
            </a:r>
            <a:r>
              <a:rPr lang="en-US" sz="1200" kern="1200" dirty="0" err="1" smtClean="0">
                <a:solidFill>
                  <a:schemeClr val="tx1"/>
                </a:solidFill>
                <a:effectLst/>
                <a:latin typeface="+mn-lt"/>
                <a:ea typeface="+mn-ea"/>
                <a:cs typeface="+mn-cs"/>
              </a:rPr>
              <a:t>OutputFormat</a:t>
            </a:r>
            <a:r>
              <a:rPr lang="en-US" sz="1200" kern="1200" dirty="0" smtClean="0">
                <a:solidFill>
                  <a:schemeClr val="tx1"/>
                </a:solidFill>
                <a:effectLst/>
                <a:latin typeface="+mn-lt"/>
                <a:ea typeface="+mn-ea"/>
                <a:cs typeface="+mn-cs"/>
              </a:rPr>
              <a:t>. To interpret such files correctly, </a:t>
            </a:r>
            <a:r>
              <a:rPr lang="en-US" sz="1200" kern="1200" dirty="0" err="1" smtClean="0">
                <a:solidFill>
                  <a:schemeClr val="tx1"/>
                </a:solidFill>
                <a:effectLst/>
                <a:latin typeface="+mn-lt"/>
                <a:ea typeface="+mn-ea"/>
                <a:cs typeface="+mn-cs"/>
              </a:rPr>
              <a:t>KeyValueTextIn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putFormat</a:t>
            </a:r>
            <a:r>
              <a:rPr lang="en-US" sz="1200" kern="1200" dirty="0" smtClean="0">
                <a:solidFill>
                  <a:schemeClr val="tx1"/>
                </a:solidFill>
                <a:effectLst/>
                <a:latin typeface="+mn-lt"/>
                <a:ea typeface="+mn-ea"/>
                <a:cs typeface="+mn-cs"/>
              </a:rPr>
              <a:t> is appropriate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NLineInputFormat</a:t>
            </a:r>
            <a:r>
              <a:rPr lang="en-US" dirty="0" smtClean="0"/>
              <a:t>:</a:t>
            </a:r>
            <a:r>
              <a:rPr lang="en-US" baseline="0" dirty="0" smtClean="0"/>
              <a:t> </a:t>
            </a:r>
            <a:r>
              <a:rPr lang="en-US" sz="1200" kern="1200" dirty="0" smtClean="0">
                <a:solidFill>
                  <a:schemeClr val="tx1"/>
                </a:solidFill>
                <a:effectLst/>
                <a:latin typeface="+mn-lt"/>
                <a:ea typeface="+mn-ea"/>
                <a:cs typeface="+mn-cs"/>
              </a:rPr>
              <a:t>With </a:t>
            </a:r>
            <a:r>
              <a:rPr lang="en-US" sz="1200" kern="1200" dirty="0" err="1" smtClean="0">
                <a:solidFill>
                  <a:schemeClr val="tx1"/>
                </a:solidFill>
                <a:effectLst/>
                <a:latin typeface="+mn-lt"/>
                <a:ea typeface="+mn-ea"/>
                <a:cs typeface="+mn-cs"/>
              </a:rPr>
              <a:t>TextInputFormat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KeyValueTextInputFormat</a:t>
            </a:r>
            <a:r>
              <a:rPr lang="en-US" sz="1200" kern="1200" dirty="0" smtClean="0">
                <a:solidFill>
                  <a:schemeClr val="tx1"/>
                </a:solidFill>
                <a:effectLst/>
                <a:latin typeface="+mn-lt"/>
                <a:ea typeface="+mn-ea"/>
                <a:cs typeface="+mn-cs"/>
              </a:rPr>
              <a:t>, each mapper receives a variable number of lines of input. The number depends on the size of the split and the length of the lines. If you want your mappers to receive a fixed number of lines of input, then </a:t>
            </a:r>
            <a:r>
              <a:rPr lang="en-US" sz="1200" kern="1200" dirty="0" err="1" smtClean="0">
                <a:solidFill>
                  <a:schemeClr val="tx1"/>
                </a:solidFill>
                <a:effectLst/>
                <a:latin typeface="+mn-lt"/>
                <a:ea typeface="+mn-ea"/>
                <a:cs typeface="+mn-cs"/>
              </a:rPr>
              <a:t>NLineInputFormat</a:t>
            </a:r>
            <a:r>
              <a:rPr lang="en-US" sz="1200" kern="1200" dirty="0" smtClean="0">
                <a:solidFill>
                  <a:schemeClr val="tx1"/>
                </a:solidFill>
                <a:effectLst/>
                <a:latin typeface="+mn-lt"/>
                <a:ea typeface="+mn-ea"/>
                <a:cs typeface="+mn-cs"/>
              </a:rPr>
              <a:t> is the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to use. Like </a:t>
            </a:r>
            <a:r>
              <a:rPr lang="en-US" sz="1200" kern="1200" dirty="0" err="1" smtClean="0">
                <a:solidFill>
                  <a:schemeClr val="tx1"/>
                </a:solidFill>
                <a:effectLst/>
                <a:latin typeface="+mn-lt"/>
                <a:ea typeface="+mn-ea"/>
                <a:cs typeface="+mn-cs"/>
              </a:rPr>
              <a:t>TextInputFormat</a:t>
            </a:r>
            <a:r>
              <a:rPr lang="en-US" sz="1200" kern="1200" dirty="0" smtClean="0">
                <a:solidFill>
                  <a:schemeClr val="tx1"/>
                </a:solidFill>
                <a:effectLst/>
                <a:latin typeface="+mn-lt"/>
                <a:ea typeface="+mn-ea"/>
                <a:cs typeface="+mn-cs"/>
              </a:rPr>
              <a:t>, the keys are the byte offsets within the file and the values are the lines themselves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Although the input to a MapReduce job may consist of multiple input files (constructed by a combination of file globs, filters, and plain paths), all of the input is interpreted by a single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and a single Mapper. What often happens, however, is that the data format evolves over time, so you have to write your mapper to cope with all of your legacy formats. Or you have data sources that provide the same type of data but in different formats.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err="1" smtClean="0">
                <a:solidFill>
                  <a:schemeClr val="tx1"/>
                </a:solidFill>
                <a:effectLst/>
                <a:latin typeface="+mn-lt"/>
                <a:ea typeface="+mn-ea"/>
                <a:cs typeface="+mn-cs"/>
              </a:rPr>
              <a:t>hese</a:t>
            </a:r>
            <a:r>
              <a:rPr lang="en-US" sz="1200" kern="1200" dirty="0" smtClean="0">
                <a:solidFill>
                  <a:schemeClr val="tx1"/>
                </a:solidFill>
                <a:effectLst/>
                <a:latin typeface="+mn-lt"/>
                <a:ea typeface="+mn-ea"/>
                <a:cs typeface="+mn-cs"/>
              </a:rPr>
              <a:t> cases are handled elegantly by using the </a:t>
            </a:r>
            <a:r>
              <a:rPr lang="en-US" sz="1200" kern="1200" dirty="0" err="1" smtClean="0">
                <a:solidFill>
                  <a:schemeClr val="tx1"/>
                </a:solidFill>
                <a:effectLst/>
                <a:latin typeface="+mn-lt"/>
                <a:ea typeface="+mn-ea"/>
                <a:cs typeface="+mn-cs"/>
              </a:rPr>
              <a:t>MultipleInputs</a:t>
            </a:r>
            <a:r>
              <a:rPr lang="en-US" sz="1200" kern="1200" dirty="0" smtClean="0">
                <a:solidFill>
                  <a:schemeClr val="tx1"/>
                </a:solidFill>
                <a:effectLst/>
                <a:latin typeface="+mn-lt"/>
                <a:ea typeface="+mn-ea"/>
                <a:cs typeface="+mn-cs"/>
              </a:rPr>
              <a:t> class, which allows you to specify which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 and Mapper to use on a per-path basis. For example, if we had weather data from the UK Met Office6 that we wanted to combine with the NCDC data for our maximum temperature analysis, we might set up the input as follows: </a:t>
            </a:r>
            <a:endParaRPr lang="en-US" dirty="0" smtClean="0"/>
          </a:p>
          <a:p>
            <a:r>
              <a:rPr lang="en-US" sz="1200" kern="1200" dirty="0" smtClean="0">
                <a:solidFill>
                  <a:schemeClr val="tx1"/>
                </a:solidFill>
                <a:effectLst/>
                <a:latin typeface="+mn-lt"/>
                <a:ea typeface="+mn-ea"/>
                <a:cs typeface="+mn-cs"/>
              </a:rPr>
              <a:t>6. Met Office data is generally available only to the research and academic community. However, there is a small amount of monthly weather station data available at </a:t>
            </a:r>
            <a:r>
              <a:rPr lang="en-US" sz="1200" i="1" kern="1200" dirty="0" smtClean="0">
                <a:solidFill>
                  <a:schemeClr val="tx1"/>
                </a:solidFill>
                <a:effectLst/>
                <a:latin typeface="+mn-lt"/>
                <a:ea typeface="+mn-ea"/>
                <a:cs typeface="+mn-cs"/>
              </a:rPr>
              <a:t>http://</a:t>
            </a:r>
            <a:r>
              <a:rPr lang="en-US" sz="1200" i="1" kern="1200" dirty="0" err="1" smtClean="0">
                <a:solidFill>
                  <a:schemeClr val="tx1"/>
                </a:solidFill>
                <a:effectLst/>
                <a:latin typeface="+mn-lt"/>
                <a:ea typeface="+mn-ea"/>
                <a:cs typeface="+mn-cs"/>
              </a:rPr>
              <a:t>www.metoffice.gov.uk</a:t>
            </a:r>
            <a:r>
              <a:rPr lang="en-US" sz="1200" i="1" kern="1200" dirty="0" smtClean="0">
                <a:solidFill>
                  <a:schemeClr val="tx1"/>
                </a:solidFill>
                <a:effectLst/>
                <a:latin typeface="+mn-lt"/>
                <a:ea typeface="+mn-ea"/>
                <a:cs typeface="+mn-cs"/>
              </a:rPr>
              <a:t>/climate/</a:t>
            </a:r>
            <a:r>
              <a:rPr lang="en-US" sz="1200" i="1" kern="1200" dirty="0" err="1" smtClean="0">
                <a:solidFill>
                  <a:schemeClr val="tx1"/>
                </a:solidFill>
                <a:effectLst/>
                <a:latin typeface="+mn-lt"/>
                <a:ea typeface="+mn-ea"/>
                <a:cs typeface="+mn-cs"/>
              </a:rPr>
              <a:t>uk</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stationdata</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endParaRPr lang="en-US" dirty="0" smtClean="0"/>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MultipleInputs.addInputPath</a:t>
            </a:r>
            <a:r>
              <a:rPr lang="en-US" sz="1200" kern="1200" dirty="0" smtClean="0">
                <a:solidFill>
                  <a:schemeClr val="tx1"/>
                </a:solidFill>
                <a:effectLst/>
                <a:latin typeface="+mn-lt"/>
                <a:ea typeface="+mn-ea"/>
                <a:cs typeface="+mn-cs"/>
              </a:rPr>
              <a:t>(job, </a:t>
            </a:r>
            <a:r>
              <a:rPr lang="en-US" sz="1200" kern="1200" dirty="0" err="1" smtClean="0">
                <a:solidFill>
                  <a:schemeClr val="tx1"/>
                </a:solidFill>
                <a:effectLst/>
                <a:latin typeface="+mn-lt"/>
                <a:ea typeface="+mn-ea"/>
                <a:cs typeface="+mn-cs"/>
              </a:rPr>
              <a:t>ncdcInputPath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TextInputFormat.class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MaxTemperatureMapper.class</a:t>
            </a:r>
            <a:r>
              <a:rPr lang="en-US" sz="1200" kern="1200" dirty="0" smtClean="0">
                <a:solidFill>
                  <a:schemeClr val="tx1"/>
                </a:solidFill>
                <a:effectLst/>
                <a:latin typeface="+mn-lt"/>
                <a:ea typeface="+mn-ea"/>
                <a:cs typeface="+mn-cs"/>
              </a:rPr>
              <a:t>); </a:t>
            </a:r>
            <a:endParaRPr lang="en-US" dirty="0" smtClean="0"/>
          </a:p>
          <a:p>
            <a:r>
              <a:rPr lang="en-US" sz="1200" kern="1200" dirty="0" err="1" smtClean="0">
                <a:solidFill>
                  <a:schemeClr val="tx1"/>
                </a:solidFill>
                <a:effectLst/>
                <a:latin typeface="+mn-lt"/>
                <a:ea typeface="+mn-ea"/>
                <a:cs typeface="+mn-cs"/>
              </a:rPr>
              <a:t>MultipleInputs.addInputPath</a:t>
            </a:r>
            <a:r>
              <a:rPr lang="en-US" sz="1200" kern="1200" dirty="0" smtClean="0">
                <a:solidFill>
                  <a:schemeClr val="tx1"/>
                </a:solidFill>
                <a:effectLst/>
                <a:latin typeface="+mn-lt"/>
                <a:ea typeface="+mn-ea"/>
                <a:cs typeface="+mn-cs"/>
              </a:rPr>
              <a:t>(job, </a:t>
            </a:r>
            <a:r>
              <a:rPr lang="en-US" sz="1200" kern="1200" dirty="0" err="1" smtClean="0">
                <a:solidFill>
                  <a:schemeClr val="tx1"/>
                </a:solidFill>
                <a:effectLst/>
                <a:latin typeface="+mn-lt"/>
                <a:ea typeface="+mn-ea"/>
                <a:cs typeface="+mn-cs"/>
              </a:rPr>
              <a:t>metOfficeInputPath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TextInputFormat.class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MetOfficeMaxTemperatureMapper.class</a:t>
            </a:r>
            <a:r>
              <a:rPr lang="en-US" sz="1200" kern="1200" dirty="0" smtClean="0">
                <a:solidFill>
                  <a:schemeClr val="tx1"/>
                </a:solidFill>
                <a:effectLst/>
                <a:latin typeface="+mn-lt"/>
                <a:ea typeface="+mn-ea"/>
                <a:cs typeface="+mn-cs"/>
              </a:rPr>
              <a:t>);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code replaces the usual calls to </a:t>
            </a:r>
            <a:r>
              <a:rPr lang="en-US" sz="1200" kern="1200" dirty="0" err="1" smtClean="0">
                <a:solidFill>
                  <a:schemeClr val="tx1"/>
                </a:solidFill>
                <a:effectLst/>
                <a:latin typeface="+mn-lt"/>
                <a:ea typeface="+mn-ea"/>
                <a:cs typeface="+mn-cs"/>
              </a:rPr>
              <a:t>FileInputFormat.addInputPath</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job.setMapperClass</a:t>
            </a:r>
            <a:r>
              <a:rPr lang="en-US" sz="1200" kern="1200" dirty="0" smtClean="0">
                <a:solidFill>
                  <a:schemeClr val="tx1"/>
                </a:solidFill>
                <a:effectLst/>
                <a:latin typeface="+mn-lt"/>
                <a:ea typeface="+mn-ea"/>
                <a:cs typeface="+mn-cs"/>
              </a:rPr>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MultipleInputs</a:t>
            </a:r>
            <a:r>
              <a:rPr lang="en-US" sz="1200" kern="1200" dirty="0" smtClean="0">
                <a:solidFill>
                  <a:schemeClr val="tx1"/>
                </a:solidFill>
                <a:effectLst/>
                <a:latin typeface="+mn-lt"/>
                <a:ea typeface="+mn-ea"/>
                <a:cs typeface="+mn-cs"/>
              </a:rPr>
              <a:t> class has an overloaded version of </a:t>
            </a:r>
            <a:r>
              <a:rPr lang="en-US" sz="1200" kern="1200" dirty="0" err="1" smtClean="0">
                <a:solidFill>
                  <a:schemeClr val="tx1"/>
                </a:solidFill>
                <a:effectLst/>
                <a:latin typeface="+mn-lt"/>
                <a:ea typeface="+mn-ea"/>
                <a:cs typeface="+mn-cs"/>
              </a:rPr>
              <a:t>addInputPath</a:t>
            </a:r>
            <a:r>
              <a:rPr lang="en-US" sz="1200" kern="1200" dirty="0" smtClean="0">
                <a:solidFill>
                  <a:schemeClr val="tx1"/>
                </a:solidFill>
                <a:effectLst/>
                <a:latin typeface="+mn-lt"/>
                <a:ea typeface="+mn-ea"/>
                <a:cs typeface="+mn-cs"/>
              </a:rPr>
              <a:t>() that doesn’t take a mapper: </a:t>
            </a:r>
            <a:endParaRPr lang="en-US" dirty="0" smtClean="0"/>
          </a:p>
          <a:p>
            <a:r>
              <a:rPr lang="en-US" sz="1200" kern="1200" dirty="0" smtClean="0">
                <a:solidFill>
                  <a:schemeClr val="tx1"/>
                </a:solidFill>
                <a:effectLst/>
                <a:latin typeface="+mn-lt"/>
                <a:ea typeface="+mn-ea"/>
                <a:cs typeface="+mn-cs"/>
              </a:rPr>
              <a:t>public static void </a:t>
            </a:r>
            <a:r>
              <a:rPr lang="en-US" sz="1200" kern="1200" dirty="0" err="1" smtClean="0">
                <a:solidFill>
                  <a:schemeClr val="tx1"/>
                </a:solidFill>
                <a:effectLst/>
                <a:latin typeface="+mn-lt"/>
                <a:ea typeface="+mn-ea"/>
                <a:cs typeface="+mn-cs"/>
              </a:rPr>
              <a:t>addInputPath</a:t>
            </a:r>
            <a:r>
              <a:rPr lang="en-US" sz="1200" kern="1200" dirty="0" smtClean="0">
                <a:solidFill>
                  <a:schemeClr val="tx1"/>
                </a:solidFill>
                <a:effectLst/>
                <a:latin typeface="+mn-lt"/>
                <a:ea typeface="+mn-ea"/>
                <a:cs typeface="+mn-cs"/>
              </a:rPr>
              <a:t>(Job job, Path path,</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Class&lt;? extends </a:t>
            </a:r>
            <a:r>
              <a:rPr lang="en-US" sz="1200" kern="1200" dirty="0" err="1" smtClean="0">
                <a:solidFill>
                  <a:schemeClr val="tx1"/>
                </a:solidFill>
                <a:effectLst/>
                <a:latin typeface="+mn-lt"/>
                <a:ea typeface="+mn-ea"/>
                <a:cs typeface="+mn-cs"/>
              </a:rPr>
              <a:t>InputFormat</a:t>
            </a:r>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inputFormatClass</a:t>
            </a:r>
            <a:r>
              <a:rPr lang="en-US" sz="1200" kern="1200" dirty="0" smtClean="0">
                <a:solidFill>
                  <a:schemeClr val="tx1"/>
                </a:solidFill>
                <a:effectLst/>
                <a:latin typeface="+mn-lt"/>
                <a:ea typeface="+mn-ea"/>
                <a:cs typeface="+mn-cs"/>
              </a:rPr>
              <a:t>) </a:t>
            </a:r>
          </a:p>
          <a:p>
            <a:endParaRPr lang="en-US" dirty="0" smtClean="0"/>
          </a:p>
          <a:p>
            <a:r>
              <a:rPr lang="en-US" sz="1200" kern="1200" dirty="0" smtClean="0">
                <a:solidFill>
                  <a:schemeClr val="tx1"/>
                </a:solidFill>
                <a:effectLst/>
                <a:latin typeface="+mn-lt"/>
                <a:ea typeface="+mn-ea"/>
                <a:cs typeface="+mn-cs"/>
              </a:rPr>
              <a:t>This is useful when you only have one mapper (set using the Job’s </a:t>
            </a:r>
            <a:r>
              <a:rPr lang="en-US" sz="1200" kern="1200" dirty="0" err="1" smtClean="0">
                <a:solidFill>
                  <a:schemeClr val="tx1"/>
                </a:solidFill>
                <a:effectLst/>
                <a:latin typeface="+mn-lt"/>
                <a:ea typeface="+mn-ea"/>
                <a:cs typeface="+mn-cs"/>
              </a:rPr>
              <a:t>setMapperClass</a:t>
            </a:r>
            <a:r>
              <a:rPr lang="en-US" sz="1200" kern="1200" dirty="0" smtClean="0">
                <a:solidFill>
                  <a:schemeClr val="tx1"/>
                </a:solidFill>
                <a:effectLst/>
                <a:latin typeface="+mn-lt"/>
                <a:ea typeface="+mn-ea"/>
                <a:cs typeface="+mn-cs"/>
              </a:rPr>
              <a:t>() method) but multiple input formats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9</a:t>
            </a:fld>
            <a:endParaRPr lang="en-US"/>
          </a:p>
        </p:txBody>
      </p:sp>
    </p:spTree>
    <p:extLst>
      <p:ext uri="{BB962C8B-B14F-4D97-AF65-F5344CB8AC3E}">
        <p14:creationId xmlns:p14="http://schemas.microsoft.com/office/powerpoint/2010/main" val="335023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Preventing</a:t>
            </a:r>
            <a:r>
              <a:rPr lang="en-US" sz="1200" kern="1200" baseline="0" dirty="0" smtClean="0">
                <a:solidFill>
                  <a:schemeClr val="tx1"/>
                </a:solidFill>
                <a:effectLst/>
                <a:latin typeface="+mn-lt"/>
                <a:ea typeface="+mn-ea"/>
                <a:cs typeface="+mn-cs"/>
              </a:rPr>
              <a:t> Splitting: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applications don’t want files to be split, as this allows a single mapper to process each input file in its entirety. For example, a simple way to check if all the records in a file are sorted is to go through the records in order, checking whether each record is not less than the preceding one. Implemented as a map task, this algorithm will work only if one map processes the whole file.3 </a:t>
            </a:r>
            <a:endParaRPr lang="en-US" dirty="0" smtClean="0"/>
          </a:p>
          <a:p>
            <a:r>
              <a:rPr lang="en-US" sz="1200" kern="1200" dirty="0" smtClean="0">
                <a:solidFill>
                  <a:schemeClr val="tx1"/>
                </a:solidFill>
                <a:effectLst/>
                <a:latin typeface="+mn-lt"/>
                <a:ea typeface="+mn-ea"/>
                <a:cs typeface="+mn-cs"/>
              </a:rPr>
              <a:t>There are a couple of ways to ensure that an existing file is not split. The first (quick and dirty) way is to increase the minimum split size to be larger than the largest file in your system. Setting it to its maximum value, </a:t>
            </a:r>
            <a:r>
              <a:rPr lang="en-US" sz="1200" kern="1200" dirty="0" err="1" smtClean="0">
                <a:solidFill>
                  <a:schemeClr val="tx1"/>
                </a:solidFill>
                <a:effectLst/>
                <a:latin typeface="+mn-lt"/>
                <a:ea typeface="+mn-ea"/>
                <a:cs typeface="+mn-cs"/>
              </a:rPr>
              <a:t>Long.MAX_VALUE</a:t>
            </a:r>
            <a:r>
              <a:rPr lang="en-US" sz="1200" kern="1200" dirty="0" smtClean="0">
                <a:solidFill>
                  <a:schemeClr val="tx1"/>
                </a:solidFill>
                <a:effectLst/>
                <a:latin typeface="+mn-lt"/>
                <a:ea typeface="+mn-ea"/>
                <a:cs typeface="+mn-cs"/>
              </a:rPr>
              <a:t>, has this effect. The sec- </a:t>
            </a:r>
            <a:r>
              <a:rPr lang="en-US" sz="1200" kern="1200" dirty="0" err="1" smtClean="0">
                <a:solidFill>
                  <a:schemeClr val="tx1"/>
                </a:solidFill>
                <a:effectLst/>
                <a:latin typeface="+mn-lt"/>
                <a:ea typeface="+mn-ea"/>
                <a:cs typeface="+mn-cs"/>
              </a:rPr>
              <a:t>ond</a:t>
            </a:r>
            <a:r>
              <a:rPr lang="en-US" sz="1200" kern="1200" dirty="0" smtClean="0">
                <a:solidFill>
                  <a:schemeClr val="tx1"/>
                </a:solidFill>
                <a:effectLst/>
                <a:latin typeface="+mn-lt"/>
                <a:ea typeface="+mn-ea"/>
                <a:cs typeface="+mn-cs"/>
              </a:rPr>
              <a:t> is to subclass the concrete subclass of </a:t>
            </a:r>
            <a:r>
              <a:rPr lang="en-US" sz="1200" kern="1200" dirty="0" err="1" smtClean="0">
                <a:solidFill>
                  <a:schemeClr val="tx1"/>
                </a:solidFill>
                <a:effectLst/>
                <a:latin typeface="+mn-lt"/>
                <a:ea typeface="+mn-ea"/>
                <a:cs typeface="+mn-cs"/>
              </a:rPr>
              <a:t>FileInputFormat</a:t>
            </a:r>
            <a:r>
              <a:rPr lang="en-US" sz="1200" kern="1200" dirty="0" smtClean="0">
                <a:solidFill>
                  <a:schemeClr val="tx1"/>
                </a:solidFill>
                <a:effectLst/>
                <a:latin typeface="+mn-lt"/>
                <a:ea typeface="+mn-ea"/>
                <a:cs typeface="+mn-cs"/>
              </a:rPr>
              <a:t> that you want to use, to override the </a:t>
            </a:r>
            <a:r>
              <a:rPr lang="en-US" sz="1200" kern="1200" dirty="0" err="1" smtClean="0">
                <a:solidFill>
                  <a:schemeClr val="tx1"/>
                </a:solidFill>
                <a:effectLst/>
                <a:latin typeface="+mn-lt"/>
                <a:ea typeface="+mn-ea"/>
                <a:cs typeface="+mn-cs"/>
              </a:rPr>
              <a:t>isSplitable</a:t>
            </a:r>
            <a:r>
              <a:rPr lang="en-US" sz="1200" kern="1200" dirty="0" smtClean="0">
                <a:solidFill>
                  <a:schemeClr val="tx1"/>
                </a:solidFill>
                <a:effectLst/>
                <a:latin typeface="+mn-lt"/>
                <a:ea typeface="+mn-ea"/>
                <a:cs typeface="+mn-cs"/>
              </a:rPr>
              <a:t>() method4 to return false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10</a:t>
            </a:fld>
            <a:endParaRPr lang="en-US"/>
          </a:p>
        </p:txBody>
      </p:sp>
    </p:spTree>
    <p:extLst>
      <p:ext uri="{BB962C8B-B14F-4D97-AF65-F5344CB8AC3E}">
        <p14:creationId xmlns:p14="http://schemas.microsoft.com/office/powerpoint/2010/main" val="290207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Input Formats</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Custom Input Format</a:t>
            </a:r>
            <a:endParaRPr lang="en-US" dirty="0"/>
          </a:p>
        </p:txBody>
      </p:sp>
      <p:sp>
        <p:nvSpPr>
          <p:cNvPr id="3" name="Content Placeholder 2"/>
          <p:cNvSpPr>
            <a:spLocks noGrp="1"/>
          </p:cNvSpPr>
          <p:nvPr>
            <p:ph idx="1"/>
          </p:nvPr>
        </p:nvSpPr>
        <p:spPr/>
        <p:txBody>
          <a:bodyPr/>
          <a:lstStyle/>
          <a:p>
            <a:r>
              <a:rPr lang="en-US" dirty="0" smtClean="0"/>
              <a:t>Whole Input Format</a:t>
            </a:r>
          </a:p>
          <a:p>
            <a:r>
              <a:rPr lang="en-US" dirty="0" smtClean="0"/>
              <a:t>Converting Small Files to a Sequence File</a:t>
            </a:r>
            <a:endParaRPr lang="en-US" dirty="0"/>
          </a:p>
        </p:txBody>
      </p:sp>
      <p:sp>
        <p:nvSpPr>
          <p:cNvPr id="4" name="TextBox 3"/>
          <p:cNvSpPr txBox="1"/>
          <p:nvPr/>
        </p:nvSpPr>
        <p:spPr>
          <a:xfrm>
            <a:off x="520433" y="6517052"/>
            <a:ext cx="872429" cy="369332"/>
          </a:xfrm>
          <a:prstGeom prst="rect">
            <a:avLst/>
          </a:prstGeom>
          <a:noFill/>
        </p:spPr>
        <p:txBody>
          <a:bodyPr wrap="none" rtlCol="0">
            <a:spAutoFit/>
          </a:bodyPr>
          <a:lstStyle/>
          <a:p>
            <a:r>
              <a:rPr lang="en-US" dirty="0" smtClean="0"/>
              <a:t>Q2,Q3</a:t>
            </a:r>
            <a:endParaRPr lang="en-US" dirty="0"/>
          </a:p>
        </p:txBody>
      </p:sp>
    </p:spTree>
    <p:extLst>
      <p:ext uri="{BB962C8B-B14F-4D97-AF65-F5344CB8AC3E}">
        <p14:creationId xmlns:p14="http://schemas.microsoft.com/office/powerpoint/2010/main" val="30888739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Walkthrough</a:t>
            </a:r>
            <a:endParaRPr lang="en-US" dirty="0"/>
          </a:p>
        </p:txBody>
      </p:sp>
      <p:sp>
        <p:nvSpPr>
          <p:cNvPr id="3" name="Content Placeholder 2"/>
          <p:cNvSpPr>
            <a:spLocks noGrp="1"/>
          </p:cNvSpPr>
          <p:nvPr>
            <p:ph idx="1"/>
          </p:nvPr>
        </p:nvSpPr>
        <p:spPr/>
        <p:txBody>
          <a:bodyPr/>
          <a:lstStyle/>
          <a:p>
            <a:r>
              <a:rPr lang="en-US" dirty="0" smtClean="0"/>
              <a:t>Example </a:t>
            </a:r>
            <a:r>
              <a:rPr lang="en-US" dirty="0" smtClean="0"/>
              <a:t>8-</a:t>
            </a:r>
            <a:r>
              <a:rPr lang="en-US" dirty="0" smtClean="0"/>
              <a:t>2, </a:t>
            </a:r>
            <a:r>
              <a:rPr lang="en-US" dirty="0" smtClean="0"/>
              <a:t>8-</a:t>
            </a:r>
            <a:r>
              <a:rPr lang="en-US" dirty="0" smtClean="0"/>
              <a:t>3 &amp; </a:t>
            </a:r>
            <a:r>
              <a:rPr lang="en-US" dirty="0" smtClean="0"/>
              <a:t>8-</a:t>
            </a:r>
            <a:r>
              <a:rPr lang="en-US" dirty="0" smtClean="0"/>
              <a:t>4</a:t>
            </a:r>
            <a:endParaRPr lang="en-US" dirty="0"/>
          </a:p>
        </p:txBody>
      </p:sp>
    </p:spTree>
    <p:extLst>
      <p:ext uri="{BB962C8B-B14F-4D97-AF65-F5344CB8AC3E}">
        <p14:creationId xmlns:p14="http://schemas.microsoft.com/office/powerpoint/2010/main" val="30595009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i.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249" y="1813039"/>
            <a:ext cx="6895730" cy="5085711"/>
          </a:xfrm>
          <a:prstGeom prst="rect">
            <a:avLst/>
          </a:prstGeom>
        </p:spPr>
      </p:pic>
      <p:sp>
        <p:nvSpPr>
          <p:cNvPr id="2" name="Title 1"/>
          <p:cNvSpPr>
            <a:spLocks noGrp="1"/>
          </p:cNvSpPr>
          <p:nvPr>
            <p:ph type="title"/>
          </p:nvPr>
        </p:nvSpPr>
        <p:spPr/>
        <p:txBody>
          <a:bodyPr/>
          <a:lstStyle/>
          <a:p>
            <a:r>
              <a:rPr lang="en-US" dirty="0" err="1" smtClean="0"/>
              <a:t>OutputFormat</a:t>
            </a:r>
            <a:endParaRPr lang="en-US" dirty="0"/>
          </a:p>
        </p:txBody>
      </p:sp>
    </p:spTree>
    <p:extLst>
      <p:ext uri="{BB962C8B-B14F-4D97-AF65-F5344CB8AC3E}">
        <p14:creationId xmlns:p14="http://schemas.microsoft.com/office/powerpoint/2010/main" val="20229400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Outputs</a:t>
            </a:r>
            <a:endParaRPr lang="en-US" dirty="0"/>
          </a:p>
        </p:txBody>
      </p:sp>
      <p:sp>
        <p:nvSpPr>
          <p:cNvPr id="3" name="Content Placeholder 2"/>
          <p:cNvSpPr>
            <a:spLocks noGrp="1"/>
          </p:cNvSpPr>
          <p:nvPr>
            <p:ph idx="1"/>
          </p:nvPr>
        </p:nvSpPr>
        <p:spPr/>
        <p:txBody>
          <a:bodyPr/>
          <a:lstStyle/>
          <a:p>
            <a:r>
              <a:rPr lang="en-US" dirty="0" smtClean="0"/>
              <a:t>Sample Code.</a:t>
            </a:r>
            <a:endParaRPr lang="en-US" dirty="0"/>
          </a:p>
        </p:txBody>
      </p:sp>
      <p:sp>
        <p:nvSpPr>
          <p:cNvPr id="4" name="TextBox 3"/>
          <p:cNvSpPr txBox="1"/>
          <p:nvPr/>
        </p:nvSpPr>
        <p:spPr>
          <a:xfrm>
            <a:off x="624519" y="6454588"/>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39460311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LazyOutput</a:t>
            </a:r>
            <a:endParaRPr lang="en-US" dirty="0"/>
          </a:p>
        </p:txBody>
      </p:sp>
      <p:sp>
        <p:nvSpPr>
          <p:cNvPr id="3" name="Content Placeholder 2"/>
          <p:cNvSpPr>
            <a:spLocks noGrp="1"/>
          </p:cNvSpPr>
          <p:nvPr>
            <p:ph idx="1"/>
          </p:nvPr>
        </p:nvSpPr>
        <p:spPr/>
        <p:txBody>
          <a:bodyPr/>
          <a:lstStyle/>
          <a:p>
            <a:r>
              <a:rPr lang="en-US" dirty="0" smtClean="0"/>
              <a:t>What is it?</a:t>
            </a:r>
          </a:p>
          <a:p>
            <a:r>
              <a:rPr lang="en-US" dirty="0" smtClean="0"/>
              <a:t>Why do we need it?</a:t>
            </a:r>
            <a:endParaRPr lang="en-US" dirty="0"/>
          </a:p>
        </p:txBody>
      </p:sp>
      <p:sp>
        <p:nvSpPr>
          <p:cNvPr id="4" name="TextBox 3"/>
          <p:cNvSpPr txBox="1"/>
          <p:nvPr/>
        </p:nvSpPr>
        <p:spPr>
          <a:xfrm>
            <a:off x="624519" y="6558696"/>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2701335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Lab 2 – Due Tomorrow at 11:55 PM On Moodle</a:t>
            </a:r>
          </a:p>
          <a:p>
            <a:r>
              <a:rPr lang="en-US" dirty="0" smtClean="0"/>
              <a:t>Project – Due M1. 11:55 PM Friday</a:t>
            </a:r>
          </a:p>
          <a:p>
            <a:r>
              <a:rPr lang="en-US" dirty="0" smtClean="0"/>
              <a:t>Research M0 – Due Class Time Friday</a:t>
            </a:r>
          </a:p>
        </p:txBody>
      </p:sp>
    </p:spTree>
    <p:extLst>
      <p:ext uri="{BB962C8B-B14F-4D97-AF65-F5344CB8AC3E}">
        <p14:creationId xmlns:p14="http://schemas.microsoft.com/office/powerpoint/2010/main" val="199715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Sort</a:t>
            </a:r>
            <a:endParaRPr lang="en-US" dirty="0"/>
          </a:p>
        </p:txBody>
      </p:sp>
      <p:pic>
        <p:nvPicPr>
          <p:cNvPr id="4" name="Picture 3" descr="shuff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 y="2458440"/>
            <a:ext cx="7950200" cy="3606800"/>
          </a:xfrm>
          <a:prstGeom prst="rect">
            <a:avLst/>
          </a:prstGeom>
        </p:spPr>
      </p:pic>
      <p:sp>
        <p:nvSpPr>
          <p:cNvPr id="5" name="TextBox 4"/>
          <p:cNvSpPr txBox="1"/>
          <p:nvPr/>
        </p:nvSpPr>
        <p:spPr>
          <a:xfrm>
            <a:off x="388074" y="6544870"/>
            <a:ext cx="494847"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251357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Speculative Execution</a:t>
            </a:r>
            <a:endParaRPr lang="en-US" dirty="0"/>
          </a:p>
        </p:txBody>
      </p:sp>
      <p:sp>
        <p:nvSpPr>
          <p:cNvPr id="3" name="Content Placeholder 2"/>
          <p:cNvSpPr>
            <a:spLocks noGrp="1"/>
          </p:cNvSpPr>
          <p:nvPr>
            <p:ph idx="1"/>
          </p:nvPr>
        </p:nvSpPr>
        <p:spPr/>
        <p:txBody>
          <a:bodyPr/>
          <a:lstStyle/>
          <a:p>
            <a:r>
              <a:rPr lang="en-US" dirty="0" smtClean="0"/>
              <a:t>Can a slow task bring down an entire job?</a:t>
            </a:r>
          </a:p>
          <a:p>
            <a:r>
              <a:rPr lang="en-US" dirty="0" smtClean="0"/>
              <a:t>How do we get around this?</a:t>
            </a:r>
          </a:p>
          <a:p>
            <a:r>
              <a:rPr lang="en-US" dirty="0" smtClean="0"/>
              <a:t>When would you want to turn off speculative execution?</a:t>
            </a:r>
            <a:endParaRPr lang="en-US" dirty="0"/>
          </a:p>
        </p:txBody>
      </p:sp>
      <p:sp>
        <p:nvSpPr>
          <p:cNvPr id="4" name="TextBox 3"/>
          <p:cNvSpPr txBox="1"/>
          <p:nvPr/>
        </p:nvSpPr>
        <p:spPr>
          <a:xfrm>
            <a:off x="388074" y="6544870"/>
            <a:ext cx="494847"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226303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Bad Records</a:t>
            </a:r>
            <a:endParaRPr lang="en-US" dirty="0"/>
          </a:p>
        </p:txBody>
      </p:sp>
      <p:sp>
        <p:nvSpPr>
          <p:cNvPr id="3" name="Content Placeholder 2"/>
          <p:cNvSpPr>
            <a:spLocks noGrp="1"/>
          </p:cNvSpPr>
          <p:nvPr>
            <p:ph idx="1"/>
          </p:nvPr>
        </p:nvSpPr>
        <p:spPr/>
        <p:txBody>
          <a:bodyPr/>
          <a:lstStyle/>
          <a:p>
            <a:r>
              <a:rPr lang="en-US" dirty="0" smtClean="0"/>
              <a:t>Clean records in Map/Reduce Phase</a:t>
            </a:r>
          </a:p>
          <a:p>
            <a:r>
              <a:rPr lang="en-US" dirty="0" smtClean="0"/>
              <a:t>Turn on </a:t>
            </a:r>
            <a:r>
              <a:rPr lang="en-US" dirty="0" err="1" smtClean="0"/>
              <a:t>Hadoop’s</a:t>
            </a:r>
            <a:r>
              <a:rPr lang="en-US" dirty="0" smtClean="0"/>
              <a:t> skipping mode</a:t>
            </a:r>
            <a:endParaRPr lang="en-US" dirty="0"/>
          </a:p>
        </p:txBody>
      </p:sp>
      <p:sp>
        <p:nvSpPr>
          <p:cNvPr id="4" name="TextBox 3"/>
          <p:cNvSpPr txBox="1"/>
          <p:nvPr/>
        </p:nvSpPr>
        <p:spPr>
          <a:xfrm>
            <a:off x="388074" y="6544870"/>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81349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MapReduce</a:t>
            </a:r>
            <a:endParaRPr lang="en-US" dirty="0"/>
          </a:p>
        </p:txBody>
      </p:sp>
      <p:sp>
        <p:nvSpPr>
          <p:cNvPr id="3" name="Content Placeholder 2"/>
          <p:cNvSpPr>
            <a:spLocks noGrp="1"/>
          </p:cNvSpPr>
          <p:nvPr>
            <p:ph idx="1"/>
          </p:nvPr>
        </p:nvSpPr>
        <p:spPr/>
        <p:txBody>
          <a:bodyPr/>
          <a:lstStyle/>
          <a:p>
            <a:r>
              <a:rPr lang="en-US" dirty="0" smtClean="0"/>
              <a:t>Code Walkthrough</a:t>
            </a:r>
            <a:endParaRPr lang="en-US" dirty="0"/>
          </a:p>
        </p:txBody>
      </p:sp>
      <p:sp>
        <p:nvSpPr>
          <p:cNvPr id="4" name="TextBox 3"/>
          <p:cNvSpPr txBox="1"/>
          <p:nvPr/>
        </p:nvSpPr>
        <p:spPr>
          <a:xfrm>
            <a:off x="687950" y="6439024"/>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29875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Format</a:t>
            </a:r>
            <a:endParaRPr lang="en-US" dirty="0"/>
          </a:p>
        </p:txBody>
      </p:sp>
      <p:sp>
        <p:nvSpPr>
          <p:cNvPr id="3" name="Content Placeholder 2"/>
          <p:cNvSpPr>
            <a:spLocks noGrp="1"/>
          </p:cNvSpPr>
          <p:nvPr>
            <p:ph idx="1"/>
          </p:nvPr>
        </p:nvSpPr>
        <p:spPr>
          <a:xfrm>
            <a:off x="1114424" y="2595562"/>
            <a:ext cx="7610476" cy="548447"/>
          </a:xfrm>
        </p:spPr>
        <p:txBody>
          <a:bodyPr/>
          <a:lstStyle/>
          <a:p>
            <a:r>
              <a:rPr lang="en-US" dirty="0" smtClean="0"/>
              <a:t>What is an input split?</a:t>
            </a:r>
            <a:endParaRPr lang="en-US" dirty="0"/>
          </a:p>
        </p:txBody>
      </p:sp>
      <p:sp>
        <p:nvSpPr>
          <p:cNvPr id="4" name="Rectangle 3"/>
          <p:cNvSpPr/>
          <p:nvPr/>
        </p:nvSpPr>
        <p:spPr>
          <a:xfrm>
            <a:off x="1114423" y="3204545"/>
            <a:ext cx="7025141" cy="1754327"/>
          </a:xfrm>
          <a:prstGeom prst="rect">
            <a:avLst/>
          </a:prstGeom>
        </p:spPr>
        <p:txBody>
          <a:bodyPr wrap="square">
            <a:spAutoFit/>
          </a:bodyPr>
          <a:lstStyle/>
          <a:p>
            <a:r>
              <a:rPr lang="en-US" dirty="0"/>
              <a:t>public abstract class </a:t>
            </a:r>
            <a:r>
              <a:rPr lang="en-US" dirty="0" err="1"/>
              <a:t>InputSplit</a:t>
            </a:r>
            <a:r>
              <a:rPr lang="en-US" dirty="0"/>
              <a:t> {</a:t>
            </a:r>
          </a:p>
          <a:p>
            <a:r>
              <a:rPr lang="en-US" dirty="0"/>
              <a:t>public abstract long </a:t>
            </a:r>
            <a:r>
              <a:rPr lang="en-US" dirty="0" err="1"/>
              <a:t>getLength</a:t>
            </a:r>
            <a:r>
              <a:rPr lang="en-US" dirty="0"/>
              <a:t>() throws </a:t>
            </a:r>
            <a:r>
              <a:rPr lang="en-US" dirty="0" err="1"/>
              <a:t>IOException</a:t>
            </a:r>
            <a:r>
              <a:rPr lang="en-US" dirty="0"/>
              <a:t>, </a:t>
            </a:r>
            <a:r>
              <a:rPr lang="en-US" dirty="0" err="1"/>
              <a:t>InterruptedException</a:t>
            </a:r>
            <a:r>
              <a:rPr lang="en-US" dirty="0"/>
              <a:t>;</a:t>
            </a:r>
          </a:p>
          <a:p>
            <a:r>
              <a:rPr lang="en-US" dirty="0"/>
              <a:t>￼￼public abstract String[] </a:t>
            </a:r>
            <a:r>
              <a:rPr lang="en-US" dirty="0" err="1"/>
              <a:t>getLocations</a:t>
            </a:r>
            <a:r>
              <a:rPr lang="en-US" dirty="0"/>
              <a:t>() throws </a:t>
            </a:r>
            <a:r>
              <a:rPr lang="en-US" dirty="0" err="1"/>
              <a:t>IOException</a:t>
            </a:r>
            <a:r>
              <a:rPr lang="en-US" dirty="0"/>
              <a:t>, </a:t>
            </a:r>
            <a:r>
              <a:rPr lang="en-US" dirty="0" err="1"/>
              <a:t>InterruptedException</a:t>
            </a:r>
            <a:r>
              <a:rPr lang="en-US" dirty="0"/>
              <a:t>;</a:t>
            </a:r>
          </a:p>
          <a:p>
            <a:r>
              <a:rPr lang="en-US" dirty="0"/>
              <a:t>}</a:t>
            </a:r>
          </a:p>
        </p:txBody>
      </p:sp>
      <p:sp>
        <p:nvSpPr>
          <p:cNvPr id="6" name="TextBox 5"/>
          <p:cNvSpPr txBox="1"/>
          <p:nvPr/>
        </p:nvSpPr>
        <p:spPr>
          <a:xfrm>
            <a:off x="687950" y="6439024"/>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23378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Format</a:t>
            </a:r>
            <a:endParaRPr lang="en-US" dirty="0"/>
          </a:p>
        </p:txBody>
      </p:sp>
      <p:sp>
        <p:nvSpPr>
          <p:cNvPr id="4" name="Rectangle 3"/>
          <p:cNvSpPr/>
          <p:nvPr/>
        </p:nvSpPr>
        <p:spPr>
          <a:xfrm>
            <a:off x="1161865" y="2551837"/>
            <a:ext cx="7331593" cy="2677656"/>
          </a:xfrm>
          <a:prstGeom prst="rect">
            <a:avLst/>
          </a:prstGeom>
        </p:spPr>
        <p:txBody>
          <a:bodyPr wrap="square">
            <a:spAutoFit/>
          </a:bodyPr>
          <a:lstStyle/>
          <a:p>
            <a:r>
              <a:rPr lang="en-US" sz="2400" baseline="30000" dirty="0"/>
              <a:t>public abstract class </a:t>
            </a:r>
            <a:r>
              <a:rPr lang="en-US" sz="2400" baseline="30000" dirty="0" err="1"/>
              <a:t>InputFormat</a:t>
            </a:r>
            <a:r>
              <a:rPr lang="en-US" sz="2400" baseline="30000" dirty="0"/>
              <a:t>&lt;K, V&gt; </a:t>
            </a:r>
            <a:r>
              <a:rPr lang="en-US" sz="2400" baseline="30000" dirty="0" smtClean="0"/>
              <a:t>{</a:t>
            </a:r>
          </a:p>
          <a:p>
            <a:endParaRPr lang="en-US" sz="2400" baseline="30000" dirty="0"/>
          </a:p>
          <a:p>
            <a:r>
              <a:rPr lang="en-US" sz="2400" baseline="30000" dirty="0"/>
              <a:t>public abstract List&lt;</a:t>
            </a:r>
            <a:r>
              <a:rPr lang="en-US" sz="2400" baseline="30000" dirty="0" err="1"/>
              <a:t>InputSplit</a:t>
            </a:r>
            <a:r>
              <a:rPr lang="en-US" sz="2400" baseline="30000" dirty="0"/>
              <a:t>&gt; </a:t>
            </a:r>
            <a:r>
              <a:rPr lang="en-US" sz="2400" baseline="30000" dirty="0" err="1"/>
              <a:t>getSplits</a:t>
            </a:r>
            <a:r>
              <a:rPr lang="en-US" sz="2400" baseline="30000" dirty="0"/>
              <a:t>(</a:t>
            </a:r>
            <a:r>
              <a:rPr lang="en-US" sz="2400" baseline="30000" dirty="0" err="1"/>
              <a:t>JobContext</a:t>
            </a:r>
            <a:r>
              <a:rPr lang="en-US" sz="2400" baseline="30000" dirty="0"/>
              <a:t> context)</a:t>
            </a:r>
          </a:p>
          <a:p>
            <a:r>
              <a:rPr lang="en-US" sz="2400" baseline="30000" dirty="0"/>
              <a:t>throws </a:t>
            </a:r>
            <a:r>
              <a:rPr lang="en-US" sz="2400" baseline="30000" dirty="0" err="1"/>
              <a:t>IOException</a:t>
            </a:r>
            <a:r>
              <a:rPr lang="en-US" sz="2400" baseline="30000" dirty="0"/>
              <a:t>, </a:t>
            </a:r>
            <a:r>
              <a:rPr lang="en-US" sz="2400" baseline="30000" dirty="0" err="1"/>
              <a:t>InterruptedException</a:t>
            </a:r>
            <a:r>
              <a:rPr lang="en-US" sz="2400" baseline="30000" dirty="0"/>
              <a:t>;</a:t>
            </a:r>
          </a:p>
          <a:p>
            <a:endParaRPr lang="en-US" sz="2400" baseline="30000" dirty="0" smtClean="0"/>
          </a:p>
          <a:p>
            <a:r>
              <a:rPr lang="en-US" sz="2400" baseline="30000" dirty="0" smtClean="0"/>
              <a:t>public </a:t>
            </a:r>
            <a:r>
              <a:rPr lang="en-US" sz="2400" baseline="30000" dirty="0"/>
              <a:t>abstract </a:t>
            </a:r>
            <a:r>
              <a:rPr lang="en-US" sz="2400" baseline="30000" dirty="0" err="1"/>
              <a:t>RecordReader</a:t>
            </a:r>
            <a:r>
              <a:rPr lang="en-US" sz="2400" baseline="30000" dirty="0"/>
              <a:t>&lt;K, V&gt; </a:t>
            </a:r>
            <a:r>
              <a:rPr lang="en-US" sz="2400" baseline="30000" dirty="0" err="1"/>
              <a:t>createRecordReader</a:t>
            </a:r>
            <a:r>
              <a:rPr lang="en-US" sz="2400" baseline="30000" dirty="0"/>
              <a:t>(</a:t>
            </a:r>
            <a:r>
              <a:rPr lang="en-US" sz="2400" baseline="30000" dirty="0" err="1" smtClean="0"/>
              <a:t>InputSplit</a:t>
            </a:r>
            <a:r>
              <a:rPr lang="en-US" sz="2400" baseline="30000" dirty="0"/>
              <a:t> </a:t>
            </a:r>
            <a:r>
              <a:rPr lang="en-US" sz="2400" baseline="30000" dirty="0" smtClean="0"/>
              <a:t>	split,</a:t>
            </a:r>
            <a:r>
              <a:rPr lang="en-US" sz="2400" dirty="0" smtClean="0"/>
              <a:t> </a:t>
            </a:r>
            <a:r>
              <a:rPr lang="en-US" sz="2400" baseline="30000" dirty="0" err="1" smtClean="0"/>
              <a:t>TaskAttemptContext</a:t>
            </a:r>
            <a:r>
              <a:rPr lang="en-US" sz="2400" baseline="30000" dirty="0" smtClean="0"/>
              <a:t> </a:t>
            </a:r>
            <a:r>
              <a:rPr lang="en-US" sz="2400" baseline="30000" dirty="0"/>
              <a:t>context) throws </a:t>
            </a:r>
            <a:r>
              <a:rPr lang="en-US" sz="2400" baseline="30000" dirty="0" err="1"/>
              <a:t>IOException</a:t>
            </a:r>
            <a:r>
              <a:rPr lang="en-US" sz="2400" baseline="30000" dirty="0"/>
              <a:t>, </a:t>
            </a:r>
            <a:r>
              <a:rPr lang="en-US" sz="2400" baseline="30000" dirty="0" err="1"/>
              <a:t>InterruptedException</a:t>
            </a:r>
            <a:r>
              <a:rPr lang="en-US" sz="2400" baseline="30000" dirty="0" smtClean="0"/>
              <a:t>;</a:t>
            </a:r>
          </a:p>
          <a:p>
            <a:endParaRPr lang="en-US" sz="2400" baseline="30000" dirty="0"/>
          </a:p>
          <a:p>
            <a:r>
              <a:rPr lang="en-US" sz="2400" baseline="30000" dirty="0" smtClean="0"/>
              <a:t>}</a:t>
            </a:r>
            <a:endParaRPr lang="en-US" sz="2400" dirty="0"/>
          </a:p>
        </p:txBody>
      </p:sp>
    </p:spTree>
    <p:extLst>
      <p:ext uri="{BB962C8B-B14F-4D97-AF65-F5344CB8AC3E}">
        <p14:creationId xmlns:p14="http://schemas.microsoft.com/office/powerpoint/2010/main" val="17688972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874" y="398546"/>
            <a:ext cx="8012603" cy="6459454"/>
          </a:xfrm>
          <a:prstGeom prst="rect">
            <a:avLst/>
          </a:prstGeom>
        </p:spPr>
      </p:pic>
      <p:sp>
        <p:nvSpPr>
          <p:cNvPr id="2" name="Title 1"/>
          <p:cNvSpPr>
            <a:spLocks noGrp="1"/>
          </p:cNvSpPr>
          <p:nvPr>
            <p:ph type="title"/>
          </p:nvPr>
        </p:nvSpPr>
        <p:spPr>
          <a:xfrm>
            <a:off x="-145718" y="707436"/>
            <a:ext cx="4954518" cy="914400"/>
          </a:xfrm>
        </p:spPr>
        <p:txBody>
          <a:bodyPr>
            <a:normAutofit fontScale="90000"/>
          </a:bodyPr>
          <a:lstStyle/>
          <a:p>
            <a:r>
              <a:rPr lang="en-US" dirty="0" smtClean="0"/>
              <a:t>Input Format Hierarchy</a:t>
            </a:r>
            <a:endParaRPr lang="en-US" dirty="0"/>
          </a:p>
        </p:txBody>
      </p:sp>
      <p:sp>
        <p:nvSpPr>
          <p:cNvPr id="3" name="TextBox 2"/>
          <p:cNvSpPr txBox="1"/>
          <p:nvPr/>
        </p:nvSpPr>
        <p:spPr>
          <a:xfrm>
            <a:off x="388074" y="6544869"/>
            <a:ext cx="184666" cy="369332"/>
          </a:xfrm>
          <a:prstGeom prst="rect">
            <a:avLst/>
          </a:prstGeom>
          <a:noFill/>
        </p:spPr>
        <p:txBody>
          <a:bodyPr wrap="none" rtlCol="0">
            <a:spAutoFit/>
          </a:bodyPr>
          <a:lstStyle/>
          <a:p>
            <a:endParaRPr lang="en-US" dirty="0"/>
          </a:p>
        </p:txBody>
      </p:sp>
      <p:sp>
        <p:nvSpPr>
          <p:cNvPr id="5" name="TextBox 4"/>
          <p:cNvSpPr txBox="1"/>
          <p:nvPr/>
        </p:nvSpPr>
        <p:spPr>
          <a:xfrm>
            <a:off x="687950" y="6439024"/>
            <a:ext cx="872429" cy="369332"/>
          </a:xfrm>
          <a:prstGeom prst="rect">
            <a:avLst/>
          </a:prstGeom>
          <a:noFill/>
        </p:spPr>
        <p:txBody>
          <a:bodyPr wrap="none" rtlCol="0">
            <a:spAutoFit/>
          </a:bodyPr>
          <a:lstStyle/>
          <a:p>
            <a:r>
              <a:rPr lang="en-US" dirty="0" smtClean="0"/>
              <a:t>Q7,Q8</a:t>
            </a:r>
            <a:endParaRPr lang="en-US" dirty="0"/>
          </a:p>
        </p:txBody>
      </p:sp>
    </p:spTree>
    <p:extLst>
      <p:ext uri="{BB962C8B-B14F-4D97-AF65-F5344CB8AC3E}">
        <p14:creationId xmlns:p14="http://schemas.microsoft.com/office/powerpoint/2010/main" val="21351698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2996</TotalTime>
  <Words>3096</Words>
  <Application>Microsoft Macintosh PowerPoint</Application>
  <PresentationFormat>On-screen Show (4:3)</PresentationFormat>
  <Paragraphs>174</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Advantage</vt:lpstr>
      <vt:lpstr>Input Formats</vt:lpstr>
      <vt:lpstr>Deadlines &amp; Announcements</vt:lpstr>
      <vt:lpstr>Shuffle Sort</vt:lpstr>
      <vt:lpstr>Speculative Execution</vt:lpstr>
      <vt:lpstr>Skipping Bad Records</vt:lpstr>
      <vt:lpstr>Minimal MapReduce</vt:lpstr>
      <vt:lpstr>Input Format</vt:lpstr>
      <vt:lpstr>Input Format</vt:lpstr>
      <vt:lpstr>Input Format Hierarchy</vt:lpstr>
      <vt:lpstr>Writing a Custom Input Format</vt:lpstr>
      <vt:lpstr>Code Walkthrough</vt:lpstr>
      <vt:lpstr>OutputFormat</vt:lpstr>
      <vt:lpstr>Multiple Outputs</vt:lpstr>
      <vt:lpstr>LazyOutput</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53</cp:revision>
  <dcterms:created xsi:type="dcterms:W3CDTF">2014-09-03T11:44:36Z</dcterms:created>
  <dcterms:modified xsi:type="dcterms:W3CDTF">2015-09-23T01:50:22Z</dcterms:modified>
</cp:coreProperties>
</file>