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24"/>
  </p:notesMasterIdLst>
  <p:sldIdLst>
    <p:sldId id="256" r:id="rId2"/>
    <p:sldId id="281"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autoAdjust="0"/>
    <p:restoredTop sz="55459" autoAdjust="0"/>
  </p:normalViewPr>
  <p:slideViewPr>
    <p:cSldViewPr snapToGrid="0" snapToObjects="1">
      <p:cViewPr varScale="1">
        <p:scale>
          <a:sx n="40" d="100"/>
          <a:sy n="40" d="100"/>
        </p:scale>
        <p:origin x="-196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569EF4-73FF-3B47-BF9A-13AC20A78E08}" type="datetimeFigureOut">
              <a:rPr lang="en-US" smtClean="0"/>
              <a:t>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3F37CE-E488-3F49-9ED3-72A090680276}" type="slidenum">
              <a:rPr lang="en-US" smtClean="0"/>
              <a:t>‹#›</a:t>
            </a:fld>
            <a:endParaRPr lang="en-US"/>
          </a:p>
        </p:txBody>
      </p:sp>
    </p:spTree>
    <p:extLst>
      <p:ext uri="{BB962C8B-B14F-4D97-AF65-F5344CB8AC3E}">
        <p14:creationId xmlns:p14="http://schemas.microsoft.com/office/powerpoint/2010/main" val="8429969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1</a:t>
            </a:fld>
            <a:endParaRPr lang="en-US"/>
          </a:p>
        </p:txBody>
      </p:sp>
    </p:spTree>
    <p:extLst>
      <p:ext uri="{BB962C8B-B14F-4D97-AF65-F5344CB8AC3E}">
        <p14:creationId xmlns:p14="http://schemas.microsoft.com/office/powerpoint/2010/main" val="1529702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MapReduce on YARN involves more entities than classic MapReduce. They are:4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client, which submits the MapReduce job. </a:t>
            </a:r>
          </a:p>
          <a:p>
            <a:r>
              <a:rPr lang="en-US" sz="1200" kern="1200" dirty="0" smtClean="0">
                <a:solidFill>
                  <a:schemeClr val="tx1"/>
                </a:solidFill>
                <a:effectLst/>
                <a:latin typeface="+mn-lt"/>
                <a:ea typeface="+mn-ea"/>
                <a:cs typeface="+mn-cs"/>
              </a:rPr>
              <a:t>The YARN resource manager, which coordinates the allocation of compute re- sources on the cluster. </a:t>
            </a:r>
          </a:p>
          <a:p>
            <a:r>
              <a:rPr lang="en-US" sz="1200" kern="1200" dirty="0" smtClean="0">
                <a:solidFill>
                  <a:schemeClr val="tx1"/>
                </a:solidFill>
                <a:effectLst/>
                <a:latin typeface="+mn-lt"/>
                <a:ea typeface="+mn-ea"/>
                <a:cs typeface="+mn-cs"/>
              </a:rPr>
              <a:t>The YARN node managers, which launch and monitor the compute containers on machines in the cluster. </a:t>
            </a:r>
          </a:p>
          <a:p>
            <a:r>
              <a:rPr lang="en-US" sz="1200" kern="1200" dirty="0" smtClean="0">
                <a:solidFill>
                  <a:schemeClr val="tx1"/>
                </a:solidFill>
                <a:effectLst/>
                <a:latin typeface="+mn-lt"/>
                <a:ea typeface="+mn-ea"/>
                <a:cs typeface="+mn-cs"/>
              </a:rPr>
              <a:t>The MapReduce application master, which coordinates the tasks running the MapReduce job. The application master and the MapReduce tasks run in con- </a:t>
            </a:r>
            <a:r>
              <a:rPr lang="en-US" sz="1200" kern="1200" dirty="0" err="1" smtClean="0">
                <a:solidFill>
                  <a:schemeClr val="tx1"/>
                </a:solidFill>
                <a:effectLst/>
                <a:latin typeface="+mn-lt"/>
                <a:ea typeface="+mn-ea"/>
                <a:cs typeface="+mn-cs"/>
              </a:rPr>
              <a:t>tainers</a:t>
            </a:r>
            <a:r>
              <a:rPr lang="en-US" sz="1200" kern="1200" dirty="0" smtClean="0">
                <a:solidFill>
                  <a:schemeClr val="tx1"/>
                </a:solidFill>
                <a:effectLst/>
                <a:latin typeface="+mn-lt"/>
                <a:ea typeface="+mn-ea"/>
                <a:cs typeface="+mn-cs"/>
              </a:rPr>
              <a:t> that are scheduled by the resource manager and managed by the node managers. </a:t>
            </a:r>
          </a:p>
          <a:p>
            <a:r>
              <a:rPr lang="en-US" sz="1200" kern="1200" dirty="0" smtClean="0">
                <a:solidFill>
                  <a:schemeClr val="tx1"/>
                </a:solidFill>
                <a:effectLst/>
                <a:latin typeface="+mn-lt"/>
                <a:ea typeface="+mn-ea"/>
                <a:cs typeface="+mn-cs"/>
              </a:rPr>
              <a:t>The distributed filesystem, which is used for sharing job files between the other entities. </a:t>
            </a:r>
          </a:p>
          <a:p>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11</a:t>
            </a:fld>
            <a:endParaRPr lang="en-US"/>
          </a:p>
        </p:txBody>
      </p:sp>
    </p:spTree>
    <p:extLst>
      <p:ext uri="{BB962C8B-B14F-4D97-AF65-F5344CB8AC3E}">
        <p14:creationId xmlns:p14="http://schemas.microsoft.com/office/powerpoint/2010/main" val="4193009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Jobs are submitted in MapReduce 2 using the same user API as MapReduce 1 (step 1). MapReduce 2 has an implementation of </a:t>
            </a:r>
            <a:r>
              <a:rPr lang="en-US" sz="1200" kern="1200" dirty="0" err="1" smtClean="0">
                <a:solidFill>
                  <a:schemeClr val="tx1"/>
                </a:solidFill>
                <a:effectLst/>
                <a:latin typeface="+mn-lt"/>
                <a:ea typeface="+mn-ea"/>
                <a:cs typeface="+mn-cs"/>
              </a:rPr>
              <a:t>ClientProtocol</a:t>
            </a:r>
            <a:r>
              <a:rPr lang="en-US" sz="1200" kern="1200" dirty="0" smtClean="0">
                <a:solidFill>
                  <a:schemeClr val="tx1"/>
                </a:solidFill>
                <a:effectLst/>
                <a:latin typeface="+mn-lt"/>
                <a:ea typeface="+mn-ea"/>
                <a:cs typeface="+mn-cs"/>
              </a:rPr>
              <a:t> that is activated when </a:t>
            </a:r>
            <a:r>
              <a:rPr lang="en-US" sz="1200" kern="1200" dirty="0" err="1" smtClean="0">
                <a:solidFill>
                  <a:schemeClr val="tx1"/>
                </a:solidFill>
                <a:effectLst/>
                <a:latin typeface="+mn-lt"/>
                <a:ea typeface="+mn-ea"/>
                <a:cs typeface="+mn-cs"/>
              </a:rPr>
              <a:t>mapreduce.framework.name</a:t>
            </a:r>
            <a:r>
              <a:rPr lang="en-US" sz="1200" kern="1200" dirty="0" smtClean="0">
                <a:solidFill>
                  <a:schemeClr val="tx1"/>
                </a:solidFill>
                <a:effectLst/>
                <a:latin typeface="+mn-lt"/>
                <a:ea typeface="+mn-ea"/>
                <a:cs typeface="+mn-cs"/>
              </a:rPr>
              <a:t> is set to yarn. The submission process is very similar to the classic implementation. The new job ID is retrieved from the resource manager (rather than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although in the nomenclature of YARN, it is an application ID (step 2). The job client checks the output specification of the job; computes input splits (although there is an option to generate them on the cluster, </a:t>
            </a:r>
            <a:r>
              <a:rPr lang="en-US" sz="1200" kern="1200" dirty="0" err="1" smtClean="0">
                <a:solidFill>
                  <a:schemeClr val="tx1"/>
                </a:solidFill>
                <a:effectLst/>
                <a:latin typeface="+mn-lt"/>
                <a:ea typeface="+mn-ea"/>
                <a:cs typeface="+mn-cs"/>
              </a:rPr>
              <a:t>yarn.app.mapreduce.am.com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pute</a:t>
            </a:r>
            <a:r>
              <a:rPr lang="en-US" sz="1200" kern="1200" dirty="0" smtClean="0">
                <a:solidFill>
                  <a:schemeClr val="tx1"/>
                </a:solidFill>
                <a:effectLst/>
                <a:latin typeface="+mn-lt"/>
                <a:ea typeface="+mn-ea"/>
                <a:cs typeface="+mn-cs"/>
              </a:rPr>
              <a:t>-splits-in-cluster, which can be beneficial for jobs with many splits); and copies job resources (including the job JAR, configuration, and split information) to HDFS (step 3). Finally, the job is submitted by calling </a:t>
            </a:r>
            <a:r>
              <a:rPr lang="en-US" sz="1200" kern="1200" dirty="0" err="1" smtClean="0">
                <a:solidFill>
                  <a:schemeClr val="tx1"/>
                </a:solidFill>
                <a:effectLst/>
                <a:latin typeface="+mn-lt"/>
                <a:ea typeface="+mn-ea"/>
                <a:cs typeface="+mn-cs"/>
              </a:rPr>
              <a:t>submitApplication</a:t>
            </a:r>
            <a:r>
              <a:rPr lang="en-US" sz="1200" kern="1200" dirty="0" smtClean="0">
                <a:solidFill>
                  <a:schemeClr val="tx1"/>
                </a:solidFill>
                <a:effectLst/>
                <a:latin typeface="+mn-lt"/>
                <a:ea typeface="+mn-ea"/>
                <a:cs typeface="+mn-cs"/>
              </a:rPr>
              <a:t>() on the resource manager (step 4). 5.Tells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that the job is ready for execution by calling </a:t>
            </a:r>
            <a:r>
              <a:rPr lang="en-US" sz="1100" kern="1200" dirty="0" err="1" smtClean="0">
                <a:solidFill>
                  <a:schemeClr val="tx1"/>
                </a:solidFill>
                <a:effectLst/>
                <a:latin typeface="+mn-lt"/>
                <a:ea typeface="+mn-ea"/>
                <a:cs typeface="+mn-cs"/>
              </a:rPr>
              <a:t>submitJob</a:t>
            </a:r>
            <a:r>
              <a:rPr lang="en-US" sz="11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 </a:t>
            </a:r>
            <a:r>
              <a:rPr lang="en-US" sz="1100" kern="1200" dirty="0" err="1" smtClean="0">
                <a:solidFill>
                  <a:schemeClr val="tx1"/>
                </a:solidFill>
                <a:effectLst/>
                <a:latin typeface="+mn-lt"/>
                <a:ea typeface="+mn-ea"/>
                <a:cs typeface="+mn-cs"/>
              </a:rPr>
              <a:t>JobTracker</a:t>
            </a:r>
            <a:r>
              <a:rPr lang="en-US" sz="11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(step 4). </a:t>
            </a:r>
          </a:p>
          <a:p>
            <a:pPr lvl="1"/>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12</a:t>
            </a:fld>
            <a:endParaRPr lang="en-US"/>
          </a:p>
        </p:txBody>
      </p:sp>
    </p:spTree>
    <p:extLst>
      <p:ext uri="{BB962C8B-B14F-4D97-AF65-F5344CB8AC3E}">
        <p14:creationId xmlns:p14="http://schemas.microsoft.com/office/powerpoint/2010/main" val="3523161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the resource manager receives a call to its </a:t>
            </a:r>
            <a:r>
              <a:rPr lang="en-US" sz="1200" kern="1200" dirty="0" err="1" smtClean="0">
                <a:solidFill>
                  <a:schemeClr val="tx1"/>
                </a:solidFill>
                <a:effectLst/>
                <a:latin typeface="+mn-lt"/>
                <a:ea typeface="+mn-ea"/>
                <a:cs typeface="+mn-cs"/>
              </a:rPr>
              <a:t>submitApplication</a:t>
            </a:r>
            <a:r>
              <a:rPr lang="en-US" sz="1200" kern="1200" dirty="0" smtClean="0">
                <a:solidFill>
                  <a:schemeClr val="tx1"/>
                </a:solidFill>
                <a:effectLst/>
                <a:latin typeface="+mn-lt"/>
                <a:ea typeface="+mn-ea"/>
                <a:cs typeface="+mn-cs"/>
              </a:rPr>
              <a:t>(), it hands off the request to the scheduler. The scheduler allocates a container, and the resource manager then launches the application master’s process there, under the node manager’s management (steps 5a and 5b). </a:t>
            </a:r>
          </a:p>
          <a:p>
            <a:endParaRPr lang="en-US" dirty="0" smtClean="0"/>
          </a:p>
          <a:p>
            <a:r>
              <a:rPr lang="en-US" sz="1200" kern="1200" dirty="0" smtClean="0">
                <a:solidFill>
                  <a:schemeClr val="tx1"/>
                </a:solidFill>
                <a:effectLst/>
                <a:latin typeface="+mn-lt"/>
                <a:ea typeface="+mn-ea"/>
                <a:cs typeface="+mn-cs"/>
              </a:rPr>
              <a:t>The application master for MapReduce jobs is a Java application whose main class is </a:t>
            </a:r>
            <a:r>
              <a:rPr lang="en-US" sz="1200" kern="1200" dirty="0" err="1" smtClean="0">
                <a:solidFill>
                  <a:schemeClr val="tx1"/>
                </a:solidFill>
                <a:effectLst/>
                <a:latin typeface="+mn-lt"/>
                <a:ea typeface="+mn-ea"/>
                <a:cs typeface="+mn-cs"/>
              </a:rPr>
              <a:t>MRAppMaster</a:t>
            </a:r>
            <a:r>
              <a:rPr lang="en-US" sz="1200" kern="1200" dirty="0" smtClean="0">
                <a:solidFill>
                  <a:schemeClr val="tx1"/>
                </a:solidFill>
                <a:effectLst/>
                <a:latin typeface="+mn-lt"/>
                <a:ea typeface="+mn-ea"/>
                <a:cs typeface="+mn-cs"/>
              </a:rPr>
              <a:t>. It initializes the job by creating a number of bookkeeping objects to keep track of the job’s progress, as it will receive progress and completion reports from the tasks (step 6). Next, it retrieves the input splits computed in the client from the shared filesystem (step 7). It then creates a map task object for each split, as well as a number of reduce task objects determined by the </a:t>
            </a:r>
            <a:r>
              <a:rPr lang="en-US" sz="1200" kern="1200" dirty="0" err="1" smtClean="0">
                <a:solidFill>
                  <a:schemeClr val="tx1"/>
                </a:solidFill>
                <a:effectLst/>
                <a:latin typeface="+mn-lt"/>
                <a:ea typeface="+mn-ea"/>
                <a:cs typeface="+mn-cs"/>
              </a:rPr>
              <a:t>mapreduce.job.reduces</a:t>
            </a:r>
            <a:r>
              <a:rPr lang="en-US" sz="1200" kern="1200" dirty="0" smtClean="0">
                <a:solidFill>
                  <a:schemeClr val="tx1"/>
                </a:solidFill>
                <a:effectLst/>
                <a:latin typeface="+mn-lt"/>
                <a:ea typeface="+mn-ea"/>
                <a:cs typeface="+mn-cs"/>
              </a:rPr>
              <a:t> property. </a:t>
            </a:r>
          </a:p>
          <a:p>
            <a:endParaRPr lang="en-US" dirty="0" smtClean="0"/>
          </a:p>
          <a:p>
            <a:r>
              <a:rPr lang="en-US" sz="1200" kern="1200" dirty="0" smtClean="0">
                <a:solidFill>
                  <a:schemeClr val="tx1"/>
                </a:solidFill>
                <a:effectLst/>
                <a:latin typeface="+mn-lt"/>
                <a:ea typeface="+mn-ea"/>
                <a:cs typeface="+mn-cs"/>
              </a:rPr>
              <a:t>The next thing the application master does is decide how to run the tasks that make up the MapReduce job. If the job is small, the application master may choose to run the tasks in the same JVM as itself. This happens when it judges the overhead of </a:t>
            </a:r>
            <a:r>
              <a:rPr lang="en-US" sz="1200" kern="1200" dirty="0" err="1" smtClean="0">
                <a:solidFill>
                  <a:schemeClr val="tx1"/>
                </a:solidFill>
                <a:effectLst/>
                <a:latin typeface="+mn-lt"/>
                <a:ea typeface="+mn-ea"/>
                <a:cs typeface="+mn-cs"/>
              </a:rPr>
              <a:t>allo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cating</a:t>
            </a:r>
            <a:r>
              <a:rPr lang="en-US" sz="1200" kern="1200" dirty="0" smtClean="0">
                <a:solidFill>
                  <a:schemeClr val="tx1"/>
                </a:solidFill>
                <a:effectLst/>
                <a:latin typeface="+mn-lt"/>
                <a:ea typeface="+mn-ea"/>
                <a:cs typeface="+mn-cs"/>
              </a:rPr>
              <a:t> and running tasks in new containers outweighs the gain to be had in running them in parallel, compared to running them sequentially on one node. (This is different from MapReduce 1, where small jobs are never run on a single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Such a job is said to be </a:t>
            </a:r>
            <a:r>
              <a:rPr lang="en-US" sz="1200" i="1" kern="1200" dirty="0" err="1" smtClean="0">
                <a:solidFill>
                  <a:schemeClr val="tx1"/>
                </a:solidFill>
                <a:effectLst/>
                <a:latin typeface="+mn-lt"/>
                <a:ea typeface="+mn-ea"/>
                <a:cs typeface="+mn-cs"/>
              </a:rPr>
              <a:t>uberized</a:t>
            </a:r>
            <a:r>
              <a:rPr lang="en-US" sz="1200" kern="1200" dirty="0" smtClean="0">
                <a:solidFill>
                  <a:schemeClr val="tx1"/>
                </a:solidFill>
                <a:effectLst/>
                <a:latin typeface="+mn-lt"/>
                <a:ea typeface="+mn-ea"/>
                <a:cs typeface="+mn-cs"/>
              </a:rPr>
              <a:t>, or run as an </a:t>
            </a:r>
            <a:r>
              <a:rPr lang="en-US" sz="1200" i="1" kern="1200" dirty="0" err="1" smtClean="0">
                <a:solidFill>
                  <a:schemeClr val="tx1"/>
                </a:solidFill>
                <a:effectLst/>
                <a:latin typeface="+mn-lt"/>
                <a:ea typeface="+mn-ea"/>
                <a:cs typeface="+mn-cs"/>
              </a:rPr>
              <a:t>uber</a:t>
            </a:r>
            <a:r>
              <a:rPr lang="en-US" sz="1200" i="1" kern="1200" dirty="0" smtClean="0">
                <a:solidFill>
                  <a:schemeClr val="tx1"/>
                </a:solidFill>
                <a:effectLst/>
                <a:latin typeface="+mn-lt"/>
                <a:ea typeface="+mn-ea"/>
                <a:cs typeface="+mn-cs"/>
              </a:rPr>
              <a:t> task</a:t>
            </a:r>
            <a:r>
              <a:rPr lang="en-US"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What qualifies as a small job? By default, a small job is one that has less than 10 map- </a:t>
            </a:r>
            <a:r>
              <a:rPr lang="en-US" sz="1200" kern="1200" dirty="0" err="1" smtClean="0">
                <a:solidFill>
                  <a:schemeClr val="tx1"/>
                </a:solidFill>
                <a:effectLst/>
                <a:latin typeface="+mn-lt"/>
                <a:ea typeface="+mn-ea"/>
                <a:cs typeface="+mn-cs"/>
              </a:rPr>
              <a:t>pers</a:t>
            </a:r>
            <a:r>
              <a:rPr lang="en-US" sz="1200" kern="1200" dirty="0" smtClean="0">
                <a:solidFill>
                  <a:schemeClr val="tx1"/>
                </a:solidFill>
                <a:effectLst/>
                <a:latin typeface="+mn-lt"/>
                <a:ea typeface="+mn-ea"/>
                <a:cs typeface="+mn-cs"/>
              </a:rPr>
              <a:t>, only one reducer, and an input size that is less than the size of one HDFS block. (These values may be changed for a job by setting </a:t>
            </a:r>
            <a:r>
              <a:rPr lang="en-US" sz="1200" kern="1200" dirty="0" err="1" smtClean="0">
                <a:solidFill>
                  <a:schemeClr val="tx1"/>
                </a:solidFill>
                <a:effectLst/>
                <a:latin typeface="+mn-lt"/>
                <a:ea typeface="+mn-ea"/>
                <a:cs typeface="+mn-cs"/>
              </a:rPr>
              <a:t>mapreduce.job.ubertask.maxmaps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mapreduce.job.ubertask.maxreduces</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mapreduce.job.ubertask.maxbytes</a:t>
            </a:r>
            <a:r>
              <a:rPr lang="en-US" sz="1200" kern="1200" dirty="0" smtClean="0">
                <a:solidFill>
                  <a:schemeClr val="tx1"/>
                </a:solidFill>
                <a:effectLst/>
                <a:latin typeface="+mn-lt"/>
                <a:ea typeface="+mn-ea"/>
                <a:cs typeface="+mn-cs"/>
              </a:rPr>
              <a:t>.) It’s also possible to disable </a:t>
            </a:r>
            <a:r>
              <a:rPr lang="en-US" sz="1200" kern="1200" dirty="0" err="1" smtClean="0">
                <a:solidFill>
                  <a:schemeClr val="tx1"/>
                </a:solidFill>
                <a:effectLst/>
                <a:latin typeface="+mn-lt"/>
                <a:ea typeface="+mn-ea"/>
                <a:cs typeface="+mn-cs"/>
              </a:rPr>
              <a:t>uber</a:t>
            </a:r>
            <a:r>
              <a:rPr lang="en-US" sz="1200" kern="1200" dirty="0" smtClean="0">
                <a:solidFill>
                  <a:schemeClr val="tx1"/>
                </a:solidFill>
                <a:effectLst/>
                <a:latin typeface="+mn-lt"/>
                <a:ea typeface="+mn-ea"/>
                <a:cs typeface="+mn-cs"/>
              </a:rPr>
              <a:t> tasks entirely (by setting </a:t>
            </a:r>
            <a:r>
              <a:rPr lang="en-US" sz="1200" kern="1200" dirty="0" err="1" smtClean="0">
                <a:solidFill>
                  <a:schemeClr val="tx1"/>
                </a:solidFill>
                <a:effectLst/>
                <a:latin typeface="+mn-lt"/>
                <a:ea typeface="+mn-ea"/>
                <a:cs typeface="+mn-cs"/>
              </a:rPr>
              <a:t>mapreduce.job.ubertask.enable</a:t>
            </a:r>
            <a:r>
              <a:rPr lang="en-US" sz="1200" kern="1200" dirty="0" smtClean="0">
                <a:solidFill>
                  <a:schemeClr val="tx1"/>
                </a:solidFill>
                <a:effectLst/>
                <a:latin typeface="+mn-lt"/>
                <a:ea typeface="+mn-ea"/>
                <a:cs typeface="+mn-cs"/>
              </a:rPr>
              <a:t> to false). </a:t>
            </a:r>
          </a:p>
          <a:p>
            <a:endParaRPr lang="en-US" dirty="0" smtClean="0"/>
          </a:p>
          <a:p>
            <a:r>
              <a:rPr lang="en-US" sz="1200" kern="1200" dirty="0" smtClean="0">
                <a:solidFill>
                  <a:schemeClr val="tx1"/>
                </a:solidFill>
                <a:effectLst/>
                <a:latin typeface="+mn-lt"/>
                <a:ea typeface="+mn-ea"/>
                <a:cs typeface="+mn-cs"/>
              </a:rPr>
              <a:t>Before any tasks can be run, the job setup method is called (for the job’s </a:t>
            </a:r>
            <a:r>
              <a:rPr lang="en-US" sz="1200" kern="1200" dirty="0" err="1" smtClean="0">
                <a:solidFill>
                  <a:schemeClr val="tx1"/>
                </a:solidFill>
                <a:effectLst/>
                <a:latin typeface="+mn-lt"/>
                <a:ea typeface="+mn-ea"/>
                <a:cs typeface="+mn-cs"/>
              </a:rPr>
              <a:t>OutputCommit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a:t>
            </a:r>
            <a:r>
              <a:rPr lang="en-US" sz="1200" kern="1200" dirty="0" smtClean="0">
                <a:solidFill>
                  <a:schemeClr val="tx1"/>
                </a:solidFill>
                <a:effectLst/>
                <a:latin typeface="+mn-lt"/>
                <a:ea typeface="+mn-ea"/>
                <a:cs typeface="+mn-cs"/>
              </a:rPr>
              <a:t>) to create the job’s output directory. In contrast to MapReduce 1, where it is called in a special task that is run by the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in the YARN implementation the method is called directly by the application master. </a:t>
            </a:r>
            <a:endParaRPr lang="en-US" dirty="0" smtClean="0"/>
          </a:p>
          <a:p>
            <a:endParaRPr lang="en-US" dirty="0" smtClean="0">
              <a:effectLst/>
            </a:endParaRPr>
          </a:p>
          <a:p>
            <a:endParaRPr lang="en-US" dirty="0" smtClean="0">
              <a:effectLst/>
            </a:endParaRPr>
          </a:p>
          <a:p>
            <a:r>
              <a:rPr lang="en-US" sz="1200" kern="1200" dirty="0" smtClean="0">
                <a:solidFill>
                  <a:schemeClr val="tx1"/>
                </a:solidFill>
                <a:effectLst/>
                <a:latin typeface="+mn-lt"/>
                <a:ea typeface="+mn-ea"/>
                <a:cs typeface="+mn-cs"/>
              </a:rPr>
              <a:t>If the job does not qualify for running as an </a:t>
            </a:r>
            <a:r>
              <a:rPr lang="en-US" sz="1200" kern="1200" dirty="0" err="1" smtClean="0">
                <a:solidFill>
                  <a:schemeClr val="tx1"/>
                </a:solidFill>
                <a:effectLst/>
                <a:latin typeface="+mn-lt"/>
                <a:ea typeface="+mn-ea"/>
                <a:cs typeface="+mn-cs"/>
              </a:rPr>
              <a:t>uber</a:t>
            </a:r>
            <a:r>
              <a:rPr lang="en-US" sz="1200" kern="1200" dirty="0" smtClean="0">
                <a:solidFill>
                  <a:schemeClr val="tx1"/>
                </a:solidFill>
                <a:effectLst/>
                <a:latin typeface="+mn-lt"/>
                <a:ea typeface="+mn-ea"/>
                <a:cs typeface="+mn-cs"/>
              </a:rPr>
              <a:t> task, then the application master requests containers for all the map and reduce tasks in the job from the resource man- ager (step 8). All requests, which are piggybacked on heartbeat calls, includes information about each map task’s data locality, in particular the hosts and corresponding racks that the input split resides on. The scheduler uses this information to make scheduling decisions (just like a </a:t>
            </a:r>
            <a:r>
              <a:rPr lang="en-US" sz="1200" kern="1200" dirty="0" err="1" smtClean="0">
                <a:solidFill>
                  <a:schemeClr val="tx1"/>
                </a:solidFill>
                <a:effectLst/>
                <a:latin typeface="+mn-lt"/>
                <a:ea typeface="+mn-ea"/>
                <a:cs typeface="+mn-cs"/>
              </a:rPr>
              <a:t>jobtracker’s</a:t>
            </a:r>
            <a:r>
              <a:rPr lang="en-US" sz="1200" kern="1200" dirty="0" smtClean="0">
                <a:solidFill>
                  <a:schemeClr val="tx1"/>
                </a:solidFill>
                <a:effectLst/>
                <a:latin typeface="+mn-lt"/>
                <a:ea typeface="+mn-ea"/>
                <a:cs typeface="+mn-cs"/>
              </a:rPr>
              <a:t> scheduler does). It attempts to place tasks on data-local nodes in the ideal case, but if this is not possible, the scheduler prefers rack-local placement to nonlocal placement. </a:t>
            </a:r>
          </a:p>
          <a:p>
            <a:endParaRPr lang="en-US" dirty="0" smtClean="0"/>
          </a:p>
          <a:p>
            <a:r>
              <a:rPr lang="en-US" sz="1200" kern="1200" dirty="0" smtClean="0">
                <a:solidFill>
                  <a:schemeClr val="tx1"/>
                </a:solidFill>
                <a:effectLst/>
                <a:latin typeface="+mn-lt"/>
                <a:ea typeface="+mn-ea"/>
                <a:cs typeface="+mn-cs"/>
              </a:rPr>
              <a:t>Requests also specify memory requirements for tasks. By default, both map and reduce tasks are allocated 1024 MB of memory, but this is configurable by setting </a:t>
            </a:r>
            <a:r>
              <a:rPr lang="en-US" sz="1200" kern="1200" dirty="0" err="1" smtClean="0">
                <a:solidFill>
                  <a:schemeClr val="tx1"/>
                </a:solidFill>
                <a:effectLst/>
                <a:latin typeface="+mn-lt"/>
                <a:ea typeface="+mn-ea"/>
                <a:cs typeface="+mn-cs"/>
              </a:rPr>
              <a:t>mapre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duce.map.memory.mb</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mapreduce.reduce.memory.mb</a:t>
            </a:r>
            <a:r>
              <a:rPr lang="en-US"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The way memory is allocated is different from MapReduce 1, where </a:t>
            </a:r>
            <a:r>
              <a:rPr lang="en-US" sz="1200" kern="1200" dirty="0" err="1" smtClean="0">
                <a:solidFill>
                  <a:schemeClr val="tx1"/>
                </a:solidFill>
                <a:effectLst/>
                <a:latin typeface="+mn-lt"/>
                <a:ea typeface="+mn-ea"/>
                <a:cs typeface="+mn-cs"/>
              </a:rPr>
              <a:t>tasktrackers</a:t>
            </a:r>
            <a:r>
              <a:rPr lang="en-US" sz="1200" kern="1200" dirty="0" smtClean="0">
                <a:solidFill>
                  <a:schemeClr val="tx1"/>
                </a:solidFill>
                <a:effectLst/>
                <a:latin typeface="+mn-lt"/>
                <a:ea typeface="+mn-ea"/>
                <a:cs typeface="+mn-cs"/>
              </a:rPr>
              <a:t> have a fixed number of “slots,” set at cluster configuration time, and each task runs in a single slot. Slots have a maximum memory allowance, which again is fixed for a cluster, leading to both problems of underutilization when tasks use less memory (because other waiting tasks are not able to take advantage of the unused memory) and problems of job failure when a task can’t complete since it can’t get enough memory to run correctly and therefore can’t complete. </a:t>
            </a:r>
            <a:endParaRPr lang="en-US" dirty="0" smtClean="0"/>
          </a:p>
          <a:p>
            <a:r>
              <a:rPr lang="en-US" sz="1200" kern="1200" dirty="0" smtClean="0">
                <a:solidFill>
                  <a:schemeClr val="tx1"/>
                </a:solidFill>
                <a:effectLst/>
                <a:latin typeface="+mn-lt"/>
                <a:ea typeface="+mn-ea"/>
                <a:cs typeface="+mn-cs"/>
              </a:rPr>
              <a:t>In YARN, resources are more fine-grained, so both of these problems can be avoided. In particular, applications may request a memory capability that is anywhere between the minimum allocation and a maximum allocation, and that must be a multiple of the minimum allocation. Default memory allocations are scheduler-specific, and for the capacity scheduler, the default minimum is 1024 MB (set by </a:t>
            </a:r>
            <a:r>
              <a:rPr lang="en-US" sz="1200" kern="1200" dirty="0" err="1" smtClean="0">
                <a:solidFill>
                  <a:schemeClr val="tx1"/>
                </a:solidFill>
                <a:effectLst/>
                <a:latin typeface="+mn-lt"/>
                <a:ea typeface="+mn-ea"/>
                <a:cs typeface="+mn-cs"/>
              </a:rPr>
              <a:t>yarn.scheduler.capacity</a:t>
            </a:r>
            <a:r>
              <a:rPr lang="en-US" sz="1200" kern="1200" dirty="0" smtClean="0">
                <a:solidFill>
                  <a:schemeClr val="tx1"/>
                </a:solidFill>
                <a:effectLst/>
                <a:latin typeface="+mn-lt"/>
                <a:ea typeface="+mn-ea"/>
                <a:cs typeface="+mn-cs"/>
              </a:rPr>
              <a:t> .minimum-allocation-</a:t>
            </a:r>
            <a:r>
              <a:rPr lang="en-US" sz="1200" kern="1200" dirty="0" err="1" smtClean="0">
                <a:solidFill>
                  <a:schemeClr val="tx1"/>
                </a:solidFill>
                <a:effectLst/>
                <a:latin typeface="+mn-lt"/>
                <a:ea typeface="+mn-ea"/>
                <a:cs typeface="+mn-cs"/>
              </a:rPr>
              <a:t>mb</a:t>
            </a:r>
            <a:r>
              <a:rPr lang="en-US" sz="1200" kern="1200" dirty="0" smtClean="0">
                <a:solidFill>
                  <a:schemeClr val="tx1"/>
                </a:solidFill>
                <a:effectLst/>
                <a:latin typeface="+mn-lt"/>
                <a:ea typeface="+mn-ea"/>
                <a:cs typeface="+mn-cs"/>
              </a:rPr>
              <a:t>) and the default maximum is 10240 MB (set by </a:t>
            </a:r>
            <a:r>
              <a:rPr lang="en-US" sz="1200" kern="1200" dirty="0" err="1" smtClean="0">
                <a:solidFill>
                  <a:schemeClr val="tx1"/>
                </a:solidFill>
                <a:effectLst/>
                <a:latin typeface="+mn-lt"/>
                <a:ea typeface="+mn-ea"/>
                <a:cs typeface="+mn-cs"/>
              </a:rPr>
              <a:t>yarn.schedu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ler.capacity.maximum</a:t>
            </a:r>
            <a:r>
              <a:rPr lang="en-US" sz="1200" kern="1200" dirty="0" smtClean="0">
                <a:solidFill>
                  <a:schemeClr val="tx1"/>
                </a:solidFill>
                <a:effectLst/>
                <a:latin typeface="+mn-lt"/>
                <a:ea typeface="+mn-ea"/>
                <a:cs typeface="+mn-cs"/>
              </a:rPr>
              <a:t>-allocation-</a:t>
            </a:r>
            <a:r>
              <a:rPr lang="en-US" sz="1200" kern="1200" dirty="0" err="1" smtClean="0">
                <a:solidFill>
                  <a:schemeClr val="tx1"/>
                </a:solidFill>
                <a:effectLst/>
                <a:latin typeface="+mn-lt"/>
                <a:ea typeface="+mn-ea"/>
                <a:cs typeface="+mn-cs"/>
              </a:rPr>
              <a:t>mb</a:t>
            </a:r>
            <a:r>
              <a:rPr lang="en-US" sz="1200" kern="1200" dirty="0" smtClean="0">
                <a:solidFill>
                  <a:schemeClr val="tx1"/>
                </a:solidFill>
                <a:effectLst/>
                <a:latin typeface="+mn-lt"/>
                <a:ea typeface="+mn-ea"/>
                <a:cs typeface="+mn-cs"/>
              </a:rPr>
              <a:t>). Thus, tasks can request any memory allocation between 1 and 10 GB (inclusive), in multiples of 1 GB (the scheduler will round up to the nearest multiple if needed), by setting </a:t>
            </a:r>
            <a:r>
              <a:rPr lang="en-US" sz="1200" kern="1200" dirty="0" err="1" smtClean="0">
                <a:solidFill>
                  <a:schemeClr val="tx1"/>
                </a:solidFill>
                <a:effectLst/>
                <a:latin typeface="+mn-lt"/>
                <a:ea typeface="+mn-ea"/>
                <a:cs typeface="+mn-cs"/>
              </a:rPr>
              <a:t>mapreduce.map.memory.mb</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mapre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duce.reduce.memory.mb</a:t>
            </a:r>
            <a:r>
              <a:rPr lang="en-US" sz="1200" kern="1200" dirty="0" smtClean="0">
                <a:solidFill>
                  <a:schemeClr val="tx1"/>
                </a:solidFill>
                <a:effectLst/>
                <a:latin typeface="+mn-lt"/>
                <a:ea typeface="+mn-ea"/>
                <a:cs typeface="+mn-cs"/>
              </a:rPr>
              <a:t> appropriately. </a:t>
            </a:r>
            <a:endParaRPr lang="en-US" dirty="0" smtClean="0"/>
          </a:p>
          <a:p>
            <a:endParaRPr lang="en-US" dirty="0" smtClean="0"/>
          </a:p>
          <a:p>
            <a:r>
              <a:rPr lang="en-US" sz="1200" kern="1200" dirty="0" smtClean="0">
                <a:solidFill>
                  <a:schemeClr val="tx1"/>
                </a:solidFill>
                <a:effectLst/>
                <a:latin typeface="+mn-lt"/>
                <a:ea typeface="+mn-ea"/>
                <a:cs typeface="+mn-cs"/>
              </a:rPr>
              <a:t>Once a task has been assigned a container by the resource manager’s scheduler, the application master starts the container by contacting the node manager (steps 9a and 9b). The task is executed by a Java application whose main class is </a:t>
            </a:r>
            <a:r>
              <a:rPr lang="en-US" sz="1200" kern="1200" dirty="0" err="1" smtClean="0">
                <a:solidFill>
                  <a:schemeClr val="tx1"/>
                </a:solidFill>
                <a:effectLst/>
                <a:latin typeface="+mn-lt"/>
                <a:ea typeface="+mn-ea"/>
                <a:cs typeface="+mn-cs"/>
              </a:rPr>
              <a:t>YarnChild</a:t>
            </a:r>
            <a:r>
              <a:rPr lang="en-US" sz="1200" kern="1200" dirty="0" smtClean="0">
                <a:solidFill>
                  <a:schemeClr val="tx1"/>
                </a:solidFill>
                <a:effectLst/>
                <a:latin typeface="+mn-lt"/>
                <a:ea typeface="+mn-ea"/>
                <a:cs typeface="+mn-cs"/>
              </a:rPr>
              <a:t>. Before it can run the task it localizes the resources that the task needs, including the job con- figuration and JAR file, and any files from the distributed cache (step 10). Finally, it runs the map or reduce task (step 11). </a:t>
            </a:r>
            <a:endParaRPr lang="en-US" dirty="0" smtClean="0"/>
          </a:p>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YarnChild</a:t>
            </a:r>
            <a:r>
              <a:rPr lang="en-US" sz="1200" kern="1200" dirty="0" smtClean="0">
                <a:solidFill>
                  <a:schemeClr val="tx1"/>
                </a:solidFill>
                <a:effectLst/>
                <a:latin typeface="+mn-lt"/>
                <a:ea typeface="+mn-ea"/>
                <a:cs typeface="+mn-cs"/>
              </a:rPr>
              <a:t> runs in a dedicated JVM, for the same reason that </a:t>
            </a:r>
            <a:r>
              <a:rPr lang="en-US" sz="1200" kern="1200" dirty="0" err="1" smtClean="0">
                <a:solidFill>
                  <a:schemeClr val="tx1"/>
                </a:solidFill>
                <a:effectLst/>
                <a:latin typeface="+mn-lt"/>
                <a:ea typeface="+mn-ea"/>
                <a:cs typeface="+mn-cs"/>
              </a:rPr>
              <a:t>tasktrackers</a:t>
            </a:r>
            <a:r>
              <a:rPr lang="en-US" sz="1200" kern="1200" dirty="0" smtClean="0">
                <a:solidFill>
                  <a:schemeClr val="tx1"/>
                </a:solidFill>
                <a:effectLst/>
                <a:latin typeface="+mn-lt"/>
                <a:ea typeface="+mn-ea"/>
                <a:cs typeface="+mn-cs"/>
              </a:rPr>
              <a:t> spawn new JVMs for tasks in MapReduce 1: to isolate user code from long-running system daemons. Unlike MapReduce 1, however, YARN does not support JVM reuse, so each task runs in a new JVM. </a:t>
            </a:r>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13</a:t>
            </a:fld>
            <a:endParaRPr lang="en-US"/>
          </a:p>
        </p:txBody>
      </p:sp>
    </p:spTree>
    <p:extLst>
      <p:ext uri="{BB962C8B-B14F-4D97-AF65-F5344CB8AC3E}">
        <p14:creationId xmlns:p14="http://schemas.microsoft.com/office/powerpoint/2010/main" val="1431795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running under YARN, the task reports its progress and status (including counters) back to its application master, which has an aggregate view of the job, every three seconds over the umbilical interface. The process is illustrated in Figure. Contrast this to MapReduce 1, where progress updates flow from the child through the task- tracker to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for aggregation.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client polls the application master every second (set via </a:t>
            </a:r>
            <a:r>
              <a:rPr lang="en-US" sz="1200" kern="1200" dirty="0" err="1" smtClean="0">
                <a:solidFill>
                  <a:schemeClr val="tx1"/>
                </a:solidFill>
                <a:effectLst/>
                <a:latin typeface="+mn-lt"/>
                <a:ea typeface="+mn-ea"/>
                <a:cs typeface="+mn-cs"/>
              </a:rPr>
              <a:t>mapreduce.client.pro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gressmonitor.pollinterval</a:t>
            </a:r>
            <a:r>
              <a:rPr lang="en-US" sz="1200" kern="1200" dirty="0" smtClean="0">
                <a:solidFill>
                  <a:schemeClr val="tx1"/>
                </a:solidFill>
                <a:effectLst/>
                <a:latin typeface="+mn-lt"/>
                <a:ea typeface="+mn-ea"/>
                <a:cs typeface="+mn-cs"/>
              </a:rPr>
              <a:t>) to receive progress updates, which are usually displayed to the user.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5AECCBE-F994-1347-BB4C-55F61C0CDCAF}" type="slidenum">
              <a:rPr lang="en-US" smtClean="0"/>
              <a:t>14</a:t>
            </a:fld>
            <a:endParaRPr lang="en-US"/>
          </a:p>
        </p:txBody>
      </p:sp>
    </p:spTree>
    <p:extLst>
      <p:ext uri="{BB962C8B-B14F-4D97-AF65-F5344CB8AC3E}">
        <p14:creationId xmlns:p14="http://schemas.microsoft.com/office/powerpoint/2010/main" val="2410110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well as polling the application master for progress, every five seconds the client checks whether the job has completed by calling the </a:t>
            </a:r>
            <a:r>
              <a:rPr lang="en-US" sz="1200" kern="1200" dirty="0" err="1" smtClean="0">
                <a:solidFill>
                  <a:schemeClr val="tx1"/>
                </a:solidFill>
                <a:effectLst/>
                <a:latin typeface="+mn-lt"/>
                <a:ea typeface="+mn-ea"/>
                <a:cs typeface="+mn-cs"/>
              </a:rPr>
              <a:t>waitForCompletion</a:t>
            </a:r>
            <a:r>
              <a:rPr lang="en-US" sz="1200" kern="1200" dirty="0" smtClean="0">
                <a:solidFill>
                  <a:schemeClr val="tx1"/>
                </a:solidFill>
                <a:effectLst/>
                <a:latin typeface="+mn-lt"/>
                <a:ea typeface="+mn-ea"/>
                <a:cs typeface="+mn-cs"/>
              </a:rPr>
              <a:t>() method on Job. The polling interval can be set via the </a:t>
            </a:r>
            <a:r>
              <a:rPr lang="en-US" sz="1200" kern="1200" dirty="0" err="1" smtClean="0">
                <a:solidFill>
                  <a:schemeClr val="tx1"/>
                </a:solidFill>
                <a:effectLst/>
                <a:latin typeface="+mn-lt"/>
                <a:ea typeface="+mn-ea"/>
                <a:cs typeface="+mn-cs"/>
              </a:rPr>
              <a:t>mapreduce.client.comple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tion.pollinterval</a:t>
            </a:r>
            <a:r>
              <a:rPr lang="en-US" sz="1200" kern="1200" dirty="0" smtClean="0">
                <a:solidFill>
                  <a:schemeClr val="tx1"/>
                </a:solidFill>
                <a:effectLst/>
                <a:latin typeface="+mn-lt"/>
                <a:ea typeface="+mn-ea"/>
                <a:cs typeface="+mn-cs"/>
              </a:rPr>
              <a:t> configuration property.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job completion, the application master and the task containers clean up their working state, and the </a:t>
            </a:r>
            <a:r>
              <a:rPr lang="en-US" sz="1200" kern="1200" dirty="0" err="1" smtClean="0">
                <a:solidFill>
                  <a:schemeClr val="tx1"/>
                </a:solidFill>
                <a:effectLst/>
                <a:latin typeface="+mn-lt"/>
                <a:ea typeface="+mn-ea"/>
                <a:cs typeface="+mn-cs"/>
              </a:rPr>
              <a:t>OutputCommitter’s</a:t>
            </a:r>
            <a:r>
              <a:rPr lang="en-US" sz="1200" kern="1200" dirty="0" smtClean="0">
                <a:solidFill>
                  <a:schemeClr val="tx1"/>
                </a:solidFill>
                <a:effectLst/>
                <a:latin typeface="+mn-lt"/>
                <a:ea typeface="+mn-ea"/>
                <a:cs typeface="+mn-cs"/>
              </a:rPr>
              <a:t> job cleanup method is called. Job information is archived by the job history server to enable later interrogation by users if desired. </a:t>
            </a:r>
            <a:endParaRPr lang="en-US" dirty="0" smtClean="0"/>
          </a:p>
          <a:p>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15</a:t>
            </a:fld>
            <a:endParaRPr lang="en-US"/>
          </a:p>
        </p:txBody>
      </p:sp>
    </p:spTree>
    <p:extLst>
      <p:ext uri="{BB962C8B-B14F-4D97-AF65-F5344CB8AC3E}">
        <p14:creationId xmlns:p14="http://schemas.microsoft.com/office/powerpoint/2010/main" val="2372844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There are three possible places of failure in classic MapReduce. 1) Task Failure 2) Task Tracker Failure 3) Job Tracker Failure.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Task Failure: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Task failure can be due to buggy map/reduce code or due to a buggy JVM. In either case, the task tracker notices that the JVM exited abruptly or has an exception. It proceeds to mark the task as failed and notifies the Job tracker through the next heartbeat. In case of tasks that hang, the task tracker automatically marks a task as failed if the task has failed to make progress over a certain period of time (default 10 minutes). When a job tracker receives a notification that a task has failed, it updates its internal counters and reassigns the task to a different task slot on another task tracker. After 4 retries, the job is marked as failed.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Task Tracker Failure: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job tracker will notice a task tracker that hasn't sent a heartbeat in over a minute. It removes the task tracker from the list of available task trackers on which future jobs can be scheduled. All tasks that were currently active on this task tracker need to be restarted in other slots in the cluster. All map tasks that were successfully completed by this </a:t>
            </a:r>
            <a:r>
              <a:rPr lang="en-US" dirty="0" err="1" smtClean="0"/>
              <a:t>tasktracker</a:t>
            </a:r>
            <a:r>
              <a:rPr lang="en-US" dirty="0" smtClean="0"/>
              <a:t> that belong to currently active jobs, will be rescheduled as map outputs are stored in the local file system that cannot be accessed.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a:t>
            </a:r>
            <a:r>
              <a:rPr lang="en-US" dirty="0" err="1" smtClean="0"/>
              <a:t>tasktracker</a:t>
            </a:r>
            <a:r>
              <a:rPr lang="en-US" dirty="0" smtClean="0"/>
              <a:t> can also be blacklisted by the </a:t>
            </a:r>
            <a:r>
              <a:rPr lang="en-US" dirty="0" err="1" smtClean="0"/>
              <a:t>jobtracker</a:t>
            </a:r>
            <a:r>
              <a:rPr lang="en-US" dirty="0" smtClean="0"/>
              <a:t>, even if the task tracker has not failed. If more than four tasks from the same job fail on a particular task tracker (set by </a:t>
            </a:r>
            <a:r>
              <a:rPr lang="en-US" dirty="0" err="1" smtClean="0"/>
              <a:t>mapred.max.tracker.failures</a:t>
            </a:r>
            <a:r>
              <a:rPr lang="en-US" dirty="0" smtClean="0"/>
              <a:t>), the </a:t>
            </a:r>
            <a:r>
              <a:rPr lang="en-US" dirty="0" err="1" smtClean="0"/>
              <a:t>jobtracker</a:t>
            </a:r>
            <a:r>
              <a:rPr lang="en-US" dirty="0" smtClean="0"/>
              <a:t> records this as a fault. A task tracker is blacklisted if the number of faults is over some minimum threshold (the default is four, set by </a:t>
            </a:r>
            <a:r>
              <a:rPr lang="en-US" dirty="0" err="1" smtClean="0"/>
              <a:t>mapred.max.tracker.blacklists</a:t>
            </a:r>
            <a:r>
              <a:rPr lang="en-US" dirty="0" smtClean="0"/>
              <a:t>) and is significantly higher than the average number of faults for task trackers in the cluster. Blacklisted task trackers are not assigned tasks, but they continue to communicate with the </a:t>
            </a:r>
            <a:r>
              <a:rPr lang="en-US" dirty="0" err="1" smtClean="0"/>
              <a:t>jobtracker</a:t>
            </a:r>
            <a:r>
              <a:rPr lang="en-US" dirty="0" smtClean="0"/>
              <a:t>. Faults expire over time (at the rate of one per day), so task trackers get the chance to run jobs again simply by continuing to run. Alternatively, if there is an underlying fault that can be fixed (by replacing hardware, for example), the task tracker will be removed from the </a:t>
            </a:r>
            <a:r>
              <a:rPr lang="en-US" dirty="0" err="1" smtClean="0"/>
              <a:t>jobtracker's</a:t>
            </a:r>
            <a:r>
              <a:rPr lang="en-US" dirty="0" smtClean="0"/>
              <a:t> blacklist after it restarts and rejoins the cluster.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Job Tracker Failure: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There is no mechanism to recover from the failure of the job tracker in classic MapReduce. The job tracker needs to be restarted and jobs resubmitted. </a:t>
            </a:r>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16</a:t>
            </a:fld>
            <a:endParaRPr lang="en-US"/>
          </a:p>
        </p:txBody>
      </p:sp>
    </p:spTree>
    <p:extLst>
      <p:ext uri="{BB962C8B-B14F-4D97-AF65-F5344CB8AC3E}">
        <p14:creationId xmlns:p14="http://schemas.microsoft.com/office/powerpoint/2010/main" val="2239362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four possible places of failure in YARN MapReduce. 1) Task Failure 2) Application Master Failure 3) Node Manager Failure and 4) Resource Master Failure</a:t>
            </a:r>
          </a:p>
          <a:p>
            <a:endParaRPr lang="en-US" dirty="0" smtClean="0"/>
          </a:p>
          <a:p>
            <a:r>
              <a:rPr lang="en-US" dirty="0" smtClean="0"/>
              <a:t>Task Failure:</a:t>
            </a:r>
          </a:p>
          <a:p>
            <a:endParaRPr lang="en-US" dirty="0" smtClean="0"/>
          </a:p>
          <a:p>
            <a:r>
              <a:rPr lang="en-US" dirty="0" smtClean="0"/>
              <a:t>Task failure is very similar to classic MapReduce. Failed task information is communicated back to the application master through the node manager housing the container where the task was scheduled. The application master will reschedule the task and after 4 failure, the job is marked as failed.</a:t>
            </a:r>
          </a:p>
          <a:p>
            <a:endParaRPr lang="en-US" dirty="0" smtClean="0"/>
          </a:p>
          <a:p>
            <a:r>
              <a:rPr lang="en-US" dirty="0" smtClean="0"/>
              <a:t>Application Master Failure:</a:t>
            </a:r>
          </a:p>
          <a:p>
            <a:endParaRPr lang="en-US" dirty="0" smtClean="0"/>
          </a:p>
          <a:p>
            <a:r>
              <a:rPr lang="en-US" dirty="0" smtClean="0"/>
              <a:t>Applications in YARN are tried multiple times in the event of failure. By default, applications are marked as failed if they fail once, but this can be increased by setting the property </a:t>
            </a:r>
            <a:r>
              <a:rPr lang="en-US" dirty="0" err="1" smtClean="0"/>
              <a:t>yarn.resourcemanager.am.max</a:t>
            </a:r>
            <a:r>
              <a:rPr lang="en-US" dirty="0" smtClean="0"/>
              <a:t>-retries. Application manager sends regular heartbeats to the Resource manager. If the resource manager does not receive heartbeat information from the application manager, it restarts the application manager in a new container. By default, it will rerun all the tasks associated with the application.</a:t>
            </a:r>
          </a:p>
          <a:p>
            <a:endParaRPr lang="en-US" dirty="0" smtClean="0"/>
          </a:p>
          <a:p>
            <a:r>
              <a:rPr lang="en-US" dirty="0" smtClean="0"/>
              <a:t>Since the client relies on the application manager for status about the application, the client needs information about the new manager. Typically, this information is obtained by the client from the resource manager when the application is first initialized. The client typically caches this information and directs all communication to the application manager. When the client is unable to reach the application manager, it will contact the resource manager for the address of the new application manager.</a:t>
            </a:r>
          </a:p>
          <a:p>
            <a:endParaRPr lang="en-US" dirty="0" smtClean="0"/>
          </a:p>
          <a:p>
            <a:r>
              <a:rPr lang="en-US" dirty="0" smtClean="0"/>
              <a:t>Node Manager Failure:</a:t>
            </a:r>
          </a:p>
          <a:p>
            <a:endParaRPr lang="en-US" dirty="0" smtClean="0"/>
          </a:p>
          <a:p>
            <a:r>
              <a:rPr lang="en-US" dirty="0" smtClean="0"/>
              <a:t>If a node manager fails, it will stop sending heartbeats to the resource manager, and the node manager will be removed from the resource manager’s pool of available nodes. Node managers may be blacklisted if the number of failures for the application is high. Blacklisting is done by the application master, and for MapReduce the application master will try to reschedule tasks on different nodes if more than three tasks fail on a node manager.</a:t>
            </a:r>
          </a:p>
          <a:p>
            <a:endParaRPr lang="en-US" dirty="0" smtClean="0"/>
          </a:p>
          <a:p>
            <a:r>
              <a:rPr lang="en-US" dirty="0" smtClean="0"/>
              <a:t>Resource Manager Failure:</a:t>
            </a:r>
          </a:p>
          <a:p>
            <a:endParaRPr lang="en-US" dirty="0" smtClean="0"/>
          </a:p>
          <a:p>
            <a:r>
              <a:rPr lang="en-US" dirty="0" smtClean="0"/>
              <a:t>There is no mechanism to recover from the failure of the resource manager. It has to be restarted by an administrator. Resource managers do possess the ability to recover state information by talking to the node manager as well as the application managers. Future releases plan to support </a:t>
            </a:r>
            <a:r>
              <a:rPr lang="en-US" dirty="0" err="1" smtClean="0"/>
              <a:t>checkpointing</a:t>
            </a:r>
            <a:r>
              <a:rPr lang="en-US" dirty="0" smtClean="0"/>
              <a:t> to save state information in persistent storage. This should lead to faster recovery times.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17</a:t>
            </a:fld>
            <a:endParaRPr lang="en-US"/>
          </a:p>
        </p:txBody>
      </p:sp>
    </p:spTree>
    <p:extLst>
      <p:ext uri="{BB962C8B-B14F-4D97-AF65-F5344CB8AC3E}">
        <p14:creationId xmlns:p14="http://schemas.microsoft.com/office/powerpoint/2010/main" val="4286874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Early versions of Hadoop had a very simple approach to scheduling users’ jobs: they ran in order of submission, using a FIFO scheduler. Typically, each job would use the whole cluster, so jobs had to wait their turn. Although a shared cluster offers great potential for offering large resources to many users, the problem of sharing resources fairly between users requires a better scheduler. Production jobs need to complete in a timely manner, while allowing users who are making smaller ad hoc queries to get results back in a reasonable time. Later on, the ability to set a job’s priority was added, via the </a:t>
            </a:r>
            <a:r>
              <a:rPr lang="en-US" sz="1200" kern="1200" dirty="0" err="1" smtClean="0">
                <a:solidFill>
                  <a:schemeClr val="tx1"/>
                </a:solidFill>
                <a:effectLst/>
                <a:latin typeface="+mn-lt"/>
                <a:ea typeface="+mn-ea"/>
                <a:cs typeface="+mn-cs"/>
              </a:rPr>
              <a:t>mapred.job.priority</a:t>
            </a:r>
            <a:r>
              <a:rPr lang="en-US" sz="1200" kern="1200" dirty="0" smtClean="0">
                <a:solidFill>
                  <a:schemeClr val="tx1"/>
                </a:solidFill>
                <a:effectLst/>
                <a:latin typeface="+mn-lt"/>
                <a:ea typeface="+mn-ea"/>
                <a:cs typeface="+mn-cs"/>
              </a:rPr>
              <a:t> property or the </a:t>
            </a:r>
            <a:r>
              <a:rPr lang="en-US" sz="1200" kern="1200" dirty="0" err="1" smtClean="0">
                <a:solidFill>
                  <a:schemeClr val="tx1"/>
                </a:solidFill>
                <a:effectLst/>
                <a:latin typeface="+mn-lt"/>
                <a:ea typeface="+mn-ea"/>
                <a:cs typeface="+mn-cs"/>
              </a:rPr>
              <a:t>setJobPriority</a:t>
            </a:r>
            <a:r>
              <a:rPr lang="en-US" sz="1200" kern="1200" dirty="0" smtClean="0">
                <a:solidFill>
                  <a:schemeClr val="tx1"/>
                </a:solidFill>
                <a:effectLst/>
                <a:latin typeface="+mn-lt"/>
                <a:ea typeface="+mn-ea"/>
                <a:cs typeface="+mn-cs"/>
              </a:rPr>
              <a:t>() method on </a:t>
            </a:r>
            <a:r>
              <a:rPr lang="en-US" sz="1200" kern="1200" dirty="0" err="1" smtClean="0">
                <a:solidFill>
                  <a:schemeClr val="tx1"/>
                </a:solidFill>
                <a:effectLst/>
                <a:latin typeface="+mn-lt"/>
                <a:ea typeface="+mn-ea"/>
                <a:cs typeface="+mn-cs"/>
              </a:rPr>
              <a:t>JobClient</a:t>
            </a:r>
            <a:r>
              <a:rPr lang="en-US" sz="1200" kern="1200" dirty="0" smtClean="0">
                <a:solidFill>
                  <a:schemeClr val="tx1"/>
                </a:solidFill>
                <a:effectLst/>
                <a:latin typeface="+mn-lt"/>
                <a:ea typeface="+mn-ea"/>
                <a:cs typeface="+mn-cs"/>
              </a:rPr>
              <a:t> (both of which take one of the values VERY_HIGH, HIGH, NORMAL, LOW, or VERY_LOW). When the job scheduler is choosing the next job to run, it selects one with the highest priority. However, with the FIFO scheduler, priorities do not support </a:t>
            </a:r>
            <a:r>
              <a:rPr lang="en-US" sz="1200" i="1" kern="1200" dirty="0" smtClean="0">
                <a:solidFill>
                  <a:schemeClr val="tx1"/>
                </a:solidFill>
                <a:effectLst/>
                <a:latin typeface="+mn-lt"/>
                <a:ea typeface="+mn-ea"/>
                <a:cs typeface="+mn-cs"/>
              </a:rPr>
              <a:t>preemption</a:t>
            </a:r>
            <a:r>
              <a:rPr lang="en-US" sz="1200" kern="1200" dirty="0" smtClean="0">
                <a:solidFill>
                  <a:schemeClr val="tx1"/>
                </a:solidFill>
                <a:effectLst/>
                <a:latin typeface="+mn-lt"/>
                <a:ea typeface="+mn-ea"/>
                <a:cs typeface="+mn-cs"/>
              </a:rPr>
              <a:t>, so a high-priority job can still be blocked by a long-running, low-priority job that started before the high-priority job was scheduled.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r>
              <a:rPr lang="en-US" sz="1200" kern="1200" dirty="0" smtClean="0">
                <a:solidFill>
                  <a:schemeClr val="tx1"/>
                </a:solidFill>
                <a:effectLst/>
                <a:latin typeface="+mn-lt"/>
                <a:ea typeface="+mn-ea"/>
                <a:cs typeface="+mn-cs"/>
              </a:rPr>
              <a:t>The Fair Scheduler aims to give every user a fair share of the cluster capacity over time. If a single job is running, it gets all of the cluster. As more jobs are submitted, free task slots are given to the jobs in such a way as to give each user a fair share of the cluster. A short job belonging to one user will complete in a reasonable time even while another user’s long job is running, and the long job will still make progress. Jobs are placed in pools, and by default, each user gets her own pool. A user who submits more jobs than a second user will not get any more cluster resources than the second, on average. It is also possible to define custom pools with guaranteed minimum capacities specified in terms of the number of map and reduce slots, and to set weightings for each pool. The Fair Scheduler supports preemption, so if a pool has not received its fair share for a certain period of time, the scheduler will kill tasks in pools running over capacity in order to give more slots to the pool running under capacity.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Capacity Scheduler takes a slightly different approach to multiuser scheduling. A cluster is made up of a number of queues (like the Fair Scheduler’s pools), which may be hierarchical (so a queue may be the child of another queue), and each queue has an allocated capacity. This is like the Fair Scheduler, except that within each queue, jobs are scheduled using FIFO scheduling (with priorities). In effect, the Capacity Scheduler allows users or organizations (defined using queues) to simulate a separate MapReduce cluster with FIFO scheduling for each user or organization. In contrast, the Fair </a:t>
            </a:r>
            <a:r>
              <a:rPr lang="en-US" sz="1200" kern="1200" dirty="0" err="1" smtClean="0">
                <a:solidFill>
                  <a:schemeClr val="tx1"/>
                </a:solidFill>
                <a:effectLst/>
                <a:latin typeface="+mn-lt"/>
                <a:ea typeface="+mn-ea"/>
                <a:cs typeface="+mn-cs"/>
              </a:rPr>
              <a:t>Sched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uler</a:t>
            </a:r>
            <a:r>
              <a:rPr lang="en-US" sz="1200" kern="1200" dirty="0" smtClean="0">
                <a:solidFill>
                  <a:schemeClr val="tx1"/>
                </a:solidFill>
                <a:effectLst/>
                <a:latin typeface="+mn-lt"/>
                <a:ea typeface="+mn-ea"/>
                <a:cs typeface="+mn-cs"/>
              </a:rPr>
              <a:t> (which actually also supports FIFO job scheduling within pools as an option, making it like the Capacity Scheduler) enforces fair sharing within each pool, so running jobs share the pool’s resources.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18</a:t>
            </a:fld>
            <a:endParaRPr lang="en-US"/>
          </a:p>
        </p:txBody>
      </p:sp>
    </p:spTree>
    <p:extLst>
      <p:ext uri="{BB962C8B-B14F-4D97-AF65-F5344CB8AC3E}">
        <p14:creationId xmlns:p14="http://schemas.microsoft.com/office/powerpoint/2010/main" val="887531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MapReduce makes the guarantee that the input to every reducer is sorted by key. The process by which the system performs the sort—and transfers the map outputs to the reducers as inputs—is known as the </a:t>
            </a:r>
            <a:r>
              <a:rPr lang="en-US" sz="1200" i="1" kern="1200" dirty="0" smtClean="0">
                <a:solidFill>
                  <a:schemeClr val="tx1"/>
                </a:solidFill>
                <a:effectLst/>
                <a:latin typeface="+mn-lt"/>
                <a:ea typeface="+mn-ea"/>
                <a:cs typeface="+mn-cs"/>
              </a:rPr>
              <a:t>shuffle. </a:t>
            </a:r>
            <a:endParaRPr lang="en-US" dirty="0" smtClean="0"/>
          </a:p>
          <a:p>
            <a:endParaRPr lang="en-US" dirty="0" smtClean="0"/>
          </a:p>
          <a:p>
            <a:r>
              <a:rPr lang="en-US" dirty="0" smtClean="0"/>
              <a:t>What</a:t>
            </a:r>
            <a:r>
              <a:rPr lang="en-US" baseline="0" dirty="0" smtClean="0"/>
              <a:t> happens on the map side?</a:t>
            </a:r>
          </a:p>
          <a:p>
            <a:endParaRPr lang="en-US" baseline="0" dirty="0" smtClean="0"/>
          </a:p>
          <a:p>
            <a:r>
              <a:rPr lang="en-US" sz="1200" kern="1200" dirty="0" smtClean="0">
                <a:solidFill>
                  <a:schemeClr val="tx1"/>
                </a:solidFill>
                <a:effectLst/>
                <a:latin typeface="+mn-lt"/>
                <a:ea typeface="+mn-ea"/>
                <a:cs typeface="+mn-cs"/>
              </a:rPr>
              <a:t>When the map function starts producing output, it is not simply written to disk. The process is more involved, and takes advantage of buffering writes in memory and doing some presorting for efficiency reasons.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map task has a circular memory buffer that it writes the output to. The buffer is 100 MB by default, a size that can be tuned by changing the </a:t>
            </a:r>
            <a:r>
              <a:rPr lang="en-US" sz="1200" kern="1200" dirty="0" err="1" smtClean="0">
                <a:solidFill>
                  <a:schemeClr val="tx1"/>
                </a:solidFill>
                <a:effectLst/>
                <a:latin typeface="+mn-lt"/>
                <a:ea typeface="+mn-ea"/>
                <a:cs typeface="+mn-cs"/>
              </a:rPr>
              <a:t>io.sort.mb</a:t>
            </a:r>
            <a:r>
              <a:rPr lang="en-US" sz="1200" kern="1200" dirty="0" smtClean="0">
                <a:solidFill>
                  <a:schemeClr val="tx1"/>
                </a:solidFill>
                <a:effectLst/>
                <a:latin typeface="+mn-lt"/>
                <a:ea typeface="+mn-ea"/>
                <a:cs typeface="+mn-cs"/>
              </a:rPr>
              <a:t> property. When the contents of the buffer reaches a certain threshold size (</a:t>
            </a:r>
            <a:r>
              <a:rPr lang="en-US" sz="1200" kern="1200" dirty="0" err="1" smtClean="0">
                <a:solidFill>
                  <a:schemeClr val="tx1"/>
                </a:solidFill>
                <a:effectLst/>
                <a:latin typeface="+mn-lt"/>
                <a:ea typeface="+mn-ea"/>
                <a:cs typeface="+mn-cs"/>
              </a:rPr>
              <a:t>io.sort.spill.percent</a:t>
            </a:r>
            <a:r>
              <a:rPr lang="en-US" sz="1200" kern="1200" dirty="0" smtClean="0">
                <a:solidFill>
                  <a:schemeClr val="tx1"/>
                </a:solidFill>
                <a:effectLst/>
                <a:latin typeface="+mn-lt"/>
                <a:ea typeface="+mn-ea"/>
                <a:cs typeface="+mn-cs"/>
              </a:rPr>
              <a:t>, which has the default 0.80, or 80%), a background thread will start to </a:t>
            </a:r>
            <a:r>
              <a:rPr lang="en-US" sz="1200" i="1" kern="1200" dirty="0" smtClean="0">
                <a:solidFill>
                  <a:schemeClr val="tx1"/>
                </a:solidFill>
                <a:effectLst/>
                <a:latin typeface="+mn-lt"/>
                <a:ea typeface="+mn-ea"/>
                <a:cs typeface="+mn-cs"/>
              </a:rPr>
              <a:t>spill </a:t>
            </a:r>
            <a:r>
              <a:rPr lang="en-US" sz="1200" kern="1200" dirty="0" smtClean="0">
                <a:solidFill>
                  <a:schemeClr val="tx1"/>
                </a:solidFill>
                <a:effectLst/>
                <a:latin typeface="+mn-lt"/>
                <a:ea typeface="+mn-ea"/>
                <a:cs typeface="+mn-cs"/>
              </a:rPr>
              <a:t>the contents to disk. Map outputs will continue to be written to the buffer while the spill takes place, but if the buffer fills up during this time, the map will block until the spill is complete. </a:t>
            </a:r>
            <a:endParaRPr lang="en-US" dirty="0" smtClean="0"/>
          </a:p>
          <a:p>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Spills are written in round-robin fashion to the directories specified by the </a:t>
            </a:r>
            <a:r>
              <a:rPr lang="en-US" sz="1200" kern="1200" dirty="0" err="1" smtClean="0">
                <a:solidFill>
                  <a:schemeClr val="tx1"/>
                </a:solidFill>
                <a:effectLst/>
                <a:latin typeface="+mn-lt"/>
                <a:ea typeface="+mn-ea"/>
                <a:cs typeface="+mn-cs"/>
              </a:rPr>
              <a:t>mapred.local.dir</a:t>
            </a:r>
            <a:r>
              <a:rPr lang="en-US" sz="1200" kern="1200" dirty="0" smtClean="0">
                <a:solidFill>
                  <a:schemeClr val="tx1"/>
                </a:solidFill>
                <a:effectLst/>
                <a:latin typeface="+mn-lt"/>
                <a:ea typeface="+mn-ea"/>
                <a:cs typeface="+mn-cs"/>
              </a:rPr>
              <a:t> property, in a job-specific subdirectory. Before it writes to disk, the thread first divides the data into partitions corresponding to the reducers that they will ultimately be sent to. Within each partition, the back- ground thread performs an in-memory sort by key, and if there is a combiner function, it is run on the output of the sort. Running the combiner function makes for a more compact map output, so there is less data to write to local disk and to transfer to the reducer. Each time the memory buffer reaches the spill threshold, a new spill file is created, so after the map task has written its last output record, there could be several spill files. Before the task is finished, the spill files are merged into a single partitioned and sorted output file. If there are at least three spill files (set by the </a:t>
            </a:r>
            <a:r>
              <a:rPr lang="en-US" sz="1200" kern="1200" dirty="0" err="1" smtClean="0">
                <a:solidFill>
                  <a:schemeClr val="tx1"/>
                </a:solidFill>
                <a:effectLst/>
                <a:latin typeface="+mn-lt"/>
                <a:ea typeface="+mn-ea"/>
                <a:cs typeface="+mn-cs"/>
              </a:rPr>
              <a:t>min.num.spills.for.combine</a:t>
            </a:r>
            <a:r>
              <a:rPr lang="en-US" sz="1200" kern="1200" dirty="0" smtClean="0">
                <a:solidFill>
                  <a:schemeClr val="tx1"/>
                </a:solidFill>
                <a:effectLst/>
                <a:latin typeface="+mn-lt"/>
                <a:ea typeface="+mn-ea"/>
                <a:cs typeface="+mn-cs"/>
              </a:rPr>
              <a:t> property), the combiner is run again before the output file is written.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happens</a:t>
            </a:r>
            <a:r>
              <a:rPr lang="en-US" baseline="0" dirty="0" smtClean="0"/>
              <a:t> on the reduce side?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map output file is sitting on the local disk of the machine that ran the map task (note that although map outputs always get written to local disk, reduce outputs may not be), but now it is needed by the machine that is about to run the reduce task for the partition. Furthermore, the reduce task needs the map output for its particular partition from several map tasks across the cluster. The map tasks may finish at different times, so the reduce task starts copying their outputs as soon as each completes. This is known as the </a:t>
            </a:r>
            <a:r>
              <a:rPr lang="en-US" sz="1200" i="1" kern="1200" dirty="0" smtClean="0">
                <a:solidFill>
                  <a:schemeClr val="tx1"/>
                </a:solidFill>
                <a:effectLst/>
                <a:latin typeface="+mn-lt"/>
                <a:ea typeface="+mn-ea"/>
                <a:cs typeface="+mn-cs"/>
              </a:rPr>
              <a:t>copy phase </a:t>
            </a:r>
            <a:r>
              <a:rPr lang="en-US" sz="1200" kern="1200" dirty="0" smtClean="0">
                <a:solidFill>
                  <a:schemeClr val="tx1"/>
                </a:solidFill>
                <a:effectLst/>
                <a:latin typeface="+mn-lt"/>
                <a:ea typeface="+mn-ea"/>
                <a:cs typeface="+mn-cs"/>
              </a:rPr>
              <a:t>of the reduce task. The reduce task has a small number of copier threads so that it can fetch map outputs in parallel. The default is five threads, but this number can be changed by setting the </a:t>
            </a:r>
            <a:r>
              <a:rPr lang="en-US" sz="1200" kern="1200" dirty="0" err="1" smtClean="0">
                <a:solidFill>
                  <a:schemeClr val="tx1"/>
                </a:solidFill>
                <a:effectLst/>
                <a:latin typeface="+mn-lt"/>
                <a:ea typeface="+mn-ea"/>
                <a:cs typeface="+mn-cs"/>
              </a:rPr>
              <a:t>mapred.reduce.parallel.copies</a:t>
            </a:r>
            <a:r>
              <a:rPr lang="en-US" sz="1200" kern="1200" dirty="0" smtClean="0">
                <a:solidFill>
                  <a:schemeClr val="tx1"/>
                </a:solidFill>
                <a:effectLst/>
                <a:latin typeface="+mn-lt"/>
                <a:ea typeface="+mn-ea"/>
                <a:cs typeface="+mn-cs"/>
              </a:rPr>
              <a:t> property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 does</a:t>
            </a:r>
            <a:r>
              <a:rPr lang="en-US" baseline="0" dirty="0" smtClean="0"/>
              <a:t> the reducer where to fetch the output from?</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r>
              <a:rPr lang="en-US" sz="1200" kern="1200" dirty="0" smtClean="0">
                <a:solidFill>
                  <a:schemeClr val="tx1"/>
                </a:solidFill>
                <a:effectLst/>
                <a:latin typeface="+mn-lt"/>
                <a:ea typeface="+mn-ea"/>
                <a:cs typeface="+mn-cs"/>
              </a:rPr>
              <a:t>As map tasks complete successfully, they notify their parent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of the status update, which in turn notifies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(In MapReduce 2, the tasks notify their application master directly.) These notifications are transmitted over the heartbeat communication mechanism described earlier. Therefore, for a given job,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applica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tion</a:t>
            </a:r>
            <a:r>
              <a:rPr lang="en-US" sz="1200" kern="1200" dirty="0" smtClean="0">
                <a:solidFill>
                  <a:schemeClr val="tx1"/>
                </a:solidFill>
                <a:effectLst/>
                <a:latin typeface="+mn-lt"/>
                <a:ea typeface="+mn-ea"/>
                <a:cs typeface="+mn-cs"/>
              </a:rPr>
              <a:t> master) knows the mapping between map outputs and hosts. A thread in the reducer periodically asks the master for map output hosts until it has retrieved them all. Hosts do not delete map outputs from disk as soon as the first reducer has retrieved them, as the reducer may subsequently fail. Instead, they wait until they are told to delete them by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(or application master), which is after the job has completed.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map outputs are copied to the reduce task JVM’s memory if they are small enough,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otherwise, they are copied to disk. When the in-memory buffer reaches a threshold size (controlled by </a:t>
            </a:r>
            <a:r>
              <a:rPr lang="en-US" sz="1200" kern="1200" dirty="0" err="1" smtClean="0">
                <a:solidFill>
                  <a:schemeClr val="tx1"/>
                </a:solidFill>
                <a:effectLst/>
                <a:latin typeface="+mn-lt"/>
                <a:ea typeface="+mn-ea"/>
                <a:cs typeface="+mn-cs"/>
              </a:rPr>
              <a:t>mapred.job.shuffle.merge.percent</a:t>
            </a:r>
            <a:r>
              <a:rPr lang="en-US" sz="1200" kern="1200" dirty="0" smtClean="0">
                <a:solidFill>
                  <a:schemeClr val="tx1"/>
                </a:solidFill>
                <a:effectLst/>
                <a:latin typeface="+mn-lt"/>
                <a:ea typeface="+mn-ea"/>
                <a:cs typeface="+mn-cs"/>
              </a:rPr>
              <a:t>) or reaches a threshold number of map outputs (</a:t>
            </a:r>
            <a:r>
              <a:rPr lang="en-US" sz="1200" kern="1200" dirty="0" err="1" smtClean="0">
                <a:solidFill>
                  <a:schemeClr val="tx1"/>
                </a:solidFill>
                <a:effectLst/>
                <a:latin typeface="+mn-lt"/>
                <a:ea typeface="+mn-ea"/>
                <a:cs typeface="+mn-cs"/>
              </a:rPr>
              <a:t>mapred.inmem.merge.threshold</a:t>
            </a:r>
            <a:r>
              <a:rPr lang="en-US" sz="1200" kern="1200" dirty="0" smtClean="0">
                <a:solidFill>
                  <a:schemeClr val="tx1"/>
                </a:solidFill>
                <a:effectLst/>
                <a:latin typeface="+mn-lt"/>
                <a:ea typeface="+mn-ea"/>
                <a:cs typeface="+mn-cs"/>
              </a:rPr>
              <a:t>), it is merged and spilled to disk. If a combiner is specified, it will be run during the merge to reduce the amount of data written to disk. </a:t>
            </a:r>
          </a:p>
          <a:p>
            <a:endParaRPr lang="en-US" dirty="0" smtClean="0"/>
          </a:p>
          <a:p>
            <a:r>
              <a:rPr lang="en-US" sz="1200" kern="1200" dirty="0" smtClean="0">
                <a:solidFill>
                  <a:schemeClr val="tx1"/>
                </a:solidFill>
                <a:effectLst/>
                <a:latin typeface="+mn-lt"/>
                <a:ea typeface="+mn-ea"/>
                <a:cs typeface="+mn-cs"/>
              </a:rPr>
              <a:t>As the copies accumulate on disk, a background thread merges them into larger, sorted files. This saves some time merging later on. Note that any map outputs that were compressed (by the map task) have to be decompressed in memory in order to perform a merge on them. When all the map outputs have been copied, the reduce task moves into the </a:t>
            </a:r>
            <a:r>
              <a:rPr lang="en-US" sz="1200" i="1" kern="1200" dirty="0" smtClean="0">
                <a:solidFill>
                  <a:schemeClr val="tx1"/>
                </a:solidFill>
                <a:effectLst/>
                <a:latin typeface="+mn-lt"/>
                <a:ea typeface="+mn-ea"/>
                <a:cs typeface="+mn-cs"/>
              </a:rPr>
              <a:t>sort phase </a:t>
            </a:r>
            <a:r>
              <a:rPr lang="en-US" sz="1200" kern="1200" dirty="0" smtClean="0">
                <a:solidFill>
                  <a:schemeClr val="tx1"/>
                </a:solidFill>
                <a:effectLst/>
                <a:latin typeface="+mn-lt"/>
                <a:ea typeface="+mn-ea"/>
                <a:cs typeface="+mn-cs"/>
              </a:rPr>
              <a:t>(which should properly be called the </a:t>
            </a:r>
            <a:r>
              <a:rPr lang="en-US" sz="1200" i="1" kern="1200" dirty="0" smtClean="0">
                <a:solidFill>
                  <a:schemeClr val="tx1"/>
                </a:solidFill>
                <a:effectLst/>
                <a:latin typeface="+mn-lt"/>
                <a:ea typeface="+mn-ea"/>
                <a:cs typeface="+mn-cs"/>
              </a:rPr>
              <a:t>merge </a:t>
            </a:r>
            <a:r>
              <a:rPr lang="en-US" sz="1200" kern="1200" dirty="0" smtClean="0">
                <a:solidFill>
                  <a:schemeClr val="tx1"/>
                </a:solidFill>
                <a:effectLst/>
                <a:latin typeface="+mn-lt"/>
                <a:ea typeface="+mn-ea"/>
                <a:cs typeface="+mn-cs"/>
              </a:rPr>
              <a:t>phase, as the sorting was carried out on the map side), which merges the map outputs, maintaining their sort ordering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5AECCBE-F994-1347-BB4C-55F61C0CDCAF}" type="slidenum">
              <a:rPr lang="en-US" smtClean="0"/>
              <a:t>19</a:t>
            </a:fld>
            <a:endParaRPr lang="en-US"/>
          </a:p>
        </p:txBody>
      </p:sp>
    </p:spTree>
    <p:extLst>
      <p:ext uri="{BB962C8B-B14F-4D97-AF65-F5344CB8AC3E}">
        <p14:creationId xmlns:p14="http://schemas.microsoft.com/office/powerpoint/2010/main" val="2249993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makes the job execution time sensitive to slow-running tasks, as it takes only one slow task to make the whole job take significantly longer than it would have done otherwise. When a job consists of hundreds or thousands of tasks, the possibility of a few straggling tasks is very real. </a:t>
            </a:r>
          </a:p>
          <a:p>
            <a:endParaRPr lang="en-US" dirty="0" smtClean="0"/>
          </a:p>
          <a:p>
            <a:r>
              <a:rPr lang="en-US" sz="1200" kern="1200" dirty="0" smtClean="0">
                <a:solidFill>
                  <a:schemeClr val="tx1"/>
                </a:solidFill>
                <a:effectLst/>
                <a:latin typeface="+mn-lt"/>
                <a:ea typeface="+mn-ea"/>
                <a:cs typeface="+mn-cs"/>
              </a:rPr>
              <a:t>Tasks may be slow for various reasons, including hardware degradation or software misconfiguration, but the causes may be hard to detect because the tasks still complete successfully, albeit after a longer time than expected. Hadoop doesn’t try to diagnose and fix slow-running tasks; instead, it tries to detect when a task is running slower than expected and launches another equivalent task as a backup. This is termed </a:t>
            </a:r>
            <a:r>
              <a:rPr lang="en-US" sz="1200" i="1" kern="1200" dirty="0" smtClean="0">
                <a:solidFill>
                  <a:schemeClr val="tx1"/>
                </a:solidFill>
                <a:effectLst/>
                <a:latin typeface="+mn-lt"/>
                <a:ea typeface="+mn-ea"/>
                <a:cs typeface="+mn-cs"/>
              </a:rPr>
              <a:t>speculative execution </a:t>
            </a:r>
            <a:r>
              <a:rPr lang="en-US" sz="1200" kern="1200" dirty="0" smtClean="0">
                <a:solidFill>
                  <a:schemeClr val="tx1"/>
                </a:solidFill>
                <a:effectLst/>
                <a:latin typeface="+mn-lt"/>
                <a:ea typeface="+mn-ea"/>
                <a:cs typeface="+mn-cs"/>
              </a:rPr>
              <a:t>of tasks. </a:t>
            </a:r>
            <a:endParaRPr lang="en-US" dirty="0" smtClean="0"/>
          </a:p>
          <a:p>
            <a:r>
              <a:rPr lang="en-US" sz="1200" kern="1200" dirty="0" smtClean="0">
                <a:solidFill>
                  <a:schemeClr val="tx1"/>
                </a:solidFill>
                <a:effectLst/>
                <a:latin typeface="+mn-lt"/>
                <a:ea typeface="+mn-ea"/>
                <a:cs typeface="+mn-cs"/>
              </a:rPr>
              <a:t>It’s important to understand that speculative execution does not work by launching two duplicate tasks at about the same time so they can race each other. This would be wasteful of cluster resources. Rather, a speculative task is launched only after all the tasks for a job have been launched, and then only for tasks that have been running for some time (at least a minute) and have failed to make as much progress, on average, as the other tasks from the job. When a task completes successfully, any duplicate tasks that are running are killed since they are no longer needed. So if the original task com- </a:t>
            </a:r>
            <a:r>
              <a:rPr lang="en-US" sz="1200" kern="1200" dirty="0" err="1" smtClean="0">
                <a:solidFill>
                  <a:schemeClr val="tx1"/>
                </a:solidFill>
                <a:effectLst/>
                <a:latin typeface="+mn-lt"/>
                <a:ea typeface="+mn-ea"/>
                <a:cs typeface="+mn-cs"/>
              </a:rPr>
              <a:t>pletes</a:t>
            </a:r>
            <a:r>
              <a:rPr lang="en-US" sz="1200" kern="1200" dirty="0" smtClean="0">
                <a:solidFill>
                  <a:schemeClr val="tx1"/>
                </a:solidFill>
                <a:effectLst/>
                <a:latin typeface="+mn-lt"/>
                <a:ea typeface="+mn-ea"/>
                <a:cs typeface="+mn-cs"/>
              </a:rPr>
              <a:t> before the speculative task, the speculative task is killed; on the other hand, if the speculative task finishes first, the original is killed. </a:t>
            </a:r>
          </a:p>
          <a:p>
            <a:endParaRPr lang="en-US" dirty="0" smtClean="0"/>
          </a:p>
          <a:p>
            <a:r>
              <a:rPr lang="en-US" sz="1200" kern="1200" dirty="0" err="1" smtClean="0">
                <a:solidFill>
                  <a:schemeClr val="tx1"/>
                </a:solidFill>
                <a:effectLst/>
                <a:latin typeface="+mn-lt"/>
                <a:ea typeface="+mn-ea"/>
                <a:cs typeface="+mn-cs"/>
              </a:rPr>
              <a:t>mapred.map.tasks.speculative.execution</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mapred.reduce.tasks.speculative.execution</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Type  - </a:t>
            </a:r>
            <a:r>
              <a:rPr lang="en-US" sz="1200" b="1" kern="1200" dirty="0" err="1" smtClean="0">
                <a:solidFill>
                  <a:schemeClr val="tx1"/>
                </a:solidFill>
                <a:effectLst/>
                <a:latin typeface="+mn-lt"/>
                <a:ea typeface="+mn-ea"/>
                <a:cs typeface="+mn-cs"/>
              </a:rPr>
              <a:t>boolean</a:t>
            </a:r>
            <a:r>
              <a:rPr lang="en-US" sz="1200" b="1" kern="1200" dirty="0" smtClean="0">
                <a:solidFill>
                  <a:schemeClr val="tx1"/>
                </a:solidFill>
                <a:effectLst/>
                <a:latin typeface="+mn-lt"/>
                <a:ea typeface="+mn-ea"/>
                <a:cs typeface="+mn-cs"/>
              </a:rPr>
              <a:t> Default value – true</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yarn.app.mapreduce.am.job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speculator.class</a:t>
            </a:r>
            <a:r>
              <a:rPr lang="en-US"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Type</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Class Default value </a:t>
            </a:r>
            <a:r>
              <a:rPr lang="en-US" sz="1200" kern="1200" dirty="0" err="1" smtClean="0">
                <a:solidFill>
                  <a:schemeClr val="tx1"/>
                </a:solidFill>
                <a:effectLst/>
                <a:latin typeface="+mn-lt"/>
                <a:ea typeface="+mn-ea"/>
                <a:cs typeface="+mn-cs"/>
              </a:rPr>
              <a:t>org.apache.hadoop.mapre</a:t>
            </a:r>
            <a:r>
              <a:rPr lang="en-US" sz="1200" kern="1200" dirty="0" smtClean="0">
                <a:solidFill>
                  <a:schemeClr val="tx1"/>
                </a:solidFill>
                <a:effectLst/>
                <a:latin typeface="+mn-lt"/>
                <a:ea typeface="+mn-ea"/>
                <a:cs typeface="+mn-cs"/>
              </a:rPr>
              <a:t> duce.v2. </a:t>
            </a:r>
            <a:r>
              <a:rPr lang="en-US" sz="1200" kern="1200" dirty="0" err="1" smtClean="0">
                <a:solidFill>
                  <a:schemeClr val="tx1"/>
                </a:solidFill>
                <a:effectLst/>
                <a:latin typeface="+mn-lt"/>
                <a:ea typeface="+mn-ea"/>
                <a:cs typeface="+mn-cs"/>
              </a:rPr>
              <a:t>app.speculate.DefaultSpeculator</a:t>
            </a:r>
            <a:r>
              <a:rPr lang="en-US" sz="1200" kern="1200" dirty="0" smtClean="0">
                <a:solidFill>
                  <a:schemeClr val="tx1"/>
                </a:solidFill>
                <a:effectLst/>
                <a:latin typeface="+mn-lt"/>
                <a:ea typeface="+mn-ea"/>
                <a:cs typeface="+mn-cs"/>
              </a:rPr>
              <a:t> </a:t>
            </a:r>
          </a:p>
          <a:p>
            <a:endParaRPr lang="en-US" dirty="0" smtClean="0"/>
          </a:p>
          <a:p>
            <a:endParaRPr lang="en-US" dirty="0" smtClean="0"/>
          </a:p>
          <a:p>
            <a:endParaRPr lang="en-US" dirty="0" smtClean="0"/>
          </a:p>
          <a:p>
            <a:r>
              <a:rPr lang="en-US" sz="1200" kern="1200" dirty="0" smtClean="0">
                <a:solidFill>
                  <a:schemeClr val="tx1"/>
                </a:solidFill>
                <a:effectLst/>
                <a:latin typeface="+mn-lt"/>
                <a:ea typeface="+mn-ea"/>
                <a:cs typeface="+mn-cs"/>
              </a:rPr>
              <a:t>Why would you ever want to turn off speculative execution? The goal of speculative execution is to reduce job execution time, but this comes at the cost of cluster efficiency. On a busy cluster, speculative execution can reduce overall throughput, since redundant tasks are being executed in an attempt to bring down the execution time for a single job. For this reason, some cluster administrators prefer to turn it off on the cluster and have users explicitly turn it on for individual jobs. This was especially relevant for older versions of Hadoop, when speculative execution could be overly aggressive in scheduling speculative tasks. </a:t>
            </a:r>
            <a:endParaRPr lang="en-US" dirty="0" smtClean="0"/>
          </a:p>
          <a:p>
            <a:r>
              <a:rPr lang="en-US" sz="1200" kern="1200" dirty="0" smtClean="0">
                <a:solidFill>
                  <a:schemeClr val="tx1"/>
                </a:solidFill>
                <a:effectLst/>
                <a:latin typeface="+mn-lt"/>
                <a:ea typeface="+mn-ea"/>
                <a:cs typeface="+mn-cs"/>
              </a:rPr>
              <a:t>There is a good case for turning off speculative execution for reduce tasks, since any duplicate reduce tasks have to fetch the same map outputs as the original task, and this can significantly increase network traffic on the cluster. </a:t>
            </a:r>
            <a:endParaRPr lang="en-US" dirty="0" smtClean="0"/>
          </a:p>
          <a:p>
            <a:r>
              <a:rPr lang="en-US" sz="1200" kern="1200" dirty="0" smtClean="0">
                <a:solidFill>
                  <a:schemeClr val="tx1"/>
                </a:solidFill>
                <a:effectLst/>
                <a:latin typeface="+mn-lt"/>
                <a:ea typeface="+mn-ea"/>
                <a:cs typeface="+mn-cs"/>
              </a:rPr>
              <a:t>Another reason for turning off speculative execution is for tasks that are not idempotent. However, in many cases it is possible to write tasks to be idempotent and use an </a:t>
            </a:r>
            <a:r>
              <a:rPr lang="en-US" sz="1200" kern="1200" dirty="0" err="1" smtClean="0">
                <a:solidFill>
                  <a:schemeClr val="tx1"/>
                </a:solidFill>
                <a:effectLst/>
                <a:latin typeface="+mn-lt"/>
                <a:ea typeface="+mn-ea"/>
                <a:cs typeface="+mn-cs"/>
              </a:rPr>
              <a:t>OutputCommitter</a:t>
            </a:r>
            <a:r>
              <a:rPr lang="en-US" sz="1200" kern="1200" dirty="0" smtClean="0">
                <a:solidFill>
                  <a:schemeClr val="tx1"/>
                </a:solidFill>
                <a:effectLst/>
                <a:latin typeface="+mn-lt"/>
                <a:ea typeface="+mn-ea"/>
                <a:cs typeface="+mn-cs"/>
              </a:rPr>
              <a:t> to promote the output to its final location when the task succeeds. This technique is explained in more detail in the next section. </a:t>
            </a:r>
            <a:endParaRPr lang="en-US" dirty="0" smtClean="0"/>
          </a:p>
          <a:p>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20</a:t>
            </a:fld>
            <a:endParaRPr lang="en-US"/>
          </a:p>
        </p:txBody>
      </p:sp>
    </p:spTree>
    <p:extLst>
      <p:ext uri="{BB962C8B-B14F-4D97-AF65-F5344CB8AC3E}">
        <p14:creationId xmlns:p14="http://schemas.microsoft.com/office/powerpoint/2010/main" val="3318192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run a MapReduce job with a single method call: submit() on a Job object (note that you can also call </a:t>
            </a:r>
            <a:r>
              <a:rPr lang="en-US" sz="1200" kern="1200" dirty="0" err="1" smtClean="0">
                <a:solidFill>
                  <a:schemeClr val="tx1"/>
                </a:solidFill>
                <a:effectLst/>
                <a:latin typeface="+mn-lt"/>
                <a:ea typeface="+mn-ea"/>
                <a:cs typeface="+mn-cs"/>
              </a:rPr>
              <a:t>waitForCompletion</a:t>
            </a:r>
            <a:r>
              <a:rPr lang="en-US" sz="1200" kern="1200" dirty="0" smtClean="0">
                <a:solidFill>
                  <a:schemeClr val="tx1"/>
                </a:solidFill>
                <a:effectLst/>
                <a:latin typeface="+mn-lt"/>
                <a:ea typeface="+mn-ea"/>
                <a:cs typeface="+mn-cs"/>
              </a:rPr>
              <a:t>(), which submits the job if it hasn’t been submitted already, then waits for it to finish </a:t>
            </a:r>
            <a:endParaRPr lang="en-US" dirty="0" smtClean="0"/>
          </a:p>
          <a:p>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3</a:t>
            </a:fld>
            <a:endParaRPr lang="en-US"/>
          </a:p>
        </p:txBody>
      </p:sp>
    </p:spTree>
    <p:extLst>
      <p:ext uri="{BB962C8B-B14F-4D97-AF65-F5344CB8AC3E}">
        <p14:creationId xmlns:p14="http://schemas.microsoft.com/office/powerpoint/2010/main" val="2162852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Large datasets are messy. They often have corrupt records. They often have records that are in a different format. They often have missing fields. In an ideal world, your code would cope gracefully with all of these conditions. In practice, it is often expedient to ignore the offending records. Depending on the analysis being performed, if only a small percentage of records are affected, then skipping them may not significantly affect the result. However, if a task trips up when it encounters a bad record—by throwing a runtime exception—then the task fails. Failing tasks are retried (since the failure may be due to hardware failure or some other reason outside the task’s control), but if a task fails four times, the whole job is marked as failed.</a:t>
            </a:r>
            <a:r>
              <a:rPr lang="en-US" sz="1200" kern="1200" baseline="0" dirty="0" smtClean="0">
                <a:solidFill>
                  <a:schemeClr val="tx1"/>
                </a:solidFill>
                <a:effectLst/>
                <a:latin typeface="+mn-lt"/>
                <a:ea typeface="+mn-ea"/>
                <a:cs typeface="+mn-cs"/>
              </a:rPr>
              <a:t> I</a:t>
            </a:r>
            <a:r>
              <a:rPr lang="en-US" sz="1200" kern="1200" dirty="0" smtClean="0">
                <a:solidFill>
                  <a:schemeClr val="tx1"/>
                </a:solidFill>
                <a:effectLst/>
                <a:latin typeface="+mn-lt"/>
                <a:ea typeface="+mn-ea"/>
                <a:cs typeface="+mn-cs"/>
              </a:rPr>
              <a:t>f it is the data that is causing the task to throw an exception, rerunning the task won’t help, since it will fail in exactly the same way each time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effectLst/>
                <a:latin typeface="+mn-lt"/>
                <a:ea typeface="+mn-ea"/>
                <a:cs typeface="+mn-cs"/>
              </a:rPr>
              <a:t>The best way to handle corrupt records is in your mapper or reducer code. You can detect the bad record and ignore it, or you can abort the job by throwing an exception. You can also count the total number of bad records in the job using counters to see how widespread the problem is. In rare cases, though, you can’t handle the problem because there is a bug in a third- party library that you can’t work around in your mapper or reducer. In these cases, you can use </a:t>
            </a:r>
            <a:r>
              <a:rPr lang="en-US" sz="1200" kern="1200" dirty="0" err="1" smtClean="0">
                <a:solidFill>
                  <a:schemeClr val="tx1"/>
                </a:solidFill>
                <a:effectLst/>
                <a:latin typeface="+mn-lt"/>
                <a:ea typeface="+mn-ea"/>
                <a:cs typeface="+mn-cs"/>
              </a:rPr>
              <a:t>Hadoop’s</a:t>
            </a:r>
            <a:r>
              <a:rPr lang="en-US" sz="1200" kern="1200" dirty="0" smtClean="0">
                <a:solidFill>
                  <a:schemeClr val="tx1"/>
                </a:solidFill>
                <a:effectLst/>
                <a:latin typeface="+mn-lt"/>
                <a:ea typeface="+mn-ea"/>
                <a:cs typeface="+mn-cs"/>
              </a:rPr>
              <a:t> optional </a:t>
            </a:r>
            <a:r>
              <a:rPr lang="en-US" sz="1200" i="1" kern="1200" dirty="0" smtClean="0">
                <a:solidFill>
                  <a:schemeClr val="tx1"/>
                </a:solidFill>
                <a:effectLst/>
                <a:latin typeface="+mn-lt"/>
                <a:ea typeface="+mn-ea"/>
                <a:cs typeface="+mn-cs"/>
              </a:rPr>
              <a:t>skipping mode </a:t>
            </a:r>
            <a:r>
              <a:rPr lang="en-US" sz="1200" kern="1200" dirty="0" smtClean="0">
                <a:solidFill>
                  <a:schemeClr val="tx1"/>
                </a:solidFill>
                <a:effectLst/>
                <a:latin typeface="+mn-lt"/>
                <a:ea typeface="+mn-ea"/>
                <a:cs typeface="+mn-cs"/>
              </a:rPr>
              <a:t>for automatically skipping bad records </a:t>
            </a:r>
            <a:endParaRPr lang="en-US" dirty="0" smtClean="0"/>
          </a:p>
          <a:p>
            <a:endParaRPr lang="en-US" dirty="0" smtClean="0"/>
          </a:p>
          <a:p>
            <a:r>
              <a:rPr lang="en-US" sz="1200" kern="1200" dirty="0" smtClean="0">
                <a:solidFill>
                  <a:schemeClr val="tx1"/>
                </a:solidFill>
                <a:effectLst/>
                <a:latin typeface="+mn-lt"/>
                <a:ea typeface="+mn-ea"/>
                <a:cs typeface="+mn-cs"/>
              </a:rPr>
              <a:t>When skipping mode is enabled, tasks report the records being processed back to the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When the task fails, the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retries the task, skipping the records that caused the failure. Because of the extra network traffic and bookkeeping to maintain the failed record ranges, skipping mode is turned on for a task only after it has failed twice. </a:t>
            </a:r>
            <a:endParaRPr lang="en-US" dirty="0" smtClean="0"/>
          </a:p>
          <a:p>
            <a:r>
              <a:rPr lang="en-US" sz="1200" kern="1200" dirty="0" smtClean="0">
                <a:solidFill>
                  <a:schemeClr val="tx1"/>
                </a:solidFill>
                <a:effectLst/>
                <a:latin typeface="+mn-lt"/>
                <a:ea typeface="+mn-ea"/>
                <a:cs typeface="+mn-cs"/>
              </a:rPr>
              <a:t>Thus, for a task consistently failing on a bad record, the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runs the following task attempts with these outcomes: </a:t>
            </a:r>
            <a:endParaRPr lang="en-US" dirty="0" smtClean="0"/>
          </a:p>
          <a:p>
            <a:r>
              <a:rPr lang="en-US" sz="1200" kern="1200" dirty="0" smtClean="0">
                <a:solidFill>
                  <a:schemeClr val="tx1"/>
                </a:solidFill>
                <a:effectLst/>
                <a:latin typeface="+mn-lt"/>
                <a:ea typeface="+mn-ea"/>
                <a:cs typeface="+mn-cs"/>
              </a:rPr>
              <a:t>Task fails. </a:t>
            </a:r>
          </a:p>
          <a:p>
            <a:r>
              <a:rPr lang="en-US" sz="1200" kern="1200" dirty="0" smtClean="0">
                <a:solidFill>
                  <a:schemeClr val="tx1"/>
                </a:solidFill>
                <a:effectLst/>
                <a:latin typeface="+mn-lt"/>
                <a:ea typeface="+mn-ea"/>
                <a:cs typeface="+mn-cs"/>
              </a:rPr>
              <a:t>Task fails. </a:t>
            </a:r>
          </a:p>
          <a:p>
            <a:r>
              <a:rPr lang="en-US" sz="1200" kern="1200" dirty="0" smtClean="0">
                <a:solidFill>
                  <a:schemeClr val="tx1"/>
                </a:solidFill>
                <a:effectLst/>
                <a:latin typeface="+mn-lt"/>
                <a:ea typeface="+mn-ea"/>
                <a:cs typeface="+mn-cs"/>
              </a:rPr>
              <a:t>Skipping mode is enabled. Task fails, but the failed record is stored by the task- tracker. </a:t>
            </a:r>
          </a:p>
          <a:p>
            <a:r>
              <a:rPr lang="en-US" sz="1200" kern="1200" dirty="0" smtClean="0">
                <a:solidFill>
                  <a:schemeClr val="tx1"/>
                </a:solidFill>
                <a:effectLst/>
                <a:latin typeface="+mn-lt"/>
                <a:ea typeface="+mn-ea"/>
                <a:cs typeface="+mn-cs"/>
              </a:rPr>
              <a:t>Skippingmodeisstillenabled.Tasksucceedsbyskippingthebadrecordthatfailed in the previous attempt. </a:t>
            </a:r>
          </a:p>
          <a:p>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21</a:t>
            </a:fld>
            <a:endParaRPr lang="en-US"/>
          </a:p>
        </p:txBody>
      </p:sp>
    </p:spTree>
    <p:extLst>
      <p:ext uri="{BB962C8B-B14F-4D97-AF65-F5344CB8AC3E}">
        <p14:creationId xmlns:p14="http://schemas.microsoft.com/office/powerpoint/2010/main" val="2096159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the highest level, there are four independent entities: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The client, which submits the MapReduce job. </a:t>
            </a:r>
          </a:p>
          <a:p>
            <a:r>
              <a:rPr lang="en-US" sz="1200" kern="1200" dirty="0" smtClean="0">
                <a:solidFill>
                  <a:schemeClr val="tx1"/>
                </a:solidFill>
                <a:effectLst/>
                <a:latin typeface="+mn-lt"/>
                <a:ea typeface="+mn-ea"/>
                <a:cs typeface="+mn-cs"/>
              </a:rPr>
              <a:t>2.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which coordinates the job run.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is a Java application </a:t>
            </a:r>
          </a:p>
          <a:p>
            <a:r>
              <a:rPr lang="en-US" sz="1200" kern="1200" dirty="0" smtClean="0">
                <a:solidFill>
                  <a:schemeClr val="tx1"/>
                </a:solidFill>
                <a:effectLst/>
                <a:latin typeface="+mn-lt"/>
                <a:ea typeface="+mn-ea"/>
                <a:cs typeface="+mn-cs"/>
              </a:rPr>
              <a:t>whose main class is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3. The </a:t>
            </a:r>
            <a:r>
              <a:rPr lang="en-US" sz="1200" kern="1200" dirty="0" err="1" smtClean="0">
                <a:solidFill>
                  <a:schemeClr val="tx1"/>
                </a:solidFill>
                <a:effectLst/>
                <a:latin typeface="+mn-lt"/>
                <a:ea typeface="+mn-ea"/>
                <a:cs typeface="+mn-cs"/>
              </a:rPr>
              <a:t>tasktrackers</a:t>
            </a:r>
            <a:r>
              <a:rPr lang="en-US" sz="1200" kern="1200" dirty="0" smtClean="0">
                <a:solidFill>
                  <a:schemeClr val="tx1"/>
                </a:solidFill>
                <a:effectLst/>
                <a:latin typeface="+mn-lt"/>
                <a:ea typeface="+mn-ea"/>
                <a:cs typeface="+mn-cs"/>
              </a:rPr>
              <a:t>, which run the tasks that the job has been split into. </a:t>
            </a:r>
            <a:r>
              <a:rPr lang="en-US" sz="1200" kern="1200" dirty="0" err="1" smtClean="0">
                <a:solidFill>
                  <a:schemeClr val="tx1"/>
                </a:solidFill>
                <a:effectLst/>
                <a:latin typeface="+mn-lt"/>
                <a:ea typeface="+mn-ea"/>
                <a:cs typeface="+mn-cs"/>
              </a:rPr>
              <a:t>Tasktrackers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are Java applications whose main class is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4. The distributed filesystem (normally HDFS, covered in Chapter 3), which is used </a:t>
            </a:r>
          </a:p>
          <a:p>
            <a:r>
              <a:rPr lang="en-US" sz="1200" kern="1200" dirty="0" smtClean="0">
                <a:solidFill>
                  <a:schemeClr val="tx1"/>
                </a:solidFill>
                <a:effectLst/>
                <a:latin typeface="+mn-lt"/>
                <a:ea typeface="+mn-ea"/>
                <a:cs typeface="+mn-cs"/>
              </a:rPr>
              <a:t>for sharing job files between the other entities. </a:t>
            </a:r>
          </a:p>
          <a:p>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4</a:t>
            </a:fld>
            <a:endParaRPr lang="en-US"/>
          </a:p>
        </p:txBody>
      </p:sp>
    </p:spTree>
    <p:extLst>
      <p:ext uri="{BB962C8B-B14F-4D97-AF65-F5344CB8AC3E}">
        <p14:creationId xmlns:p14="http://schemas.microsoft.com/office/powerpoint/2010/main" val="695718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100" kern="1200" dirty="0" smtClean="0">
                <a:solidFill>
                  <a:schemeClr val="tx1"/>
                </a:solidFill>
                <a:effectLst/>
                <a:latin typeface="+mn-lt"/>
                <a:ea typeface="+mn-ea"/>
                <a:cs typeface="+mn-cs"/>
              </a:rPr>
              <a:t>submit() </a:t>
            </a:r>
            <a:r>
              <a:rPr lang="en-US" sz="1200" kern="1200" dirty="0" smtClean="0">
                <a:solidFill>
                  <a:schemeClr val="tx1"/>
                </a:solidFill>
                <a:effectLst/>
                <a:latin typeface="+mn-lt"/>
                <a:ea typeface="+mn-ea"/>
                <a:cs typeface="+mn-cs"/>
              </a:rPr>
              <a:t>method on </a:t>
            </a:r>
            <a:r>
              <a:rPr lang="en-US" sz="1100" kern="1200" dirty="0" smtClean="0">
                <a:solidFill>
                  <a:schemeClr val="tx1"/>
                </a:solidFill>
                <a:effectLst/>
                <a:latin typeface="+mn-lt"/>
                <a:ea typeface="+mn-ea"/>
                <a:cs typeface="+mn-cs"/>
              </a:rPr>
              <a:t>Job </a:t>
            </a:r>
            <a:r>
              <a:rPr lang="en-US" sz="1200" kern="1200" dirty="0" smtClean="0">
                <a:solidFill>
                  <a:schemeClr val="tx1"/>
                </a:solidFill>
                <a:effectLst/>
                <a:latin typeface="+mn-lt"/>
                <a:ea typeface="+mn-ea"/>
                <a:cs typeface="+mn-cs"/>
              </a:rPr>
              <a:t>creates an internal </a:t>
            </a:r>
            <a:r>
              <a:rPr lang="en-US" sz="1100" kern="1200" dirty="0" err="1" smtClean="0">
                <a:solidFill>
                  <a:schemeClr val="tx1"/>
                </a:solidFill>
                <a:effectLst/>
                <a:latin typeface="+mn-lt"/>
                <a:ea typeface="+mn-ea"/>
                <a:cs typeface="+mn-cs"/>
              </a:rPr>
              <a:t>JobSummitter</a:t>
            </a:r>
            <a:r>
              <a:rPr lang="en-US" sz="11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instance and calls </a:t>
            </a:r>
            <a:r>
              <a:rPr lang="en-US" sz="1100" kern="1200" dirty="0" err="1" smtClean="0">
                <a:solidFill>
                  <a:schemeClr val="tx1"/>
                </a:solidFill>
                <a:effectLst/>
                <a:latin typeface="+mn-lt"/>
                <a:ea typeface="+mn-ea"/>
                <a:cs typeface="+mn-cs"/>
              </a:rPr>
              <a:t>submitJobInternal</a:t>
            </a:r>
            <a:r>
              <a:rPr lang="en-US" sz="11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 it. Having submitted the job, </a:t>
            </a:r>
            <a:r>
              <a:rPr lang="en-US" sz="1100" kern="1200" dirty="0" err="1" smtClean="0">
                <a:solidFill>
                  <a:schemeClr val="tx1"/>
                </a:solidFill>
                <a:effectLst/>
                <a:latin typeface="+mn-lt"/>
                <a:ea typeface="+mn-ea"/>
                <a:cs typeface="+mn-cs"/>
              </a:rPr>
              <a:t>waitForCompletion</a:t>
            </a:r>
            <a:r>
              <a:rPr lang="en-US" sz="11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polls the job’s progress once per second and reports the progress to the con- sole if it has changed since the last report. When the job completes successfully, the job counters are displayed. Otherwise, the error that caused the job to fail is logged to the console. </a:t>
            </a:r>
            <a:endParaRPr lang="en-US" dirty="0" smtClean="0">
              <a:effectLst/>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job submission process implemented by </a:t>
            </a:r>
            <a:r>
              <a:rPr lang="en-US" sz="1100" kern="1200" dirty="0" err="1" smtClean="0">
                <a:solidFill>
                  <a:schemeClr val="tx1"/>
                </a:solidFill>
                <a:effectLst/>
                <a:latin typeface="+mn-lt"/>
                <a:ea typeface="+mn-ea"/>
                <a:cs typeface="+mn-cs"/>
              </a:rPr>
              <a:t>JobSummitter</a:t>
            </a:r>
            <a:r>
              <a:rPr lang="en-US" sz="11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does the following: </a:t>
            </a:r>
            <a:endParaRPr lang="en-US" dirty="0" smtClean="0">
              <a:effectLst/>
            </a:endParaRPr>
          </a:p>
          <a:p>
            <a:pPr lvl="1"/>
            <a:r>
              <a:rPr lang="en-US" sz="1200" kern="1200" dirty="0" smtClean="0">
                <a:solidFill>
                  <a:schemeClr val="tx1"/>
                </a:solidFill>
                <a:effectLst/>
                <a:latin typeface="+mn-lt"/>
                <a:ea typeface="+mn-ea"/>
                <a:cs typeface="+mn-cs"/>
              </a:rPr>
              <a:t>1.Asks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for a new job ID (by calling </a:t>
            </a:r>
            <a:r>
              <a:rPr lang="en-US" sz="1100" kern="1200" dirty="0" err="1" smtClean="0">
                <a:solidFill>
                  <a:schemeClr val="tx1"/>
                </a:solidFill>
                <a:effectLst/>
                <a:latin typeface="+mn-lt"/>
                <a:ea typeface="+mn-ea"/>
                <a:cs typeface="+mn-cs"/>
              </a:rPr>
              <a:t>getNewJobId</a:t>
            </a:r>
            <a:r>
              <a:rPr lang="en-US" sz="11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 </a:t>
            </a:r>
            <a:r>
              <a:rPr lang="en-US" sz="11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(step 2). </a:t>
            </a:r>
          </a:p>
          <a:p>
            <a:pPr lvl="1"/>
            <a:r>
              <a:rPr lang="en-US" sz="1200" kern="1200" dirty="0" smtClean="0">
                <a:solidFill>
                  <a:schemeClr val="tx1"/>
                </a:solidFill>
                <a:effectLst/>
                <a:latin typeface="+mn-lt"/>
                <a:ea typeface="+mn-ea"/>
                <a:cs typeface="+mn-cs"/>
              </a:rPr>
              <a:t>2.Checks the output specification of the job. For example, if the output directory has not been specified or it already exists, the job is not submitted and an error is thrown to the MapReduce program. </a:t>
            </a:r>
          </a:p>
          <a:p>
            <a:pPr lvl="1"/>
            <a:r>
              <a:rPr lang="en-US" sz="1200" kern="1200" dirty="0" smtClean="0">
                <a:solidFill>
                  <a:schemeClr val="tx1"/>
                </a:solidFill>
                <a:effectLst/>
                <a:latin typeface="+mn-lt"/>
                <a:ea typeface="+mn-ea"/>
                <a:cs typeface="+mn-cs"/>
              </a:rPr>
              <a:t>3.Computes the input splits for the job. If the splits cannot be computed (because the input paths don’t exist, for example), the job is not submitted and an error is thrown to the MapReduce program. </a:t>
            </a:r>
          </a:p>
          <a:p>
            <a:r>
              <a:rPr lang="en-US" sz="1200" kern="1200" dirty="0" smtClean="0">
                <a:solidFill>
                  <a:schemeClr val="tx1"/>
                </a:solidFill>
                <a:effectLst/>
                <a:latin typeface="+mn-lt"/>
                <a:ea typeface="+mn-ea"/>
                <a:cs typeface="+mn-cs"/>
              </a:rPr>
              <a:t>	4.Copies the resources needed to run the job, including the job JAR file, the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uration</a:t>
            </a:r>
            <a:r>
              <a:rPr lang="en-US" sz="1200" kern="1200" dirty="0" smtClean="0">
                <a:solidFill>
                  <a:schemeClr val="tx1"/>
                </a:solidFill>
                <a:effectLst/>
                <a:latin typeface="+mn-lt"/>
                <a:ea typeface="+mn-ea"/>
                <a:cs typeface="+mn-cs"/>
              </a:rPr>
              <a:t> file, and the computed input splits, to the </a:t>
            </a:r>
            <a:r>
              <a:rPr lang="en-US" sz="1200" kern="1200" dirty="0" err="1" smtClean="0">
                <a:solidFill>
                  <a:schemeClr val="tx1"/>
                </a:solidFill>
                <a:effectLst/>
                <a:latin typeface="+mn-lt"/>
                <a:ea typeface="+mn-ea"/>
                <a:cs typeface="+mn-cs"/>
              </a:rPr>
              <a:t>jobtracker’s</a:t>
            </a:r>
            <a:r>
              <a:rPr lang="en-US" sz="1200" kern="1200" dirty="0" smtClean="0">
                <a:solidFill>
                  <a:schemeClr val="tx1"/>
                </a:solidFill>
                <a:effectLst/>
                <a:latin typeface="+mn-lt"/>
                <a:ea typeface="+mn-ea"/>
                <a:cs typeface="+mn-cs"/>
              </a:rPr>
              <a:t> filesystem in a directory named after the job ID. The job JAR is copied with a high 	replication factor (controlled by the </a:t>
            </a:r>
            <a:r>
              <a:rPr lang="en-US" sz="1100" kern="1200" dirty="0" err="1" smtClean="0">
                <a:solidFill>
                  <a:schemeClr val="tx1"/>
                </a:solidFill>
                <a:effectLst/>
                <a:latin typeface="+mn-lt"/>
                <a:ea typeface="+mn-ea"/>
                <a:cs typeface="+mn-cs"/>
              </a:rPr>
              <a:t>mapred.submit.replication</a:t>
            </a:r>
            <a:r>
              <a:rPr lang="en-US" sz="11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property, which defaults to 10) so that there are lots of copies across the cluster for the </a:t>
            </a:r>
            <a:r>
              <a:rPr lang="en-US" sz="1200" kern="1200" dirty="0" err="1" smtClean="0">
                <a:solidFill>
                  <a:schemeClr val="tx1"/>
                </a:solidFill>
                <a:effectLst/>
                <a:latin typeface="+mn-lt"/>
                <a:ea typeface="+mn-ea"/>
                <a:cs typeface="+mn-cs"/>
              </a:rPr>
              <a:t>tasktrackers</a:t>
            </a:r>
            <a:r>
              <a:rPr lang="en-US" sz="1200" kern="1200" dirty="0" smtClean="0">
                <a:solidFill>
                  <a:schemeClr val="tx1"/>
                </a:solidFill>
                <a:effectLst/>
                <a:latin typeface="+mn-lt"/>
                <a:ea typeface="+mn-ea"/>
                <a:cs typeface="+mn-cs"/>
              </a:rPr>
              <a:t> to access when they run tasks for the job (step 3). </a:t>
            </a:r>
          </a:p>
          <a:p>
            <a:r>
              <a:rPr lang="en-US" sz="1200" kern="1200" dirty="0" smtClean="0">
                <a:solidFill>
                  <a:schemeClr val="tx1"/>
                </a:solidFill>
                <a:effectLst/>
                <a:latin typeface="+mn-lt"/>
                <a:ea typeface="+mn-ea"/>
                <a:cs typeface="+mn-cs"/>
              </a:rPr>
              <a:t>	5.Tells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that the job is ready for execution by calling </a:t>
            </a:r>
            <a:r>
              <a:rPr lang="en-US" sz="1100" kern="1200" dirty="0" err="1" smtClean="0">
                <a:solidFill>
                  <a:schemeClr val="tx1"/>
                </a:solidFill>
                <a:effectLst/>
                <a:latin typeface="+mn-lt"/>
                <a:ea typeface="+mn-ea"/>
                <a:cs typeface="+mn-cs"/>
              </a:rPr>
              <a:t>submitJob</a:t>
            </a:r>
            <a:r>
              <a:rPr lang="en-US" sz="11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 </a:t>
            </a:r>
            <a:r>
              <a:rPr lang="en-US" sz="1100" kern="1200" dirty="0" err="1" smtClean="0">
                <a:solidFill>
                  <a:schemeClr val="tx1"/>
                </a:solidFill>
                <a:effectLst/>
                <a:latin typeface="+mn-lt"/>
                <a:ea typeface="+mn-ea"/>
                <a:cs typeface="+mn-cs"/>
              </a:rPr>
              <a:t>JobTracker</a:t>
            </a:r>
            <a:r>
              <a:rPr lang="en-US" sz="11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(step 4). </a:t>
            </a:r>
          </a:p>
          <a:p>
            <a:pPr lvl="1"/>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5</a:t>
            </a:fld>
            <a:endParaRPr lang="en-US"/>
          </a:p>
        </p:txBody>
      </p:sp>
    </p:spTree>
    <p:extLst>
      <p:ext uri="{BB962C8B-B14F-4D97-AF65-F5344CB8AC3E}">
        <p14:creationId xmlns:p14="http://schemas.microsoft.com/office/powerpoint/2010/main" val="3523161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receives a call to its </a:t>
            </a:r>
            <a:r>
              <a:rPr lang="en-US" sz="1200" kern="1200" dirty="0" err="1" smtClean="0">
                <a:solidFill>
                  <a:schemeClr val="tx1"/>
                </a:solidFill>
                <a:effectLst/>
                <a:latin typeface="+mn-lt"/>
                <a:ea typeface="+mn-ea"/>
                <a:cs typeface="+mn-cs"/>
              </a:rPr>
              <a:t>submitJob</a:t>
            </a:r>
            <a:r>
              <a:rPr lang="en-US" sz="1200" kern="1200" dirty="0" smtClean="0">
                <a:solidFill>
                  <a:schemeClr val="tx1"/>
                </a:solidFill>
                <a:effectLst/>
                <a:latin typeface="+mn-lt"/>
                <a:ea typeface="+mn-ea"/>
                <a:cs typeface="+mn-cs"/>
              </a:rPr>
              <a:t>() method, it puts it into an internal queue from where the job scheduler will pick it up and initialize it. Initialization involves creating an object to represent the job being run, which encapsulates its tasks, and bookkeeping information to keep track of the status and progress of its tasks (step 5). </a:t>
            </a:r>
            <a:endParaRPr lang="en-US" dirty="0" smtClean="0">
              <a:effectLst/>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create the list of tasks to run, the job scheduler first retrieves the input splits computed by the client from the shared filesystem (step 6). It then creates one map task for each split. The number of reduce tasks to create is determined by the </a:t>
            </a:r>
            <a:r>
              <a:rPr lang="en-US" sz="1200" kern="1200" dirty="0" err="1" smtClean="0">
                <a:solidFill>
                  <a:schemeClr val="tx1"/>
                </a:solidFill>
                <a:effectLst/>
                <a:latin typeface="+mn-lt"/>
                <a:ea typeface="+mn-ea"/>
                <a:cs typeface="+mn-cs"/>
              </a:rPr>
              <a:t>mapred.reduce.tasks</a:t>
            </a:r>
            <a:r>
              <a:rPr lang="en-US" sz="1200" kern="1200" dirty="0" smtClean="0">
                <a:solidFill>
                  <a:schemeClr val="tx1"/>
                </a:solidFill>
                <a:effectLst/>
                <a:latin typeface="+mn-lt"/>
                <a:ea typeface="+mn-ea"/>
                <a:cs typeface="+mn-cs"/>
              </a:rPr>
              <a:t> property in the Job, which is set by the </a:t>
            </a:r>
            <a:r>
              <a:rPr lang="en-US" sz="1200" kern="1200" dirty="0" err="1" smtClean="0">
                <a:solidFill>
                  <a:schemeClr val="tx1"/>
                </a:solidFill>
                <a:effectLst/>
                <a:latin typeface="+mn-lt"/>
                <a:ea typeface="+mn-ea"/>
                <a:cs typeface="+mn-cs"/>
              </a:rPr>
              <a:t>setNumReduceTasks</a:t>
            </a:r>
            <a:r>
              <a:rPr lang="en-US" sz="1200" kern="1200" dirty="0" smtClean="0">
                <a:solidFill>
                  <a:schemeClr val="tx1"/>
                </a:solidFill>
                <a:effectLst/>
                <a:latin typeface="+mn-lt"/>
                <a:ea typeface="+mn-ea"/>
                <a:cs typeface="+mn-cs"/>
              </a:rPr>
              <a:t>() method, and the scheduler simply creates this number of reduce tasks to be run. Tasks are given IDs at this point.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addition to the map and reduce tasks, two further tasks are created: a job setup task and a job cleanup task. These are run by </a:t>
            </a:r>
            <a:r>
              <a:rPr lang="en-US" sz="1200" kern="1200" dirty="0" err="1" smtClean="0">
                <a:solidFill>
                  <a:schemeClr val="tx1"/>
                </a:solidFill>
                <a:effectLst/>
                <a:latin typeface="+mn-lt"/>
                <a:ea typeface="+mn-ea"/>
                <a:cs typeface="+mn-cs"/>
              </a:rPr>
              <a:t>tasktrackers</a:t>
            </a:r>
            <a:r>
              <a:rPr lang="en-US" sz="1200" kern="1200" dirty="0" smtClean="0">
                <a:solidFill>
                  <a:schemeClr val="tx1"/>
                </a:solidFill>
                <a:effectLst/>
                <a:latin typeface="+mn-lt"/>
                <a:ea typeface="+mn-ea"/>
                <a:cs typeface="+mn-cs"/>
              </a:rPr>
              <a:t> and are used to run code to set up the job before any map tasks run, and to cleanup after all the reduce tasks are complete. The </a:t>
            </a:r>
            <a:r>
              <a:rPr lang="en-US" sz="1200" kern="1200" dirty="0" err="1" smtClean="0">
                <a:solidFill>
                  <a:schemeClr val="tx1"/>
                </a:solidFill>
                <a:effectLst/>
                <a:latin typeface="+mn-lt"/>
                <a:ea typeface="+mn-ea"/>
                <a:cs typeface="+mn-cs"/>
              </a:rPr>
              <a:t>OutputCommitter</a:t>
            </a:r>
            <a:r>
              <a:rPr lang="en-US" sz="1200" kern="1200" dirty="0" smtClean="0">
                <a:solidFill>
                  <a:schemeClr val="tx1"/>
                </a:solidFill>
                <a:effectLst/>
                <a:latin typeface="+mn-lt"/>
                <a:ea typeface="+mn-ea"/>
                <a:cs typeface="+mn-cs"/>
              </a:rPr>
              <a:t> that is configured for the job determines the code to be run, and by default this is a </a:t>
            </a:r>
            <a:r>
              <a:rPr lang="en-US" sz="1200" kern="1200" dirty="0" err="1" smtClean="0">
                <a:solidFill>
                  <a:schemeClr val="tx1"/>
                </a:solidFill>
                <a:effectLst/>
                <a:latin typeface="+mn-lt"/>
                <a:ea typeface="+mn-ea"/>
                <a:cs typeface="+mn-cs"/>
              </a:rPr>
              <a:t>FileOutputCommitter</a:t>
            </a:r>
            <a:r>
              <a:rPr lang="en-US" sz="1200" kern="1200" dirty="0" smtClean="0">
                <a:solidFill>
                  <a:schemeClr val="tx1"/>
                </a:solidFill>
                <a:effectLst/>
                <a:latin typeface="+mn-lt"/>
                <a:ea typeface="+mn-ea"/>
                <a:cs typeface="+mn-cs"/>
              </a:rPr>
              <a:t>. For the job setup task it will create the final output directory for the job and the temporary working space for the task output, and for the job cleanup task it will delete the temporary working space for the task output. </a:t>
            </a:r>
            <a:endParaRPr lang="en-US" dirty="0" smtClean="0"/>
          </a:p>
          <a:p>
            <a:endParaRPr lang="en-US" dirty="0" smtClean="0">
              <a:effectLst/>
            </a:endParaRPr>
          </a:p>
          <a:p>
            <a:endParaRPr lang="en-US" dirty="0" smtClean="0">
              <a:effectLst/>
            </a:endParaRPr>
          </a:p>
          <a:p>
            <a:r>
              <a:rPr lang="en-US" sz="1200" kern="1200" dirty="0" err="1" smtClean="0">
                <a:solidFill>
                  <a:schemeClr val="tx1"/>
                </a:solidFill>
                <a:effectLst/>
                <a:latin typeface="+mn-lt"/>
                <a:ea typeface="+mn-ea"/>
                <a:cs typeface="+mn-cs"/>
              </a:rPr>
              <a:t>Tasktrackers</a:t>
            </a:r>
            <a:r>
              <a:rPr lang="en-US" sz="1200" kern="1200" dirty="0" smtClean="0">
                <a:solidFill>
                  <a:schemeClr val="tx1"/>
                </a:solidFill>
                <a:effectLst/>
                <a:latin typeface="+mn-lt"/>
                <a:ea typeface="+mn-ea"/>
                <a:cs typeface="+mn-cs"/>
              </a:rPr>
              <a:t> run a simple loop that periodically sends heartbeat method calls to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Heartbeats tell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that a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is alive, but they also double as a channel for messages. As a part of the heartbeat, a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will indicate whether it is ready to run a new task, and if it is,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will allocate it a task, which it communicates to the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using the heartbeat return value (step 7).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Before it can choose a task for the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must choose a job to select the task from. There are various scheduling algorithms, as explained later, but the default one simply maintains a priority list of jobs. Having chosen a job,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now chooses a task for the job. </a:t>
            </a:r>
            <a:r>
              <a:rPr lang="en-US" sz="1200" kern="1200" dirty="0" err="1" smtClean="0">
                <a:solidFill>
                  <a:schemeClr val="tx1"/>
                </a:solidFill>
                <a:effectLst/>
                <a:latin typeface="+mn-lt"/>
                <a:ea typeface="+mn-ea"/>
                <a:cs typeface="+mn-cs"/>
              </a:rPr>
              <a:t>Tasktrackers</a:t>
            </a:r>
            <a:r>
              <a:rPr lang="en-US" sz="1200" kern="1200" dirty="0" smtClean="0">
                <a:solidFill>
                  <a:schemeClr val="tx1"/>
                </a:solidFill>
                <a:effectLst/>
                <a:latin typeface="+mn-lt"/>
                <a:ea typeface="+mn-ea"/>
                <a:cs typeface="+mn-cs"/>
              </a:rPr>
              <a:t> have a fixed number of slots for map tasks and for reduce tasks, and these are set independently. For example, a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may be configured to run two map tasks and two reduce tasks simultaneously. (The precise number depends on the number of cores and the amount of memory on the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In the context of a given job, the default scheduler fills empty map task slots before reduce task slots. So if the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has at least one empty map task slot,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will select a map task; otherwise, it will select a reduce task. </a:t>
            </a:r>
          </a:p>
          <a:p>
            <a:endParaRPr lang="en-US" dirty="0" smtClean="0"/>
          </a:p>
          <a:p>
            <a:r>
              <a:rPr lang="en-US" sz="1200" kern="1200" dirty="0" smtClean="0">
                <a:solidFill>
                  <a:schemeClr val="tx1"/>
                </a:solidFill>
                <a:effectLst/>
                <a:latin typeface="+mn-lt"/>
                <a:ea typeface="+mn-ea"/>
                <a:cs typeface="+mn-cs"/>
              </a:rPr>
              <a:t>To choose a reduce task,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simply takes the next in its list of yet-to-be-run reduce tasks, since there are no data locality considerations. For a map task, however, it takes into account the </a:t>
            </a:r>
            <a:r>
              <a:rPr lang="en-US" sz="1200" kern="1200" dirty="0" err="1" smtClean="0">
                <a:solidFill>
                  <a:schemeClr val="tx1"/>
                </a:solidFill>
                <a:effectLst/>
                <a:latin typeface="+mn-lt"/>
                <a:ea typeface="+mn-ea"/>
                <a:cs typeface="+mn-cs"/>
              </a:rPr>
              <a:t>tasktracker’s</a:t>
            </a:r>
            <a:r>
              <a:rPr lang="en-US" sz="1200" kern="1200" dirty="0" smtClean="0">
                <a:solidFill>
                  <a:schemeClr val="tx1"/>
                </a:solidFill>
                <a:effectLst/>
                <a:latin typeface="+mn-lt"/>
                <a:ea typeface="+mn-ea"/>
                <a:cs typeface="+mn-cs"/>
              </a:rPr>
              <a:t> network location and picks a task whose input split is as close as possible to the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In the optimal case, the task is </a:t>
            </a:r>
            <a:r>
              <a:rPr lang="en-US" sz="1200" i="1" kern="1200" dirty="0" smtClean="0">
                <a:solidFill>
                  <a:schemeClr val="tx1"/>
                </a:solidFill>
                <a:effectLst/>
                <a:latin typeface="+mn-lt"/>
                <a:ea typeface="+mn-ea"/>
                <a:cs typeface="+mn-cs"/>
              </a:rPr>
              <a:t>data- local</a:t>
            </a:r>
            <a:r>
              <a:rPr lang="en-US" sz="1200" kern="1200" dirty="0" smtClean="0">
                <a:solidFill>
                  <a:schemeClr val="tx1"/>
                </a:solidFill>
                <a:effectLst/>
                <a:latin typeface="+mn-lt"/>
                <a:ea typeface="+mn-ea"/>
                <a:cs typeface="+mn-cs"/>
              </a:rPr>
              <a:t>, that is, running on the same node that the split resides on. Alternatively, the task may be </a:t>
            </a:r>
            <a:r>
              <a:rPr lang="en-US" sz="1200" i="1" kern="1200" dirty="0" smtClean="0">
                <a:solidFill>
                  <a:schemeClr val="tx1"/>
                </a:solidFill>
                <a:effectLst/>
                <a:latin typeface="+mn-lt"/>
                <a:ea typeface="+mn-ea"/>
                <a:cs typeface="+mn-cs"/>
              </a:rPr>
              <a:t>rack-local</a:t>
            </a:r>
            <a:r>
              <a:rPr lang="en-US" sz="1200" kern="1200" dirty="0" smtClean="0">
                <a:solidFill>
                  <a:schemeClr val="tx1"/>
                </a:solidFill>
                <a:effectLst/>
                <a:latin typeface="+mn-lt"/>
                <a:ea typeface="+mn-ea"/>
                <a:cs typeface="+mn-cs"/>
              </a:rPr>
              <a:t>: on the same rack, but not the same node, as the split. Some tasks are neither data-local nor rack-local and retrieve their data from a different rack than the one they are running on. </a:t>
            </a:r>
            <a:endParaRPr lang="en-US" dirty="0" smtClean="0"/>
          </a:p>
          <a:p>
            <a:endParaRPr lang="en-US" dirty="0" smtClean="0"/>
          </a:p>
          <a:p>
            <a:r>
              <a:rPr lang="en-US" sz="1200" kern="1200" dirty="0" smtClean="0">
                <a:solidFill>
                  <a:schemeClr val="tx1"/>
                </a:solidFill>
                <a:effectLst/>
                <a:latin typeface="+mn-lt"/>
                <a:ea typeface="+mn-ea"/>
                <a:cs typeface="+mn-cs"/>
              </a:rPr>
              <a:t>Now that the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has been assigned a task, the next step is for it to run the task. First, it localizes the job JAR by copying it from the shared filesystem to the </a:t>
            </a:r>
            <a:r>
              <a:rPr lang="en-US" sz="1200" kern="1200" dirty="0" err="1" smtClean="0">
                <a:solidFill>
                  <a:schemeClr val="tx1"/>
                </a:solidFill>
                <a:effectLst/>
                <a:latin typeface="+mn-lt"/>
                <a:ea typeface="+mn-ea"/>
                <a:cs typeface="+mn-cs"/>
              </a:rPr>
              <a:t>tasktracker’s</a:t>
            </a:r>
            <a:r>
              <a:rPr lang="en-US" sz="1200" kern="1200" dirty="0" smtClean="0">
                <a:solidFill>
                  <a:schemeClr val="tx1"/>
                </a:solidFill>
                <a:effectLst/>
                <a:latin typeface="+mn-lt"/>
                <a:ea typeface="+mn-ea"/>
                <a:cs typeface="+mn-cs"/>
              </a:rPr>
              <a:t> filesystem. It also copies any files needed from the distributed cache by the application to the local disk; Second, it creates a local working directory for the task and “un-jars” the contents of the JAR into this directory. Third, it creates an instance of </a:t>
            </a:r>
            <a:r>
              <a:rPr lang="en-US" sz="1200" kern="1200" dirty="0" err="1" smtClean="0">
                <a:solidFill>
                  <a:schemeClr val="tx1"/>
                </a:solidFill>
                <a:effectLst/>
                <a:latin typeface="+mn-lt"/>
                <a:ea typeface="+mn-ea"/>
                <a:cs typeface="+mn-cs"/>
              </a:rPr>
              <a:t>TaskRunner</a:t>
            </a:r>
            <a:r>
              <a:rPr lang="en-US" sz="1200" kern="1200" dirty="0" smtClean="0">
                <a:solidFill>
                  <a:schemeClr val="tx1"/>
                </a:solidFill>
                <a:effectLst/>
                <a:latin typeface="+mn-lt"/>
                <a:ea typeface="+mn-ea"/>
                <a:cs typeface="+mn-cs"/>
              </a:rPr>
              <a:t> to run the task. </a:t>
            </a:r>
            <a:endParaRPr lang="en-US" dirty="0" smtClean="0"/>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TaskRunner</a:t>
            </a:r>
            <a:r>
              <a:rPr lang="en-US" sz="1200" kern="1200" dirty="0" smtClean="0">
                <a:solidFill>
                  <a:schemeClr val="tx1"/>
                </a:solidFill>
                <a:effectLst/>
                <a:latin typeface="+mn-lt"/>
                <a:ea typeface="+mn-ea"/>
                <a:cs typeface="+mn-cs"/>
              </a:rPr>
              <a:t> launches a new Java Virtual Machine (JVM, step 9) to run each task in (step 10), so that any bugs in the user-defined map and reduce functions don’t affect the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(by causing it to crash or hang, for example). However, it is possible to reuse the JVM between tasks; see “Task JVM Reuse” on page 219.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child process communicates with its parent through the </a:t>
            </a:r>
            <a:r>
              <a:rPr lang="en-US" sz="1200" i="1" kern="1200" dirty="0" smtClean="0">
                <a:solidFill>
                  <a:schemeClr val="tx1"/>
                </a:solidFill>
                <a:effectLst/>
                <a:latin typeface="+mn-lt"/>
                <a:ea typeface="+mn-ea"/>
                <a:cs typeface="+mn-cs"/>
              </a:rPr>
              <a:t>umbilical </a:t>
            </a:r>
            <a:r>
              <a:rPr lang="en-US" sz="1200" kern="1200" dirty="0" smtClean="0">
                <a:solidFill>
                  <a:schemeClr val="tx1"/>
                </a:solidFill>
                <a:effectLst/>
                <a:latin typeface="+mn-lt"/>
                <a:ea typeface="+mn-ea"/>
                <a:cs typeface="+mn-cs"/>
              </a:rPr>
              <a:t>interface. It in- forms the parent of the task’s progress every few seconds until the task is complete. Each task can perform setup and cleanup actions, which are run in the same JVM as the task itself and are determined by the </a:t>
            </a:r>
            <a:r>
              <a:rPr lang="en-US" sz="1200" kern="1200" dirty="0" err="1" smtClean="0">
                <a:solidFill>
                  <a:schemeClr val="tx1"/>
                </a:solidFill>
                <a:effectLst/>
                <a:latin typeface="+mn-lt"/>
                <a:ea typeface="+mn-ea"/>
                <a:cs typeface="+mn-cs"/>
              </a:rPr>
              <a:t>OutputCommitter</a:t>
            </a:r>
            <a:r>
              <a:rPr lang="en-US" sz="1200" kern="1200" dirty="0" smtClean="0">
                <a:solidFill>
                  <a:schemeClr val="tx1"/>
                </a:solidFill>
                <a:effectLst/>
                <a:latin typeface="+mn-lt"/>
                <a:ea typeface="+mn-ea"/>
                <a:cs typeface="+mn-cs"/>
              </a:rPr>
              <a:t> for the</a:t>
            </a:r>
            <a:r>
              <a:rPr lang="en-US" sz="1200" kern="1200" baseline="0" dirty="0" smtClean="0">
                <a:solidFill>
                  <a:schemeClr val="tx1"/>
                </a:solidFill>
                <a:effectLst/>
                <a:latin typeface="+mn-lt"/>
                <a:ea typeface="+mn-ea"/>
                <a:cs typeface="+mn-cs"/>
              </a:rPr>
              <a:t> task</a:t>
            </a:r>
            <a:r>
              <a:rPr lang="en-US" sz="1200" kern="1200" dirty="0" smtClean="0">
                <a:solidFill>
                  <a:schemeClr val="tx1"/>
                </a:solidFill>
                <a:effectLst/>
                <a:latin typeface="+mn-lt"/>
                <a:ea typeface="+mn-ea"/>
                <a:cs typeface="+mn-cs"/>
              </a:rPr>
              <a:t>. The cleanup action is used to commit the task, which in the case of file-based jobs means that its output is written to the final location for that task. </a:t>
            </a:r>
            <a:endParaRPr lang="en-US" dirty="0" smtClean="0"/>
          </a:p>
          <a:p>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6</a:t>
            </a:fld>
            <a:endParaRPr lang="en-US"/>
          </a:p>
        </p:txBody>
      </p:sp>
    </p:spTree>
    <p:extLst>
      <p:ext uri="{BB962C8B-B14F-4D97-AF65-F5344CB8AC3E}">
        <p14:creationId xmlns:p14="http://schemas.microsoft.com/office/powerpoint/2010/main" val="1431795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Progress is not always measurable, but nevertheless, it tells Hadoop that a task is doing something. For example, a task writing output records is making progress, even when it cannot be expressed as a percentage of the total number that will be written (because the latter figure may not be known), even by the task producing the output. Progress reporting is important, as Hadoop will not fail a task that’s making progress. All of the following operations constitute progress: </a:t>
            </a:r>
            <a:endParaRPr lang="en-US" dirty="0" smtClean="0">
              <a:effectLst/>
            </a:endParaRPr>
          </a:p>
          <a:p>
            <a:r>
              <a:rPr lang="en-US" sz="1200" kern="1200" dirty="0" smtClean="0">
                <a:solidFill>
                  <a:schemeClr val="tx1"/>
                </a:solidFill>
                <a:effectLst/>
                <a:latin typeface="+mn-lt"/>
                <a:ea typeface="+mn-ea"/>
                <a:cs typeface="+mn-cs"/>
              </a:rPr>
              <a:t>Reading an input record (in a mapper or reducer) </a:t>
            </a:r>
          </a:p>
          <a:p>
            <a:r>
              <a:rPr lang="en-US" sz="1200" kern="1200" dirty="0" smtClean="0">
                <a:solidFill>
                  <a:schemeClr val="tx1"/>
                </a:solidFill>
                <a:effectLst/>
                <a:latin typeface="+mn-lt"/>
                <a:ea typeface="+mn-ea"/>
                <a:cs typeface="+mn-cs"/>
              </a:rPr>
              <a:t>Writing an output record (in a mapper or reducer) </a:t>
            </a:r>
          </a:p>
          <a:p>
            <a:r>
              <a:rPr lang="en-US" sz="1200" kern="1200" dirty="0" smtClean="0">
                <a:solidFill>
                  <a:schemeClr val="tx1"/>
                </a:solidFill>
                <a:effectLst/>
                <a:latin typeface="+mn-lt"/>
                <a:ea typeface="+mn-ea"/>
                <a:cs typeface="+mn-cs"/>
              </a:rPr>
              <a:t>Setting the status description on a reporter (using Reporter’s </a:t>
            </a:r>
            <a:r>
              <a:rPr lang="en-US" sz="1200" kern="1200" dirty="0" err="1" smtClean="0">
                <a:solidFill>
                  <a:schemeClr val="tx1"/>
                </a:solidFill>
                <a:effectLst/>
                <a:latin typeface="+mn-lt"/>
                <a:ea typeface="+mn-ea"/>
                <a:cs typeface="+mn-cs"/>
              </a:rPr>
              <a:t>setStatus</a:t>
            </a:r>
            <a:r>
              <a:rPr lang="en-US" sz="1200" kern="1200" dirty="0" smtClean="0">
                <a:solidFill>
                  <a:schemeClr val="tx1"/>
                </a:solidFill>
                <a:effectLst/>
                <a:latin typeface="+mn-lt"/>
                <a:ea typeface="+mn-ea"/>
                <a:cs typeface="+mn-cs"/>
              </a:rPr>
              <a:t>() method) </a:t>
            </a:r>
          </a:p>
          <a:p>
            <a:r>
              <a:rPr lang="en-US" sz="1200" kern="1200" dirty="0" smtClean="0">
                <a:solidFill>
                  <a:schemeClr val="tx1"/>
                </a:solidFill>
                <a:effectLst/>
                <a:latin typeface="+mn-lt"/>
                <a:ea typeface="+mn-ea"/>
                <a:cs typeface="+mn-cs"/>
              </a:rPr>
              <a:t>Incrementing a counter (using Reporter’s </a:t>
            </a:r>
            <a:r>
              <a:rPr lang="en-US" sz="1200" kern="1200" dirty="0" err="1" smtClean="0">
                <a:solidFill>
                  <a:schemeClr val="tx1"/>
                </a:solidFill>
                <a:effectLst/>
                <a:latin typeface="+mn-lt"/>
                <a:ea typeface="+mn-ea"/>
                <a:cs typeface="+mn-cs"/>
              </a:rPr>
              <a:t>incrCounter</a:t>
            </a:r>
            <a:r>
              <a:rPr lang="en-US" sz="1200" kern="1200" dirty="0" smtClean="0">
                <a:solidFill>
                  <a:schemeClr val="tx1"/>
                </a:solidFill>
                <a:effectLst/>
                <a:latin typeface="+mn-lt"/>
                <a:ea typeface="+mn-ea"/>
                <a:cs typeface="+mn-cs"/>
              </a:rPr>
              <a:t>() method) </a:t>
            </a:r>
          </a:p>
          <a:p>
            <a:r>
              <a:rPr lang="en-US" sz="1200" kern="1200" dirty="0" smtClean="0">
                <a:solidFill>
                  <a:schemeClr val="tx1"/>
                </a:solidFill>
                <a:effectLst/>
                <a:latin typeface="+mn-lt"/>
                <a:ea typeface="+mn-ea"/>
                <a:cs typeface="+mn-cs"/>
              </a:rPr>
              <a:t>Calling Reporter’s progress() method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5AECCBE-F994-1347-BB4C-55F61C0CDCAF}" type="slidenum">
              <a:rPr lang="en-US" smtClean="0"/>
              <a:t>7</a:t>
            </a:fld>
            <a:endParaRPr lang="en-US"/>
          </a:p>
        </p:txBody>
      </p:sp>
    </p:spTree>
    <p:extLst>
      <p:ext uri="{BB962C8B-B14F-4D97-AF65-F5344CB8AC3E}">
        <p14:creationId xmlns:p14="http://schemas.microsoft.com/office/powerpoint/2010/main" val="2410110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MapReduce jobs are long-running batch jobs, taking anything from minutes to hours to run. Because this is a significant length of time, it’s important for the user to get feedback on how the job is progressing. A job and each of its tasks have a </a:t>
            </a:r>
            <a:r>
              <a:rPr lang="en-US" sz="1200" i="1" kern="1200" dirty="0" smtClean="0">
                <a:solidFill>
                  <a:schemeClr val="tx1"/>
                </a:solidFill>
                <a:effectLst/>
                <a:latin typeface="+mn-lt"/>
                <a:ea typeface="+mn-ea"/>
                <a:cs typeface="+mn-cs"/>
              </a:rPr>
              <a:t>status</a:t>
            </a:r>
            <a:r>
              <a:rPr lang="en-US" sz="1200" kern="1200" dirty="0" smtClean="0">
                <a:solidFill>
                  <a:schemeClr val="tx1"/>
                </a:solidFill>
                <a:effectLst/>
                <a:latin typeface="+mn-lt"/>
                <a:ea typeface="+mn-ea"/>
                <a:cs typeface="+mn-cs"/>
              </a:rPr>
              <a:t>, which includes such things as the state of the job or task (e.g., running, successfully completed, failed), the progress of maps and reduces, the values of the job’s counters, and a status message or description (which may be set by user code). These statuses change over the course of the job, so how do they get communicated back to the client?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When a task is running, it keeps track of its </a:t>
            </a:r>
            <a:r>
              <a:rPr lang="en-US" sz="1200" i="1" kern="1200" dirty="0" smtClean="0">
                <a:solidFill>
                  <a:schemeClr val="tx1"/>
                </a:solidFill>
                <a:effectLst/>
                <a:latin typeface="+mn-lt"/>
                <a:ea typeface="+mn-ea"/>
                <a:cs typeface="+mn-cs"/>
              </a:rPr>
              <a:t>progress</a:t>
            </a:r>
            <a:r>
              <a:rPr lang="en-US" sz="1200" kern="1200" dirty="0" smtClean="0">
                <a:solidFill>
                  <a:schemeClr val="tx1"/>
                </a:solidFill>
                <a:effectLst/>
                <a:latin typeface="+mn-lt"/>
                <a:ea typeface="+mn-ea"/>
                <a:cs typeface="+mn-cs"/>
              </a:rPr>
              <a:t>, that is, the proportion of the task completed. For map tasks, this is the proportion of the input that has been processed. For reduce tasks, it’s a little more complex, but the system can still estimate the pro- portion of the reduce input processed.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effectLst/>
                <a:latin typeface="+mn-lt"/>
                <a:ea typeface="+mn-ea"/>
                <a:cs typeface="+mn-cs"/>
              </a:rPr>
              <a:t>If a task reports progress, it sets a flag to indicate that the status change should be sent to the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The flag is checked in a separate thread every three seconds, and if set, it notifies the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of the current task status. Meanwhile, the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is sending heartbeats to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every five seconds (this is a minimum, as the heartbeat interval is actually dependent on the size of the cluster; for larger clusters, the interval is longer), and the status of all the tasks being run by the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is sent in the call. Counters are sent less frequently than every five seconds because they can be relatively high-bandwidth. </a:t>
            </a:r>
            <a:endParaRPr lang="en-US" dirty="0" smtClean="0"/>
          </a:p>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combines these updates to produce a global view of the status of all the jobs being run and their constituent tasks. Finally, as mentioned earlier, the Job receives the latest status by polling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every second. Clients can also use Job’s </a:t>
            </a:r>
            <a:r>
              <a:rPr lang="en-US" sz="1200" kern="1200" dirty="0" err="1" smtClean="0">
                <a:solidFill>
                  <a:schemeClr val="tx1"/>
                </a:solidFill>
                <a:effectLst/>
                <a:latin typeface="+mn-lt"/>
                <a:ea typeface="+mn-ea"/>
                <a:cs typeface="+mn-cs"/>
              </a:rPr>
              <a:t>getStatus</a:t>
            </a:r>
            <a:r>
              <a:rPr lang="en-US" sz="1200" kern="1200" dirty="0" smtClean="0">
                <a:solidFill>
                  <a:schemeClr val="tx1"/>
                </a:solidFill>
                <a:effectLst/>
                <a:latin typeface="+mn-lt"/>
                <a:ea typeface="+mn-ea"/>
                <a:cs typeface="+mn-cs"/>
              </a:rPr>
              <a:t>() method to obtain a </a:t>
            </a:r>
            <a:r>
              <a:rPr lang="en-US" sz="1200" kern="1200" dirty="0" err="1" smtClean="0">
                <a:solidFill>
                  <a:schemeClr val="tx1"/>
                </a:solidFill>
                <a:effectLst/>
                <a:latin typeface="+mn-lt"/>
                <a:ea typeface="+mn-ea"/>
                <a:cs typeface="+mn-cs"/>
              </a:rPr>
              <a:t>JobStatus</a:t>
            </a:r>
            <a:r>
              <a:rPr lang="en-US" sz="1200" kern="1200" dirty="0" smtClean="0">
                <a:solidFill>
                  <a:schemeClr val="tx1"/>
                </a:solidFill>
                <a:effectLst/>
                <a:latin typeface="+mn-lt"/>
                <a:ea typeface="+mn-ea"/>
                <a:cs typeface="+mn-cs"/>
              </a:rPr>
              <a:t> instance, which contains all of the status information for the job. </a:t>
            </a:r>
          </a:p>
          <a:p>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8</a:t>
            </a:fld>
            <a:endParaRPr lang="en-US"/>
          </a:p>
        </p:txBody>
      </p:sp>
    </p:spTree>
    <p:extLst>
      <p:ext uri="{BB962C8B-B14F-4D97-AF65-F5344CB8AC3E}">
        <p14:creationId xmlns:p14="http://schemas.microsoft.com/office/powerpoint/2010/main" val="4027707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receives a notification that the last task for a job is complete (this will be the special job cleanup task), it changes the status for the job to “successful.” Then, when the Job polls for status, it learns that the job has completed successfully, so it prints a message to tell the user and then returns from the </a:t>
            </a:r>
            <a:r>
              <a:rPr lang="en-US" sz="1200" kern="1200" dirty="0" err="1" smtClean="0">
                <a:solidFill>
                  <a:schemeClr val="tx1"/>
                </a:solidFill>
                <a:effectLst/>
                <a:latin typeface="+mn-lt"/>
                <a:ea typeface="+mn-ea"/>
                <a:cs typeface="+mn-cs"/>
              </a:rPr>
              <a:t>waitForCompletion</a:t>
            </a:r>
            <a:r>
              <a:rPr lang="en-US" sz="1200" kern="1200" dirty="0" smtClean="0">
                <a:solidFill>
                  <a:schemeClr val="tx1"/>
                </a:solidFill>
                <a:effectLst/>
                <a:latin typeface="+mn-lt"/>
                <a:ea typeface="+mn-ea"/>
                <a:cs typeface="+mn-cs"/>
              </a:rPr>
              <a:t>() method. Job statistics and counters are printed to the console at this point. </a:t>
            </a:r>
            <a:endParaRPr lang="en-US" dirty="0" smtClean="0"/>
          </a:p>
          <a:p>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9</a:t>
            </a:fld>
            <a:endParaRPr lang="en-US"/>
          </a:p>
        </p:txBody>
      </p:sp>
    </p:spTree>
    <p:extLst>
      <p:ext uri="{BB962C8B-B14F-4D97-AF65-F5344CB8AC3E}">
        <p14:creationId xmlns:p14="http://schemas.microsoft.com/office/powerpoint/2010/main" val="2372844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YARN</a:t>
            </a:r>
            <a:r>
              <a:rPr lang="en-US" sz="1200" kern="1200" dirty="0" smtClean="0">
                <a:solidFill>
                  <a:schemeClr val="tx1"/>
                </a:solidFill>
                <a:effectLst/>
                <a:latin typeface="+mn-lt"/>
                <a:ea typeface="+mn-ea"/>
                <a:cs typeface="+mn-cs"/>
              </a:rPr>
              <a:t>, short for Yet Another Resource Negotiator (or if you prefer recursive acronyms, YARN Application Resource Negotiator).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YARN remedies the scalability shortcomings of “classic” MapReduce by splitting the responsibilities of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into separate entities.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takes care of both job scheduling (matching tasks with </a:t>
            </a:r>
            <a:r>
              <a:rPr lang="en-US" sz="1200" kern="1200" dirty="0" err="1" smtClean="0">
                <a:solidFill>
                  <a:schemeClr val="tx1"/>
                </a:solidFill>
                <a:effectLst/>
                <a:latin typeface="+mn-lt"/>
                <a:ea typeface="+mn-ea"/>
                <a:cs typeface="+mn-cs"/>
              </a:rPr>
              <a:t>tasktrackers</a:t>
            </a:r>
            <a:r>
              <a:rPr lang="en-US" sz="1200" kern="1200" dirty="0" smtClean="0">
                <a:solidFill>
                  <a:schemeClr val="tx1"/>
                </a:solidFill>
                <a:effectLst/>
                <a:latin typeface="+mn-lt"/>
                <a:ea typeface="+mn-ea"/>
                <a:cs typeface="+mn-cs"/>
              </a:rPr>
              <a:t>) and task progress monitoring (keep- </a:t>
            </a:r>
            <a:r>
              <a:rPr lang="en-US" sz="1200" kern="1200" dirty="0" err="1" smtClean="0">
                <a:solidFill>
                  <a:schemeClr val="tx1"/>
                </a:solidFill>
                <a:effectLst/>
                <a:latin typeface="+mn-lt"/>
                <a:ea typeface="+mn-ea"/>
                <a:cs typeface="+mn-cs"/>
              </a:rPr>
              <a:t>ing</a:t>
            </a:r>
            <a:r>
              <a:rPr lang="en-US" sz="1200" kern="1200" dirty="0" smtClean="0">
                <a:solidFill>
                  <a:schemeClr val="tx1"/>
                </a:solidFill>
                <a:effectLst/>
                <a:latin typeface="+mn-lt"/>
                <a:ea typeface="+mn-ea"/>
                <a:cs typeface="+mn-cs"/>
              </a:rPr>
              <a:t> track of tasks, restarting failed or slow tasks, and doing task bookkeeping, such as maintaining counter totals)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YARN separates these two roles into two independent daemons: a </a:t>
            </a:r>
            <a:r>
              <a:rPr lang="en-US" sz="1200" i="1" kern="1200" dirty="0" smtClean="0">
                <a:solidFill>
                  <a:schemeClr val="tx1"/>
                </a:solidFill>
                <a:effectLst/>
                <a:latin typeface="+mn-lt"/>
                <a:ea typeface="+mn-ea"/>
                <a:cs typeface="+mn-cs"/>
              </a:rPr>
              <a:t>resource manager </a:t>
            </a:r>
            <a:r>
              <a:rPr lang="en-US" sz="1200" kern="1200" dirty="0" smtClean="0">
                <a:solidFill>
                  <a:schemeClr val="tx1"/>
                </a:solidFill>
                <a:effectLst/>
                <a:latin typeface="+mn-lt"/>
                <a:ea typeface="+mn-ea"/>
                <a:cs typeface="+mn-cs"/>
              </a:rPr>
              <a:t>to manage the use of resources across the cluster and an </a:t>
            </a:r>
            <a:r>
              <a:rPr lang="en-US" sz="1200" i="1" kern="1200" dirty="0" smtClean="0">
                <a:solidFill>
                  <a:schemeClr val="tx1"/>
                </a:solidFill>
                <a:effectLst/>
                <a:latin typeface="+mn-lt"/>
                <a:ea typeface="+mn-ea"/>
                <a:cs typeface="+mn-cs"/>
              </a:rPr>
              <a:t>application master </a:t>
            </a:r>
            <a:r>
              <a:rPr lang="en-US" sz="1200" kern="1200" dirty="0" smtClean="0">
                <a:solidFill>
                  <a:schemeClr val="tx1"/>
                </a:solidFill>
                <a:effectLst/>
                <a:latin typeface="+mn-lt"/>
                <a:ea typeface="+mn-ea"/>
                <a:cs typeface="+mn-cs"/>
              </a:rPr>
              <a:t>to manage the lifecycle of applications running on the cluster. The idea is that an application master negotiates with the resource manager for cluster resources—described in terms of a number of </a:t>
            </a:r>
            <a:r>
              <a:rPr lang="en-US" sz="1200" i="1" kern="1200" dirty="0" smtClean="0">
                <a:solidFill>
                  <a:schemeClr val="tx1"/>
                </a:solidFill>
                <a:effectLst/>
                <a:latin typeface="+mn-lt"/>
                <a:ea typeface="+mn-ea"/>
                <a:cs typeface="+mn-cs"/>
              </a:rPr>
              <a:t>containers, </a:t>
            </a:r>
            <a:r>
              <a:rPr lang="en-US" sz="1200" kern="1200" dirty="0" smtClean="0">
                <a:solidFill>
                  <a:schemeClr val="tx1"/>
                </a:solidFill>
                <a:effectLst/>
                <a:latin typeface="+mn-lt"/>
                <a:ea typeface="+mn-ea"/>
                <a:cs typeface="+mn-cs"/>
              </a:rPr>
              <a:t>each with a certain memory limit—and then runs application-specific processes in those containers. The containers are overseen by </a:t>
            </a:r>
            <a:r>
              <a:rPr lang="en-US" sz="1200" i="1" kern="1200" dirty="0" smtClean="0">
                <a:solidFill>
                  <a:schemeClr val="tx1"/>
                </a:solidFill>
                <a:effectLst/>
                <a:latin typeface="+mn-lt"/>
                <a:ea typeface="+mn-ea"/>
                <a:cs typeface="+mn-cs"/>
              </a:rPr>
              <a:t>node managers </a:t>
            </a:r>
            <a:r>
              <a:rPr lang="en-US" sz="1200" kern="1200" dirty="0" smtClean="0">
                <a:solidFill>
                  <a:schemeClr val="tx1"/>
                </a:solidFill>
                <a:effectLst/>
                <a:latin typeface="+mn-lt"/>
                <a:ea typeface="+mn-ea"/>
                <a:cs typeface="+mn-cs"/>
              </a:rPr>
              <a:t>running on cluster nodes, which ensure that the application does not use more resources than it has been allocated.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described, YARN is more general than MapReduce, and in fact MapReduce is just one type of YARN application. There are a few other YARN applications, such as a distributed shell that can run a script on a set of nodes in the cluster, and others are actively being developed </a:t>
            </a:r>
            <a:endParaRPr lang="en-US" dirty="0" smtClean="0"/>
          </a:p>
          <a:p>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10</a:t>
            </a:fld>
            <a:endParaRPr lang="en-US"/>
          </a:p>
        </p:txBody>
      </p:sp>
    </p:spTree>
    <p:extLst>
      <p:ext uri="{BB962C8B-B14F-4D97-AF65-F5344CB8AC3E}">
        <p14:creationId xmlns:p14="http://schemas.microsoft.com/office/powerpoint/2010/main" val="2983229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9/20/15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4251665B-C24A-4702-B522-6A4334602E03}" type="datetimeFigureOut">
              <a:rPr lang="en-US" smtClean="0"/>
              <a:t>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4251665B-C24A-4702-B522-6A4334602E03}" type="datetimeFigureOut">
              <a:rPr lang="en-US" smtClean="0"/>
              <a:t>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9/20/15</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9/20/15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4251665B-C24A-4702-B522-6A4334602E03}" type="datetimeFigureOut">
              <a:rPr lang="en-US" smtClean="0"/>
              <a:t>9/20/15</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4251665B-C24A-4702-B522-6A4334602E03}" type="datetimeFigureOut">
              <a:rPr lang="en-US" smtClean="0"/>
              <a:t>9/20/15</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9/20/15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9/20/15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4251665B-C24A-4702-B522-6A4334602E03}" type="datetimeFigureOut">
              <a:rPr lang="en-US" smtClean="0"/>
              <a:t>9/20/15</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5FD889E0-CAB2-4699-909D-B9A88D47ACBE}"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9/20/15</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4251665B-C24A-4702-B522-6A4334602E03}" type="datetimeFigureOut">
              <a:rPr lang="en-US" smtClean="0"/>
              <a:t>9/20/15</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5FD889E0-CAB2-4699-909D-B9A88D47AC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MapReduce &amp; YARN – What happens behind the scenes?</a:t>
            </a:r>
            <a:endParaRPr lang="en-US" dirty="0"/>
          </a:p>
        </p:txBody>
      </p:sp>
      <p:sp>
        <p:nvSpPr>
          <p:cNvPr id="3" name="Subtitle 2"/>
          <p:cNvSpPr>
            <a:spLocks noGrp="1"/>
          </p:cNvSpPr>
          <p:nvPr>
            <p:ph type="subTitle" idx="1"/>
          </p:nvPr>
        </p:nvSpPr>
        <p:spPr>
          <a:xfrm>
            <a:off x="4800600" y="5797769"/>
            <a:ext cx="4038600" cy="748553"/>
          </a:xfrm>
        </p:spPr>
        <p:txBody>
          <a:bodyPr>
            <a:normAutofit/>
          </a:bodyPr>
          <a:lstStyle/>
          <a:p>
            <a:r>
              <a:rPr lang="en-US" dirty="0" smtClean="0"/>
              <a:t>Sriram Mohan</a:t>
            </a:r>
            <a:br>
              <a:rPr lang="en-US" dirty="0" smtClean="0"/>
            </a:br>
            <a:r>
              <a:rPr lang="en-US" dirty="0" smtClean="0"/>
              <a:t>RHIT</a:t>
            </a:r>
          </a:p>
        </p:txBody>
      </p:sp>
      <p:pic>
        <p:nvPicPr>
          <p:cNvPr id="4" name="Picture 3" descr="hadoop-elepha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7076" y="4624668"/>
            <a:ext cx="2547007" cy="1820756"/>
          </a:xfrm>
          <a:prstGeom prst="rect">
            <a:avLst/>
          </a:prstGeom>
        </p:spPr>
      </p:pic>
      <p:sp>
        <p:nvSpPr>
          <p:cNvPr id="5" name="TextBox 4"/>
          <p:cNvSpPr txBox="1"/>
          <p:nvPr/>
        </p:nvSpPr>
        <p:spPr>
          <a:xfrm>
            <a:off x="428223" y="6468490"/>
            <a:ext cx="494847" cy="369332"/>
          </a:xfrm>
          <a:prstGeom prst="rect">
            <a:avLst/>
          </a:prstGeom>
          <a:noFill/>
        </p:spPr>
        <p:txBody>
          <a:bodyPr wrap="none" rtlCol="0">
            <a:spAutoFit/>
          </a:bodyPr>
          <a:lstStyle/>
          <a:p>
            <a:r>
              <a:rPr lang="en-US" dirty="0" smtClean="0"/>
              <a:t>Q1</a:t>
            </a:r>
            <a:endParaRPr lang="en-US" dirty="0"/>
          </a:p>
        </p:txBody>
      </p:sp>
    </p:spTree>
    <p:extLst>
      <p:ext uri="{BB962C8B-B14F-4D97-AF65-F5344CB8AC3E}">
        <p14:creationId xmlns:p14="http://schemas.microsoft.com/office/powerpoint/2010/main" val="32622540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a:t>
            </a:r>
            <a:endParaRPr lang="en-US" dirty="0"/>
          </a:p>
        </p:txBody>
      </p:sp>
      <p:sp>
        <p:nvSpPr>
          <p:cNvPr id="3" name="Content Placeholder 2"/>
          <p:cNvSpPr>
            <a:spLocks noGrp="1"/>
          </p:cNvSpPr>
          <p:nvPr>
            <p:ph idx="1"/>
          </p:nvPr>
        </p:nvSpPr>
        <p:spPr/>
        <p:txBody>
          <a:bodyPr/>
          <a:lstStyle/>
          <a:p>
            <a:r>
              <a:rPr lang="en-US" dirty="0" smtClean="0"/>
              <a:t>What is the problem with classic MapReduce?</a:t>
            </a:r>
          </a:p>
          <a:p>
            <a:r>
              <a:rPr lang="en-US" dirty="0" smtClean="0"/>
              <a:t>How does YARN fix this?</a:t>
            </a:r>
            <a:endParaRPr lang="en-US" dirty="0"/>
          </a:p>
        </p:txBody>
      </p:sp>
      <p:sp>
        <p:nvSpPr>
          <p:cNvPr id="4" name="TextBox 3"/>
          <p:cNvSpPr txBox="1"/>
          <p:nvPr/>
        </p:nvSpPr>
        <p:spPr>
          <a:xfrm>
            <a:off x="388074" y="6544870"/>
            <a:ext cx="494847" cy="369332"/>
          </a:xfrm>
          <a:prstGeom prst="rect">
            <a:avLst/>
          </a:prstGeom>
          <a:noFill/>
        </p:spPr>
        <p:txBody>
          <a:bodyPr wrap="none" rtlCol="0">
            <a:spAutoFit/>
          </a:bodyPr>
          <a:lstStyle/>
          <a:p>
            <a:r>
              <a:rPr lang="en-US" dirty="0" smtClean="0"/>
              <a:t>Q6</a:t>
            </a:r>
            <a:endParaRPr lang="en-US" dirty="0"/>
          </a:p>
        </p:txBody>
      </p:sp>
    </p:spTree>
    <p:extLst>
      <p:ext uri="{BB962C8B-B14F-4D97-AF65-F5344CB8AC3E}">
        <p14:creationId xmlns:p14="http://schemas.microsoft.com/office/powerpoint/2010/main" val="38494374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yarn.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024" y="1864425"/>
            <a:ext cx="5022469" cy="5014395"/>
          </a:xfrm>
          <a:prstGeom prst="rect">
            <a:avLst/>
          </a:prstGeom>
        </p:spPr>
      </p:pic>
      <p:sp>
        <p:nvSpPr>
          <p:cNvPr id="2" name="Title 1"/>
          <p:cNvSpPr>
            <a:spLocks noGrp="1"/>
          </p:cNvSpPr>
          <p:nvPr>
            <p:ph type="title"/>
          </p:nvPr>
        </p:nvSpPr>
        <p:spPr/>
        <p:txBody>
          <a:bodyPr/>
          <a:lstStyle/>
          <a:p>
            <a:r>
              <a:rPr lang="en-US" dirty="0" smtClean="0"/>
              <a:t>YARN Entities</a:t>
            </a:r>
            <a:endParaRPr lang="en-US" dirty="0"/>
          </a:p>
        </p:txBody>
      </p:sp>
      <p:sp>
        <p:nvSpPr>
          <p:cNvPr id="5" name="TextBox 4"/>
          <p:cNvSpPr txBox="1"/>
          <p:nvPr/>
        </p:nvSpPr>
        <p:spPr>
          <a:xfrm>
            <a:off x="388074" y="6544870"/>
            <a:ext cx="494847" cy="369332"/>
          </a:xfrm>
          <a:prstGeom prst="rect">
            <a:avLst/>
          </a:prstGeom>
          <a:noFill/>
        </p:spPr>
        <p:txBody>
          <a:bodyPr wrap="none" rtlCol="0">
            <a:spAutoFit/>
          </a:bodyPr>
          <a:lstStyle/>
          <a:p>
            <a:r>
              <a:rPr lang="en-US" dirty="0" smtClean="0"/>
              <a:t>Q7</a:t>
            </a:r>
            <a:endParaRPr lang="en-US" dirty="0"/>
          </a:p>
        </p:txBody>
      </p:sp>
    </p:spTree>
    <p:extLst>
      <p:ext uri="{BB962C8B-B14F-4D97-AF65-F5344CB8AC3E}">
        <p14:creationId xmlns:p14="http://schemas.microsoft.com/office/powerpoint/2010/main" val="204570269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Submission</a:t>
            </a:r>
            <a:endParaRPr lang="en-US" dirty="0"/>
          </a:p>
        </p:txBody>
      </p:sp>
      <p:sp>
        <p:nvSpPr>
          <p:cNvPr id="3" name="Content Placeholder 2"/>
          <p:cNvSpPr>
            <a:spLocks noGrp="1"/>
          </p:cNvSpPr>
          <p:nvPr>
            <p:ph idx="1"/>
          </p:nvPr>
        </p:nvSpPr>
        <p:spPr/>
        <p:txBody>
          <a:bodyPr/>
          <a:lstStyle/>
          <a:p>
            <a:r>
              <a:rPr lang="en-US" dirty="0" smtClean="0"/>
              <a:t>Request Application ID</a:t>
            </a:r>
          </a:p>
          <a:p>
            <a:r>
              <a:rPr lang="en-US" dirty="0" smtClean="0"/>
              <a:t>Check Output Specification</a:t>
            </a:r>
          </a:p>
          <a:p>
            <a:r>
              <a:rPr lang="en-US" dirty="0" smtClean="0"/>
              <a:t>Compute Input Splits</a:t>
            </a:r>
          </a:p>
          <a:p>
            <a:r>
              <a:rPr lang="en-US" dirty="0" smtClean="0"/>
              <a:t>Copy needed resources</a:t>
            </a:r>
          </a:p>
          <a:p>
            <a:r>
              <a:rPr lang="en-US" dirty="0" smtClean="0"/>
              <a:t>Submit Application to the Resource Manager</a:t>
            </a:r>
            <a:endParaRPr lang="en-US" dirty="0"/>
          </a:p>
        </p:txBody>
      </p:sp>
    </p:spTree>
    <p:extLst>
      <p:ext uri="{BB962C8B-B14F-4D97-AF65-F5344CB8AC3E}">
        <p14:creationId xmlns:p14="http://schemas.microsoft.com/office/powerpoint/2010/main" val="3307279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Job Initialization &amp; Task Assignment, Execution</a:t>
            </a:r>
            <a:endParaRPr lang="en-US" dirty="0"/>
          </a:p>
        </p:txBody>
      </p:sp>
      <p:sp>
        <p:nvSpPr>
          <p:cNvPr id="3" name="Content Placeholder 2"/>
          <p:cNvSpPr>
            <a:spLocks noGrp="1"/>
          </p:cNvSpPr>
          <p:nvPr>
            <p:ph idx="1"/>
          </p:nvPr>
        </p:nvSpPr>
        <p:spPr/>
        <p:txBody>
          <a:bodyPr>
            <a:normAutofit/>
          </a:bodyPr>
          <a:lstStyle/>
          <a:p>
            <a:r>
              <a:rPr lang="en-US" dirty="0" smtClean="0"/>
              <a:t>Initialization</a:t>
            </a:r>
          </a:p>
          <a:p>
            <a:pPr lvl="1"/>
            <a:r>
              <a:rPr lang="en-US" dirty="0" smtClean="0"/>
              <a:t>Launch Application Master</a:t>
            </a:r>
          </a:p>
          <a:p>
            <a:pPr lvl="1"/>
            <a:r>
              <a:rPr lang="en-US" dirty="0" smtClean="0"/>
              <a:t>Decide if task is </a:t>
            </a:r>
            <a:r>
              <a:rPr lang="en-US" dirty="0" err="1" smtClean="0"/>
              <a:t>uber</a:t>
            </a:r>
            <a:endParaRPr lang="en-US" dirty="0" smtClean="0"/>
          </a:p>
          <a:p>
            <a:pPr lvl="1"/>
            <a:r>
              <a:rPr lang="en-US" dirty="0" smtClean="0"/>
              <a:t>Run job setup</a:t>
            </a:r>
          </a:p>
          <a:p>
            <a:r>
              <a:rPr lang="en-US" dirty="0" smtClean="0"/>
              <a:t>Task Assignment</a:t>
            </a:r>
          </a:p>
          <a:p>
            <a:pPr lvl="1"/>
            <a:r>
              <a:rPr lang="en-US" dirty="0" smtClean="0"/>
              <a:t>Heart beat/Request containers from Resource manager</a:t>
            </a:r>
          </a:p>
          <a:p>
            <a:pPr lvl="1"/>
            <a:r>
              <a:rPr lang="en-US" dirty="0" smtClean="0"/>
              <a:t>Memory Allocation</a:t>
            </a:r>
          </a:p>
          <a:p>
            <a:r>
              <a:rPr lang="en-US" dirty="0" smtClean="0"/>
              <a:t>Task Execution</a:t>
            </a:r>
          </a:p>
          <a:p>
            <a:pPr lvl="1"/>
            <a:r>
              <a:rPr lang="en-US" dirty="0" smtClean="0"/>
              <a:t>Notify Node Manager</a:t>
            </a:r>
          </a:p>
          <a:p>
            <a:pPr lvl="1"/>
            <a:r>
              <a:rPr lang="en-US" dirty="0" smtClean="0"/>
              <a:t>Node Manager launches new JVM</a:t>
            </a:r>
          </a:p>
          <a:p>
            <a:endParaRPr lang="en-US" dirty="0" smtClean="0"/>
          </a:p>
          <a:p>
            <a:pPr lvl="1"/>
            <a:endParaRPr lang="en-US" dirty="0"/>
          </a:p>
        </p:txBody>
      </p:sp>
      <p:sp>
        <p:nvSpPr>
          <p:cNvPr id="4" name="TextBox 3"/>
          <p:cNvSpPr txBox="1"/>
          <p:nvPr/>
        </p:nvSpPr>
        <p:spPr>
          <a:xfrm>
            <a:off x="388074" y="6544870"/>
            <a:ext cx="494847" cy="369332"/>
          </a:xfrm>
          <a:prstGeom prst="rect">
            <a:avLst/>
          </a:prstGeom>
          <a:noFill/>
        </p:spPr>
        <p:txBody>
          <a:bodyPr wrap="none" rtlCol="0">
            <a:spAutoFit/>
          </a:bodyPr>
          <a:lstStyle/>
          <a:p>
            <a:r>
              <a:rPr lang="en-US" dirty="0" smtClean="0"/>
              <a:t>Q8</a:t>
            </a:r>
            <a:endParaRPr lang="en-US" dirty="0"/>
          </a:p>
        </p:txBody>
      </p:sp>
    </p:spTree>
    <p:extLst>
      <p:ext uri="{BB962C8B-B14F-4D97-AF65-F5344CB8AC3E}">
        <p14:creationId xmlns:p14="http://schemas.microsoft.com/office/powerpoint/2010/main" val="1063920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ogress.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7035" y="1930654"/>
            <a:ext cx="5531010" cy="4968988"/>
          </a:xfrm>
          <a:prstGeom prst="rect">
            <a:avLst/>
          </a:prstGeom>
        </p:spPr>
      </p:pic>
      <p:sp>
        <p:nvSpPr>
          <p:cNvPr id="2" name="Title 1"/>
          <p:cNvSpPr>
            <a:spLocks noGrp="1"/>
          </p:cNvSpPr>
          <p:nvPr>
            <p:ph type="title"/>
          </p:nvPr>
        </p:nvSpPr>
        <p:spPr/>
        <p:txBody>
          <a:bodyPr/>
          <a:lstStyle/>
          <a:p>
            <a:r>
              <a:rPr lang="en-US" dirty="0" smtClean="0"/>
              <a:t>Progress Updates</a:t>
            </a:r>
            <a:endParaRPr lang="en-US" dirty="0"/>
          </a:p>
        </p:txBody>
      </p:sp>
    </p:spTree>
    <p:extLst>
      <p:ext uri="{BB962C8B-B14F-4D97-AF65-F5344CB8AC3E}">
        <p14:creationId xmlns:p14="http://schemas.microsoft.com/office/powerpoint/2010/main" val="70512282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Completion</a:t>
            </a:r>
            <a:endParaRPr lang="en-US" dirty="0"/>
          </a:p>
        </p:txBody>
      </p:sp>
      <p:sp>
        <p:nvSpPr>
          <p:cNvPr id="3" name="Content Placeholder 2"/>
          <p:cNvSpPr>
            <a:spLocks noGrp="1"/>
          </p:cNvSpPr>
          <p:nvPr>
            <p:ph idx="1"/>
          </p:nvPr>
        </p:nvSpPr>
        <p:spPr/>
        <p:txBody>
          <a:bodyPr/>
          <a:lstStyle/>
          <a:p>
            <a:r>
              <a:rPr lang="en-US" dirty="0" smtClean="0"/>
              <a:t>What happens when the last task is completed?</a:t>
            </a:r>
            <a:endParaRPr lang="en-US" dirty="0"/>
          </a:p>
        </p:txBody>
      </p:sp>
    </p:spTree>
    <p:extLst>
      <p:ext uri="{BB962C8B-B14F-4D97-AF65-F5344CB8AC3E}">
        <p14:creationId xmlns:p14="http://schemas.microsoft.com/office/powerpoint/2010/main" val="1666683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Map Reduce Failures</a:t>
            </a:r>
            <a:endParaRPr lang="en-US" dirty="0"/>
          </a:p>
        </p:txBody>
      </p:sp>
      <p:sp>
        <p:nvSpPr>
          <p:cNvPr id="3" name="Content Placeholder 2"/>
          <p:cNvSpPr>
            <a:spLocks noGrp="1"/>
          </p:cNvSpPr>
          <p:nvPr>
            <p:ph idx="1"/>
          </p:nvPr>
        </p:nvSpPr>
        <p:spPr/>
        <p:txBody>
          <a:bodyPr/>
          <a:lstStyle/>
          <a:p>
            <a:r>
              <a:rPr lang="en-US" dirty="0" smtClean="0"/>
              <a:t>Task Failure</a:t>
            </a:r>
          </a:p>
          <a:p>
            <a:r>
              <a:rPr lang="en-US" dirty="0" smtClean="0"/>
              <a:t>Task Tracker Failure</a:t>
            </a:r>
          </a:p>
          <a:p>
            <a:r>
              <a:rPr lang="en-US" dirty="0" smtClean="0"/>
              <a:t>Job Tracker Failure</a:t>
            </a:r>
            <a:endParaRPr lang="en-US" dirty="0"/>
          </a:p>
        </p:txBody>
      </p:sp>
      <p:sp>
        <p:nvSpPr>
          <p:cNvPr id="4" name="TextBox 3"/>
          <p:cNvSpPr txBox="1"/>
          <p:nvPr/>
        </p:nvSpPr>
        <p:spPr>
          <a:xfrm>
            <a:off x="388074" y="6544870"/>
            <a:ext cx="1771526" cy="369332"/>
          </a:xfrm>
          <a:prstGeom prst="rect">
            <a:avLst/>
          </a:prstGeom>
          <a:noFill/>
        </p:spPr>
        <p:txBody>
          <a:bodyPr wrap="none" rtlCol="0">
            <a:spAutoFit/>
          </a:bodyPr>
          <a:lstStyle/>
          <a:p>
            <a:r>
              <a:rPr lang="en-US" dirty="0" smtClean="0"/>
              <a:t>Q9, Part of Q11</a:t>
            </a:r>
            <a:endParaRPr lang="en-US" dirty="0"/>
          </a:p>
        </p:txBody>
      </p:sp>
    </p:spTree>
    <p:extLst>
      <p:ext uri="{BB962C8B-B14F-4D97-AF65-F5344CB8AC3E}">
        <p14:creationId xmlns:p14="http://schemas.microsoft.com/office/powerpoint/2010/main" val="2789802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 Failures</a:t>
            </a:r>
            <a:endParaRPr lang="en-US" dirty="0"/>
          </a:p>
        </p:txBody>
      </p:sp>
      <p:sp>
        <p:nvSpPr>
          <p:cNvPr id="3" name="Content Placeholder 2"/>
          <p:cNvSpPr>
            <a:spLocks noGrp="1"/>
          </p:cNvSpPr>
          <p:nvPr>
            <p:ph idx="1"/>
          </p:nvPr>
        </p:nvSpPr>
        <p:spPr/>
        <p:txBody>
          <a:bodyPr/>
          <a:lstStyle/>
          <a:p>
            <a:r>
              <a:rPr lang="en-US" dirty="0" smtClean="0"/>
              <a:t>Task Failure</a:t>
            </a:r>
          </a:p>
          <a:p>
            <a:r>
              <a:rPr lang="en-US" dirty="0" smtClean="0"/>
              <a:t>Application Master Failure</a:t>
            </a:r>
          </a:p>
          <a:p>
            <a:r>
              <a:rPr lang="en-US" dirty="0" smtClean="0"/>
              <a:t>Node Manager Failure</a:t>
            </a:r>
          </a:p>
          <a:p>
            <a:r>
              <a:rPr lang="en-US" dirty="0" smtClean="0"/>
              <a:t>Resource Manager Failure</a:t>
            </a:r>
            <a:endParaRPr lang="en-US" dirty="0"/>
          </a:p>
        </p:txBody>
      </p:sp>
      <p:sp>
        <p:nvSpPr>
          <p:cNvPr id="4" name="TextBox 3"/>
          <p:cNvSpPr txBox="1"/>
          <p:nvPr/>
        </p:nvSpPr>
        <p:spPr>
          <a:xfrm>
            <a:off x="388074" y="6544870"/>
            <a:ext cx="1896635" cy="369332"/>
          </a:xfrm>
          <a:prstGeom prst="rect">
            <a:avLst/>
          </a:prstGeom>
          <a:noFill/>
        </p:spPr>
        <p:txBody>
          <a:bodyPr wrap="none" rtlCol="0">
            <a:spAutoFit/>
          </a:bodyPr>
          <a:lstStyle/>
          <a:p>
            <a:r>
              <a:rPr lang="en-US" dirty="0" smtClean="0"/>
              <a:t>Q10, Part of Q11</a:t>
            </a:r>
            <a:endParaRPr lang="en-US" dirty="0"/>
          </a:p>
        </p:txBody>
      </p:sp>
    </p:spTree>
    <p:extLst>
      <p:ext uri="{BB962C8B-B14F-4D97-AF65-F5344CB8AC3E}">
        <p14:creationId xmlns:p14="http://schemas.microsoft.com/office/powerpoint/2010/main" val="521483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a:t>
            </a:r>
            <a:endParaRPr lang="en-US" dirty="0"/>
          </a:p>
        </p:txBody>
      </p:sp>
      <p:sp>
        <p:nvSpPr>
          <p:cNvPr id="3" name="Content Placeholder 2"/>
          <p:cNvSpPr>
            <a:spLocks noGrp="1"/>
          </p:cNvSpPr>
          <p:nvPr>
            <p:ph idx="1"/>
          </p:nvPr>
        </p:nvSpPr>
        <p:spPr/>
        <p:txBody>
          <a:bodyPr/>
          <a:lstStyle/>
          <a:p>
            <a:r>
              <a:rPr lang="en-US" dirty="0" smtClean="0"/>
              <a:t>FIFO</a:t>
            </a:r>
          </a:p>
          <a:p>
            <a:r>
              <a:rPr lang="en-US" dirty="0" smtClean="0"/>
              <a:t>Priority FIFO</a:t>
            </a:r>
          </a:p>
          <a:p>
            <a:r>
              <a:rPr lang="en-US" dirty="0" smtClean="0"/>
              <a:t>Fair Scheduler</a:t>
            </a:r>
          </a:p>
          <a:p>
            <a:r>
              <a:rPr lang="en-US" dirty="0" smtClean="0"/>
              <a:t>Capacity Scheduler</a:t>
            </a:r>
            <a:endParaRPr lang="en-US" dirty="0"/>
          </a:p>
        </p:txBody>
      </p:sp>
      <p:sp>
        <p:nvSpPr>
          <p:cNvPr id="4" name="TextBox 3"/>
          <p:cNvSpPr txBox="1"/>
          <p:nvPr/>
        </p:nvSpPr>
        <p:spPr>
          <a:xfrm>
            <a:off x="388074" y="6544870"/>
            <a:ext cx="619956" cy="369332"/>
          </a:xfrm>
          <a:prstGeom prst="rect">
            <a:avLst/>
          </a:prstGeom>
          <a:noFill/>
        </p:spPr>
        <p:txBody>
          <a:bodyPr wrap="none" rtlCol="0">
            <a:spAutoFit/>
          </a:bodyPr>
          <a:lstStyle/>
          <a:p>
            <a:r>
              <a:rPr lang="en-US" dirty="0" smtClean="0"/>
              <a:t>Q12</a:t>
            </a:r>
            <a:endParaRPr lang="en-US" dirty="0"/>
          </a:p>
        </p:txBody>
      </p:sp>
    </p:spTree>
    <p:extLst>
      <p:ext uri="{BB962C8B-B14F-4D97-AF65-F5344CB8AC3E}">
        <p14:creationId xmlns:p14="http://schemas.microsoft.com/office/powerpoint/2010/main" val="474539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Shuffle Sort</a:t>
            </a:r>
            <a:endParaRPr lang="en-US" dirty="0"/>
          </a:p>
        </p:txBody>
      </p:sp>
      <p:pic>
        <p:nvPicPr>
          <p:cNvPr id="4" name="Picture 3" descr="shuffle.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00" y="2458440"/>
            <a:ext cx="7950200" cy="3606800"/>
          </a:xfrm>
          <a:prstGeom prst="rect">
            <a:avLst/>
          </a:prstGeom>
        </p:spPr>
      </p:pic>
      <p:sp>
        <p:nvSpPr>
          <p:cNvPr id="5" name="TextBox 4"/>
          <p:cNvSpPr txBox="1"/>
          <p:nvPr/>
        </p:nvSpPr>
        <p:spPr>
          <a:xfrm>
            <a:off x="388074" y="6544870"/>
            <a:ext cx="619956" cy="369332"/>
          </a:xfrm>
          <a:prstGeom prst="rect">
            <a:avLst/>
          </a:prstGeom>
          <a:noFill/>
        </p:spPr>
        <p:txBody>
          <a:bodyPr wrap="none" rtlCol="0">
            <a:spAutoFit/>
          </a:bodyPr>
          <a:lstStyle/>
          <a:p>
            <a:r>
              <a:rPr lang="en-US" smtClean="0"/>
              <a:t>Q13</a:t>
            </a:r>
            <a:endParaRPr lang="en-US" dirty="0"/>
          </a:p>
        </p:txBody>
      </p:sp>
    </p:spTree>
    <p:extLst>
      <p:ext uri="{BB962C8B-B14F-4D97-AF65-F5344CB8AC3E}">
        <p14:creationId xmlns:p14="http://schemas.microsoft.com/office/powerpoint/2010/main" val="1504717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Deadlines &amp; Announcements</a:t>
            </a:r>
            <a:endParaRPr lang="en-US" dirty="0"/>
          </a:p>
        </p:txBody>
      </p:sp>
      <p:sp>
        <p:nvSpPr>
          <p:cNvPr id="3" name="Content Placeholder 2"/>
          <p:cNvSpPr>
            <a:spLocks noGrp="1"/>
          </p:cNvSpPr>
          <p:nvPr>
            <p:ph idx="1"/>
          </p:nvPr>
        </p:nvSpPr>
        <p:spPr/>
        <p:txBody>
          <a:bodyPr/>
          <a:lstStyle/>
          <a:p>
            <a:r>
              <a:rPr lang="en-US" dirty="0" smtClean="0"/>
              <a:t>Lab 2 – Due </a:t>
            </a:r>
            <a:r>
              <a:rPr lang="en-US" dirty="0" smtClean="0"/>
              <a:t>Friday at </a:t>
            </a:r>
            <a:r>
              <a:rPr lang="en-US" dirty="0" smtClean="0"/>
              <a:t>11:55 PM On Moodle</a:t>
            </a:r>
          </a:p>
          <a:p>
            <a:r>
              <a:rPr lang="en-US" dirty="0" smtClean="0"/>
              <a:t>Start </a:t>
            </a:r>
            <a:r>
              <a:rPr lang="en-US" dirty="0" smtClean="0"/>
              <a:t>thinking about Research</a:t>
            </a:r>
            <a:endParaRPr lang="en-US" dirty="0"/>
          </a:p>
        </p:txBody>
      </p:sp>
    </p:spTree>
    <p:extLst>
      <p:ext uri="{BB962C8B-B14F-4D97-AF65-F5344CB8AC3E}">
        <p14:creationId xmlns:p14="http://schemas.microsoft.com/office/powerpoint/2010/main" val="1997152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Speculative Execution</a:t>
            </a:r>
            <a:endParaRPr lang="en-US" dirty="0"/>
          </a:p>
        </p:txBody>
      </p:sp>
      <p:sp>
        <p:nvSpPr>
          <p:cNvPr id="3" name="Content Placeholder 2"/>
          <p:cNvSpPr>
            <a:spLocks noGrp="1"/>
          </p:cNvSpPr>
          <p:nvPr>
            <p:ph idx="1"/>
          </p:nvPr>
        </p:nvSpPr>
        <p:spPr/>
        <p:txBody>
          <a:bodyPr/>
          <a:lstStyle/>
          <a:p>
            <a:r>
              <a:rPr lang="en-US" dirty="0" smtClean="0"/>
              <a:t>Can a slow task bring down an entire job?</a:t>
            </a:r>
          </a:p>
          <a:p>
            <a:r>
              <a:rPr lang="en-US" dirty="0" smtClean="0"/>
              <a:t>How do we get around this?</a:t>
            </a:r>
          </a:p>
          <a:p>
            <a:r>
              <a:rPr lang="en-US" dirty="0" smtClean="0"/>
              <a:t>When would you want to turn off speculative execution?</a:t>
            </a:r>
            <a:endParaRPr lang="en-US" dirty="0"/>
          </a:p>
        </p:txBody>
      </p:sp>
      <p:sp>
        <p:nvSpPr>
          <p:cNvPr id="4" name="TextBox 3"/>
          <p:cNvSpPr txBox="1"/>
          <p:nvPr/>
        </p:nvSpPr>
        <p:spPr>
          <a:xfrm>
            <a:off x="388074" y="6544870"/>
            <a:ext cx="723275" cy="369332"/>
          </a:xfrm>
          <a:prstGeom prst="rect">
            <a:avLst/>
          </a:prstGeom>
          <a:noFill/>
        </p:spPr>
        <p:txBody>
          <a:bodyPr wrap="none" rtlCol="0">
            <a:spAutoFit/>
          </a:bodyPr>
          <a:lstStyle/>
          <a:p>
            <a:r>
              <a:rPr lang="en-US" dirty="0" smtClean="0"/>
              <a:t>Q14/</a:t>
            </a:r>
            <a:endParaRPr lang="en-US" dirty="0"/>
          </a:p>
        </p:txBody>
      </p:sp>
    </p:spTree>
    <p:extLst>
      <p:ext uri="{BB962C8B-B14F-4D97-AF65-F5344CB8AC3E}">
        <p14:creationId xmlns:p14="http://schemas.microsoft.com/office/powerpoint/2010/main" val="1704867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Skipping Bad Records</a:t>
            </a:r>
            <a:endParaRPr lang="en-US" dirty="0"/>
          </a:p>
        </p:txBody>
      </p:sp>
      <p:sp>
        <p:nvSpPr>
          <p:cNvPr id="3" name="Content Placeholder 2"/>
          <p:cNvSpPr>
            <a:spLocks noGrp="1"/>
          </p:cNvSpPr>
          <p:nvPr>
            <p:ph idx="1"/>
          </p:nvPr>
        </p:nvSpPr>
        <p:spPr/>
        <p:txBody>
          <a:bodyPr/>
          <a:lstStyle/>
          <a:p>
            <a:r>
              <a:rPr lang="en-US" dirty="0" smtClean="0"/>
              <a:t>Clean records in Map/Reduce Phase</a:t>
            </a:r>
          </a:p>
          <a:p>
            <a:r>
              <a:rPr lang="en-US" dirty="0" smtClean="0"/>
              <a:t>Turn on </a:t>
            </a:r>
            <a:r>
              <a:rPr lang="en-US" dirty="0" err="1" smtClean="0"/>
              <a:t>Hadoop’s</a:t>
            </a:r>
            <a:r>
              <a:rPr lang="en-US" dirty="0" smtClean="0"/>
              <a:t> skipping mode</a:t>
            </a:r>
            <a:endParaRPr lang="en-US" dirty="0"/>
          </a:p>
        </p:txBody>
      </p:sp>
      <p:sp>
        <p:nvSpPr>
          <p:cNvPr id="4" name="TextBox 3"/>
          <p:cNvSpPr txBox="1"/>
          <p:nvPr/>
        </p:nvSpPr>
        <p:spPr>
          <a:xfrm>
            <a:off x="388074" y="6544870"/>
            <a:ext cx="723275" cy="369332"/>
          </a:xfrm>
          <a:prstGeom prst="rect">
            <a:avLst/>
          </a:prstGeom>
          <a:noFill/>
        </p:spPr>
        <p:txBody>
          <a:bodyPr wrap="none" rtlCol="0">
            <a:spAutoFit/>
          </a:bodyPr>
          <a:lstStyle/>
          <a:p>
            <a:r>
              <a:rPr lang="en-US" dirty="0" smtClean="0"/>
              <a:t>Q15/</a:t>
            </a:r>
            <a:endParaRPr lang="en-US" dirty="0"/>
          </a:p>
        </p:txBody>
      </p:sp>
    </p:spTree>
    <p:extLst>
      <p:ext uri="{BB962C8B-B14F-4D97-AF65-F5344CB8AC3E}">
        <p14:creationId xmlns:p14="http://schemas.microsoft.com/office/powerpoint/2010/main" val="2256631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875768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you submit a MapReduce job?</a:t>
            </a:r>
            <a:endParaRPr lang="en-US" dirty="0"/>
          </a:p>
        </p:txBody>
      </p:sp>
      <p:sp>
        <p:nvSpPr>
          <p:cNvPr id="3" name="Content Placeholder 2"/>
          <p:cNvSpPr>
            <a:spLocks noGrp="1"/>
          </p:cNvSpPr>
          <p:nvPr>
            <p:ph idx="1"/>
          </p:nvPr>
        </p:nvSpPr>
        <p:spPr/>
        <p:txBody>
          <a:bodyPr/>
          <a:lstStyle/>
          <a:p>
            <a:r>
              <a:rPr lang="en-US" dirty="0" smtClean="0"/>
              <a:t>Job</a:t>
            </a:r>
          </a:p>
          <a:p>
            <a:pPr lvl="1"/>
            <a:r>
              <a:rPr lang="en-US" dirty="0" smtClean="0"/>
              <a:t>Submit Method</a:t>
            </a:r>
          </a:p>
          <a:p>
            <a:pPr lvl="1"/>
            <a:r>
              <a:rPr lang="en-US" dirty="0" err="1" smtClean="0"/>
              <a:t>WaitforCompletion</a:t>
            </a:r>
            <a:r>
              <a:rPr lang="en-US" dirty="0" smtClean="0"/>
              <a:t> Method</a:t>
            </a:r>
            <a:endParaRPr lang="en-US" dirty="0"/>
          </a:p>
        </p:txBody>
      </p:sp>
    </p:spTree>
    <p:extLst>
      <p:ext uri="{BB962C8B-B14F-4D97-AF65-F5344CB8AC3E}">
        <p14:creationId xmlns:p14="http://schemas.microsoft.com/office/powerpoint/2010/main" val="2508172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MapReduce Entities</a:t>
            </a:r>
            <a:endParaRPr lang="en-US" dirty="0"/>
          </a:p>
        </p:txBody>
      </p:sp>
      <p:pic>
        <p:nvPicPr>
          <p:cNvPr id="4" name="Picture 3" descr="mapReduce.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1793" y="2038256"/>
            <a:ext cx="5155293" cy="4366909"/>
          </a:xfrm>
          <a:prstGeom prst="rect">
            <a:avLst/>
          </a:prstGeom>
        </p:spPr>
      </p:pic>
    </p:spTree>
    <p:extLst>
      <p:ext uri="{BB962C8B-B14F-4D97-AF65-F5344CB8AC3E}">
        <p14:creationId xmlns:p14="http://schemas.microsoft.com/office/powerpoint/2010/main" val="20457682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Submission</a:t>
            </a:r>
            <a:endParaRPr lang="en-US" dirty="0"/>
          </a:p>
        </p:txBody>
      </p:sp>
      <p:sp>
        <p:nvSpPr>
          <p:cNvPr id="3" name="Content Placeholder 2"/>
          <p:cNvSpPr>
            <a:spLocks noGrp="1"/>
          </p:cNvSpPr>
          <p:nvPr>
            <p:ph idx="1"/>
          </p:nvPr>
        </p:nvSpPr>
        <p:spPr/>
        <p:txBody>
          <a:bodyPr/>
          <a:lstStyle/>
          <a:p>
            <a:r>
              <a:rPr lang="en-US" dirty="0" smtClean="0"/>
              <a:t>Request Job ID</a:t>
            </a:r>
          </a:p>
          <a:p>
            <a:r>
              <a:rPr lang="en-US" dirty="0" smtClean="0"/>
              <a:t>Check Output Specification</a:t>
            </a:r>
          </a:p>
          <a:p>
            <a:r>
              <a:rPr lang="en-US" dirty="0" smtClean="0"/>
              <a:t>Compute Input Splits</a:t>
            </a:r>
          </a:p>
          <a:p>
            <a:r>
              <a:rPr lang="en-US" dirty="0" smtClean="0"/>
              <a:t>Copy needed resources</a:t>
            </a:r>
          </a:p>
          <a:p>
            <a:r>
              <a:rPr lang="en-US" dirty="0" smtClean="0"/>
              <a:t>Inform Job Tracker that job is ready for execution</a:t>
            </a:r>
            <a:endParaRPr lang="en-US" dirty="0"/>
          </a:p>
        </p:txBody>
      </p:sp>
      <p:sp>
        <p:nvSpPr>
          <p:cNvPr id="4" name="TextBox 3"/>
          <p:cNvSpPr txBox="1"/>
          <p:nvPr/>
        </p:nvSpPr>
        <p:spPr>
          <a:xfrm>
            <a:off x="599751" y="6597793"/>
            <a:ext cx="184666" cy="369332"/>
          </a:xfrm>
          <a:prstGeom prst="rect">
            <a:avLst/>
          </a:prstGeom>
          <a:noFill/>
        </p:spPr>
        <p:txBody>
          <a:bodyPr wrap="none" rtlCol="0">
            <a:spAutoFit/>
          </a:bodyPr>
          <a:lstStyle/>
          <a:p>
            <a:endParaRPr lang="en-US" dirty="0"/>
          </a:p>
        </p:txBody>
      </p:sp>
      <p:sp>
        <p:nvSpPr>
          <p:cNvPr id="6" name="TextBox 5"/>
          <p:cNvSpPr txBox="1"/>
          <p:nvPr/>
        </p:nvSpPr>
        <p:spPr>
          <a:xfrm>
            <a:off x="388074" y="6544870"/>
            <a:ext cx="494847" cy="369332"/>
          </a:xfrm>
          <a:prstGeom prst="rect">
            <a:avLst/>
          </a:prstGeom>
          <a:noFill/>
        </p:spPr>
        <p:txBody>
          <a:bodyPr wrap="none" rtlCol="0">
            <a:spAutoFit/>
          </a:bodyPr>
          <a:lstStyle/>
          <a:p>
            <a:r>
              <a:rPr lang="en-US" dirty="0" smtClean="0"/>
              <a:t>Q2</a:t>
            </a:r>
            <a:endParaRPr lang="en-US" dirty="0"/>
          </a:p>
        </p:txBody>
      </p:sp>
    </p:spTree>
    <p:extLst>
      <p:ext uri="{BB962C8B-B14F-4D97-AF65-F5344CB8AC3E}">
        <p14:creationId xmlns:p14="http://schemas.microsoft.com/office/powerpoint/2010/main" val="198316786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Job Initialization &amp; Task Assignment, Execution</a:t>
            </a:r>
            <a:endParaRPr lang="en-US" dirty="0"/>
          </a:p>
        </p:txBody>
      </p:sp>
      <p:sp>
        <p:nvSpPr>
          <p:cNvPr id="3" name="Content Placeholder 2"/>
          <p:cNvSpPr>
            <a:spLocks noGrp="1"/>
          </p:cNvSpPr>
          <p:nvPr>
            <p:ph idx="1"/>
          </p:nvPr>
        </p:nvSpPr>
        <p:spPr/>
        <p:txBody>
          <a:bodyPr/>
          <a:lstStyle/>
          <a:p>
            <a:r>
              <a:rPr lang="en-US" dirty="0" smtClean="0"/>
              <a:t>Job Initialization</a:t>
            </a:r>
          </a:p>
          <a:p>
            <a:pPr lvl="1"/>
            <a:r>
              <a:rPr lang="en-US" dirty="0" smtClean="0"/>
              <a:t>Create List of tasks to be executed </a:t>
            </a:r>
          </a:p>
          <a:p>
            <a:pPr lvl="1"/>
            <a:r>
              <a:rPr lang="en-US" dirty="0" smtClean="0"/>
              <a:t>List includes map, reduce, job setup &amp; cleanup tasks</a:t>
            </a:r>
          </a:p>
          <a:p>
            <a:r>
              <a:rPr lang="en-US" dirty="0" smtClean="0"/>
              <a:t>Task Assignment</a:t>
            </a:r>
          </a:p>
          <a:p>
            <a:pPr lvl="1"/>
            <a:r>
              <a:rPr lang="en-US" dirty="0" smtClean="0"/>
              <a:t>Heart beat</a:t>
            </a:r>
          </a:p>
          <a:p>
            <a:pPr lvl="1"/>
            <a:r>
              <a:rPr lang="en-US" dirty="0" smtClean="0"/>
              <a:t>Selection of task tracker for map/reduce tasks</a:t>
            </a:r>
          </a:p>
          <a:p>
            <a:r>
              <a:rPr lang="en-US" dirty="0" smtClean="0"/>
              <a:t>Task Execution</a:t>
            </a:r>
          </a:p>
          <a:p>
            <a:pPr lvl="1"/>
            <a:r>
              <a:rPr lang="en-US" dirty="0" smtClean="0"/>
              <a:t>Localize the jar</a:t>
            </a:r>
          </a:p>
          <a:p>
            <a:pPr lvl="1"/>
            <a:r>
              <a:rPr lang="en-US" dirty="0" smtClean="0"/>
              <a:t>Task Runner to launch new JVM</a:t>
            </a:r>
          </a:p>
          <a:p>
            <a:endParaRPr lang="en-US" dirty="0" smtClean="0"/>
          </a:p>
          <a:p>
            <a:pPr lvl="1"/>
            <a:endParaRPr lang="en-US" dirty="0"/>
          </a:p>
        </p:txBody>
      </p:sp>
      <p:sp>
        <p:nvSpPr>
          <p:cNvPr id="5" name="TextBox 4"/>
          <p:cNvSpPr txBox="1"/>
          <p:nvPr/>
        </p:nvSpPr>
        <p:spPr>
          <a:xfrm>
            <a:off x="388074" y="6544870"/>
            <a:ext cx="872429" cy="369332"/>
          </a:xfrm>
          <a:prstGeom prst="rect">
            <a:avLst/>
          </a:prstGeom>
          <a:noFill/>
        </p:spPr>
        <p:txBody>
          <a:bodyPr wrap="none" rtlCol="0">
            <a:spAutoFit/>
          </a:bodyPr>
          <a:lstStyle/>
          <a:p>
            <a:r>
              <a:rPr lang="en-US" dirty="0" smtClean="0"/>
              <a:t>Q3,Q4</a:t>
            </a:r>
            <a:endParaRPr lang="en-US" dirty="0"/>
          </a:p>
        </p:txBody>
      </p:sp>
    </p:spTree>
    <p:extLst>
      <p:ext uri="{BB962C8B-B14F-4D97-AF65-F5344CB8AC3E}">
        <p14:creationId xmlns:p14="http://schemas.microsoft.com/office/powerpoint/2010/main" val="395384335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Updates</a:t>
            </a:r>
            <a:endParaRPr lang="en-US" dirty="0"/>
          </a:p>
        </p:txBody>
      </p:sp>
      <p:sp>
        <p:nvSpPr>
          <p:cNvPr id="3" name="Content Placeholder 2"/>
          <p:cNvSpPr>
            <a:spLocks noGrp="1"/>
          </p:cNvSpPr>
          <p:nvPr>
            <p:ph idx="1"/>
          </p:nvPr>
        </p:nvSpPr>
        <p:spPr/>
        <p:txBody>
          <a:bodyPr>
            <a:normAutofit/>
          </a:bodyPr>
          <a:lstStyle/>
          <a:p>
            <a:r>
              <a:rPr lang="en-US" dirty="0" smtClean="0"/>
              <a:t>What is progress?</a:t>
            </a:r>
          </a:p>
          <a:p>
            <a:pPr lvl="1"/>
            <a:r>
              <a:rPr lang="en-US" dirty="0" smtClean="0"/>
              <a:t>Reading Input</a:t>
            </a:r>
          </a:p>
          <a:p>
            <a:pPr lvl="1"/>
            <a:r>
              <a:rPr lang="en-US" dirty="0" smtClean="0"/>
              <a:t>Writing Output</a:t>
            </a:r>
          </a:p>
          <a:p>
            <a:pPr lvl="1"/>
            <a:r>
              <a:rPr lang="en-US" dirty="0" smtClean="0"/>
              <a:t>Setting status</a:t>
            </a:r>
          </a:p>
          <a:p>
            <a:pPr lvl="1"/>
            <a:r>
              <a:rPr lang="en-US" dirty="0" smtClean="0"/>
              <a:t>Incrementing a counter</a:t>
            </a:r>
          </a:p>
          <a:p>
            <a:pPr lvl="1"/>
            <a:r>
              <a:rPr lang="en-US" dirty="0" smtClean="0"/>
              <a:t>Calling the progress method</a:t>
            </a:r>
            <a:endParaRPr lang="en-US" dirty="0"/>
          </a:p>
          <a:p>
            <a:r>
              <a:rPr lang="en-US" dirty="0" smtClean="0"/>
              <a:t>How does a task tracker check progress?</a:t>
            </a:r>
          </a:p>
          <a:p>
            <a:r>
              <a:rPr lang="en-US" dirty="0" smtClean="0"/>
              <a:t>How does a job tracker gather progress?</a:t>
            </a:r>
          </a:p>
          <a:p>
            <a:r>
              <a:rPr lang="en-US" dirty="0" smtClean="0"/>
              <a:t>How is the client notified of progress?</a:t>
            </a:r>
            <a:endParaRPr lang="en-US" dirty="0"/>
          </a:p>
        </p:txBody>
      </p:sp>
      <p:sp>
        <p:nvSpPr>
          <p:cNvPr id="4" name="TextBox 3"/>
          <p:cNvSpPr txBox="1"/>
          <p:nvPr/>
        </p:nvSpPr>
        <p:spPr>
          <a:xfrm>
            <a:off x="388074" y="6544870"/>
            <a:ext cx="494847" cy="369332"/>
          </a:xfrm>
          <a:prstGeom prst="rect">
            <a:avLst/>
          </a:prstGeom>
          <a:noFill/>
        </p:spPr>
        <p:txBody>
          <a:bodyPr wrap="none" rtlCol="0">
            <a:spAutoFit/>
          </a:bodyPr>
          <a:lstStyle/>
          <a:p>
            <a:r>
              <a:rPr lang="en-US" dirty="0" smtClean="0"/>
              <a:t>Q5</a:t>
            </a:r>
            <a:endParaRPr lang="en-US" dirty="0"/>
          </a:p>
        </p:txBody>
      </p:sp>
    </p:spTree>
    <p:extLst>
      <p:ext uri="{BB962C8B-B14F-4D97-AF65-F5344CB8AC3E}">
        <p14:creationId xmlns:p14="http://schemas.microsoft.com/office/powerpoint/2010/main" val="17191501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updates</a:t>
            </a:r>
            <a:endParaRPr lang="en-US" dirty="0"/>
          </a:p>
        </p:txBody>
      </p:sp>
      <p:pic>
        <p:nvPicPr>
          <p:cNvPr id="4" name="Picture 3" descr="progress.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8477" y="2127392"/>
            <a:ext cx="5102422" cy="4514708"/>
          </a:xfrm>
          <a:prstGeom prst="rect">
            <a:avLst/>
          </a:prstGeom>
        </p:spPr>
      </p:pic>
    </p:spTree>
    <p:extLst>
      <p:ext uri="{BB962C8B-B14F-4D97-AF65-F5344CB8AC3E}">
        <p14:creationId xmlns:p14="http://schemas.microsoft.com/office/powerpoint/2010/main" val="52586341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Completion</a:t>
            </a:r>
            <a:endParaRPr lang="en-US" dirty="0"/>
          </a:p>
        </p:txBody>
      </p:sp>
      <p:sp>
        <p:nvSpPr>
          <p:cNvPr id="3" name="Content Placeholder 2"/>
          <p:cNvSpPr>
            <a:spLocks noGrp="1"/>
          </p:cNvSpPr>
          <p:nvPr>
            <p:ph idx="1"/>
          </p:nvPr>
        </p:nvSpPr>
        <p:spPr/>
        <p:txBody>
          <a:bodyPr/>
          <a:lstStyle/>
          <a:p>
            <a:r>
              <a:rPr lang="en-US" dirty="0" smtClean="0"/>
              <a:t>What happens when the last task is completed?</a:t>
            </a:r>
            <a:endParaRPr lang="en-US" dirty="0"/>
          </a:p>
        </p:txBody>
      </p:sp>
    </p:spTree>
    <p:extLst>
      <p:ext uri="{BB962C8B-B14F-4D97-AF65-F5344CB8AC3E}">
        <p14:creationId xmlns:p14="http://schemas.microsoft.com/office/powerpoint/2010/main" val="3333935016"/>
      </p:ext>
    </p:extLst>
  </p:cSld>
  <p:clrMapOvr>
    <a:masterClrMapping/>
  </p:clrMapOvr>
</p:sld>
</file>

<file path=ppt/theme/theme1.xml><?xml version="1.0" encoding="utf-8"?>
<a:theme xmlns:a="http://schemas.openxmlformats.org/drawingml/2006/main" name="Advant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2941</TotalTime>
  <Words>7305</Words>
  <Application>Microsoft Macintosh PowerPoint</Application>
  <PresentationFormat>On-screen Show (4:3)</PresentationFormat>
  <Paragraphs>291</Paragraphs>
  <Slides>22</Slides>
  <Notes>20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Advantage</vt:lpstr>
      <vt:lpstr>MapReduce &amp; YARN – What happens behind the scenes?</vt:lpstr>
      <vt:lpstr>Deadlines &amp; Announcements</vt:lpstr>
      <vt:lpstr>How do you submit a MapReduce job?</vt:lpstr>
      <vt:lpstr>Classic MapReduce Entities</vt:lpstr>
      <vt:lpstr>Job Submission</vt:lpstr>
      <vt:lpstr>Job Initialization &amp; Task Assignment, Execution</vt:lpstr>
      <vt:lpstr>Progress Updates</vt:lpstr>
      <vt:lpstr>Progress updates</vt:lpstr>
      <vt:lpstr>Job Completion</vt:lpstr>
      <vt:lpstr>YARN</vt:lpstr>
      <vt:lpstr>YARN Entities</vt:lpstr>
      <vt:lpstr>Application Submission</vt:lpstr>
      <vt:lpstr>Job Initialization &amp; Task Assignment, Execution</vt:lpstr>
      <vt:lpstr>Progress Updates</vt:lpstr>
      <vt:lpstr>Completion</vt:lpstr>
      <vt:lpstr>Classic Map Reduce Failures</vt:lpstr>
      <vt:lpstr>YARN Failures</vt:lpstr>
      <vt:lpstr>Scheduler</vt:lpstr>
      <vt:lpstr>Shuffle Sort</vt:lpstr>
      <vt:lpstr>Speculative Execution</vt:lpstr>
      <vt:lpstr>Skipping Bad Records</vt:lpstr>
      <vt:lpstr>Questions</vt:lpstr>
    </vt:vector>
  </TitlesOfParts>
  <Company>Rose-Hulman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Hadoop Ecosytem</dc:title>
  <dc:creator>Sriram  Mohan</dc:creator>
  <cp:lastModifiedBy>Sriram  Mohan</cp:lastModifiedBy>
  <cp:revision>49</cp:revision>
  <dcterms:created xsi:type="dcterms:W3CDTF">2014-09-03T11:44:36Z</dcterms:created>
  <dcterms:modified xsi:type="dcterms:W3CDTF">2015-09-20T22:29:07Z</dcterms:modified>
</cp:coreProperties>
</file>