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sldIdLst>
    <p:sldId id="256" r:id="rId2"/>
    <p:sldId id="273" r:id="rId3"/>
    <p:sldId id="274" r:id="rId4"/>
    <p:sldId id="275" r:id="rId5"/>
    <p:sldId id="276" r:id="rId6"/>
    <p:sldId id="277" r:id="rId7"/>
    <p:sldId id="278" r:id="rId8"/>
    <p:sldId id="279" r:id="rId9"/>
    <p:sldId id="280" r:id="rId10"/>
    <p:sldId id="28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68583" autoAdjust="0"/>
  </p:normalViewPr>
  <p:slideViewPr>
    <p:cSldViewPr snapToGrid="0" snapToObjects="1">
      <p:cViewPr varScale="1">
        <p:scale>
          <a:sx n="52" d="100"/>
          <a:sy n="52" d="100"/>
        </p:scale>
        <p:origin x="-16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problem is simple: although the storage capacities of hard drives have increased massively over the years, access speeds—the rate at which data can be read from drives —have not kept up </a:t>
            </a:r>
            <a:endParaRPr lang="en-US" dirty="0" smtClean="0"/>
          </a:p>
          <a:p>
            <a:r>
              <a:rPr lang="en-US" sz="1200" kern="1200" dirty="0" smtClean="0">
                <a:solidFill>
                  <a:schemeClr val="tx1"/>
                </a:solidFill>
                <a:effectLst/>
                <a:latin typeface="+mn-lt"/>
                <a:ea typeface="+mn-ea"/>
                <a:cs typeface="+mn-cs"/>
              </a:rPr>
              <a:t>It takes a long time to read all data on a single drive—and writing is even slower. The obvious way to reduce the time is to read from multiple disks at once. Imagine if we had 100 drives, each holding one hundredth of the data. Working in parallel, we could read the data in under two minutes. </a:t>
            </a:r>
            <a:endParaRPr lang="en-US" dirty="0" smtClean="0"/>
          </a:p>
          <a:p>
            <a:r>
              <a:rPr lang="en-US" sz="1200" kern="1200" dirty="0" smtClean="0">
                <a:solidFill>
                  <a:schemeClr val="tx1"/>
                </a:solidFill>
                <a:effectLst/>
                <a:latin typeface="+mn-lt"/>
                <a:ea typeface="+mn-ea"/>
                <a:cs typeface="+mn-cs"/>
              </a:rPr>
              <a:t>Using only one hundredth of a disk may seem wasteful. But we can store one hundred datasets, each of which is one terabyte, and provide shared access to them. We can imagine that the users of such a system would be happy to share access in return for shorter analysis times, and, statistically, that their analysis jobs would be likely to be spread over time, so they wouldn’t interfere with each other too much.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4</a:t>
            </a:fld>
            <a:endParaRPr lang="en-US"/>
          </a:p>
        </p:txBody>
      </p:sp>
    </p:spTree>
    <p:extLst>
      <p:ext uri="{BB962C8B-B14F-4D97-AF65-F5344CB8AC3E}">
        <p14:creationId xmlns:p14="http://schemas.microsoft.com/office/powerpoint/2010/main" val="413590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problem to solve is hardware failure: as soon as you start using many pieces of hardware, the chance that one will fail is fairly high. A common way of avoiding data loss is through replication: redundant copies of the data are kept by the system so that in the event of failure, there is another copy available. This is how RAID works, for instance, although </a:t>
            </a:r>
            <a:r>
              <a:rPr lang="en-US" sz="1200" kern="1200" dirty="0" err="1" smtClean="0">
                <a:solidFill>
                  <a:schemeClr val="tx1"/>
                </a:solidFill>
                <a:effectLst/>
                <a:latin typeface="+mn-lt"/>
                <a:ea typeface="+mn-ea"/>
                <a:cs typeface="+mn-cs"/>
              </a:rPr>
              <a:t>Hadoop’s</a:t>
            </a:r>
            <a:r>
              <a:rPr lang="en-US" sz="1200" kern="1200" dirty="0" smtClean="0">
                <a:solidFill>
                  <a:schemeClr val="tx1"/>
                </a:solidFill>
                <a:effectLst/>
                <a:latin typeface="+mn-lt"/>
                <a:ea typeface="+mn-ea"/>
                <a:cs typeface="+mn-cs"/>
              </a:rPr>
              <a:t> filesystem, the Hadoop Distributed Filesystem (HDFS), takes a slightly different approach, as you shall see later. </a:t>
            </a:r>
            <a:endParaRPr lang="en-US" dirty="0" smtClean="0"/>
          </a:p>
          <a:p>
            <a:r>
              <a:rPr lang="en-US" sz="1200" kern="1200" dirty="0" smtClean="0">
                <a:solidFill>
                  <a:schemeClr val="tx1"/>
                </a:solidFill>
                <a:effectLst/>
                <a:latin typeface="+mn-lt"/>
                <a:ea typeface="+mn-ea"/>
                <a:cs typeface="+mn-cs"/>
              </a:rPr>
              <a:t>The second problem is that most analysis tasks need to be able to combine the data in some way, and data read from one disk may need to be combined with the data from any of the other 99 disks. Various distributed systems allow data to be combined from multiple sources, but doing this correctly is notoriously challenging.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5</a:t>
            </a:fld>
            <a:endParaRPr lang="en-US"/>
          </a:p>
        </p:txBody>
      </p:sp>
    </p:spTree>
    <p:extLst>
      <p:ext uri="{BB962C8B-B14F-4D97-AF65-F5344CB8AC3E}">
        <p14:creationId xmlns:p14="http://schemas.microsoft.com/office/powerpoint/2010/main" val="74495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MapReduce is a programming model and an associated implementation for processing and generating large data sets with a parallel, distributed algorithm on a cluster.[1][2]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MapReduce program is composed of a Map() procedure that performs filtering and sorting (such as sorting students by first name into queues, one queue for each name) and a Reduce() procedure that performs a summary operation (such as counting the number of students in each queue, yielding name frequencies). The "MapReduce System" (also called "infrastructure" or "framework") orchestrates the processing by </a:t>
            </a:r>
            <a:r>
              <a:rPr lang="en-US" dirty="0" err="1" smtClean="0"/>
              <a:t>marshalling</a:t>
            </a:r>
            <a:r>
              <a:rPr lang="en-US" dirty="0" smtClean="0"/>
              <a:t> the distributed servers, running the various tasks in parallel, managing all communications and data transfers between the various parts of the system, and providing for redundancy </a:t>
            </a:r>
            <a:r>
              <a:rPr lang="en-US" dirty="0" err="1" smtClean="0"/>
              <a:t>andfault</a:t>
            </a:r>
            <a:r>
              <a:rPr lang="en-US" dirty="0" smtClean="0"/>
              <a:t>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7</a:t>
            </a:fld>
            <a:endParaRPr lang="en-US"/>
          </a:p>
        </p:txBody>
      </p:sp>
    </p:spTree>
    <p:extLst>
      <p:ext uri="{BB962C8B-B14F-4D97-AF65-F5344CB8AC3E}">
        <p14:creationId xmlns:p14="http://schemas.microsoft.com/office/powerpoint/2010/main" val="3777197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will you do it?</a:t>
            </a: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8</a:t>
            </a:fld>
            <a:endParaRPr lang="en-US"/>
          </a:p>
        </p:txBody>
      </p:sp>
    </p:spTree>
    <p:extLst>
      <p:ext uri="{BB962C8B-B14F-4D97-AF65-F5344CB8AC3E}">
        <p14:creationId xmlns:p14="http://schemas.microsoft.com/office/powerpoint/2010/main" val="379485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9/3/15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9/3/15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MapReduce</a:t>
            </a:r>
            <a:endParaRPr lang="en-US" dirty="0"/>
          </a:p>
        </p:txBody>
      </p:sp>
      <p:sp>
        <p:nvSpPr>
          <p:cNvPr id="3" name="Subtitle 2"/>
          <p:cNvSpPr>
            <a:spLocks noGrp="1"/>
          </p:cNvSpPr>
          <p:nvPr>
            <p:ph type="subTitle" idx="1"/>
          </p:nvPr>
        </p:nvSpPr>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you calculate the mode?</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80403" y="6494303"/>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200052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Tour of the Sandbox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14470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analyze a lot of data?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22931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to scale horizontally?</a:t>
            </a:r>
            <a:endParaRPr lang="en-US" dirty="0"/>
          </a:p>
        </p:txBody>
      </p:sp>
      <p:pic>
        <p:nvPicPr>
          <p:cNvPr id="4" name="Content Placeholder 3" descr="images.jpg"/>
          <p:cNvPicPr>
            <a:picLocks noGrp="1" noChangeAspect="1"/>
          </p:cNvPicPr>
          <p:nvPr>
            <p:ph idx="1"/>
          </p:nvPr>
        </p:nvPicPr>
        <p:blipFill>
          <a:blip r:embed="rId3">
            <a:extLst>
              <a:ext uri="{28A0092B-C50C-407E-A947-70E740481C1C}">
                <a14:useLocalDpi xmlns:a14="http://schemas.microsoft.com/office/drawing/2010/main" val="0"/>
              </a:ext>
            </a:extLst>
          </a:blip>
          <a:srcRect t="3120" b="3120"/>
          <a:stretch>
            <a:fillRect/>
          </a:stretch>
        </p:blipFill>
        <p:spPr/>
      </p:pic>
      <p:sp>
        <p:nvSpPr>
          <p:cNvPr id="5" name="TextBox 4"/>
          <p:cNvSpPr txBox="1"/>
          <p:nvPr/>
        </p:nvSpPr>
        <p:spPr>
          <a:xfrm>
            <a:off x="428223" y="6468490"/>
            <a:ext cx="1163449" cy="369332"/>
          </a:xfrm>
          <a:prstGeom prst="rect">
            <a:avLst/>
          </a:prstGeom>
          <a:noFill/>
        </p:spPr>
        <p:txBody>
          <a:bodyPr wrap="none" rtlCol="0">
            <a:spAutoFit/>
          </a:bodyPr>
          <a:lstStyle/>
          <a:p>
            <a:r>
              <a:rPr lang="en-US" dirty="0" smtClean="0"/>
              <a:t>Begin Q2</a:t>
            </a:r>
            <a:endParaRPr lang="en-US" dirty="0"/>
          </a:p>
        </p:txBody>
      </p:sp>
    </p:spTree>
    <p:extLst>
      <p:ext uri="{BB962C8B-B14F-4D97-AF65-F5344CB8AC3E}">
        <p14:creationId xmlns:p14="http://schemas.microsoft.com/office/powerpoint/2010/main" val="37367781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horizontal scaling</a:t>
            </a:r>
            <a:endParaRPr lang="en-US" dirty="0"/>
          </a:p>
        </p:txBody>
      </p:sp>
      <p:sp>
        <p:nvSpPr>
          <p:cNvPr id="3" name="Content Placeholder 2"/>
          <p:cNvSpPr>
            <a:spLocks noGrp="1"/>
          </p:cNvSpPr>
          <p:nvPr>
            <p:ph idx="1"/>
          </p:nvPr>
        </p:nvSpPr>
        <p:spPr/>
        <p:txBody>
          <a:bodyPr/>
          <a:lstStyle/>
          <a:p>
            <a:r>
              <a:rPr lang="en-US" dirty="0" smtClean="0"/>
              <a:t>Reliability</a:t>
            </a:r>
          </a:p>
          <a:p>
            <a:r>
              <a:rPr lang="en-US" dirty="0" smtClean="0"/>
              <a:t>Data analysis might require joins</a:t>
            </a:r>
            <a:endParaRPr lang="en-US" dirty="0"/>
          </a:p>
        </p:txBody>
      </p:sp>
      <p:sp>
        <p:nvSpPr>
          <p:cNvPr id="4" name="TextBox 3"/>
          <p:cNvSpPr txBox="1"/>
          <p:nvPr/>
        </p:nvSpPr>
        <p:spPr>
          <a:xfrm>
            <a:off x="428223" y="6468490"/>
            <a:ext cx="1185090" cy="369332"/>
          </a:xfrm>
          <a:prstGeom prst="rect">
            <a:avLst/>
          </a:prstGeom>
          <a:noFill/>
        </p:spPr>
        <p:txBody>
          <a:bodyPr wrap="none" rtlCol="0">
            <a:spAutoFit/>
          </a:bodyPr>
          <a:lstStyle/>
          <a:p>
            <a:r>
              <a:rPr lang="en-US" dirty="0" smtClean="0"/>
              <a:t>Finish Q2</a:t>
            </a:r>
            <a:endParaRPr lang="en-US" dirty="0"/>
          </a:p>
        </p:txBody>
      </p:sp>
    </p:spTree>
    <p:extLst>
      <p:ext uri="{BB962C8B-B14F-4D97-AF65-F5344CB8AC3E}">
        <p14:creationId xmlns:p14="http://schemas.microsoft.com/office/powerpoint/2010/main" val="405270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locality</a:t>
            </a:r>
            <a:endParaRPr lang="en-US" dirty="0"/>
          </a:p>
        </p:txBody>
      </p:sp>
      <p:sp>
        <p:nvSpPr>
          <p:cNvPr id="3" name="Content Placeholder 2"/>
          <p:cNvSpPr>
            <a:spLocks noGrp="1"/>
          </p:cNvSpPr>
          <p:nvPr>
            <p:ph idx="1"/>
          </p:nvPr>
        </p:nvSpPr>
        <p:spPr/>
        <p:txBody>
          <a:bodyPr/>
          <a:lstStyle/>
          <a:p>
            <a:r>
              <a:rPr lang="en-US" dirty="0" smtClean="0"/>
              <a:t>Network bandwidth is precious in a cluster</a:t>
            </a:r>
          </a:p>
          <a:p>
            <a:r>
              <a:rPr lang="en-US" dirty="0" smtClean="0"/>
              <a:t>Avoid moving data if possible</a:t>
            </a:r>
          </a:p>
          <a:p>
            <a:r>
              <a:rPr lang="en-US" dirty="0" smtClean="0"/>
              <a:t>Run the algorithm where the data resides rather than moving the data to a powerful machine.</a:t>
            </a:r>
            <a:endParaRPr lang="en-US" dirty="0"/>
          </a:p>
        </p:txBody>
      </p:sp>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413377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Paradigm</a:t>
            </a:r>
            <a:endParaRPr lang="en-US" dirty="0"/>
          </a:p>
        </p:txBody>
      </p:sp>
      <p:sp>
        <p:nvSpPr>
          <p:cNvPr id="3" name="Content Placeholder 2"/>
          <p:cNvSpPr>
            <a:spLocks noGrp="1"/>
          </p:cNvSpPr>
          <p:nvPr>
            <p:ph idx="1"/>
          </p:nvPr>
        </p:nvSpPr>
        <p:spPr/>
        <p:txBody>
          <a:bodyPr/>
          <a:lstStyle/>
          <a:p>
            <a:r>
              <a:rPr lang="en-US" dirty="0" smtClean="0"/>
              <a:t>Map Phase</a:t>
            </a:r>
          </a:p>
          <a:p>
            <a:r>
              <a:rPr lang="en-US" dirty="0" smtClean="0"/>
              <a:t>Reduce Phase</a:t>
            </a:r>
          </a:p>
          <a:p>
            <a:r>
              <a:rPr lang="en-US" dirty="0" smtClean="0"/>
              <a:t>Everything is a key value pair</a:t>
            </a:r>
            <a:endParaRPr lang="en-US" dirty="0"/>
          </a:p>
        </p:txBody>
      </p:sp>
    </p:spTree>
    <p:extLst>
      <p:ext uri="{BB962C8B-B14F-4D97-AF65-F5344CB8AC3E}">
        <p14:creationId xmlns:p14="http://schemas.microsoft.com/office/powerpoint/2010/main" val="291815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Count the number of times each word appears</a:t>
            </a:r>
            <a:endParaRPr lang="en-US" dirty="0"/>
          </a:p>
        </p:txBody>
      </p:sp>
      <p:sp>
        <p:nvSpPr>
          <p:cNvPr id="3" name="Content Placeholder 2"/>
          <p:cNvSpPr>
            <a:spLocks noGrp="1"/>
          </p:cNvSpPr>
          <p:nvPr>
            <p:ph sz="half" idx="1"/>
          </p:nvPr>
        </p:nvSpPr>
        <p:spPr/>
        <p:txBody>
          <a:bodyPr>
            <a:noAutofit/>
          </a:bodyPr>
          <a:lstStyle/>
          <a:p>
            <a:pPr marL="0" indent="0">
              <a:buNone/>
            </a:pPr>
            <a:r>
              <a:rPr lang="en-US" sz="1500" dirty="0"/>
              <a:t>Mary had a little lamb,</a:t>
            </a:r>
          </a:p>
          <a:p>
            <a:pPr marL="0" indent="0">
              <a:buNone/>
            </a:pPr>
            <a:r>
              <a:rPr lang="en-US" sz="1500" dirty="0"/>
              <a:t>His fleece was white as snow,</a:t>
            </a:r>
          </a:p>
          <a:p>
            <a:pPr marL="0" indent="0">
              <a:buNone/>
            </a:pPr>
            <a:r>
              <a:rPr lang="en-US" sz="1500" dirty="0"/>
              <a:t>And everywhere that Mary went,</a:t>
            </a:r>
          </a:p>
          <a:p>
            <a:pPr marL="0" indent="0">
              <a:buNone/>
            </a:pPr>
            <a:r>
              <a:rPr lang="en-US" sz="1500" dirty="0"/>
              <a:t>The lamb was sure to go.</a:t>
            </a:r>
          </a:p>
          <a:p>
            <a:pPr marL="0" indent="0">
              <a:buNone/>
            </a:pPr>
            <a:endParaRPr lang="en-US" sz="1500" dirty="0"/>
          </a:p>
          <a:p>
            <a:pPr marL="0" indent="0">
              <a:buNone/>
            </a:pPr>
            <a:r>
              <a:rPr lang="en-US" sz="1500" dirty="0"/>
              <a:t>He followed her to school one day,</a:t>
            </a:r>
          </a:p>
          <a:p>
            <a:pPr marL="0" indent="0">
              <a:buNone/>
            </a:pPr>
            <a:r>
              <a:rPr lang="en-US" sz="1500" dirty="0"/>
              <a:t>Which was against the rule,</a:t>
            </a:r>
          </a:p>
          <a:p>
            <a:pPr marL="0" indent="0">
              <a:buNone/>
            </a:pPr>
            <a:r>
              <a:rPr lang="en-US" sz="1500" dirty="0"/>
              <a:t>It made the children laugh and play</a:t>
            </a:r>
          </a:p>
          <a:p>
            <a:pPr marL="0" indent="0">
              <a:buNone/>
            </a:pPr>
            <a:r>
              <a:rPr lang="en-US" sz="1500" dirty="0"/>
              <a:t>To see a lamb at school.</a:t>
            </a:r>
          </a:p>
          <a:p>
            <a:pPr marL="0" indent="0">
              <a:buNone/>
            </a:pPr>
            <a:endParaRPr lang="en-US" sz="1500"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a:t>And so the teacher turned it out,</a:t>
            </a:r>
          </a:p>
          <a:p>
            <a:pPr marL="0" indent="0">
              <a:buNone/>
            </a:pPr>
            <a:r>
              <a:rPr lang="en-US" dirty="0"/>
              <a:t>But still it lingered near,</a:t>
            </a:r>
          </a:p>
          <a:p>
            <a:pPr marL="0" indent="0">
              <a:buNone/>
            </a:pPr>
            <a:r>
              <a:rPr lang="en-US" dirty="0"/>
              <a:t>And waited patiently about,</a:t>
            </a:r>
          </a:p>
          <a:p>
            <a:pPr marL="0" indent="0">
              <a:buNone/>
            </a:pPr>
            <a:r>
              <a:rPr lang="en-US" dirty="0"/>
              <a:t>Till Mary did appear.</a:t>
            </a:r>
          </a:p>
          <a:p>
            <a:pPr marL="0" indent="0">
              <a:buNone/>
            </a:pPr>
            <a:endParaRPr lang="en-US" dirty="0"/>
          </a:p>
          <a:p>
            <a:pPr marL="0" indent="0">
              <a:buNone/>
            </a:pPr>
            <a:r>
              <a:rPr lang="en-US" dirty="0"/>
              <a:t>"Why does the lamb love Mary so?"</a:t>
            </a:r>
          </a:p>
          <a:p>
            <a:pPr marL="0" indent="0">
              <a:buNone/>
            </a:pPr>
            <a:r>
              <a:rPr lang="en-US" dirty="0"/>
              <a:t>The eager children cry.</a:t>
            </a:r>
          </a:p>
          <a:p>
            <a:pPr marL="0" indent="0">
              <a:buNone/>
            </a:pPr>
            <a:r>
              <a:rPr lang="en-US" dirty="0"/>
              <a:t>"Why, Mary loves the lamb, you know."</a:t>
            </a:r>
          </a:p>
          <a:p>
            <a:pPr marL="0" indent="0">
              <a:buNone/>
            </a:pPr>
            <a:r>
              <a:rPr lang="en-US" dirty="0"/>
              <a:t>The teacher did reply.</a:t>
            </a:r>
          </a:p>
          <a:p>
            <a:endParaRPr lang="en-US" dirty="0"/>
          </a:p>
        </p:txBody>
      </p:sp>
    </p:spTree>
    <p:extLst>
      <p:ext uri="{BB962C8B-B14F-4D97-AF65-F5344CB8AC3E}">
        <p14:creationId xmlns:p14="http://schemas.microsoft.com/office/powerpoint/2010/main" val="28918137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ig_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788" y="324896"/>
            <a:ext cx="4813381" cy="5811143"/>
          </a:xfrm>
          <a:prstGeom prst="rect">
            <a:avLst/>
          </a:prstGeom>
        </p:spPr>
      </p:pic>
    </p:spTree>
    <p:extLst>
      <p:ext uri="{BB962C8B-B14F-4D97-AF65-F5344CB8AC3E}">
        <p14:creationId xmlns:p14="http://schemas.microsoft.com/office/powerpoint/2010/main" val="30051354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1611</TotalTime>
  <Words>715</Words>
  <Application>Microsoft Macintosh PowerPoint</Application>
  <PresentationFormat>On-screen Show (4:3)</PresentationFormat>
  <Paragraphs>54</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Advantage</vt:lpstr>
      <vt:lpstr>Introduction to MapReduce</vt:lpstr>
      <vt:lpstr>Tour of the Sandbox</vt:lpstr>
      <vt:lpstr>How do you analyze a lot of data?</vt:lpstr>
      <vt:lpstr>Why do we need to scale horizontally?</vt:lpstr>
      <vt:lpstr>Problems with horizontal scaling</vt:lpstr>
      <vt:lpstr>Data locality</vt:lpstr>
      <vt:lpstr>MapReduce Paradigm</vt:lpstr>
      <vt:lpstr>Example – Count the number of times each word appears</vt:lpstr>
      <vt:lpstr>PowerPoint Presentation</vt:lpstr>
      <vt:lpstr>How will you calculate the mode?</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25</cp:revision>
  <dcterms:created xsi:type="dcterms:W3CDTF">2014-09-03T11:44:36Z</dcterms:created>
  <dcterms:modified xsi:type="dcterms:W3CDTF">2015-09-03T23:49:05Z</dcterms:modified>
</cp:coreProperties>
</file>