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2"/>
  </p:notesMasterIdLst>
  <p:sldIdLst>
    <p:sldId id="256" r:id="rId2"/>
    <p:sldId id="282" r:id="rId3"/>
    <p:sldId id="284" r:id="rId4"/>
    <p:sldId id="283" r:id="rId5"/>
    <p:sldId id="285" r:id="rId6"/>
    <p:sldId id="286" r:id="rId7"/>
    <p:sldId id="287" r:id="rId8"/>
    <p:sldId id="288" r:id="rId9"/>
    <p:sldId id="289"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55459" autoAdjust="0"/>
  </p:normalViewPr>
  <p:slideViewPr>
    <p:cSldViewPr snapToGrid="0" snapToObjects="1">
      <p:cViewPr varScale="1">
        <p:scale>
          <a:sx n="27" d="100"/>
          <a:sy n="27" d="100"/>
        </p:scale>
        <p:origin x="-17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9/22/15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Preventing</a:t>
            </a:r>
            <a:r>
              <a:rPr lang="en-US" sz="1200" kern="1200" baseline="0" dirty="0" smtClean="0">
                <a:solidFill>
                  <a:schemeClr val="tx1"/>
                </a:solidFill>
                <a:effectLst/>
                <a:latin typeface="+mn-lt"/>
                <a:ea typeface="+mn-ea"/>
                <a:cs typeface="+mn-cs"/>
              </a:rPr>
              <a:t> Splitting: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applications don’t want files to be split, as this allows a single mapper to process each input file in its entirety. For example, a simple way to check if all the records in a file are sorted is to go through the records in order, checking whether each record is not less than the preceding one. Implemented as a map task, this algorithm will work only if one map processes the whole file.3 </a:t>
            </a:r>
            <a:endParaRPr lang="en-US" dirty="0" smtClean="0"/>
          </a:p>
          <a:p>
            <a:r>
              <a:rPr lang="en-US" sz="1200" kern="1200" dirty="0" smtClean="0">
                <a:solidFill>
                  <a:schemeClr val="tx1"/>
                </a:solidFill>
                <a:effectLst/>
                <a:latin typeface="+mn-lt"/>
                <a:ea typeface="+mn-ea"/>
                <a:cs typeface="+mn-cs"/>
              </a:rPr>
              <a:t>There are a couple of ways to ensure that an existing file is not split. The first (quick and dirty) way is to increase the minimum split size to be larger than the largest file in your system. Setting it to its maximum value, </a:t>
            </a:r>
            <a:r>
              <a:rPr lang="en-US" sz="1200" kern="1200" dirty="0" err="1" smtClean="0">
                <a:solidFill>
                  <a:schemeClr val="tx1"/>
                </a:solidFill>
                <a:effectLst/>
                <a:latin typeface="+mn-lt"/>
                <a:ea typeface="+mn-ea"/>
                <a:cs typeface="+mn-cs"/>
              </a:rPr>
              <a:t>Long.MAX_VALUE</a:t>
            </a:r>
            <a:r>
              <a:rPr lang="en-US" sz="1200" kern="1200" dirty="0" smtClean="0">
                <a:solidFill>
                  <a:schemeClr val="tx1"/>
                </a:solidFill>
                <a:effectLst/>
                <a:latin typeface="+mn-lt"/>
                <a:ea typeface="+mn-ea"/>
                <a:cs typeface="+mn-cs"/>
              </a:rPr>
              <a:t>, has this effect. The sec- </a:t>
            </a:r>
            <a:r>
              <a:rPr lang="en-US" sz="1200" kern="1200" dirty="0" err="1" smtClean="0">
                <a:solidFill>
                  <a:schemeClr val="tx1"/>
                </a:solidFill>
                <a:effectLst/>
                <a:latin typeface="+mn-lt"/>
                <a:ea typeface="+mn-ea"/>
                <a:cs typeface="+mn-cs"/>
              </a:rPr>
              <a:t>ond</a:t>
            </a:r>
            <a:r>
              <a:rPr lang="en-US" sz="1200" kern="1200" dirty="0" smtClean="0">
                <a:solidFill>
                  <a:schemeClr val="tx1"/>
                </a:solidFill>
                <a:effectLst/>
                <a:latin typeface="+mn-lt"/>
                <a:ea typeface="+mn-ea"/>
                <a:cs typeface="+mn-cs"/>
              </a:rPr>
              <a:t> is to subclass the concrete subclass of </a:t>
            </a:r>
            <a:r>
              <a:rPr lang="en-US" sz="1200" kern="1200" dirty="0" err="1" smtClean="0">
                <a:solidFill>
                  <a:schemeClr val="tx1"/>
                </a:solidFill>
                <a:effectLst/>
                <a:latin typeface="+mn-lt"/>
                <a:ea typeface="+mn-ea"/>
                <a:cs typeface="+mn-cs"/>
              </a:rPr>
              <a:t>FileInputFormat</a:t>
            </a:r>
            <a:r>
              <a:rPr lang="en-US" sz="1200" kern="1200" dirty="0" smtClean="0">
                <a:solidFill>
                  <a:schemeClr val="tx1"/>
                </a:solidFill>
                <a:effectLst/>
                <a:latin typeface="+mn-lt"/>
                <a:ea typeface="+mn-ea"/>
                <a:cs typeface="+mn-cs"/>
              </a:rPr>
              <a:t> that you want to use, to override the </a:t>
            </a:r>
            <a:r>
              <a:rPr lang="en-US" sz="1200" kern="1200" dirty="0" err="1" smtClean="0">
                <a:solidFill>
                  <a:schemeClr val="tx1"/>
                </a:solidFill>
                <a:effectLst/>
                <a:latin typeface="+mn-lt"/>
                <a:ea typeface="+mn-ea"/>
                <a:cs typeface="+mn-cs"/>
              </a:rPr>
              <a:t>isSplitable</a:t>
            </a:r>
            <a:r>
              <a:rPr lang="en-US" sz="1200" kern="1200" dirty="0" smtClean="0">
                <a:solidFill>
                  <a:schemeClr val="tx1"/>
                </a:solidFill>
                <a:effectLst/>
                <a:latin typeface="+mn-lt"/>
                <a:ea typeface="+mn-ea"/>
                <a:cs typeface="+mn-cs"/>
              </a:rPr>
              <a:t>() method4 to return false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2</a:t>
            </a:fld>
            <a:endParaRPr lang="en-US"/>
          </a:p>
        </p:txBody>
      </p:sp>
    </p:spTree>
    <p:extLst>
      <p:ext uri="{BB962C8B-B14F-4D97-AF65-F5344CB8AC3E}">
        <p14:creationId xmlns:p14="http://schemas.microsoft.com/office/powerpoint/2010/main" val="290207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default output format, </a:t>
            </a:r>
            <a:r>
              <a:rPr lang="en-US" sz="1200" kern="1200" dirty="0" err="1" smtClean="0">
                <a:solidFill>
                  <a:schemeClr val="tx1"/>
                </a:solidFill>
                <a:effectLst/>
                <a:latin typeface="+mn-lt"/>
                <a:ea typeface="+mn-ea"/>
                <a:cs typeface="+mn-cs"/>
              </a:rPr>
              <a:t>TextOutputFormat</a:t>
            </a:r>
            <a:r>
              <a:rPr lang="en-US" sz="1200" kern="1200" dirty="0" smtClean="0">
                <a:solidFill>
                  <a:schemeClr val="tx1"/>
                </a:solidFill>
                <a:effectLst/>
                <a:latin typeface="+mn-lt"/>
                <a:ea typeface="+mn-ea"/>
                <a:cs typeface="+mn-cs"/>
              </a:rPr>
              <a:t>, writes records as lines of text. Its keys and values may be of any type, since </a:t>
            </a:r>
            <a:r>
              <a:rPr lang="en-US" sz="1200" kern="1200" dirty="0" err="1" smtClean="0">
                <a:solidFill>
                  <a:schemeClr val="tx1"/>
                </a:solidFill>
                <a:effectLst/>
                <a:latin typeface="+mn-lt"/>
                <a:ea typeface="+mn-ea"/>
                <a:cs typeface="+mn-cs"/>
              </a:rPr>
              <a:t>TextOutputFormat</a:t>
            </a:r>
            <a:r>
              <a:rPr lang="en-US" sz="1200" kern="1200" dirty="0" smtClean="0">
                <a:solidFill>
                  <a:schemeClr val="tx1"/>
                </a:solidFill>
                <a:effectLst/>
                <a:latin typeface="+mn-lt"/>
                <a:ea typeface="+mn-ea"/>
                <a:cs typeface="+mn-cs"/>
              </a:rPr>
              <a:t> turns them to strings by calling </a:t>
            </a:r>
            <a:r>
              <a:rPr lang="en-US" sz="1200" kern="1200" dirty="0" err="1" smtClean="0">
                <a:solidFill>
                  <a:schemeClr val="tx1"/>
                </a:solidFill>
                <a:effectLst/>
                <a:latin typeface="+mn-lt"/>
                <a:ea typeface="+mn-ea"/>
                <a:cs typeface="+mn-cs"/>
              </a:rPr>
              <a:t>toString</a:t>
            </a:r>
            <a:r>
              <a:rPr lang="en-US" sz="1200" kern="1200" dirty="0" smtClean="0">
                <a:solidFill>
                  <a:schemeClr val="tx1"/>
                </a:solidFill>
                <a:effectLst/>
                <a:latin typeface="+mn-lt"/>
                <a:ea typeface="+mn-ea"/>
                <a:cs typeface="+mn-cs"/>
              </a:rPr>
              <a:t>() on them. Each key-value pair is separated by a tab character, although that may be changed using the </a:t>
            </a:r>
            <a:r>
              <a:rPr lang="en-US" sz="1200" kern="1200" dirty="0" err="1" smtClean="0">
                <a:solidFill>
                  <a:schemeClr val="tx1"/>
                </a:solidFill>
                <a:effectLst/>
                <a:latin typeface="+mn-lt"/>
                <a:ea typeface="+mn-ea"/>
                <a:cs typeface="+mn-cs"/>
              </a:rPr>
              <a:t>mapreduce.output.textoutputformat.separator</a:t>
            </a:r>
            <a:r>
              <a:rPr lang="en-US" sz="1200" kern="1200" dirty="0" smtClean="0">
                <a:solidFill>
                  <a:schemeClr val="tx1"/>
                </a:solidFill>
                <a:effectLst/>
                <a:latin typeface="+mn-lt"/>
                <a:ea typeface="+mn-ea"/>
                <a:cs typeface="+mn-cs"/>
              </a:rPr>
              <a:t> property (</a:t>
            </a:r>
            <a:r>
              <a:rPr lang="en-US" sz="1200" kern="1200" dirty="0" err="1" smtClean="0">
                <a:solidFill>
                  <a:schemeClr val="tx1"/>
                </a:solidFill>
                <a:effectLst/>
                <a:latin typeface="+mn-lt"/>
                <a:ea typeface="+mn-ea"/>
                <a:cs typeface="+mn-cs"/>
              </a:rPr>
              <a:t>mapred.textoutputformat.separator</a:t>
            </a:r>
            <a:r>
              <a:rPr lang="en-US" sz="1200" kern="1200" dirty="0" smtClean="0">
                <a:solidFill>
                  <a:schemeClr val="tx1"/>
                </a:solidFill>
                <a:effectLst/>
                <a:latin typeface="+mn-lt"/>
                <a:ea typeface="+mn-ea"/>
                <a:cs typeface="+mn-cs"/>
              </a:rPr>
              <a:t> in the old API). The counterpart to </a:t>
            </a:r>
            <a:r>
              <a:rPr lang="en-US" sz="1200" kern="1200" dirty="0" err="1" smtClean="0">
                <a:solidFill>
                  <a:schemeClr val="tx1"/>
                </a:solidFill>
                <a:effectLst/>
                <a:latin typeface="+mn-lt"/>
                <a:ea typeface="+mn-ea"/>
                <a:cs typeface="+mn-cs"/>
              </a:rPr>
              <a:t>TextOutput</a:t>
            </a:r>
            <a:r>
              <a:rPr lang="en-US" sz="1200" kern="1200" dirty="0" smtClean="0">
                <a:solidFill>
                  <a:schemeClr val="tx1"/>
                </a:solidFill>
                <a:effectLst/>
                <a:latin typeface="+mn-lt"/>
                <a:ea typeface="+mn-ea"/>
                <a:cs typeface="+mn-cs"/>
              </a:rPr>
              <a:t> Format for reading in this case is </a:t>
            </a:r>
            <a:r>
              <a:rPr lang="en-US" sz="1200" kern="1200" dirty="0" err="1" smtClean="0">
                <a:solidFill>
                  <a:schemeClr val="tx1"/>
                </a:solidFill>
                <a:effectLst/>
                <a:latin typeface="+mn-lt"/>
                <a:ea typeface="+mn-ea"/>
                <a:cs typeface="+mn-cs"/>
              </a:rPr>
              <a:t>KeyValueTextInputFormat</a:t>
            </a:r>
            <a:r>
              <a:rPr lang="en-US" sz="1200" kern="1200" dirty="0" smtClean="0">
                <a:solidFill>
                  <a:schemeClr val="tx1"/>
                </a:solidFill>
                <a:effectLst/>
                <a:latin typeface="+mn-lt"/>
                <a:ea typeface="+mn-ea"/>
                <a:cs typeface="+mn-cs"/>
              </a:rPr>
              <a:t>, since it breaks lines into key- value pairs based on a configurable separator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suppress the key or the value (or both, making this output format equivalent to </a:t>
            </a:r>
            <a:r>
              <a:rPr lang="en-US" sz="1200" kern="1200" dirty="0" err="1" smtClean="0">
                <a:solidFill>
                  <a:schemeClr val="tx1"/>
                </a:solidFill>
                <a:effectLst/>
                <a:latin typeface="+mn-lt"/>
                <a:ea typeface="+mn-ea"/>
                <a:cs typeface="+mn-cs"/>
              </a:rPr>
              <a:t>NullOutputFormat</a:t>
            </a:r>
            <a:r>
              <a:rPr lang="en-US" sz="1200" kern="1200" dirty="0" smtClean="0">
                <a:solidFill>
                  <a:schemeClr val="tx1"/>
                </a:solidFill>
                <a:effectLst/>
                <a:latin typeface="+mn-lt"/>
                <a:ea typeface="+mn-ea"/>
                <a:cs typeface="+mn-cs"/>
              </a:rPr>
              <a:t>, which emits nothing) from the output using a </a:t>
            </a:r>
            <a:r>
              <a:rPr lang="en-US" sz="1200" kern="1200" dirty="0" err="1" smtClean="0">
                <a:solidFill>
                  <a:schemeClr val="tx1"/>
                </a:solidFill>
                <a:effectLst/>
                <a:latin typeface="+mn-lt"/>
                <a:ea typeface="+mn-ea"/>
                <a:cs typeface="+mn-cs"/>
              </a:rPr>
              <a:t>NullWritable</a:t>
            </a:r>
            <a:r>
              <a:rPr lang="en-US" sz="1200" kern="1200" dirty="0" smtClean="0">
                <a:solidFill>
                  <a:schemeClr val="tx1"/>
                </a:solidFill>
                <a:effectLst/>
                <a:latin typeface="+mn-lt"/>
                <a:ea typeface="+mn-ea"/>
                <a:cs typeface="+mn-cs"/>
              </a:rPr>
              <a:t> type. This also causes no separator to be written, which makes the output suitable for reading in using </a:t>
            </a:r>
            <a:r>
              <a:rPr lang="en-US" sz="1200" kern="1200" dirty="0" err="1" smtClean="0">
                <a:solidFill>
                  <a:schemeClr val="tx1"/>
                </a:solidFill>
                <a:effectLst/>
                <a:latin typeface="+mn-lt"/>
                <a:ea typeface="+mn-ea"/>
                <a:cs typeface="+mn-cs"/>
              </a:rPr>
              <a:t>TextInputFormat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35AECCBE-F994-1347-BB4C-55F61C0CDCAF}" type="slidenum">
              <a:rPr lang="en-US" smtClean="0"/>
              <a:t>4</a:t>
            </a:fld>
            <a:endParaRPr lang="en-US"/>
          </a:p>
        </p:txBody>
      </p:sp>
    </p:spTree>
    <p:extLst>
      <p:ext uri="{BB962C8B-B14F-4D97-AF65-F5344CB8AC3E}">
        <p14:creationId xmlns:p14="http://schemas.microsoft.com/office/powerpoint/2010/main" val="144037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FileOutputFormat</a:t>
            </a:r>
            <a:r>
              <a:rPr lang="en-US" sz="1200" kern="1200" dirty="0" smtClean="0">
                <a:solidFill>
                  <a:schemeClr val="tx1"/>
                </a:solidFill>
                <a:effectLst/>
                <a:latin typeface="+mn-lt"/>
                <a:ea typeface="+mn-ea"/>
                <a:cs typeface="+mn-cs"/>
              </a:rPr>
              <a:t> and its subclasses generate a set of files in the output directory. There is one file per reducer, and files are named by the partition number: </a:t>
            </a:r>
            <a:r>
              <a:rPr lang="en-US" sz="1200" i="1" kern="1200" dirty="0" smtClean="0">
                <a:solidFill>
                  <a:schemeClr val="tx1"/>
                </a:solidFill>
                <a:effectLst/>
                <a:latin typeface="+mn-lt"/>
                <a:ea typeface="+mn-ea"/>
                <a:cs typeface="+mn-cs"/>
              </a:rPr>
              <a:t>part-r-00000</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part- r-00001</a:t>
            </a:r>
            <a:r>
              <a:rPr lang="en-US" sz="1200" kern="1200" dirty="0" smtClean="0">
                <a:solidFill>
                  <a:schemeClr val="tx1"/>
                </a:solidFill>
                <a:effectLst/>
                <a:latin typeface="+mn-lt"/>
                <a:ea typeface="+mn-ea"/>
                <a:cs typeface="+mn-cs"/>
              </a:rPr>
              <a:t>, etc. Sometimes there is a need to have more control over the naming of the files or to produce multiple files per reducer. MapReduce comes with the </a:t>
            </a:r>
            <a:r>
              <a:rPr lang="en-US" sz="1200" kern="1200" dirty="0" err="1" smtClean="0">
                <a:solidFill>
                  <a:schemeClr val="tx1"/>
                </a:solidFill>
                <a:effectLst/>
                <a:latin typeface="+mn-lt"/>
                <a:ea typeface="+mn-ea"/>
                <a:cs typeface="+mn-cs"/>
              </a:rPr>
              <a:t>MultipleOut</a:t>
            </a:r>
            <a:r>
              <a:rPr lang="en-US" sz="1200" kern="1200" dirty="0" smtClean="0">
                <a:solidFill>
                  <a:schemeClr val="tx1"/>
                </a:solidFill>
                <a:effectLst/>
                <a:latin typeface="+mn-lt"/>
                <a:ea typeface="+mn-ea"/>
                <a:cs typeface="+mn-cs"/>
              </a:rPr>
              <a:t> puts class to help you do this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MultipleOutputs allows you to write data to files whose names are derived from the output keys and values, or in fact from an arbitrary string. This allows each reducer (or mapper in a map-only job) to create more than a single file. Filenames are of the form </a:t>
            </a:r>
            <a:r>
              <a:rPr lang="en-US" sz="1200" i="1" kern="1200" dirty="0" smtClean="0">
                <a:solidFill>
                  <a:schemeClr val="tx1"/>
                </a:solidFill>
                <a:effectLst/>
                <a:latin typeface="+mn-lt"/>
                <a:ea typeface="+mn-ea"/>
                <a:cs typeface="+mn-cs"/>
              </a:rPr>
              <a:t>name-m-</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map outputs and </a:t>
            </a:r>
            <a:r>
              <a:rPr lang="en-US" sz="1200" i="1" kern="1200" dirty="0" smtClean="0">
                <a:solidFill>
                  <a:schemeClr val="tx1"/>
                </a:solidFill>
                <a:effectLst/>
                <a:latin typeface="+mn-lt"/>
                <a:ea typeface="+mn-ea"/>
                <a:cs typeface="+mn-cs"/>
              </a:rPr>
              <a:t>name-r-</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reduce outputs, where </a:t>
            </a:r>
            <a:r>
              <a:rPr lang="en-US" sz="1200" i="1" kern="1200" dirty="0" smtClean="0">
                <a:solidFill>
                  <a:schemeClr val="tx1"/>
                </a:solidFill>
                <a:effectLst/>
                <a:latin typeface="+mn-lt"/>
                <a:ea typeface="+mn-ea"/>
                <a:cs typeface="+mn-cs"/>
              </a:rPr>
              <a:t>name </a:t>
            </a:r>
            <a:r>
              <a:rPr lang="en-US" sz="1200" kern="1200" dirty="0" smtClean="0">
                <a:solidFill>
                  <a:schemeClr val="tx1"/>
                </a:solidFill>
                <a:effectLst/>
                <a:latin typeface="+mn-lt"/>
                <a:ea typeface="+mn-ea"/>
                <a:cs typeface="+mn-cs"/>
              </a:rPr>
              <a:t>is an arbitrary name that is set by the program, and </a:t>
            </a:r>
            <a:r>
              <a:rPr lang="en-US" sz="1200" i="1" kern="1200" dirty="0" err="1" smtClean="0">
                <a:solidFill>
                  <a:schemeClr val="tx1"/>
                </a:solidFill>
                <a:effectLst/>
                <a:latin typeface="+mn-lt"/>
                <a:ea typeface="+mn-ea"/>
                <a:cs typeface="+mn-cs"/>
              </a:rPr>
              <a:t>nnnnn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 integer designating the part number, starting from zero. The part number ensures that outputs written from </a:t>
            </a:r>
            <a:r>
              <a:rPr lang="en-US" sz="1200" kern="1200" dirty="0" err="1" smtClean="0">
                <a:solidFill>
                  <a:schemeClr val="tx1"/>
                </a:solidFill>
                <a:effectLst/>
                <a:latin typeface="+mn-lt"/>
                <a:ea typeface="+mn-ea"/>
                <a:cs typeface="+mn-cs"/>
              </a:rPr>
              <a:t>dif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ferent</a:t>
            </a:r>
            <a:r>
              <a:rPr lang="en-US" sz="1200" kern="1200" dirty="0" smtClean="0">
                <a:solidFill>
                  <a:schemeClr val="tx1"/>
                </a:solidFill>
                <a:effectLst/>
                <a:latin typeface="+mn-lt"/>
                <a:ea typeface="+mn-ea"/>
                <a:cs typeface="+mn-cs"/>
              </a:rPr>
              <a:t> partitions (mappers or reducers) do not collide in the case of the same name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5</a:t>
            </a:fld>
            <a:endParaRPr lang="en-US"/>
          </a:p>
        </p:txBody>
      </p:sp>
    </p:spTree>
    <p:extLst>
      <p:ext uri="{BB962C8B-B14F-4D97-AF65-F5344CB8AC3E}">
        <p14:creationId xmlns:p14="http://schemas.microsoft.com/office/powerpoint/2010/main" val="3092401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ileOutputFormat</a:t>
            </a:r>
            <a:r>
              <a:rPr lang="en-US" sz="1200" kern="1200" dirty="0" smtClean="0">
                <a:solidFill>
                  <a:schemeClr val="tx1"/>
                </a:solidFill>
                <a:effectLst/>
                <a:latin typeface="+mn-lt"/>
                <a:ea typeface="+mn-ea"/>
                <a:cs typeface="+mn-cs"/>
              </a:rPr>
              <a:t> subclasses will create output (</a:t>
            </a:r>
            <a:r>
              <a:rPr lang="en-US" sz="1200" i="1" kern="1200" dirty="0" smtClean="0">
                <a:solidFill>
                  <a:schemeClr val="tx1"/>
                </a:solidFill>
                <a:effectLst/>
                <a:latin typeface="+mn-lt"/>
                <a:ea typeface="+mn-ea"/>
                <a:cs typeface="+mn-cs"/>
              </a:rPr>
              <a:t>part-r-</a:t>
            </a:r>
            <a:r>
              <a:rPr lang="en-US" sz="1200" i="1" kern="1200" dirty="0" err="1" smtClean="0">
                <a:solidFill>
                  <a:schemeClr val="tx1"/>
                </a:solidFill>
                <a:effectLst/>
                <a:latin typeface="+mn-lt"/>
                <a:ea typeface="+mn-ea"/>
                <a:cs typeface="+mn-cs"/>
              </a:rPr>
              <a:t>nnnnn</a:t>
            </a:r>
            <a:r>
              <a:rPr lang="en-US" sz="1200" kern="1200" dirty="0" smtClean="0">
                <a:solidFill>
                  <a:schemeClr val="tx1"/>
                </a:solidFill>
                <a:effectLst/>
                <a:latin typeface="+mn-lt"/>
                <a:ea typeface="+mn-ea"/>
                <a:cs typeface="+mn-cs"/>
              </a:rPr>
              <a:t>) files, even if they are empty. Some applications prefer that empty files not be created, which is where Lazy </a:t>
            </a:r>
            <a:r>
              <a:rPr lang="en-US" sz="1200" kern="1200" dirty="0" err="1" smtClean="0">
                <a:solidFill>
                  <a:schemeClr val="tx1"/>
                </a:solidFill>
                <a:effectLst/>
                <a:latin typeface="+mn-lt"/>
                <a:ea typeface="+mn-ea"/>
                <a:cs typeface="+mn-cs"/>
              </a:rPr>
              <a:t>OutputFormat</a:t>
            </a:r>
            <a:r>
              <a:rPr lang="en-US" sz="1200" kern="1200" dirty="0" smtClean="0">
                <a:solidFill>
                  <a:schemeClr val="tx1"/>
                </a:solidFill>
                <a:effectLst/>
                <a:latin typeface="+mn-lt"/>
                <a:ea typeface="+mn-ea"/>
                <a:cs typeface="+mn-cs"/>
              </a:rPr>
              <a:t> helps. It is a wrapper output format that ensures that the output file is </a:t>
            </a:r>
            <a:endParaRPr lang="en-US" dirty="0" smtClean="0"/>
          </a:p>
          <a:p>
            <a:r>
              <a:rPr lang="en-US" sz="1200" kern="1200" dirty="0" smtClean="0">
                <a:solidFill>
                  <a:schemeClr val="tx1"/>
                </a:solidFill>
                <a:effectLst/>
                <a:latin typeface="+mn-lt"/>
                <a:ea typeface="+mn-ea"/>
                <a:cs typeface="+mn-cs"/>
              </a:rPr>
              <a:t>created only when the first record is emitted for a given partition. To use it, call its </a:t>
            </a:r>
            <a:r>
              <a:rPr lang="en-US" sz="1200" kern="1200" dirty="0" err="1" smtClean="0">
                <a:solidFill>
                  <a:schemeClr val="tx1"/>
                </a:solidFill>
                <a:effectLst/>
                <a:latin typeface="+mn-lt"/>
                <a:ea typeface="+mn-ea"/>
                <a:cs typeface="+mn-cs"/>
              </a:rPr>
              <a:t>setOutputFormatClass</a:t>
            </a:r>
            <a:r>
              <a:rPr lang="en-US" sz="1200" kern="1200" dirty="0" smtClean="0">
                <a:solidFill>
                  <a:schemeClr val="tx1"/>
                </a:solidFill>
                <a:effectLst/>
                <a:latin typeface="+mn-lt"/>
                <a:ea typeface="+mn-ea"/>
                <a:cs typeface="+mn-cs"/>
              </a:rPr>
              <a:t>() method with the </a:t>
            </a:r>
            <a:r>
              <a:rPr lang="en-US" sz="1200" kern="1200" dirty="0" err="1" smtClean="0">
                <a:solidFill>
                  <a:schemeClr val="tx1"/>
                </a:solidFill>
                <a:effectLst/>
                <a:latin typeface="+mn-lt"/>
                <a:ea typeface="+mn-ea"/>
                <a:cs typeface="+mn-cs"/>
              </a:rPr>
              <a:t>JobConf</a:t>
            </a:r>
            <a:r>
              <a:rPr lang="en-US" sz="1200" kern="1200" dirty="0" smtClean="0">
                <a:solidFill>
                  <a:schemeClr val="tx1"/>
                </a:solidFill>
                <a:effectLst/>
                <a:latin typeface="+mn-lt"/>
                <a:ea typeface="+mn-ea"/>
                <a:cs typeface="+mn-cs"/>
              </a:rPr>
              <a:t> and the underlying output format. </a:t>
            </a:r>
            <a:endParaRPr lang="en-US" dirty="0" smtClean="0"/>
          </a:p>
          <a:p>
            <a:r>
              <a:rPr lang="en-US" sz="1200" kern="1200" dirty="0" smtClean="0">
                <a:solidFill>
                  <a:schemeClr val="tx1"/>
                </a:solidFill>
                <a:effectLst/>
                <a:latin typeface="+mn-lt"/>
                <a:ea typeface="+mn-ea"/>
                <a:cs typeface="+mn-cs"/>
              </a:rPr>
              <a:t>Streaming and Pipes support a -</a:t>
            </a:r>
            <a:r>
              <a:rPr lang="en-US" sz="1200" kern="1200" dirty="0" err="1" smtClean="0">
                <a:solidFill>
                  <a:schemeClr val="tx1"/>
                </a:solidFill>
                <a:effectLst/>
                <a:latin typeface="+mn-lt"/>
                <a:ea typeface="+mn-ea"/>
                <a:cs typeface="+mn-cs"/>
              </a:rPr>
              <a:t>lazyOutput</a:t>
            </a:r>
            <a:r>
              <a:rPr lang="en-US" sz="1200" kern="1200" dirty="0" smtClean="0">
                <a:solidFill>
                  <a:schemeClr val="tx1"/>
                </a:solidFill>
                <a:effectLst/>
                <a:latin typeface="+mn-lt"/>
                <a:ea typeface="+mn-ea"/>
                <a:cs typeface="+mn-cs"/>
              </a:rPr>
              <a:t> option to enable </a:t>
            </a:r>
            <a:r>
              <a:rPr lang="en-US" sz="1200" kern="1200" dirty="0" err="1" smtClean="0">
                <a:solidFill>
                  <a:schemeClr val="tx1"/>
                </a:solidFill>
                <a:effectLst/>
                <a:latin typeface="+mn-lt"/>
                <a:ea typeface="+mn-ea"/>
                <a:cs typeface="+mn-cs"/>
              </a:rPr>
              <a:t>LazyOutputFormat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6</a:t>
            </a:fld>
            <a:endParaRPr lang="en-US"/>
          </a:p>
        </p:txBody>
      </p:sp>
    </p:spTree>
    <p:extLst>
      <p:ext uri="{BB962C8B-B14F-4D97-AF65-F5344CB8AC3E}">
        <p14:creationId xmlns:p14="http://schemas.microsoft.com/office/powerpoint/2010/main" val="39869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often things you would like to know about the data you are analyzing but that are peripheral to the analysis you are performing. For example, if you were counting invalid records and discovered that the proportion of invalid records in the whole dataset was very high, you might be prompted to check why so many records were being marked as invalid—perhaps there is a bug in the part of the program that detects invalid records? Or if the data were of poor quality and genuinely did have very many invalid records, after discovering this, you might decide to increase the size of the dataset so that the number of good records was large enough for meaningful analysis. </a:t>
            </a:r>
            <a:endParaRPr lang="en-US" dirty="0" smtClean="0"/>
          </a:p>
          <a:p>
            <a:r>
              <a:rPr lang="en-US" sz="1200" kern="1200" dirty="0" smtClean="0">
                <a:solidFill>
                  <a:schemeClr val="tx1"/>
                </a:solidFill>
                <a:effectLst/>
                <a:latin typeface="+mn-lt"/>
                <a:ea typeface="+mn-ea"/>
                <a:cs typeface="+mn-cs"/>
              </a:rPr>
              <a:t>Counters are a useful channel for gathering statistics about the job: for quality control or for application-level statistics. They are also useful for problem diagnosis. If you are tempted to put a log message into your map or reduce task, it is often better to see whether you can use a counter instead to record that a particular condition occurred. In addition to counter values being much easier to retrieve than log output for large distributed jobs, you get a record of the number of times that condition occurred, which is more work to obtain from a set of log files.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Chapter 8,</a:t>
            </a:r>
            <a:r>
              <a:rPr lang="en-US" sz="1200" kern="1200" baseline="0" dirty="0" smtClean="0">
                <a:solidFill>
                  <a:schemeClr val="tx1"/>
                </a:solidFill>
                <a:effectLst/>
                <a:latin typeface="+mn-lt"/>
                <a:ea typeface="+mn-ea"/>
                <a:cs typeface="+mn-cs"/>
              </a:rPr>
              <a:t> Tables 1-6 for a list of built-in counters.</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7</a:t>
            </a:fld>
            <a:endParaRPr lang="en-US"/>
          </a:p>
        </p:txBody>
      </p:sp>
    </p:spTree>
    <p:extLst>
      <p:ext uri="{BB962C8B-B14F-4D97-AF65-F5344CB8AC3E}">
        <p14:creationId xmlns:p14="http://schemas.microsoft.com/office/powerpoint/2010/main" val="226596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MapReduce allows user code to define a set of counters, which are then incremented as desired in the mapper or reducer. Counters are defined by a Java </a:t>
            </a:r>
            <a:r>
              <a:rPr lang="en-US" sz="1200" kern="1200" dirty="0" err="1" smtClean="0">
                <a:solidFill>
                  <a:schemeClr val="tx1"/>
                </a:solidFill>
                <a:effectLst/>
                <a:latin typeface="+mn-lt"/>
                <a:ea typeface="+mn-ea"/>
                <a:cs typeface="+mn-cs"/>
              </a:rPr>
              <a:t>enum</a:t>
            </a:r>
            <a:r>
              <a:rPr lang="en-US" sz="1200" kern="1200" dirty="0" smtClean="0">
                <a:solidFill>
                  <a:schemeClr val="tx1"/>
                </a:solidFill>
                <a:effectLst/>
                <a:latin typeface="+mn-lt"/>
                <a:ea typeface="+mn-ea"/>
                <a:cs typeface="+mn-cs"/>
              </a:rPr>
              <a:t>, which serves to group related counters. A job may define an arbitrary number of </a:t>
            </a:r>
            <a:r>
              <a:rPr lang="en-US" sz="1200" kern="1200" dirty="0" err="1" smtClean="0">
                <a:solidFill>
                  <a:schemeClr val="tx1"/>
                </a:solidFill>
                <a:effectLst/>
                <a:latin typeface="+mn-lt"/>
                <a:ea typeface="+mn-ea"/>
                <a:cs typeface="+mn-cs"/>
              </a:rPr>
              <a:t>enums</a:t>
            </a:r>
            <a:r>
              <a:rPr lang="en-US" sz="1200" kern="1200" dirty="0" smtClean="0">
                <a:solidFill>
                  <a:schemeClr val="tx1"/>
                </a:solidFill>
                <a:effectLst/>
                <a:latin typeface="+mn-lt"/>
                <a:ea typeface="+mn-ea"/>
                <a:cs typeface="+mn-cs"/>
              </a:rPr>
              <a:t>, each with an arbitrary number of fields. The name of the </a:t>
            </a:r>
            <a:r>
              <a:rPr lang="en-US" sz="1200" kern="1200" dirty="0" err="1" smtClean="0">
                <a:solidFill>
                  <a:schemeClr val="tx1"/>
                </a:solidFill>
                <a:effectLst/>
                <a:latin typeface="+mn-lt"/>
                <a:ea typeface="+mn-ea"/>
                <a:cs typeface="+mn-cs"/>
              </a:rPr>
              <a:t>enum</a:t>
            </a:r>
            <a:r>
              <a:rPr lang="en-US" sz="1200" kern="1200" dirty="0" smtClean="0">
                <a:solidFill>
                  <a:schemeClr val="tx1"/>
                </a:solidFill>
                <a:effectLst/>
                <a:latin typeface="+mn-lt"/>
                <a:ea typeface="+mn-ea"/>
                <a:cs typeface="+mn-cs"/>
              </a:rPr>
              <a:t> is the group name, and the </a:t>
            </a:r>
            <a:r>
              <a:rPr lang="en-US" sz="1200" kern="1200" dirty="0" err="1" smtClean="0">
                <a:solidFill>
                  <a:schemeClr val="tx1"/>
                </a:solidFill>
                <a:effectLst/>
                <a:latin typeface="+mn-lt"/>
                <a:ea typeface="+mn-ea"/>
                <a:cs typeface="+mn-cs"/>
              </a:rPr>
              <a:t>enum’s</a:t>
            </a:r>
            <a:r>
              <a:rPr lang="en-US" sz="1200" kern="1200" dirty="0" smtClean="0">
                <a:solidFill>
                  <a:schemeClr val="tx1"/>
                </a:solidFill>
                <a:effectLst/>
                <a:latin typeface="+mn-lt"/>
                <a:ea typeface="+mn-ea"/>
                <a:cs typeface="+mn-cs"/>
              </a:rPr>
              <a:t> fields are the counter names. Counters are global: the MapReduce framework </a:t>
            </a:r>
            <a:r>
              <a:rPr lang="en-US" sz="1200" kern="1200" dirty="0" err="1" smtClean="0">
                <a:solidFill>
                  <a:schemeClr val="tx1"/>
                </a:solidFill>
                <a:effectLst/>
                <a:latin typeface="+mn-lt"/>
                <a:ea typeface="+mn-ea"/>
                <a:cs typeface="+mn-cs"/>
              </a:rPr>
              <a:t>aggre</a:t>
            </a:r>
            <a:r>
              <a:rPr lang="en-US" sz="1200" kern="1200" dirty="0" smtClean="0">
                <a:solidFill>
                  <a:schemeClr val="tx1"/>
                </a:solidFill>
                <a:effectLst/>
                <a:latin typeface="+mn-lt"/>
                <a:ea typeface="+mn-ea"/>
                <a:cs typeface="+mn-cs"/>
              </a:rPr>
              <a:t>- gates them across all maps and reduces to produce a grand total at the end of the job. </a:t>
            </a:r>
            <a:endParaRPr lang="en-US" dirty="0" smtClean="0"/>
          </a:p>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8</a:t>
            </a:fld>
            <a:endParaRPr lang="en-US"/>
          </a:p>
        </p:txBody>
      </p:sp>
    </p:spTree>
    <p:extLst>
      <p:ext uri="{BB962C8B-B14F-4D97-AF65-F5344CB8AC3E}">
        <p14:creationId xmlns:p14="http://schemas.microsoft.com/office/powerpoint/2010/main" val="183902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9/22/15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Custom Input Formats, Output Formats &amp; Counters</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Custom Input Format</a:t>
            </a:r>
            <a:endParaRPr lang="en-US" dirty="0"/>
          </a:p>
        </p:txBody>
      </p:sp>
      <p:sp>
        <p:nvSpPr>
          <p:cNvPr id="3" name="Content Placeholder 2"/>
          <p:cNvSpPr>
            <a:spLocks noGrp="1"/>
          </p:cNvSpPr>
          <p:nvPr>
            <p:ph idx="1"/>
          </p:nvPr>
        </p:nvSpPr>
        <p:spPr/>
        <p:txBody>
          <a:bodyPr/>
          <a:lstStyle/>
          <a:p>
            <a:r>
              <a:rPr lang="en-US" dirty="0" smtClean="0"/>
              <a:t>Whole Input Format</a:t>
            </a:r>
          </a:p>
          <a:p>
            <a:r>
              <a:rPr lang="en-US" dirty="0" smtClean="0"/>
              <a:t>Converting Small Files to a Sequence File</a:t>
            </a:r>
            <a:endParaRPr lang="en-US" dirty="0"/>
          </a:p>
        </p:txBody>
      </p:sp>
      <p:sp>
        <p:nvSpPr>
          <p:cNvPr id="4" name="TextBox 3"/>
          <p:cNvSpPr txBox="1"/>
          <p:nvPr/>
        </p:nvSpPr>
        <p:spPr>
          <a:xfrm>
            <a:off x="520433" y="6517052"/>
            <a:ext cx="872429" cy="369332"/>
          </a:xfrm>
          <a:prstGeom prst="rect">
            <a:avLst/>
          </a:prstGeom>
          <a:noFill/>
        </p:spPr>
        <p:txBody>
          <a:bodyPr wrap="none" rtlCol="0">
            <a:spAutoFit/>
          </a:bodyPr>
          <a:lstStyle/>
          <a:p>
            <a:r>
              <a:rPr lang="en-US" dirty="0" smtClean="0"/>
              <a:t>Q2,Q3</a:t>
            </a:r>
            <a:endParaRPr lang="en-US" dirty="0"/>
          </a:p>
        </p:txBody>
      </p:sp>
    </p:spTree>
    <p:extLst>
      <p:ext uri="{BB962C8B-B14F-4D97-AF65-F5344CB8AC3E}">
        <p14:creationId xmlns:p14="http://schemas.microsoft.com/office/powerpoint/2010/main" val="761187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Walkthrough</a:t>
            </a:r>
            <a:endParaRPr lang="en-US" dirty="0"/>
          </a:p>
        </p:txBody>
      </p:sp>
      <p:sp>
        <p:nvSpPr>
          <p:cNvPr id="3" name="Content Placeholder 2"/>
          <p:cNvSpPr>
            <a:spLocks noGrp="1"/>
          </p:cNvSpPr>
          <p:nvPr>
            <p:ph idx="1"/>
          </p:nvPr>
        </p:nvSpPr>
        <p:spPr/>
        <p:txBody>
          <a:bodyPr/>
          <a:lstStyle/>
          <a:p>
            <a:r>
              <a:rPr lang="en-US" dirty="0" smtClean="0"/>
              <a:t>Example </a:t>
            </a:r>
            <a:r>
              <a:rPr lang="en-US" dirty="0" smtClean="0"/>
              <a:t>8-</a:t>
            </a:r>
            <a:r>
              <a:rPr lang="en-US" dirty="0" smtClean="0"/>
              <a:t>2, </a:t>
            </a:r>
            <a:r>
              <a:rPr lang="en-US" dirty="0" smtClean="0"/>
              <a:t>8-</a:t>
            </a:r>
            <a:r>
              <a:rPr lang="en-US" dirty="0" smtClean="0"/>
              <a:t>3 &amp; </a:t>
            </a:r>
            <a:r>
              <a:rPr lang="en-US" dirty="0" smtClean="0"/>
              <a:t>8-</a:t>
            </a:r>
            <a:r>
              <a:rPr lang="en-US" dirty="0" smtClean="0"/>
              <a:t>4</a:t>
            </a:r>
            <a:endParaRPr lang="en-US" dirty="0"/>
          </a:p>
        </p:txBody>
      </p:sp>
    </p:spTree>
    <p:extLst>
      <p:ext uri="{BB962C8B-B14F-4D97-AF65-F5344CB8AC3E}">
        <p14:creationId xmlns:p14="http://schemas.microsoft.com/office/powerpoint/2010/main" val="4049002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i.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49" y="1813039"/>
            <a:ext cx="6895730" cy="5085711"/>
          </a:xfrm>
          <a:prstGeom prst="rect">
            <a:avLst/>
          </a:prstGeom>
        </p:spPr>
      </p:pic>
      <p:sp>
        <p:nvSpPr>
          <p:cNvPr id="2" name="Title 1"/>
          <p:cNvSpPr>
            <a:spLocks noGrp="1"/>
          </p:cNvSpPr>
          <p:nvPr>
            <p:ph type="title"/>
          </p:nvPr>
        </p:nvSpPr>
        <p:spPr/>
        <p:txBody>
          <a:bodyPr/>
          <a:lstStyle/>
          <a:p>
            <a:r>
              <a:rPr lang="en-US" dirty="0" err="1" smtClean="0"/>
              <a:t>OutputFormat</a:t>
            </a:r>
            <a:endParaRPr lang="en-US" dirty="0"/>
          </a:p>
        </p:txBody>
      </p:sp>
    </p:spTree>
    <p:extLst>
      <p:ext uri="{BB962C8B-B14F-4D97-AF65-F5344CB8AC3E}">
        <p14:creationId xmlns:p14="http://schemas.microsoft.com/office/powerpoint/2010/main" val="29939871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Outputs</a:t>
            </a:r>
            <a:endParaRPr lang="en-US" dirty="0"/>
          </a:p>
        </p:txBody>
      </p:sp>
      <p:sp>
        <p:nvSpPr>
          <p:cNvPr id="3" name="Content Placeholder 2"/>
          <p:cNvSpPr>
            <a:spLocks noGrp="1"/>
          </p:cNvSpPr>
          <p:nvPr>
            <p:ph idx="1"/>
          </p:nvPr>
        </p:nvSpPr>
        <p:spPr/>
        <p:txBody>
          <a:bodyPr/>
          <a:lstStyle/>
          <a:p>
            <a:r>
              <a:rPr lang="en-US" dirty="0" smtClean="0"/>
              <a:t>Sample Code.</a:t>
            </a:r>
            <a:endParaRPr lang="en-US" dirty="0"/>
          </a:p>
        </p:txBody>
      </p:sp>
      <p:sp>
        <p:nvSpPr>
          <p:cNvPr id="4" name="TextBox 3"/>
          <p:cNvSpPr txBox="1"/>
          <p:nvPr/>
        </p:nvSpPr>
        <p:spPr>
          <a:xfrm>
            <a:off x="624519" y="6454588"/>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20985982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LazyOutput</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Why do we need it?</a:t>
            </a:r>
            <a:endParaRPr lang="en-US" dirty="0"/>
          </a:p>
        </p:txBody>
      </p:sp>
      <p:sp>
        <p:nvSpPr>
          <p:cNvPr id="4" name="TextBox 3"/>
          <p:cNvSpPr txBox="1"/>
          <p:nvPr/>
        </p:nvSpPr>
        <p:spPr>
          <a:xfrm>
            <a:off x="624519" y="6558696"/>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7191142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Are there built-in counters?</a:t>
            </a:r>
            <a:endParaRPr lang="en-US" dirty="0"/>
          </a:p>
        </p:txBody>
      </p:sp>
      <p:sp>
        <p:nvSpPr>
          <p:cNvPr id="4" name="TextBox 3"/>
          <p:cNvSpPr txBox="1"/>
          <p:nvPr/>
        </p:nvSpPr>
        <p:spPr>
          <a:xfrm>
            <a:off x="603702" y="6350482"/>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72618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Java Counters</a:t>
            </a:r>
            <a:endParaRPr lang="en-US" dirty="0"/>
          </a:p>
        </p:txBody>
      </p:sp>
      <p:sp>
        <p:nvSpPr>
          <p:cNvPr id="3" name="Content Placeholder 2"/>
          <p:cNvSpPr>
            <a:spLocks noGrp="1"/>
          </p:cNvSpPr>
          <p:nvPr>
            <p:ph idx="1"/>
          </p:nvPr>
        </p:nvSpPr>
        <p:spPr/>
        <p:txBody>
          <a:bodyPr/>
          <a:lstStyle/>
          <a:p>
            <a:r>
              <a:rPr lang="en-US" dirty="0" smtClean="0"/>
              <a:t>Defining your counters</a:t>
            </a:r>
          </a:p>
          <a:p>
            <a:r>
              <a:rPr lang="en-US" dirty="0" smtClean="0"/>
              <a:t>Updating Counters</a:t>
            </a:r>
          </a:p>
          <a:p>
            <a:r>
              <a:rPr lang="en-US" dirty="0" smtClean="0"/>
              <a:t>Retrieving Counters</a:t>
            </a:r>
          </a:p>
          <a:p>
            <a:r>
              <a:rPr lang="en-US" dirty="0" smtClean="0"/>
              <a:t>Dynamic Counters</a:t>
            </a:r>
            <a:endParaRPr lang="en-US" dirty="0"/>
          </a:p>
        </p:txBody>
      </p:sp>
      <p:sp>
        <p:nvSpPr>
          <p:cNvPr id="4" name="TextBox 3"/>
          <p:cNvSpPr txBox="1"/>
          <p:nvPr/>
        </p:nvSpPr>
        <p:spPr>
          <a:xfrm>
            <a:off x="624519" y="6517052"/>
            <a:ext cx="494847" cy="369332"/>
          </a:xfrm>
          <a:prstGeom prst="rect">
            <a:avLst/>
          </a:prstGeom>
          <a:noFill/>
        </p:spPr>
        <p:txBody>
          <a:bodyPr wrap="none" rtlCol="0">
            <a:spAutoFit/>
          </a:bodyPr>
          <a:lstStyle/>
          <a:p>
            <a:r>
              <a:rPr lang="en-US" dirty="0" smtClean="0"/>
              <a:t>Q7</a:t>
            </a:r>
            <a:endParaRPr lang="en-US" dirty="0"/>
          </a:p>
        </p:txBody>
      </p:sp>
    </p:spTree>
    <p:extLst>
      <p:ext uri="{BB962C8B-B14F-4D97-AF65-F5344CB8AC3E}">
        <p14:creationId xmlns:p14="http://schemas.microsoft.com/office/powerpoint/2010/main" val="375504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Walkthrough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892592"/>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4509</TotalTime>
  <Words>1069</Words>
  <Application>Microsoft Macintosh PowerPoint</Application>
  <PresentationFormat>On-screen Show (4:3)</PresentationFormat>
  <Paragraphs>56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Advantage</vt:lpstr>
      <vt:lpstr>Custom Input Formats, Output Formats &amp; Counters</vt:lpstr>
      <vt:lpstr>Writing a Custom Input Format</vt:lpstr>
      <vt:lpstr>Code Walkthrough</vt:lpstr>
      <vt:lpstr>OutputFormat</vt:lpstr>
      <vt:lpstr>Multiple Outputs</vt:lpstr>
      <vt:lpstr>LazyOutput</vt:lpstr>
      <vt:lpstr>Counters</vt:lpstr>
      <vt:lpstr>User Defined Java Counters</vt:lpstr>
      <vt:lpstr>Code Walkthrough</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57</cp:revision>
  <dcterms:created xsi:type="dcterms:W3CDTF">2014-09-03T11:44:36Z</dcterms:created>
  <dcterms:modified xsi:type="dcterms:W3CDTF">2015-09-23T01:10:35Z</dcterms:modified>
</cp:coreProperties>
</file>