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sldIdLst>
    <p:sldId id="256" r:id="rId2"/>
    <p:sldId id="281" r:id="rId3"/>
    <p:sldId id="282" r:id="rId4"/>
    <p:sldId id="283" r:id="rId5"/>
    <p:sldId id="284" r:id="rId6"/>
    <p:sldId id="285" r:id="rId7"/>
    <p:sldId id="288" r:id="rId8"/>
    <p:sldId id="289" r:id="rId9"/>
    <p:sldId id="290" r:id="rId10"/>
    <p:sldId id="287"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varScale="1">
        <p:scale>
          <a:sx n="36" d="100"/>
          <a:sy n="36" d="100"/>
        </p:scale>
        <p:origin x="-219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10/1/15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Pig is a platform for analyzing large data sets that consists of a high-level language for expressing data analysis programs, coupled with infrastructure for evaluating these programs. The salient property of Pig programs is that their structure is amenable to substantial parallelization, which in turns enables them to handle very large data sets.</a:t>
            </a:r>
          </a:p>
          <a:p>
            <a:endParaRPr lang="en-US" dirty="0" smtClean="0"/>
          </a:p>
          <a:p>
            <a:r>
              <a:rPr lang="en-US" dirty="0" smtClean="0"/>
              <a:t>At the present time, Pig's infrastructure layer consists of a compiler that produces sequences of Map-Reduce programs, for which large-scale parallel implementations already exist (e.g., the Hadoop subproject). Pig's language layer currently consists of a textual language called Pig Latin, which has the following key properties:</a:t>
            </a:r>
          </a:p>
          <a:p>
            <a:endParaRPr lang="en-US" dirty="0" smtClean="0"/>
          </a:p>
          <a:p>
            <a:r>
              <a:rPr lang="en-US" dirty="0" smtClean="0"/>
              <a:t>Ease of programming. It is trivial to achieve parallel execution of simple, "embarrassingly parallel" data analysis tasks. Complex tasks comprised of multiple interrelated data transformations are explicitly encoded as data flow sequences, making them easy to write, understand, and maintain.</a:t>
            </a:r>
          </a:p>
          <a:p>
            <a:r>
              <a:rPr lang="en-US" dirty="0" smtClean="0"/>
              <a:t>Optimization opportunities. The way in which tasks are encoded permits the system to optimize their execution automatically, allowing the user to focus on semantics rather than efficiency.</a:t>
            </a:r>
          </a:p>
          <a:p>
            <a:r>
              <a:rPr lang="en-US" dirty="0" smtClean="0"/>
              <a:t>Extensibility. Users can create their own functions to do special-purpose processing.</a:t>
            </a:r>
          </a:p>
          <a:p>
            <a:r>
              <a:rPr lang="en-US" dirty="0" smtClean="0"/>
              <a:t>Pig is made up of two pieces:</a:t>
            </a:r>
          </a:p>
          <a:p>
            <a:endParaRPr lang="en-US" dirty="0" smtClean="0"/>
          </a:p>
          <a:p>
            <a:r>
              <a:rPr lang="en-US" dirty="0" smtClean="0"/>
              <a:t>The language used to express data flows, called Pig Latin.</a:t>
            </a:r>
          </a:p>
          <a:p>
            <a:r>
              <a:rPr lang="en-US" dirty="0" smtClean="0"/>
              <a:t>The execution environment to run Pig Latin programs. There are currently two environments: local execution in a single JVM and distributed execution on a Hadoop cluster.</a:t>
            </a:r>
          </a:p>
          <a:p>
            <a:r>
              <a:rPr lang="en-US" dirty="0" smtClean="0"/>
              <a:t>A Pig Latin program is made up of a series of operations, or transformations, that are applied to the input data to produce output. Taken as a whole, the operations describe a data flow, which the Pig execution environment translates into an executable representation and then runs. Under the covers, Pig turns the transformations into a series of MapReduce jobs, but as a programmer you are mostly unaware of this, which allows you to focus on the data rather than the nature of the execution. </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3</a:t>
            </a:fld>
            <a:endParaRPr lang="en-US"/>
          </a:p>
        </p:txBody>
      </p:sp>
    </p:spTree>
    <p:extLst>
      <p:ext uri="{BB962C8B-B14F-4D97-AF65-F5344CB8AC3E}">
        <p14:creationId xmlns:p14="http://schemas.microsoft.com/office/powerpoint/2010/main" val="209822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consider a simple use case.  You have data logs from an e-commerce website that provides with you access to information about usernames and the various items they clicked on and the amount of time they spent on each shopping item. You have access to information about user profiles(age, interests, prior shopping history). If you are interested in constructing a personalized recommendation engine, information from these two and potentially other data sources need to be constructed. The presence of a large amount of data necessitates the use of the Hadoop ecosystem. One potential technique to deploy here would to be write a custom map-reduce program that uses the mappers to process information from these sources and uses the reduce phase to join the data (a reduce side join). To do this correctly, might require that the developer also implement a custom </a:t>
            </a:r>
            <a:r>
              <a:rPr lang="en-US" dirty="0" err="1" smtClean="0"/>
              <a:t>partitioner</a:t>
            </a:r>
            <a:r>
              <a:rPr lang="en-US" dirty="0" smtClean="0"/>
              <a:t> and a comparator. This is not a trivial application and could take valuable time.</a:t>
            </a:r>
          </a:p>
          <a:p>
            <a:endParaRPr lang="en-US" dirty="0" smtClean="0"/>
          </a:p>
          <a:p>
            <a:r>
              <a:rPr lang="en-US" dirty="0" smtClean="0"/>
              <a:t>Pig is specifically built for use cases like this and enables the developer to program this scenario at a high level. For instance, it could be something as simple as Load Dataset1, Load Dataset2, Join both Datasets and store the result in HDFS. As mentioned above, Pig converts these commands into optimized MapReduce jobs. Pig is very supportive of a programmer writing a query, since it provides several commands for introspecting the data structures in your program as it is written. Even more useful, it can perform a sample run on a representative subset of your input data, so you can see whether there are errors in the processing before unleashing it on the full dataset. </a:t>
            </a:r>
          </a:p>
          <a:p>
            <a:endParaRPr lang="en-US" dirty="0" smtClean="0"/>
          </a:p>
          <a:p>
            <a:r>
              <a:rPr lang="en-US" dirty="0" smtClean="0"/>
              <a:t>Pig isn't useful for all data processing tasks. Much like a MapReduce Job, Pig is built for batch processing data and is extremely useful when you have you to scan the entire dataset or at the very least a substantial portion of the data. It is not built to just read a few lines from a large dataset.</a:t>
            </a:r>
          </a:p>
          <a:p>
            <a:endParaRPr lang="en-US" dirty="0" smtClean="0"/>
          </a:p>
          <a:p>
            <a:r>
              <a:rPr lang="en-US" dirty="0" smtClean="0"/>
              <a:t> </a:t>
            </a:r>
          </a:p>
          <a:p>
            <a:endParaRPr lang="en-US" dirty="0" smtClean="0"/>
          </a:p>
          <a:p>
            <a:r>
              <a:rPr lang="en-US" dirty="0" smtClean="0"/>
              <a:t>Pig Latin use cases tend to fall into three separate categories: traditional extract transform load (ETL) data pipelines, research on raw data, and iterative processing.</a:t>
            </a:r>
          </a:p>
          <a:p>
            <a:endParaRPr lang="en-US" dirty="0" smtClean="0"/>
          </a:p>
          <a:p>
            <a:r>
              <a:rPr lang="en-US" dirty="0" smtClean="0"/>
              <a:t> </a:t>
            </a:r>
          </a:p>
          <a:p>
            <a:endParaRPr lang="en-US" dirty="0" smtClean="0"/>
          </a:p>
          <a:p>
            <a:r>
              <a:rPr lang="en-US" dirty="0" smtClean="0"/>
              <a:t>The largest use case is data pipelines. A common example is web companies bringing in logs from their web servers, cleansing the data, and </a:t>
            </a:r>
            <a:r>
              <a:rPr lang="en-US" dirty="0" err="1" smtClean="0"/>
              <a:t>precomputing</a:t>
            </a:r>
            <a:r>
              <a:rPr lang="en-US" dirty="0" smtClean="0"/>
              <a:t> common aggregates before loading it into their data warehouse. In this case, the data is loaded onto the grid, and then Pig is used to clean out records from bots and records with corrupt data. It is also used to join web event data against user databases so that user cookies can be connected with known user information.</a:t>
            </a:r>
          </a:p>
          <a:p>
            <a:endParaRPr lang="en-US" dirty="0" smtClean="0"/>
          </a:p>
          <a:p>
            <a:r>
              <a:rPr lang="en-US" dirty="0" smtClean="0"/>
              <a:t> </a:t>
            </a:r>
          </a:p>
          <a:p>
            <a:endParaRPr lang="en-US" dirty="0" smtClean="0"/>
          </a:p>
          <a:p>
            <a:r>
              <a:rPr lang="en-US" dirty="0" smtClean="0"/>
              <a:t>Another example of data pipelines is using Pig offline to build behavior prediction models. Pig is used to scan through all the user interactions with a website and split the users into various segments. Then, for each segment, a mathematical model is produced that predicts how members of that segment will respond to types of advertisements or news articles. In this way the website can show ads that are more likely to get clicked on, or offer news stories that are more likely to engage users and keep them coming back to the site.</a:t>
            </a:r>
          </a:p>
          <a:p>
            <a:endParaRPr lang="en-US" dirty="0" smtClean="0"/>
          </a:p>
          <a:p>
            <a:r>
              <a:rPr lang="en-US" dirty="0" smtClean="0"/>
              <a:t> </a:t>
            </a:r>
          </a:p>
          <a:p>
            <a:endParaRPr lang="en-US" dirty="0" smtClean="0"/>
          </a:p>
          <a:p>
            <a:r>
              <a:rPr lang="en-US" dirty="0" smtClean="0"/>
              <a:t>Traditionally, ad-hoc queries are done in languages such as SQL that make it easy to quickly form a question for the data to answer. However, for research on raw data, some users prefer Pig Latin. Because Pig can operate in situations where the schema is unknown, incomplete, or inconsistent, and because it can easily manage nested data, researchers who want to work on data before it has been cleaned and loaded into the warehouse often prefer Pig. Researchers who work with large data sets often use scripting languages such as Perl or Python to do their processing. Users with these backgrounds often prefer the dataflow paradigm of Pig over the declarative query paradigm of SQL.</a:t>
            </a:r>
          </a:p>
          <a:p>
            <a:endParaRPr lang="en-US" dirty="0" smtClean="0"/>
          </a:p>
          <a:p>
            <a:r>
              <a:rPr lang="en-US" dirty="0" smtClean="0"/>
              <a:t> </a:t>
            </a:r>
          </a:p>
          <a:p>
            <a:endParaRPr lang="en-US" dirty="0" smtClean="0"/>
          </a:p>
          <a:p>
            <a:r>
              <a:rPr lang="en-US" dirty="0" smtClean="0"/>
              <a:t>Users building iterative processing models are also starting to use Pig. Consider a news website that keeps a graph of all news stories on the Web that it is tracking. In this graph each news story is a node, and edges indicate relationships between the stories. For example, all stories about an upcoming election are linked together. Every five minutes a new set of stories comes in, and the data-processing engine must integrate them into the graph. Some of these stories are new, some are updates of existing stories, and some supersede existing stories. Some data-processing steps need to operate on this entire graph of stories. For example, a process that builds a behavioral targeting model needs to join user data against this entire graph of stories. Rerunning the entire join every five minutes is not feasible because it cannot be completed in five minutes with a reasonable amount of hardware. But the model builders do not want to update these models only on a daily basis, as that means an entire day of missed serving opportunities.</a:t>
            </a:r>
          </a:p>
          <a:p>
            <a:endParaRPr lang="en-US" dirty="0" smtClean="0"/>
          </a:p>
          <a:p>
            <a:r>
              <a:rPr lang="en-US" dirty="0" smtClean="0"/>
              <a:t> </a:t>
            </a:r>
          </a:p>
          <a:p>
            <a:endParaRPr lang="en-US" dirty="0" smtClean="0"/>
          </a:p>
          <a:p>
            <a:r>
              <a:rPr lang="en-US" dirty="0" smtClean="0"/>
              <a:t>To cope with this problem, it is possible to first do a join against the entire graph on a regular basis, for example, daily. Then, as new data comes in every five minutes, a join can be done with just the new incoming data, and these results can be combined with the results of the join against the whole graph. This combination step takes some care, as the five-minute data contains the equivalent of inserts, updates, and deletes on the entire graph. It is possible and reasonably convenient to express this combination in Pig Latin.</a:t>
            </a:r>
          </a:p>
          <a:p>
            <a:endParaRPr lang="en-US" dirty="0" smtClean="0"/>
          </a:p>
          <a:p>
            <a:r>
              <a:rPr lang="en-US" dirty="0" smtClean="0"/>
              <a:t>Philosophy</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4</a:t>
            </a:fld>
            <a:endParaRPr lang="en-US"/>
          </a:p>
        </p:txBody>
      </p:sp>
    </p:spTree>
    <p:extLst>
      <p:ext uri="{BB962C8B-B14F-4D97-AF65-F5344CB8AC3E}">
        <p14:creationId xmlns:p14="http://schemas.microsoft.com/office/powerpoint/2010/main" val="407640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to be a pig?</a:t>
            </a:r>
          </a:p>
          <a:p>
            <a:r>
              <a:rPr lang="en-US" dirty="0" smtClean="0"/>
              <a:t>The Apache Pig Project has some founding principles that help pig developers decide how the system should grow over time. This page presents those principles.</a:t>
            </a:r>
          </a:p>
          <a:p>
            <a:endParaRPr lang="en-US" dirty="0" smtClean="0"/>
          </a:p>
          <a:p>
            <a:r>
              <a:rPr lang="en-US" dirty="0" smtClean="0"/>
              <a:t>Pigs Eat Anything</a:t>
            </a:r>
          </a:p>
          <a:p>
            <a:r>
              <a:rPr lang="en-US" dirty="0" smtClean="0"/>
              <a:t>Pig can operate on data whether it has metadata or not. It can operate on data that is relational, nested, or unstructured. And it can easily be extended to operate on data beyond files, including key/value stores, databases, etc.</a:t>
            </a:r>
          </a:p>
          <a:p>
            <a:endParaRPr lang="en-US" dirty="0" smtClean="0"/>
          </a:p>
          <a:p>
            <a:r>
              <a:rPr lang="en-US" dirty="0" smtClean="0"/>
              <a:t>Pigs Live Anywhere</a:t>
            </a:r>
          </a:p>
          <a:p>
            <a:r>
              <a:rPr lang="en-US" dirty="0" smtClean="0"/>
              <a:t>Pig is intended to be a language for parallel data processing. It is not tied to one particular parallel framework. It has been implemented first on Hadoop, but we do not intend that to be only on Hadoop.</a:t>
            </a:r>
          </a:p>
          <a:p>
            <a:endParaRPr lang="en-US" dirty="0" smtClean="0"/>
          </a:p>
          <a:p>
            <a:r>
              <a:rPr lang="en-US" dirty="0" smtClean="0"/>
              <a:t>Pigs Are Domestic Animals</a:t>
            </a:r>
          </a:p>
          <a:p>
            <a:r>
              <a:rPr lang="en-US" dirty="0" smtClean="0"/>
              <a:t>Pig is designed to be easily controlled and modified by its users.</a:t>
            </a:r>
          </a:p>
          <a:p>
            <a:endParaRPr lang="en-US" dirty="0" smtClean="0"/>
          </a:p>
          <a:p>
            <a:r>
              <a:rPr lang="en-US" dirty="0" smtClean="0"/>
              <a:t>Pig allows integration of user code where ever possible, so it currently supports user defined field transformation functions, user defined aggregates, and user defined conditionals. These functions can be written in Java or scripting languages that can compile down to Java (e.g. </a:t>
            </a:r>
            <a:r>
              <a:rPr lang="en-US" dirty="0" err="1" smtClean="0"/>
              <a:t>Jython</a:t>
            </a:r>
            <a:r>
              <a:rPr lang="en-US" dirty="0" smtClean="0"/>
              <a:t>). Pig supports user provided load and store functions. It supports external </a:t>
            </a:r>
            <a:r>
              <a:rPr lang="en-US" dirty="0" err="1" smtClean="0"/>
              <a:t>executables</a:t>
            </a:r>
            <a:r>
              <a:rPr lang="en-US" dirty="0" smtClean="0"/>
              <a:t> via its stream command and Map Reduce jars via its </a:t>
            </a:r>
            <a:r>
              <a:rPr lang="en-US" dirty="0" err="1" smtClean="0"/>
              <a:t>mapreduce</a:t>
            </a:r>
            <a:r>
              <a:rPr lang="en-US" dirty="0" smtClean="0"/>
              <a:t> command. It allows users to provide a custom </a:t>
            </a:r>
            <a:r>
              <a:rPr lang="en-US" dirty="0" err="1" smtClean="0"/>
              <a:t>partitioner</a:t>
            </a:r>
            <a:r>
              <a:rPr lang="en-US" dirty="0" smtClean="0"/>
              <a:t> for their jobs in some circumstances and to set the level of reduce parallelism for their jobs. command. It allows users to set the level of reduce parallelism for their jobs and in some circumstances to provide a custom </a:t>
            </a:r>
            <a:r>
              <a:rPr lang="en-US" dirty="0" err="1" smtClean="0"/>
              <a:t>partitioner</a:t>
            </a:r>
            <a:r>
              <a:rPr lang="en-US" dirty="0" smtClean="0"/>
              <a:t>.</a:t>
            </a:r>
          </a:p>
          <a:p>
            <a:endParaRPr lang="en-US" dirty="0" smtClean="0"/>
          </a:p>
          <a:p>
            <a:r>
              <a:rPr lang="en-US" dirty="0" smtClean="0"/>
              <a:t>Pig has an optimizer that rearranges some operations in Pig Latin scripts to give better performance, combines Map Reduce jobs together, etc. However, users can easily turn this optimizer off to prevent it from making changes that do not make sense in their situation.</a:t>
            </a:r>
          </a:p>
          <a:p>
            <a:endParaRPr lang="en-US" dirty="0" smtClean="0"/>
          </a:p>
          <a:p>
            <a:r>
              <a:rPr lang="en-US" dirty="0" smtClean="0"/>
              <a:t>Pigs Fly</a:t>
            </a:r>
          </a:p>
          <a:p>
            <a:r>
              <a:rPr lang="en-US" dirty="0" smtClean="0"/>
              <a:t>Pig processes data quickly. We want to consistently improve performance, and not implement features in ways that weigh pig down so it can't fly.</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5</a:t>
            </a:fld>
            <a:endParaRPr lang="en-US"/>
          </a:p>
        </p:txBody>
      </p:sp>
    </p:spTree>
    <p:extLst>
      <p:ext uri="{BB962C8B-B14F-4D97-AF65-F5344CB8AC3E}">
        <p14:creationId xmlns:p14="http://schemas.microsoft.com/office/powerpoint/2010/main" val="361811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Pig has two execution types or modes: local mode and MapReduce mode. In local mode, Pig runs in a single JVM and accesses the local filesystem. This mode is suitable only for small datasets and when trying out Pig.</a:t>
            </a:r>
          </a:p>
          <a:p>
            <a:endParaRPr lang="en-US" dirty="0" smtClean="0"/>
          </a:p>
          <a:p>
            <a:r>
              <a:rPr lang="en-US" dirty="0" smtClean="0"/>
              <a:t>The execution type is set using the -x or -</a:t>
            </a:r>
            <a:r>
              <a:rPr lang="en-US" dirty="0" err="1" smtClean="0"/>
              <a:t>exectype</a:t>
            </a:r>
            <a:r>
              <a:rPr lang="en-US" dirty="0" smtClean="0"/>
              <a:t> option. To run in local mode, set the option to local. This will start the Pig interactive shell, Grunt. It is very similar to the interactive ruby shell (IRB). It allows for the execution of Pig commands and operators from the shell, provides immediate response and is good for experimentation. It supports command history, line editing capabilities and launch previous defined pig scripts.</a:t>
            </a:r>
          </a:p>
          <a:p>
            <a:endParaRPr lang="en-US" dirty="0" smtClean="0"/>
          </a:p>
          <a:p>
            <a:r>
              <a:rPr lang="en-US" dirty="0" smtClean="0"/>
              <a:t> </a:t>
            </a:r>
          </a:p>
          <a:p>
            <a:endParaRPr lang="en-US" dirty="0" smtClean="0"/>
          </a:p>
          <a:p>
            <a:r>
              <a:rPr lang="en-US" dirty="0" smtClean="0"/>
              <a:t>Pig - Local Mode</a:t>
            </a:r>
          </a:p>
          <a:p>
            <a:r>
              <a:rPr lang="en-US" dirty="0" smtClean="0"/>
              <a:t>$ pig -x local</a:t>
            </a:r>
          </a:p>
          <a:p>
            <a:r>
              <a:rPr lang="en-US" dirty="0" smtClean="0"/>
              <a:t>grunt &gt;</a:t>
            </a:r>
          </a:p>
          <a:p>
            <a:r>
              <a:rPr lang="en-US" dirty="0" smtClean="0"/>
              <a:t>In MapReduce mode, Pig translates queries into MapReduce jobs and runs them on a Hadoop cluster. . MapReduce mode is what you use when you want to run Pig on large datasets. To use MapReduce mode, you first need to check that the version of Pig is compatible with the version of Hadoop you are using. Pig releases will only work against particular versions of Hadoop. Pig honors the HADOOP_HOME environment variable for finding which Hadoop client to run. However, if it is not set, Pig will use a bundled copy of the Hadoop libraries. Note that these may not match the version of Hadoop running on your cluster, so it is best to explicitly set HADOOP_HOME.</a:t>
            </a:r>
          </a:p>
          <a:p>
            <a:endParaRPr lang="en-US" dirty="0" smtClean="0"/>
          </a:p>
          <a:p>
            <a:r>
              <a:rPr lang="en-US" dirty="0" smtClean="0"/>
              <a:t>Next, you need to point Pig at the cluster’s </a:t>
            </a:r>
            <a:r>
              <a:rPr lang="en-US" dirty="0" err="1" smtClean="0"/>
              <a:t>namenode</a:t>
            </a:r>
            <a:r>
              <a:rPr lang="en-US" dirty="0" smtClean="0"/>
              <a:t> and </a:t>
            </a:r>
            <a:r>
              <a:rPr lang="en-US" dirty="0" err="1" smtClean="0"/>
              <a:t>jobtracker</a:t>
            </a:r>
            <a:r>
              <a:rPr lang="en-US" dirty="0" smtClean="0"/>
              <a:t>. If the installation of Hadoop at HADOOP_HOME is already configured for this, then there is nothing more to do. Otherwise, you can set HADOOP_CONF_DIR to a directory containing the Hadoop site file (or files) that define </a:t>
            </a:r>
            <a:r>
              <a:rPr lang="en-US" dirty="0" err="1" smtClean="0"/>
              <a:t>fs.default.name</a:t>
            </a:r>
            <a:r>
              <a:rPr lang="en-US" dirty="0" smtClean="0"/>
              <a:t> and </a:t>
            </a:r>
            <a:r>
              <a:rPr lang="en-US" dirty="0" err="1" smtClean="0"/>
              <a:t>mapred.job.tracker</a:t>
            </a:r>
            <a:r>
              <a:rPr lang="en-US" dirty="0" smtClean="0"/>
              <a:t>.</a:t>
            </a:r>
          </a:p>
          <a:p>
            <a:endParaRPr lang="en-US" dirty="0" smtClean="0"/>
          </a:p>
          <a:p>
            <a:r>
              <a:rPr lang="en-US" dirty="0" smtClean="0"/>
              <a:t>Alternatively, you can set these two properties in the </a:t>
            </a:r>
            <a:r>
              <a:rPr lang="en-US" dirty="0" err="1" smtClean="0"/>
              <a:t>pig.properties</a:t>
            </a:r>
            <a:r>
              <a:rPr lang="en-US" dirty="0" smtClean="0"/>
              <a:t> file in Pig’s </a:t>
            </a:r>
            <a:r>
              <a:rPr lang="en-US" dirty="0" err="1" smtClean="0"/>
              <a:t>conf</a:t>
            </a:r>
            <a:r>
              <a:rPr lang="en-US" dirty="0" smtClean="0"/>
              <a:t> directory (or the directory specified by PIG_CONF_DIR). Once the cluster information has been configured, we can start Pig in </a:t>
            </a:r>
            <a:r>
              <a:rPr lang="en-US" dirty="0" err="1" smtClean="0"/>
              <a:t>mapreduce</a:t>
            </a:r>
            <a:r>
              <a:rPr lang="en-US" dirty="0" smtClean="0"/>
              <a:t> mode by typing in just Pig.</a:t>
            </a:r>
          </a:p>
          <a:p>
            <a:endParaRPr lang="en-US" dirty="0" smtClean="0"/>
          </a:p>
          <a:p>
            <a:r>
              <a:rPr lang="en-US" dirty="0" smtClean="0"/>
              <a:t>Pig - MapReduce Mode</a:t>
            </a:r>
          </a:p>
          <a:p>
            <a:r>
              <a:rPr lang="en-US" dirty="0" smtClean="0"/>
              <a:t>$ pig</a:t>
            </a:r>
          </a:p>
          <a:p>
            <a:r>
              <a:rPr lang="en-US" dirty="0" smtClean="0"/>
              <a:t>grunt &gt;</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6</a:t>
            </a:fld>
            <a:endParaRPr lang="en-US"/>
          </a:p>
        </p:txBody>
      </p:sp>
    </p:spTree>
    <p:extLst>
      <p:ext uri="{BB962C8B-B14F-4D97-AF65-F5344CB8AC3E}">
        <p14:creationId xmlns:p14="http://schemas.microsoft.com/office/powerpoint/2010/main" val="292287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simplicity, the program assumes that the input is tab-delimited text, with each line having just year, temperature, and quality fields. (Pig actually has more flexibility than this with regard to the input formats it accepts, as you’ll see later.) This line describes the input data we want to process. The </a:t>
            </a:r>
            <a:r>
              <a:rPr lang="en-US" sz="1200" kern="1200" dirty="0" err="1" smtClean="0">
                <a:solidFill>
                  <a:schemeClr val="tx1"/>
                </a:solidFill>
                <a:effectLst/>
                <a:latin typeface="+mn-lt"/>
                <a:ea typeface="+mn-ea"/>
                <a:cs typeface="+mn-cs"/>
              </a:rPr>
              <a:t>year:chararray</a:t>
            </a:r>
            <a:r>
              <a:rPr lang="en-US" sz="1200" kern="1200" dirty="0" smtClean="0">
                <a:solidFill>
                  <a:schemeClr val="tx1"/>
                </a:solidFill>
                <a:effectLst/>
                <a:latin typeface="+mn-lt"/>
                <a:ea typeface="+mn-ea"/>
                <a:cs typeface="+mn-cs"/>
              </a:rPr>
              <a:t> notation describes the field’s name and type; </a:t>
            </a:r>
            <a:r>
              <a:rPr lang="en-US" sz="1200" kern="1200" dirty="0" err="1" smtClean="0">
                <a:solidFill>
                  <a:schemeClr val="tx1"/>
                </a:solidFill>
                <a:effectLst/>
                <a:latin typeface="+mn-lt"/>
                <a:ea typeface="+mn-ea"/>
                <a:cs typeface="+mn-cs"/>
              </a:rPr>
              <a:t>chararray</a:t>
            </a:r>
            <a:r>
              <a:rPr lang="en-US" sz="1200" kern="1200" dirty="0" smtClean="0">
                <a:solidFill>
                  <a:schemeClr val="tx1"/>
                </a:solidFill>
                <a:effectLst/>
                <a:latin typeface="+mn-lt"/>
                <a:ea typeface="+mn-ea"/>
                <a:cs typeface="+mn-cs"/>
              </a:rPr>
              <a:t> is like a Java string, and an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is like a Java int. The LOAD operator takes a URI argument; here we are just using a local file, but we could refer to an HDFS URI. The AS clause (which is optional) gives the fields names to make it convenient to refer to them in subsequent statements. </a:t>
            </a:r>
            <a:endParaRPr lang="en-US" dirty="0" smtClean="0"/>
          </a:p>
          <a:p>
            <a:endParaRPr lang="en-US" dirty="0" smtClean="0"/>
          </a:p>
          <a:p>
            <a:endParaRPr lang="en-US" dirty="0" smtClean="0"/>
          </a:p>
          <a:p>
            <a:r>
              <a:rPr lang="en-US" sz="1200" kern="1200" dirty="0" smtClean="0">
                <a:solidFill>
                  <a:schemeClr val="tx1"/>
                </a:solidFill>
                <a:effectLst/>
                <a:latin typeface="+mn-lt"/>
                <a:ea typeface="+mn-ea"/>
                <a:cs typeface="+mn-cs"/>
              </a:rPr>
              <a:t>The result of the LOAD operator, and indeed any operator in Pig Latin, is a </a:t>
            </a:r>
            <a:r>
              <a:rPr lang="en-US" sz="1200" i="1" kern="1200" dirty="0" smtClean="0">
                <a:solidFill>
                  <a:schemeClr val="tx1"/>
                </a:solidFill>
                <a:effectLst/>
                <a:latin typeface="+mn-lt"/>
                <a:ea typeface="+mn-ea"/>
                <a:cs typeface="+mn-cs"/>
              </a:rPr>
              <a:t>relation</a:t>
            </a:r>
            <a:r>
              <a:rPr lang="en-US" sz="1200" kern="1200" dirty="0" smtClean="0">
                <a:solidFill>
                  <a:schemeClr val="tx1"/>
                </a:solidFill>
                <a:effectLst/>
                <a:latin typeface="+mn-lt"/>
                <a:ea typeface="+mn-ea"/>
                <a:cs typeface="+mn-cs"/>
              </a:rPr>
              <a:t>, which is just a set of tuples. A </a:t>
            </a:r>
            <a:r>
              <a:rPr lang="en-US" sz="1200" i="1" kern="1200" dirty="0" smtClean="0">
                <a:solidFill>
                  <a:schemeClr val="tx1"/>
                </a:solidFill>
                <a:effectLst/>
                <a:latin typeface="+mn-lt"/>
                <a:ea typeface="+mn-ea"/>
                <a:cs typeface="+mn-cs"/>
              </a:rPr>
              <a:t>tuple </a:t>
            </a:r>
            <a:r>
              <a:rPr lang="en-US" sz="1200" kern="1200" dirty="0" smtClean="0">
                <a:solidFill>
                  <a:schemeClr val="tx1"/>
                </a:solidFill>
                <a:effectLst/>
                <a:latin typeface="+mn-lt"/>
                <a:ea typeface="+mn-ea"/>
                <a:cs typeface="+mn-cs"/>
              </a:rPr>
              <a:t>is just like a row of data in a database table, with multiple fields in a particular order. In this example, the LOAD function produces a set of (year, temperature, quality) tuples that are present in the input file. We write a relation with one tuple per line, where tuples are represented as comma-separated items in parentheses: </a:t>
            </a:r>
          </a:p>
          <a:p>
            <a:endParaRPr lang="en-US" dirty="0" smtClean="0"/>
          </a:p>
          <a:p>
            <a:r>
              <a:rPr lang="en-US" sz="1200" kern="1200" dirty="0" smtClean="0">
                <a:solidFill>
                  <a:schemeClr val="tx1"/>
                </a:solidFill>
                <a:effectLst/>
                <a:latin typeface="+mn-lt"/>
                <a:ea typeface="+mn-ea"/>
                <a:cs typeface="+mn-cs"/>
              </a:rPr>
              <a:t>(1950,0,1) (1950,22,1) (1950,-11,1) (1949,111,1)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Relations are given names, or </a:t>
            </a:r>
            <a:r>
              <a:rPr lang="en-US" sz="1200" i="1" kern="1200" dirty="0" smtClean="0">
                <a:solidFill>
                  <a:schemeClr val="tx1"/>
                </a:solidFill>
                <a:effectLst/>
                <a:latin typeface="+mn-lt"/>
                <a:ea typeface="+mn-ea"/>
                <a:cs typeface="+mn-cs"/>
              </a:rPr>
              <a:t>aliases</a:t>
            </a:r>
            <a:r>
              <a:rPr lang="en-US" sz="1200" kern="1200" dirty="0" smtClean="0">
                <a:solidFill>
                  <a:schemeClr val="tx1"/>
                </a:solidFill>
                <a:effectLst/>
                <a:latin typeface="+mn-lt"/>
                <a:ea typeface="+mn-ea"/>
                <a:cs typeface="+mn-cs"/>
              </a:rPr>
              <a:t>, so they can be referred to. This relation is given the records alias. We can examine the contents of an alias using the DUMP operator: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grunt&gt; </a:t>
            </a:r>
            <a:r>
              <a:rPr lang="en-US" sz="1200" b="1" kern="1200" dirty="0" smtClean="0">
                <a:solidFill>
                  <a:schemeClr val="tx1"/>
                </a:solidFill>
                <a:effectLst/>
                <a:latin typeface="+mn-lt"/>
                <a:ea typeface="+mn-ea"/>
                <a:cs typeface="+mn-cs"/>
              </a:rPr>
              <a:t>DUMP records; </a:t>
            </a:r>
          </a:p>
          <a:p>
            <a:r>
              <a:rPr lang="en-US" sz="1200" kern="1200" dirty="0" smtClean="0">
                <a:solidFill>
                  <a:schemeClr val="tx1"/>
                </a:solidFill>
                <a:effectLst/>
                <a:latin typeface="+mn-lt"/>
                <a:ea typeface="+mn-ea"/>
                <a:cs typeface="+mn-cs"/>
              </a:rPr>
              <a:t>(1950,0,1) (1950,22,1) (1950,-11,1) (1949,111,1) (1949,78,1)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also see the structure of a relation—the relation’s </a:t>
            </a:r>
            <a:r>
              <a:rPr lang="en-US" sz="1200" i="1" kern="1200" dirty="0" smtClean="0">
                <a:solidFill>
                  <a:schemeClr val="tx1"/>
                </a:solidFill>
                <a:effectLst/>
                <a:latin typeface="+mn-lt"/>
                <a:ea typeface="+mn-ea"/>
                <a:cs typeface="+mn-cs"/>
              </a:rPr>
              <a:t>schema</a:t>
            </a:r>
            <a:r>
              <a:rPr lang="en-US" sz="1200" kern="1200" dirty="0" smtClean="0">
                <a:solidFill>
                  <a:schemeClr val="tx1"/>
                </a:solidFill>
                <a:effectLst/>
                <a:latin typeface="+mn-lt"/>
                <a:ea typeface="+mn-ea"/>
                <a:cs typeface="+mn-cs"/>
              </a:rPr>
              <a:t>—using the DESCRIBE operator on the relation’s alias: </a:t>
            </a:r>
            <a:endParaRPr lang="en-US" dirty="0" smtClean="0"/>
          </a:p>
          <a:p>
            <a:r>
              <a:rPr lang="en-US" sz="1200" kern="1200" dirty="0" smtClean="0">
                <a:solidFill>
                  <a:schemeClr val="tx1"/>
                </a:solidFill>
                <a:effectLst/>
                <a:latin typeface="+mn-lt"/>
                <a:ea typeface="+mn-ea"/>
                <a:cs typeface="+mn-cs"/>
              </a:rPr>
              <a:t>grunt&gt; </a:t>
            </a:r>
            <a:r>
              <a:rPr lang="en-US" sz="1200" b="1" kern="1200" dirty="0" smtClean="0">
                <a:solidFill>
                  <a:schemeClr val="tx1"/>
                </a:solidFill>
                <a:effectLst/>
                <a:latin typeface="+mn-lt"/>
                <a:ea typeface="+mn-ea"/>
                <a:cs typeface="+mn-cs"/>
              </a:rPr>
              <a:t>DESCRIBE records;</a:t>
            </a:r>
            <a:br>
              <a:rPr lang="en-US" sz="1200" b="1" kern="1200" dirty="0" smtClean="0">
                <a:solidFill>
                  <a:schemeClr val="tx1"/>
                </a:solidFill>
                <a:effectLst/>
                <a:latin typeface="+mn-lt"/>
                <a:ea typeface="+mn-ea"/>
                <a:cs typeface="+mn-cs"/>
              </a:rPr>
            </a:b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records: {year: </a:t>
            </a:r>
            <a:r>
              <a:rPr lang="en-US" sz="1200" kern="1200" dirty="0" err="1" smtClean="0">
                <a:solidFill>
                  <a:schemeClr val="tx1"/>
                </a:solidFill>
                <a:effectLst/>
                <a:latin typeface="+mn-lt"/>
                <a:ea typeface="+mn-ea"/>
                <a:cs typeface="+mn-cs"/>
              </a:rPr>
              <a:t>chararray,temperature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int,quality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tells us that records has three fields, with aliases year, temperature, and quality, which are the names we gave them in the AS clause. The fields have the types given to them in the AS clause, too. We examine types in Pig in more detail later. </a:t>
            </a:r>
            <a:endParaRPr lang="en-US" dirty="0" smtClean="0"/>
          </a:p>
          <a:p>
            <a:r>
              <a:rPr lang="en-US" sz="1200" kern="1200" dirty="0" smtClean="0">
                <a:solidFill>
                  <a:schemeClr val="tx1"/>
                </a:solidFill>
                <a:effectLst/>
                <a:latin typeface="+mn-lt"/>
                <a:ea typeface="+mn-ea"/>
                <a:cs typeface="+mn-cs"/>
              </a:rPr>
              <a:t>The second statement removes records that have a missing temperature (indicated by a value of 9999) or an unsatisfactory quality reading. For this small dataset, no records are filtered out: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grunt&gt; </a:t>
            </a:r>
            <a:r>
              <a:rPr lang="en-US" sz="1200" b="1" kern="1200" dirty="0" err="1" smtClean="0">
                <a:solidFill>
                  <a:schemeClr val="tx1"/>
                </a:solidFill>
                <a:effectLst/>
                <a:latin typeface="+mn-lt"/>
                <a:ea typeface="+mn-ea"/>
                <a:cs typeface="+mn-cs"/>
              </a:rPr>
              <a:t>filtered_records</a:t>
            </a:r>
            <a:r>
              <a:rPr lang="en-US" sz="1200" b="1" kern="1200" dirty="0" smtClean="0">
                <a:solidFill>
                  <a:schemeClr val="tx1"/>
                </a:solidFill>
                <a:effectLst/>
                <a:latin typeface="+mn-lt"/>
                <a:ea typeface="+mn-ea"/>
                <a:cs typeface="+mn-cs"/>
              </a:rPr>
              <a:t> = FILTER records BY temperature != 9999 AND</a:t>
            </a:r>
            <a:br>
              <a:rPr lang="en-US" sz="1200" b="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&gt;&gt; </a:t>
            </a:r>
            <a:r>
              <a:rPr lang="en-US" sz="1200" b="1" kern="1200" dirty="0" smtClean="0">
                <a:solidFill>
                  <a:schemeClr val="tx1"/>
                </a:solidFill>
                <a:effectLst/>
                <a:latin typeface="+mn-lt"/>
                <a:ea typeface="+mn-ea"/>
                <a:cs typeface="+mn-cs"/>
              </a:rPr>
              <a:t>(quality == 0 OR quality == 1 OR quality == 4 OR quality == 5 OR quality == 9); </a:t>
            </a:r>
            <a:r>
              <a:rPr lang="en-US" sz="1200" kern="1200" dirty="0" smtClean="0">
                <a:solidFill>
                  <a:schemeClr val="tx1"/>
                </a:solidFill>
                <a:effectLst/>
                <a:latin typeface="+mn-lt"/>
                <a:ea typeface="+mn-ea"/>
                <a:cs typeface="+mn-cs"/>
              </a:rPr>
              <a:t>grunt&gt; </a:t>
            </a:r>
            <a:r>
              <a:rPr lang="en-US" sz="1200" b="1" kern="1200" dirty="0" smtClean="0">
                <a:solidFill>
                  <a:schemeClr val="tx1"/>
                </a:solidFill>
                <a:effectLst/>
                <a:latin typeface="+mn-lt"/>
                <a:ea typeface="+mn-ea"/>
                <a:cs typeface="+mn-cs"/>
              </a:rPr>
              <a:t>DUMP </a:t>
            </a:r>
            <a:r>
              <a:rPr lang="en-US" sz="1200" b="1" kern="1200" dirty="0" err="1" smtClean="0">
                <a:solidFill>
                  <a:schemeClr val="tx1"/>
                </a:solidFill>
                <a:effectLst/>
                <a:latin typeface="+mn-lt"/>
                <a:ea typeface="+mn-ea"/>
                <a:cs typeface="+mn-cs"/>
              </a:rPr>
              <a:t>filtered_records</a:t>
            </a:r>
            <a:r>
              <a:rPr lang="en-US" sz="1200" b="1" kern="1200" dirty="0" smtClean="0">
                <a:solidFill>
                  <a:schemeClr val="tx1"/>
                </a:solidFill>
                <a:effectLst/>
                <a:latin typeface="+mn-lt"/>
                <a:ea typeface="+mn-ea"/>
                <a:cs typeface="+mn-cs"/>
              </a:rPr>
              <a:t>;</a:t>
            </a:r>
            <a:br>
              <a:rPr lang="en-US" sz="1200" b="1" kern="1200" dirty="0" smtClean="0">
                <a:solidFill>
                  <a:schemeClr val="tx1"/>
                </a:solidFill>
                <a:effectLst/>
                <a:latin typeface="+mn-lt"/>
                <a:ea typeface="+mn-ea"/>
                <a:cs typeface="+mn-cs"/>
              </a:rPr>
            </a:b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(1950,0,1)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(1950,22,1)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(1950,-11,1)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(1949,111,1)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(1949,78,1)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third statement uses the GROUP function to group the records relation by the year field. Let’s use DUMP to see what it produces: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grunt&gt; </a:t>
            </a:r>
            <a:r>
              <a:rPr lang="en-US" sz="1200" b="1" kern="1200" dirty="0" err="1" smtClean="0">
                <a:solidFill>
                  <a:schemeClr val="tx1"/>
                </a:solidFill>
                <a:effectLst/>
                <a:latin typeface="+mn-lt"/>
                <a:ea typeface="+mn-ea"/>
                <a:cs typeface="+mn-cs"/>
              </a:rPr>
              <a:t>grouped_records</a:t>
            </a:r>
            <a:r>
              <a:rPr lang="en-US" sz="1200" b="1" kern="1200" dirty="0" smtClean="0">
                <a:solidFill>
                  <a:schemeClr val="tx1"/>
                </a:solidFill>
                <a:effectLst/>
                <a:latin typeface="+mn-lt"/>
                <a:ea typeface="+mn-ea"/>
                <a:cs typeface="+mn-cs"/>
              </a:rPr>
              <a:t> = GROUP </a:t>
            </a:r>
            <a:r>
              <a:rPr lang="en-US" sz="1200" b="1" kern="1200" dirty="0" err="1" smtClean="0">
                <a:solidFill>
                  <a:schemeClr val="tx1"/>
                </a:solidFill>
                <a:effectLst/>
                <a:latin typeface="+mn-lt"/>
                <a:ea typeface="+mn-ea"/>
                <a:cs typeface="+mn-cs"/>
              </a:rPr>
              <a:t>filtered_records</a:t>
            </a:r>
            <a:r>
              <a:rPr lang="en-US" sz="1200" b="1" kern="1200" dirty="0" smtClean="0">
                <a:solidFill>
                  <a:schemeClr val="tx1"/>
                </a:solidFill>
                <a:effectLst/>
                <a:latin typeface="+mn-lt"/>
                <a:ea typeface="+mn-ea"/>
                <a:cs typeface="+mn-cs"/>
              </a:rPr>
              <a:t> BY year; </a:t>
            </a:r>
            <a:r>
              <a:rPr lang="en-US" sz="1200" kern="1200" dirty="0" smtClean="0">
                <a:solidFill>
                  <a:schemeClr val="tx1"/>
                </a:solidFill>
                <a:effectLst/>
                <a:latin typeface="+mn-lt"/>
                <a:ea typeface="+mn-ea"/>
                <a:cs typeface="+mn-cs"/>
              </a:rPr>
              <a:t>grunt&gt; </a:t>
            </a:r>
            <a:r>
              <a:rPr lang="en-US" sz="1200" b="1" kern="1200" dirty="0" smtClean="0">
                <a:solidFill>
                  <a:schemeClr val="tx1"/>
                </a:solidFill>
                <a:effectLst/>
                <a:latin typeface="+mn-lt"/>
                <a:ea typeface="+mn-ea"/>
                <a:cs typeface="+mn-cs"/>
              </a:rPr>
              <a:t>DUMP </a:t>
            </a:r>
            <a:r>
              <a:rPr lang="en-US" sz="1200" b="1" kern="1200" dirty="0" err="1" smtClean="0">
                <a:solidFill>
                  <a:schemeClr val="tx1"/>
                </a:solidFill>
                <a:effectLst/>
                <a:latin typeface="+mn-lt"/>
                <a:ea typeface="+mn-ea"/>
                <a:cs typeface="+mn-cs"/>
              </a:rPr>
              <a:t>grouped_records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(1949,{(1949,111,1),(1949,78,1)}) (1950,{(1950,0,1),(1950,22,1),(1950,-11,1)}) </a:t>
            </a:r>
            <a:endParaRPr lang="en-US" dirty="0" smtClean="0"/>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now have two rows, or tuples, one for each year in the input data. The first field in each tuple is the field being grouped by (the year), and the second field is a bag of tuples for that year. A </a:t>
            </a:r>
            <a:r>
              <a:rPr lang="en-US" sz="1200" i="1" kern="1200" dirty="0" smtClean="0">
                <a:solidFill>
                  <a:schemeClr val="tx1"/>
                </a:solidFill>
                <a:effectLst/>
                <a:latin typeface="+mn-lt"/>
                <a:ea typeface="+mn-ea"/>
                <a:cs typeface="+mn-cs"/>
              </a:rPr>
              <a:t>bag </a:t>
            </a:r>
            <a:r>
              <a:rPr lang="en-US" sz="1200" kern="1200" dirty="0" smtClean="0">
                <a:solidFill>
                  <a:schemeClr val="tx1"/>
                </a:solidFill>
                <a:effectLst/>
                <a:latin typeface="+mn-lt"/>
                <a:ea typeface="+mn-ea"/>
                <a:cs typeface="+mn-cs"/>
              </a:rPr>
              <a:t>is just an unordered collection of tuples, which in Pig Latin is represented using curly braces.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grouping the data in this way, we have created a row per year, so now all that remains is to find the maximum temperature for the tuples in each bag. Before we do this, let’s understand the structure of the </a:t>
            </a:r>
            <a:r>
              <a:rPr lang="en-US" sz="1200" kern="1200" dirty="0" err="1" smtClean="0">
                <a:solidFill>
                  <a:schemeClr val="tx1"/>
                </a:solidFill>
                <a:effectLst/>
                <a:latin typeface="+mn-lt"/>
                <a:ea typeface="+mn-ea"/>
                <a:cs typeface="+mn-cs"/>
              </a:rPr>
              <a:t>grouped_records</a:t>
            </a:r>
            <a:r>
              <a:rPr lang="en-US" sz="1200" kern="1200" dirty="0" smtClean="0">
                <a:solidFill>
                  <a:schemeClr val="tx1"/>
                </a:solidFill>
                <a:effectLst/>
                <a:latin typeface="+mn-lt"/>
                <a:ea typeface="+mn-ea"/>
                <a:cs typeface="+mn-cs"/>
              </a:rPr>
              <a:t> relation: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grunt&gt; </a:t>
            </a:r>
            <a:r>
              <a:rPr lang="en-US" sz="1200" b="1" kern="1200" dirty="0" smtClean="0">
                <a:solidFill>
                  <a:schemeClr val="tx1"/>
                </a:solidFill>
                <a:effectLst/>
                <a:latin typeface="+mn-lt"/>
                <a:ea typeface="+mn-ea"/>
                <a:cs typeface="+mn-cs"/>
              </a:rPr>
              <a:t>DESCRIBE </a:t>
            </a:r>
            <a:r>
              <a:rPr lang="en-US" sz="1200" b="1" kern="1200" dirty="0" err="1" smtClean="0">
                <a:solidFill>
                  <a:schemeClr val="tx1"/>
                </a:solidFill>
                <a:effectLst/>
                <a:latin typeface="+mn-lt"/>
                <a:ea typeface="+mn-ea"/>
                <a:cs typeface="+mn-cs"/>
              </a:rPr>
              <a:t>grouped_records</a:t>
            </a:r>
            <a:r>
              <a:rPr lang="en-US" sz="1200" b="1" kern="1200" dirty="0" smtClean="0">
                <a:solidFill>
                  <a:schemeClr val="tx1"/>
                </a:solidFill>
                <a:effectLst/>
                <a:latin typeface="+mn-lt"/>
                <a:ea typeface="+mn-ea"/>
                <a:cs typeface="+mn-cs"/>
              </a:rPr>
              <a:t>;</a:t>
            </a:r>
            <a:br>
              <a:rPr lang="en-US" sz="1200" b="1" kern="1200" dirty="0" smtClean="0">
                <a:solidFill>
                  <a:schemeClr val="tx1"/>
                </a:solidFill>
                <a:effectLst/>
                <a:latin typeface="+mn-lt"/>
                <a:ea typeface="+mn-ea"/>
                <a:cs typeface="+mn-cs"/>
              </a:rPr>
            </a:b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grouped_records</a:t>
            </a:r>
            <a:r>
              <a:rPr lang="en-US" sz="1200" kern="1200" dirty="0" smtClean="0">
                <a:solidFill>
                  <a:schemeClr val="tx1"/>
                </a:solidFill>
                <a:effectLst/>
                <a:latin typeface="+mn-lt"/>
                <a:ea typeface="+mn-ea"/>
                <a:cs typeface="+mn-cs"/>
              </a:rPr>
              <a:t>: {group: </a:t>
            </a:r>
            <a:r>
              <a:rPr lang="en-US" sz="1200" kern="1200" dirty="0" err="1" smtClean="0">
                <a:solidFill>
                  <a:schemeClr val="tx1"/>
                </a:solidFill>
                <a:effectLst/>
                <a:latin typeface="+mn-lt"/>
                <a:ea typeface="+mn-ea"/>
                <a:cs typeface="+mn-cs"/>
              </a:rPr>
              <a:t>chararray,filtered_records</a:t>
            </a:r>
            <a:r>
              <a:rPr lang="en-US" sz="1200" kern="1200" dirty="0" smtClean="0">
                <a:solidFill>
                  <a:schemeClr val="tx1"/>
                </a:solidFill>
                <a:effectLst/>
                <a:latin typeface="+mn-lt"/>
                <a:ea typeface="+mn-ea"/>
                <a:cs typeface="+mn-cs"/>
              </a:rPr>
              <a:t>: {year: </a:t>
            </a:r>
            <a:r>
              <a:rPr lang="en-US" sz="1200" kern="1200" dirty="0" err="1" smtClean="0">
                <a:solidFill>
                  <a:schemeClr val="tx1"/>
                </a:solidFill>
                <a:effectLst/>
                <a:latin typeface="+mn-lt"/>
                <a:ea typeface="+mn-ea"/>
                <a:cs typeface="+mn-cs"/>
              </a:rPr>
              <a:t>chararray</a:t>
            </a:r>
            <a:r>
              <a:rPr lang="en-US" sz="1200" kern="1200" dirty="0" smtClean="0">
                <a:solidFill>
                  <a:schemeClr val="tx1"/>
                </a:solidFill>
                <a:effectLst/>
                <a:latin typeface="+mn-lt"/>
                <a:ea typeface="+mn-ea"/>
                <a:cs typeface="+mn-cs"/>
              </a:rPr>
              <a:t>, temperature: </a:t>
            </a:r>
            <a:r>
              <a:rPr lang="en-US" sz="1200" kern="1200" dirty="0" err="1" smtClean="0">
                <a:solidFill>
                  <a:schemeClr val="tx1"/>
                </a:solidFill>
                <a:effectLst/>
                <a:latin typeface="+mn-lt"/>
                <a:ea typeface="+mn-ea"/>
                <a:cs typeface="+mn-cs"/>
              </a:rPr>
              <a:t>int,quality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tells us that the grouping field is given the alias group by Pig, and the second field is the same structure as the </a:t>
            </a:r>
            <a:r>
              <a:rPr lang="en-US" sz="1200" kern="1200" dirty="0" err="1" smtClean="0">
                <a:solidFill>
                  <a:schemeClr val="tx1"/>
                </a:solidFill>
                <a:effectLst/>
                <a:latin typeface="+mn-lt"/>
                <a:ea typeface="+mn-ea"/>
                <a:cs typeface="+mn-cs"/>
              </a:rPr>
              <a:t>filtered_records</a:t>
            </a:r>
            <a:r>
              <a:rPr lang="en-US" sz="1200" kern="1200" dirty="0" smtClean="0">
                <a:solidFill>
                  <a:schemeClr val="tx1"/>
                </a:solidFill>
                <a:effectLst/>
                <a:latin typeface="+mn-lt"/>
                <a:ea typeface="+mn-ea"/>
                <a:cs typeface="+mn-cs"/>
              </a:rPr>
              <a:t> relation that was being grouped. With this information, we can try the fourth transformation: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grunt&gt; </a:t>
            </a:r>
            <a:r>
              <a:rPr lang="en-US" sz="1200" b="1" kern="1200" dirty="0" err="1" smtClean="0">
                <a:solidFill>
                  <a:schemeClr val="tx1"/>
                </a:solidFill>
                <a:effectLst/>
                <a:latin typeface="+mn-lt"/>
                <a:ea typeface="+mn-ea"/>
                <a:cs typeface="+mn-cs"/>
              </a:rPr>
              <a:t>max_temp</a:t>
            </a:r>
            <a:r>
              <a:rPr lang="en-US" sz="1200" b="1" kern="1200" dirty="0" smtClean="0">
                <a:solidFill>
                  <a:schemeClr val="tx1"/>
                </a:solidFill>
                <a:effectLst/>
                <a:latin typeface="+mn-lt"/>
                <a:ea typeface="+mn-ea"/>
                <a:cs typeface="+mn-cs"/>
              </a:rPr>
              <a:t> = FOREACH </a:t>
            </a:r>
            <a:r>
              <a:rPr lang="en-US" sz="1200" b="1" kern="1200" dirty="0" err="1" smtClean="0">
                <a:solidFill>
                  <a:schemeClr val="tx1"/>
                </a:solidFill>
                <a:effectLst/>
                <a:latin typeface="+mn-lt"/>
                <a:ea typeface="+mn-ea"/>
                <a:cs typeface="+mn-cs"/>
              </a:rPr>
              <a:t>grouped_records</a:t>
            </a:r>
            <a:r>
              <a:rPr lang="en-US" sz="1200" b="1" kern="1200" dirty="0" smtClean="0">
                <a:solidFill>
                  <a:schemeClr val="tx1"/>
                </a:solidFill>
                <a:effectLst/>
                <a:latin typeface="+mn-lt"/>
                <a:ea typeface="+mn-ea"/>
                <a:cs typeface="+mn-cs"/>
              </a:rPr>
              <a:t> GENERATE group,</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MAX(</a:t>
            </a:r>
            <a:r>
              <a:rPr lang="en-US" sz="1200" b="1" kern="1200" dirty="0" err="1" smtClean="0">
                <a:solidFill>
                  <a:schemeClr val="tx1"/>
                </a:solidFill>
                <a:effectLst/>
                <a:latin typeface="+mn-lt"/>
                <a:ea typeface="+mn-ea"/>
                <a:cs typeface="+mn-cs"/>
              </a:rPr>
              <a:t>filtered_records.temperature</a:t>
            </a:r>
            <a:r>
              <a:rPr lang="en-US" sz="1200" b="1" kern="1200" dirty="0" smtClean="0">
                <a:solidFill>
                  <a:schemeClr val="tx1"/>
                </a:solidFill>
                <a:effectLst/>
                <a:latin typeface="+mn-lt"/>
                <a:ea typeface="+mn-ea"/>
                <a:cs typeface="+mn-cs"/>
              </a:rPr>
              <a: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FOREACH processes every row to generate a derived set of rows, using a GENERATE clause to define the fields in each derived row. In this example, the first field is group, which is just the year. The second field is a little more complex. The </a:t>
            </a:r>
            <a:r>
              <a:rPr lang="en-US" sz="1200" kern="1200" dirty="0" err="1" smtClean="0">
                <a:solidFill>
                  <a:schemeClr val="tx1"/>
                </a:solidFill>
                <a:effectLst/>
                <a:latin typeface="+mn-lt"/>
                <a:ea typeface="+mn-ea"/>
                <a:cs typeface="+mn-cs"/>
              </a:rPr>
              <a:t>filtered_records.temperature</a:t>
            </a:r>
            <a:r>
              <a:rPr lang="en-US" sz="1200" kern="1200" dirty="0" smtClean="0">
                <a:solidFill>
                  <a:schemeClr val="tx1"/>
                </a:solidFill>
                <a:effectLst/>
                <a:latin typeface="+mn-lt"/>
                <a:ea typeface="+mn-ea"/>
                <a:cs typeface="+mn-cs"/>
              </a:rPr>
              <a:t> reference is to the temperature field of the </a:t>
            </a:r>
            <a:r>
              <a:rPr lang="en-US" sz="1200" kern="1200" dirty="0" err="1" smtClean="0">
                <a:solidFill>
                  <a:schemeClr val="tx1"/>
                </a:solidFill>
                <a:effectLst/>
                <a:latin typeface="+mn-lt"/>
                <a:ea typeface="+mn-ea"/>
                <a:cs typeface="+mn-cs"/>
              </a:rPr>
              <a:t>filtered_records</a:t>
            </a:r>
            <a:r>
              <a:rPr lang="en-US" sz="1200" kern="1200" dirty="0" smtClean="0">
                <a:solidFill>
                  <a:schemeClr val="tx1"/>
                </a:solidFill>
                <a:effectLst/>
                <a:latin typeface="+mn-lt"/>
                <a:ea typeface="+mn-ea"/>
                <a:cs typeface="+mn-cs"/>
              </a:rPr>
              <a:t> bag in the </a:t>
            </a:r>
            <a:r>
              <a:rPr lang="en-US" sz="1200" kern="1200" dirty="0" err="1" smtClean="0">
                <a:solidFill>
                  <a:schemeClr val="tx1"/>
                </a:solidFill>
                <a:effectLst/>
                <a:latin typeface="+mn-lt"/>
                <a:ea typeface="+mn-ea"/>
                <a:cs typeface="+mn-cs"/>
              </a:rPr>
              <a:t>grouped_records</a:t>
            </a:r>
            <a:r>
              <a:rPr lang="en-US" sz="1200" kern="1200" dirty="0" smtClean="0">
                <a:solidFill>
                  <a:schemeClr val="tx1"/>
                </a:solidFill>
                <a:effectLst/>
                <a:latin typeface="+mn-lt"/>
                <a:ea typeface="+mn-ea"/>
                <a:cs typeface="+mn-cs"/>
              </a:rPr>
              <a:t> relation. MAX is a built-in function for calculating the maximum value of fields in a bag. In this case, it calculates the maximum temperature for the fields in each </a:t>
            </a:r>
            <a:r>
              <a:rPr lang="en-US" sz="1200" kern="1200" dirty="0" err="1" smtClean="0">
                <a:solidFill>
                  <a:schemeClr val="tx1"/>
                </a:solidFill>
                <a:effectLst/>
                <a:latin typeface="+mn-lt"/>
                <a:ea typeface="+mn-ea"/>
                <a:cs typeface="+mn-cs"/>
              </a:rPr>
              <a:t>filtered_records</a:t>
            </a:r>
            <a:r>
              <a:rPr lang="en-US" sz="1200" kern="1200" dirty="0" smtClean="0">
                <a:solidFill>
                  <a:schemeClr val="tx1"/>
                </a:solidFill>
                <a:effectLst/>
                <a:latin typeface="+mn-lt"/>
                <a:ea typeface="+mn-ea"/>
                <a:cs typeface="+mn-cs"/>
              </a:rPr>
              <a:t> bag. Let’s check the result: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grunt&gt; </a:t>
            </a:r>
            <a:r>
              <a:rPr lang="en-US" sz="1200" b="1" kern="1200" dirty="0" smtClean="0">
                <a:solidFill>
                  <a:schemeClr val="tx1"/>
                </a:solidFill>
                <a:effectLst/>
                <a:latin typeface="+mn-lt"/>
                <a:ea typeface="+mn-ea"/>
                <a:cs typeface="+mn-cs"/>
              </a:rPr>
              <a:t>DUMP </a:t>
            </a:r>
            <a:r>
              <a:rPr lang="en-US" sz="1200" b="1" kern="1200" dirty="0" err="1" smtClean="0">
                <a:solidFill>
                  <a:schemeClr val="tx1"/>
                </a:solidFill>
                <a:effectLst/>
                <a:latin typeface="+mn-lt"/>
                <a:ea typeface="+mn-ea"/>
                <a:cs typeface="+mn-cs"/>
              </a:rPr>
              <a:t>max_temp</a:t>
            </a:r>
            <a:r>
              <a:rPr lang="en-US" sz="1200" b="1"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(1949,111)</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(1950,22) </a:t>
            </a:r>
          </a:p>
          <a:p>
            <a:endParaRPr lang="en-US" dirty="0" smtClean="0"/>
          </a:p>
          <a:p>
            <a:r>
              <a:rPr lang="en-US" sz="1200" kern="1200" dirty="0" smtClean="0">
                <a:solidFill>
                  <a:schemeClr val="tx1"/>
                </a:solidFill>
                <a:effectLst/>
                <a:latin typeface="+mn-lt"/>
                <a:ea typeface="+mn-ea"/>
                <a:cs typeface="+mn-cs"/>
              </a:rPr>
              <a:t>So we’ve successfully calculated the maximum temperature for each year.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7</a:t>
            </a:fld>
            <a:endParaRPr lang="en-US"/>
          </a:p>
        </p:txBody>
      </p:sp>
    </p:spTree>
    <p:extLst>
      <p:ext uri="{BB962C8B-B14F-4D97-AF65-F5344CB8AC3E}">
        <p14:creationId xmlns:p14="http://schemas.microsoft.com/office/powerpoint/2010/main" val="2337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8</a:t>
            </a:fld>
            <a:endParaRPr lang="en-US"/>
          </a:p>
        </p:txBody>
      </p:sp>
    </p:spTree>
    <p:extLst>
      <p:ext uri="{BB962C8B-B14F-4D97-AF65-F5344CB8AC3E}">
        <p14:creationId xmlns:p14="http://schemas.microsoft.com/office/powerpoint/2010/main" val="80634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most significant difference is that Pig Latin is a data flow programming language, whereas SQL is a declarative programming language. In other words, a Pig Latin pro- gram is a step-by-step set of operations on an input relation, in which each step is a single transformation. By contrast, SQL statements are a set of constraints that, taken together, define the output. In many ways, programming in Pig Latin is like working at the level of an RDBMS query planner, which figures out how to turn a declarative statement into a system of steps. </a:t>
            </a:r>
            <a:endParaRPr lang="en-US" dirty="0" smtClean="0"/>
          </a:p>
          <a:p>
            <a:endParaRPr lang="en-US" dirty="0" smtClean="0"/>
          </a:p>
          <a:p>
            <a:r>
              <a:rPr lang="en-US" sz="1200" kern="1200" dirty="0" smtClean="0">
                <a:solidFill>
                  <a:schemeClr val="tx1"/>
                </a:solidFill>
                <a:effectLst/>
                <a:latin typeface="+mn-lt"/>
                <a:ea typeface="+mn-ea"/>
                <a:cs typeface="+mn-cs"/>
              </a:rPr>
              <a:t>RDBMSs store data in tables, with tightly predefined schemas. Pig is more relaxed about the data that it processes: you can define a schema at runtime, but it’s optional. </a:t>
            </a:r>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sentially</a:t>
            </a:r>
            <a:r>
              <a:rPr lang="en-US" sz="1200" kern="1200" dirty="0" smtClean="0">
                <a:solidFill>
                  <a:schemeClr val="tx1"/>
                </a:solidFill>
                <a:effectLst/>
                <a:latin typeface="+mn-lt"/>
                <a:ea typeface="+mn-ea"/>
                <a:cs typeface="+mn-cs"/>
              </a:rPr>
              <a:t>, it will operate on any source of tuples (although the source should support </a:t>
            </a:r>
            <a:endParaRPr lang="en-US" dirty="0" smtClean="0"/>
          </a:p>
          <a:p>
            <a:r>
              <a:rPr lang="en-US" sz="1200" kern="1200" dirty="0" smtClean="0">
                <a:solidFill>
                  <a:schemeClr val="tx1"/>
                </a:solidFill>
                <a:effectLst/>
                <a:latin typeface="+mn-lt"/>
                <a:ea typeface="+mn-ea"/>
                <a:cs typeface="+mn-cs"/>
              </a:rPr>
              <a:t>being read in parallel, by being in multiple files, for example), where a UDF is used to read the tuples from their raw representation.2 The most common representation is a text file with tab-separated fields, and Pig provides a built-in load function for this format. Unlike a traditional database, there is no data import process to load the data into the RDBMS. The data is loaded from the filesystem (usually HDFS) as the first step in the processing.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Pig’s support for complex, nested data structures differentiates it from SQL, which operates on flatter data structures. Also, Pig’s ability to use UDFs and streaming </a:t>
            </a:r>
            <a:r>
              <a:rPr lang="en-US" sz="1200" kern="1200" dirty="0" err="1" smtClean="0">
                <a:solidFill>
                  <a:schemeClr val="tx1"/>
                </a:solidFill>
                <a:effectLst/>
                <a:latin typeface="+mn-lt"/>
                <a:ea typeface="+mn-ea"/>
                <a:cs typeface="+mn-cs"/>
              </a:rPr>
              <a:t>oper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ators</a:t>
            </a:r>
            <a:r>
              <a:rPr lang="en-US" sz="1200" kern="1200" dirty="0" smtClean="0">
                <a:solidFill>
                  <a:schemeClr val="tx1"/>
                </a:solidFill>
                <a:effectLst/>
                <a:latin typeface="+mn-lt"/>
                <a:ea typeface="+mn-ea"/>
                <a:cs typeface="+mn-cs"/>
              </a:rPr>
              <a:t> that are tightly integrated with the language and Pig’s nested data structures makes Pig Latin more customizable than most SQL dialects</a:t>
            </a:r>
            <a:r>
              <a:rPr lang="en-US" sz="1200" kern="1200" smtClean="0">
                <a:solidFill>
                  <a:schemeClr val="tx1"/>
                </a:solidFill>
                <a:effectLst/>
                <a:latin typeface="+mn-lt"/>
                <a:ea typeface="+mn-ea"/>
                <a:cs typeface="+mn-cs"/>
              </a:rPr>
              <a:t>. </a:t>
            </a:r>
          </a:p>
          <a:p>
            <a:endParaRPr lang="en-US" dirty="0" smtClean="0"/>
          </a:p>
          <a:p>
            <a:r>
              <a:rPr lang="en-US" sz="1200" kern="1200" dirty="0" smtClean="0">
                <a:solidFill>
                  <a:schemeClr val="tx1"/>
                </a:solidFill>
                <a:effectLst/>
                <a:latin typeface="+mn-lt"/>
                <a:ea typeface="+mn-ea"/>
                <a:cs typeface="+mn-cs"/>
              </a:rPr>
              <a:t>RDBMSs have several features to support online, low-latency queries, such as </a:t>
            </a:r>
            <a:r>
              <a:rPr lang="en-US" sz="1200" kern="1200" dirty="0" err="1" smtClean="0">
                <a:solidFill>
                  <a:schemeClr val="tx1"/>
                </a:solidFill>
                <a:effectLst/>
                <a:latin typeface="+mn-lt"/>
                <a:ea typeface="+mn-ea"/>
                <a:cs typeface="+mn-cs"/>
              </a:rPr>
              <a:t>transac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tions</a:t>
            </a:r>
            <a:r>
              <a:rPr lang="en-US" sz="1200" kern="1200" dirty="0" smtClean="0">
                <a:solidFill>
                  <a:schemeClr val="tx1"/>
                </a:solidFill>
                <a:effectLst/>
                <a:latin typeface="+mn-lt"/>
                <a:ea typeface="+mn-ea"/>
                <a:cs typeface="+mn-cs"/>
              </a:rPr>
              <a:t> and indexes, that are absent in Pig. As mentioned earlier, Pig does not support random reads or queries in the order of tens of milliseconds. Nor does it support ran- </a:t>
            </a:r>
            <a:r>
              <a:rPr lang="en-US" sz="1200" kern="1200" dirty="0" err="1" smtClean="0">
                <a:solidFill>
                  <a:schemeClr val="tx1"/>
                </a:solidFill>
                <a:effectLst/>
                <a:latin typeface="+mn-lt"/>
                <a:ea typeface="+mn-ea"/>
                <a:cs typeface="+mn-cs"/>
              </a:rPr>
              <a:t>dom</a:t>
            </a:r>
            <a:r>
              <a:rPr lang="en-US" sz="1200" kern="1200" dirty="0" smtClean="0">
                <a:solidFill>
                  <a:schemeClr val="tx1"/>
                </a:solidFill>
                <a:effectLst/>
                <a:latin typeface="+mn-lt"/>
                <a:ea typeface="+mn-ea"/>
                <a:cs typeface="+mn-cs"/>
              </a:rPr>
              <a:t> writes to update small portions of data; all writes are bulk streaming writes, just like </a:t>
            </a:r>
            <a:r>
              <a:rPr lang="en-US" sz="1200" kern="1200" dirty="0" err="1" smtClean="0">
                <a:solidFill>
                  <a:schemeClr val="tx1"/>
                </a:solidFill>
                <a:effectLst/>
                <a:latin typeface="+mn-lt"/>
                <a:ea typeface="+mn-ea"/>
                <a:cs typeface="+mn-cs"/>
              </a:rPr>
              <a:t>MapReduc</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9</a:t>
            </a:fld>
            <a:endParaRPr lang="en-US"/>
          </a:p>
        </p:txBody>
      </p:sp>
    </p:spTree>
    <p:extLst>
      <p:ext uri="{BB962C8B-B14F-4D97-AF65-F5344CB8AC3E}">
        <p14:creationId xmlns:p14="http://schemas.microsoft.com/office/powerpoint/2010/main" val="372864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10</a:t>
            </a:fld>
            <a:endParaRPr lang="en-US"/>
          </a:p>
        </p:txBody>
      </p:sp>
    </p:spTree>
    <p:extLst>
      <p:ext uri="{BB962C8B-B14F-4D97-AF65-F5344CB8AC3E}">
        <p14:creationId xmlns:p14="http://schemas.microsoft.com/office/powerpoint/2010/main" val="166658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10/1/15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10/1/15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10/1/15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10/1/15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10/1/15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Pig</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Commands</a:t>
            </a:r>
            <a:endParaRPr lang="en-US" dirty="0"/>
          </a:p>
        </p:txBody>
      </p:sp>
      <p:sp>
        <p:nvSpPr>
          <p:cNvPr id="4" name="Content Placeholder 3"/>
          <p:cNvSpPr>
            <a:spLocks noGrp="1"/>
          </p:cNvSpPr>
          <p:nvPr>
            <p:ph sz="half" idx="1"/>
          </p:nvPr>
        </p:nvSpPr>
        <p:spPr/>
        <p:txBody>
          <a:bodyPr>
            <a:normAutofit fontScale="92500" lnSpcReduction="20000"/>
          </a:bodyPr>
          <a:lstStyle/>
          <a:p>
            <a:r>
              <a:rPr lang="en-US" dirty="0"/>
              <a:t>DESCRIBE</a:t>
            </a:r>
          </a:p>
          <a:p>
            <a:r>
              <a:rPr lang="en-US" dirty="0"/>
              <a:t>EXPLAIN</a:t>
            </a:r>
          </a:p>
          <a:p>
            <a:r>
              <a:rPr lang="en-US" dirty="0"/>
              <a:t>ILLUSTRATE</a:t>
            </a:r>
          </a:p>
          <a:p>
            <a:r>
              <a:rPr lang="en-US" dirty="0"/>
              <a:t>GROUP</a:t>
            </a:r>
          </a:p>
          <a:p>
            <a:r>
              <a:rPr lang="en-US" dirty="0"/>
              <a:t>COGROUP</a:t>
            </a:r>
          </a:p>
          <a:p>
            <a:r>
              <a:rPr lang="en-US" dirty="0"/>
              <a:t>FLATTEN</a:t>
            </a:r>
          </a:p>
          <a:p>
            <a:r>
              <a:rPr lang="en-US" dirty="0"/>
              <a:t>JOIN (inner) </a:t>
            </a:r>
          </a:p>
          <a:p>
            <a:r>
              <a:rPr lang="en-US" dirty="0"/>
              <a:t>JOIN (outer</a:t>
            </a:r>
            <a:r>
              <a:rPr lang="en-US" dirty="0" smtClean="0"/>
              <a:t>)</a:t>
            </a:r>
          </a:p>
          <a:p>
            <a:r>
              <a:rPr lang="en-US" dirty="0" smtClean="0"/>
              <a:t>CROSS</a:t>
            </a:r>
          </a:p>
        </p:txBody>
      </p:sp>
      <p:sp>
        <p:nvSpPr>
          <p:cNvPr id="5" name="Content Placeholder 4"/>
          <p:cNvSpPr>
            <a:spLocks noGrp="1"/>
          </p:cNvSpPr>
          <p:nvPr>
            <p:ph sz="half" idx="2"/>
          </p:nvPr>
        </p:nvSpPr>
        <p:spPr/>
        <p:txBody>
          <a:bodyPr>
            <a:normAutofit fontScale="92500" lnSpcReduction="20000"/>
          </a:bodyPr>
          <a:lstStyle/>
          <a:p>
            <a:r>
              <a:rPr lang="en-US" dirty="0"/>
              <a:t>F</a:t>
            </a:r>
            <a:r>
              <a:rPr lang="en-US" dirty="0" smtClean="0"/>
              <a:t>ILTER</a:t>
            </a:r>
          </a:p>
          <a:p>
            <a:r>
              <a:rPr lang="en-US" dirty="0" smtClean="0"/>
              <a:t>FOREACH</a:t>
            </a:r>
            <a:endParaRPr lang="en-US" dirty="0"/>
          </a:p>
          <a:p>
            <a:r>
              <a:rPr lang="en-US" dirty="0"/>
              <a:t>ORDER BY</a:t>
            </a:r>
          </a:p>
          <a:p>
            <a:r>
              <a:rPr lang="en-US" dirty="0"/>
              <a:t>LIMIT</a:t>
            </a:r>
          </a:p>
          <a:p>
            <a:r>
              <a:rPr lang="en-US" dirty="0"/>
              <a:t>LOAD</a:t>
            </a:r>
          </a:p>
          <a:p>
            <a:r>
              <a:rPr lang="en-US" dirty="0"/>
              <a:t>STORE</a:t>
            </a:r>
          </a:p>
          <a:p>
            <a:r>
              <a:rPr lang="en-US" dirty="0"/>
              <a:t>DUMP</a:t>
            </a:r>
          </a:p>
          <a:p>
            <a:r>
              <a:rPr lang="en-US" dirty="0"/>
              <a:t>UNION</a:t>
            </a:r>
          </a:p>
          <a:p>
            <a:r>
              <a:rPr lang="en-US" dirty="0"/>
              <a:t>SPLIT</a:t>
            </a:r>
          </a:p>
        </p:txBody>
      </p:sp>
    </p:spTree>
    <p:extLst>
      <p:ext uri="{BB962C8B-B14F-4D97-AF65-F5344CB8AC3E}">
        <p14:creationId xmlns:p14="http://schemas.microsoft.com/office/powerpoint/2010/main" val="42039671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Lab 4, Project M2, Research M1 Due Today at 4:30 PM</a:t>
            </a:r>
          </a:p>
          <a:p>
            <a:r>
              <a:rPr lang="en-US" dirty="0"/>
              <a:t>Project – Due M3 11:55 PM Tuesday</a:t>
            </a:r>
          </a:p>
        </p:txBody>
      </p:sp>
    </p:spTree>
    <p:extLst>
      <p:ext uri="{BB962C8B-B14F-4D97-AF65-F5344CB8AC3E}">
        <p14:creationId xmlns:p14="http://schemas.microsoft.com/office/powerpoint/2010/main" val="19971520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normAutofit/>
          </a:bodyPr>
          <a:lstStyle/>
          <a:p>
            <a:r>
              <a:rPr lang="en-US" dirty="0" smtClean="0"/>
              <a:t>What is Pig?</a:t>
            </a:r>
          </a:p>
          <a:p>
            <a:pPr lvl="1"/>
            <a:r>
              <a:rPr lang="en-US" dirty="0" smtClean="0"/>
              <a:t>Pig Latin</a:t>
            </a:r>
          </a:p>
          <a:p>
            <a:pPr lvl="2"/>
            <a:r>
              <a:rPr lang="en-US" dirty="0" smtClean="0"/>
              <a:t>Ease of Programming</a:t>
            </a:r>
          </a:p>
          <a:p>
            <a:pPr lvl="2"/>
            <a:r>
              <a:rPr lang="en-US" dirty="0" smtClean="0"/>
              <a:t>Optimization Opportunities</a:t>
            </a:r>
          </a:p>
          <a:p>
            <a:pPr lvl="2"/>
            <a:r>
              <a:rPr lang="en-US" dirty="0" smtClean="0"/>
              <a:t>Extensibility</a:t>
            </a:r>
          </a:p>
          <a:p>
            <a:pPr lvl="1"/>
            <a:r>
              <a:rPr lang="en-US" dirty="0" smtClean="0"/>
              <a:t>Pig Execution Environment</a:t>
            </a:r>
          </a:p>
          <a:p>
            <a:pPr lvl="2"/>
            <a:r>
              <a:rPr lang="en-US" dirty="0" smtClean="0"/>
              <a:t>Local</a:t>
            </a:r>
          </a:p>
          <a:p>
            <a:pPr lvl="2"/>
            <a:r>
              <a:rPr lang="en-US" dirty="0" smtClean="0"/>
              <a:t>Distributed</a:t>
            </a:r>
          </a:p>
        </p:txBody>
      </p:sp>
    </p:spTree>
    <p:extLst>
      <p:ext uri="{BB962C8B-B14F-4D97-AF65-F5344CB8AC3E}">
        <p14:creationId xmlns:p14="http://schemas.microsoft.com/office/powerpoint/2010/main" val="109503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Pig?</a:t>
            </a:r>
            <a:endParaRPr lang="en-US" dirty="0"/>
          </a:p>
        </p:txBody>
      </p:sp>
      <p:sp>
        <p:nvSpPr>
          <p:cNvPr id="3" name="Content Placeholder 2"/>
          <p:cNvSpPr>
            <a:spLocks noGrp="1"/>
          </p:cNvSpPr>
          <p:nvPr>
            <p:ph idx="1"/>
          </p:nvPr>
        </p:nvSpPr>
        <p:spPr/>
        <p:txBody>
          <a:bodyPr/>
          <a:lstStyle/>
          <a:p>
            <a:r>
              <a:rPr lang="en-US" dirty="0" smtClean="0"/>
              <a:t>ETL Pipeline</a:t>
            </a:r>
          </a:p>
          <a:p>
            <a:r>
              <a:rPr lang="en-US" dirty="0" smtClean="0"/>
              <a:t>Research on raw data</a:t>
            </a:r>
          </a:p>
          <a:p>
            <a:r>
              <a:rPr lang="en-US" dirty="0" smtClean="0"/>
              <a:t>Iterative Processing</a:t>
            </a:r>
            <a:endParaRPr lang="en-US" dirty="0"/>
          </a:p>
        </p:txBody>
      </p:sp>
      <p:sp>
        <p:nvSpPr>
          <p:cNvPr id="4" name="TextBox 3"/>
          <p:cNvSpPr txBox="1"/>
          <p:nvPr/>
        </p:nvSpPr>
        <p:spPr>
          <a:xfrm>
            <a:off x="264596" y="6527228"/>
            <a:ext cx="494847"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4560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p:txBody>
          <a:bodyPr/>
          <a:lstStyle/>
          <a:p>
            <a:r>
              <a:rPr lang="en-US" dirty="0" smtClean="0"/>
              <a:t>Pigs Eat Anything</a:t>
            </a:r>
          </a:p>
          <a:p>
            <a:r>
              <a:rPr lang="en-US" dirty="0" smtClean="0"/>
              <a:t>Pigs Live Anywhere</a:t>
            </a:r>
          </a:p>
          <a:p>
            <a:r>
              <a:rPr lang="en-US" dirty="0" smtClean="0"/>
              <a:t>Pigs are Domestic Animals</a:t>
            </a:r>
          </a:p>
          <a:p>
            <a:r>
              <a:rPr lang="en-US" dirty="0" smtClean="0"/>
              <a:t>Pigs Fly :D</a:t>
            </a:r>
            <a:endParaRPr lang="en-US" dirty="0"/>
          </a:p>
        </p:txBody>
      </p:sp>
    </p:spTree>
    <p:extLst>
      <p:ext uri="{BB962C8B-B14F-4D97-AF65-F5344CB8AC3E}">
        <p14:creationId xmlns:p14="http://schemas.microsoft.com/office/powerpoint/2010/main" val="342782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Modes</a:t>
            </a:r>
            <a:endParaRPr lang="en-US" dirty="0"/>
          </a:p>
        </p:txBody>
      </p:sp>
      <p:sp>
        <p:nvSpPr>
          <p:cNvPr id="3" name="Content Placeholder 2"/>
          <p:cNvSpPr>
            <a:spLocks noGrp="1"/>
          </p:cNvSpPr>
          <p:nvPr>
            <p:ph idx="1"/>
          </p:nvPr>
        </p:nvSpPr>
        <p:spPr/>
        <p:txBody>
          <a:bodyPr/>
          <a:lstStyle/>
          <a:p>
            <a:r>
              <a:rPr lang="en-US" dirty="0" smtClean="0"/>
              <a:t>Local</a:t>
            </a:r>
          </a:p>
          <a:p>
            <a:pPr lvl="1"/>
            <a:r>
              <a:rPr lang="en-US" dirty="0" smtClean="0"/>
              <a:t>Pig –x local</a:t>
            </a:r>
          </a:p>
          <a:p>
            <a:r>
              <a:rPr lang="en-US" dirty="0" smtClean="0"/>
              <a:t>MapReduce</a:t>
            </a:r>
          </a:p>
          <a:p>
            <a:pPr lvl="1"/>
            <a:r>
              <a:rPr lang="en-US" dirty="0" smtClean="0"/>
              <a:t>Pig</a:t>
            </a:r>
            <a:endParaRPr lang="en-US" dirty="0"/>
          </a:p>
        </p:txBody>
      </p:sp>
      <p:sp>
        <p:nvSpPr>
          <p:cNvPr id="4" name="TextBox 3"/>
          <p:cNvSpPr txBox="1"/>
          <p:nvPr/>
        </p:nvSpPr>
        <p:spPr>
          <a:xfrm>
            <a:off x="264596" y="6527228"/>
            <a:ext cx="494847"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99298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Sample – Max Temperature</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58758" y="6474307"/>
            <a:ext cx="911653" cy="369332"/>
          </a:xfrm>
          <a:prstGeom prst="rect">
            <a:avLst/>
          </a:prstGeom>
          <a:noFill/>
        </p:spPr>
        <p:txBody>
          <a:bodyPr wrap="none" rtlCol="0">
            <a:spAutoFit/>
          </a:bodyPr>
          <a:lstStyle/>
          <a:p>
            <a:r>
              <a:rPr lang="en-US" dirty="0" smtClean="0"/>
              <a:t>Q4, Q5</a:t>
            </a:r>
            <a:endParaRPr lang="en-US" dirty="0"/>
          </a:p>
        </p:txBody>
      </p:sp>
    </p:spTree>
    <p:extLst>
      <p:ext uri="{BB962C8B-B14F-4D97-AF65-F5344CB8AC3E}">
        <p14:creationId xmlns:p14="http://schemas.microsoft.com/office/powerpoint/2010/main" val="229380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Data Types</a:t>
            </a:r>
            <a:endParaRPr lang="en-US" dirty="0"/>
          </a:p>
        </p:txBody>
      </p:sp>
      <p:sp>
        <p:nvSpPr>
          <p:cNvPr id="3" name="Content Placeholder 2"/>
          <p:cNvSpPr>
            <a:spLocks noGrp="1"/>
          </p:cNvSpPr>
          <p:nvPr>
            <p:ph sz="half" idx="1"/>
          </p:nvPr>
        </p:nvSpPr>
        <p:spPr/>
        <p:txBody>
          <a:bodyPr/>
          <a:lstStyle/>
          <a:p>
            <a:r>
              <a:rPr lang="en-US" dirty="0" err="1" smtClean="0"/>
              <a:t>Int</a:t>
            </a:r>
            <a:endParaRPr lang="en-US" dirty="0" smtClean="0"/>
          </a:p>
          <a:p>
            <a:r>
              <a:rPr lang="en-US" dirty="0" smtClean="0"/>
              <a:t>Long</a:t>
            </a:r>
          </a:p>
          <a:p>
            <a:r>
              <a:rPr lang="en-US" dirty="0" smtClean="0"/>
              <a:t>Float</a:t>
            </a:r>
          </a:p>
          <a:p>
            <a:r>
              <a:rPr lang="en-US" dirty="0" smtClean="0"/>
              <a:t>Double</a:t>
            </a:r>
          </a:p>
          <a:p>
            <a:r>
              <a:rPr lang="en-US" dirty="0" err="1" smtClean="0"/>
              <a:t>Chararray</a:t>
            </a:r>
            <a:endParaRPr lang="en-US" dirty="0" smtClean="0"/>
          </a:p>
          <a:p>
            <a:r>
              <a:rPr lang="en-US" dirty="0" err="1" smtClean="0"/>
              <a:t>Bytearray</a:t>
            </a:r>
            <a:endParaRPr lang="en-US" dirty="0" smtClean="0"/>
          </a:p>
          <a:p>
            <a:r>
              <a:rPr lang="en-US" dirty="0" smtClean="0"/>
              <a:t>Boolean</a:t>
            </a:r>
          </a:p>
          <a:p>
            <a:pPr marL="0" indent="0">
              <a:buNone/>
            </a:pPr>
            <a:endParaRPr lang="en-US" dirty="0"/>
          </a:p>
        </p:txBody>
      </p:sp>
      <p:sp>
        <p:nvSpPr>
          <p:cNvPr id="4" name="Content Placeholder 3"/>
          <p:cNvSpPr>
            <a:spLocks noGrp="1"/>
          </p:cNvSpPr>
          <p:nvPr>
            <p:ph sz="half" idx="2"/>
          </p:nvPr>
        </p:nvSpPr>
        <p:spPr/>
        <p:txBody>
          <a:bodyPr/>
          <a:lstStyle/>
          <a:p>
            <a:r>
              <a:rPr lang="en-US" dirty="0" err="1" smtClean="0"/>
              <a:t>Datetime</a:t>
            </a:r>
            <a:endParaRPr lang="en-US" dirty="0" smtClean="0"/>
          </a:p>
          <a:p>
            <a:r>
              <a:rPr lang="en-US" dirty="0" err="1" smtClean="0"/>
              <a:t>Biginteger</a:t>
            </a:r>
            <a:endParaRPr lang="en-US" dirty="0" smtClean="0"/>
          </a:p>
          <a:p>
            <a:r>
              <a:rPr lang="en-US" dirty="0" err="1" smtClean="0"/>
              <a:t>bigDecimal</a:t>
            </a:r>
            <a:endParaRPr lang="en-US" dirty="0" smtClean="0"/>
          </a:p>
          <a:p>
            <a:r>
              <a:rPr lang="en-US" dirty="0" smtClean="0"/>
              <a:t>Tuple</a:t>
            </a:r>
          </a:p>
          <a:p>
            <a:r>
              <a:rPr lang="en-US" dirty="0" smtClean="0"/>
              <a:t>Bag</a:t>
            </a:r>
          </a:p>
          <a:p>
            <a:r>
              <a:rPr lang="en-US" dirty="0" smtClean="0"/>
              <a:t>Map</a:t>
            </a:r>
            <a:endParaRPr lang="en-US" dirty="0"/>
          </a:p>
        </p:txBody>
      </p:sp>
      <p:sp>
        <p:nvSpPr>
          <p:cNvPr id="5" name="TextBox 4"/>
          <p:cNvSpPr txBox="1"/>
          <p:nvPr/>
        </p:nvSpPr>
        <p:spPr>
          <a:xfrm>
            <a:off x="282236" y="6403742"/>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274991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Difference between Pig and SQL</a:t>
            </a:r>
            <a:endParaRPr lang="en-US" dirty="0"/>
          </a:p>
        </p:txBody>
      </p:sp>
      <p:sp>
        <p:nvSpPr>
          <p:cNvPr id="6" name="Content Placeholder 5"/>
          <p:cNvSpPr>
            <a:spLocks noGrp="1"/>
          </p:cNvSpPr>
          <p:nvPr>
            <p:ph sz="half" idx="1"/>
          </p:nvPr>
        </p:nvSpPr>
        <p:spPr/>
        <p:txBody>
          <a:bodyPr/>
          <a:lstStyle/>
          <a:p>
            <a:r>
              <a:rPr lang="en-US" dirty="0" smtClean="0"/>
              <a:t>Pig/PigLatin</a:t>
            </a:r>
          </a:p>
          <a:p>
            <a:pPr lvl="1"/>
            <a:r>
              <a:rPr lang="en-US" dirty="0" smtClean="0"/>
              <a:t>Data Flow Language</a:t>
            </a:r>
          </a:p>
          <a:p>
            <a:pPr lvl="1"/>
            <a:r>
              <a:rPr lang="en-US" dirty="0" smtClean="0"/>
              <a:t>Optional Schema</a:t>
            </a:r>
          </a:p>
          <a:p>
            <a:pPr lvl="1"/>
            <a:r>
              <a:rPr lang="en-US" dirty="0" smtClean="0"/>
              <a:t>Support for Complex data types</a:t>
            </a:r>
          </a:p>
          <a:p>
            <a:pPr lvl="1"/>
            <a:r>
              <a:rPr lang="en-US" dirty="0" smtClean="0"/>
              <a:t>Batch</a:t>
            </a:r>
          </a:p>
          <a:p>
            <a:pPr lvl="1"/>
            <a:endParaRPr lang="en-US" dirty="0" smtClean="0"/>
          </a:p>
          <a:p>
            <a:endParaRPr lang="en-US" dirty="0"/>
          </a:p>
        </p:txBody>
      </p:sp>
      <p:sp>
        <p:nvSpPr>
          <p:cNvPr id="7" name="Content Placeholder 6"/>
          <p:cNvSpPr>
            <a:spLocks noGrp="1"/>
          </p:cNvSpPr>
          <p:nvPr>
            <p:ph sz="half" idx="2"/>
          </p:nvPr>
        </p:nvSpPr>
        <p:spPr/>
        <p:txBody>
          <a:bodyPr/>
          <a:lstStyle/>
          <a:p>
            <a:r>
              <a:rPr lang="en-US" dirty="0" smtClean="0"/>
              <a:t>RDBMS/SQL</a:t>
            </a:r>
          </a:p>
          <a:p>
            <a:pPr lvl="1"/>
            <a:r>
              <a:rPr lang="en-US" dirty="0" smtClean="0"/>
              <a:t>Declarative Language</a:t>
            </a:r>
          </a:p>
          <a:p>
            <a:pPr lvl="1"/>
            <a:r>
              <a:rPr lang="en-US" dirty="0" smtClean="0"/>
              <a:t>Required, Fixed Schema</a:t>
            </a:r>
          </a:p>
          <a:p>
            <a:pPr lvl="1"/>
            <a:r>
              <a:rPr lang="en-US" dirty="0" smtClean="0"/>
              <a:t>Flat data structure</a:t>
            </a:r>
          </a:p>
          <a:p>
            <a:pPr lvl="1"/>
            <a:r>
              <a:rPr lang="en-US" dirty="0" smtClean="0"/>
              <a:t>Low latency querying</a:t>
            </a:r>
            <a:endParaRPr lang="en-US" dirty="0"/>
          </a:p>
        </p:txBody>
      </p:sp>
    </p:spTree>
    <p:extLst>
      <p:ext uri="{BB962C8B-B14F-4D97-AF65-F5344CB8AC3E}">
        <p14:creationId xmlns:p14="http://schemas.microsoft.com/office/powerpoint/2010/main" val="4117249369"/>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4660</TotalTime>
  <Words>3039</Words>
  <Application>Microsoft Macintosh PowerPoint</Application>
  <PresentationFormat>On-screen Show (4:3)</PresentationFormat>
  <Paragraphs>220</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Advantage</vt:lpstr>
      <vt:lpstr>Pig</vt:lpstr>
      <vt:lpstr>Deadlines &amp; Announcements</vt:lpstr>
      <vt:lpstr>Use Case</vt:lpstr>
      <vt:lpstr>Why Pig?</vt:lpstr>
      <vt:lpstr>Philosophy</vt:lpstr>
      <vt:lpstr>Execution Modes</vt:lpstr>
      <vt:lpstr>Pig Sample – Max Temperature</vt:lpstr>
      <vt:lpstr>Pig Data Types</vt:lpstr>
      <vt:lpstr>Difference between Pig and SQL</vt:lpstr>
      <vt:lpstr>Pig Commands</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71</cp:revision>
  <dcterms:created xsi:type="dcterms:W3CDTF">2014-09-03T11:44:36Z</dcterms:created>
  <dcterms:modified xsi:type="dcterms:W3CDTF">2015-10-01T13:39:30Z</dcterms:modified>
</cp:coreProperties>
</file>