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sldIdLst>
    <p:sldId id="256" r:id="rId2"/>
    <p:sldId id="281" r:id="rId3"/>
    <p:sldId id="289" r:id="rId4"/>
    <p:sldId id="291" r:id="rId5"/>
    <p:sldId id="293" r:id="rId6"/>
    <p:sldId id="288" r:id="rId7"/>
    <p:sldId id="292" r:id="rId8"/>
    <p:sldId id="290" r:id="rId9"/>
    <p:sldId id="287" r:id="rId10"/>
    <p:sldId id="294"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55459" autoAdjust="0"/>
  </p:normalViewPr>
  <p:slideViewPr>
    <p:cSldViewPr snapToGrid="0" snapToObjects="1">
      <p:cViewPr>
        <p:scale>
          <a:sx n="50" d="100"/>
          <a:sy n="50" d="100"/>
        </p:scale>
        <p:origin x="-178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10/4/15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pig.apache.org/docs/r0.12.1/basic.html%23tuple" TargetMode="External"/><Relationship Id="rId4" Type="http://schemas.openxmlformats.org/officeDocument/2006/relationships/hyperlink" Target="http://pig.apache.org/docs/r0.12.1/basic.html%23bag" TargetMode="External"/><Relationship Id="rId5" Type="http://schemas.openxmlformats.org/officeDocument/2006/relationships/hyperlink" Target="http://pig.apache.org/docs/r0.12.1/basic.html%23map"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a:t>
            </a:fld>
            <a:endParaRPr lang="en-US"/>
          </a:p>
        </p:txBody>
      </p:sp>
    </p:spTree>
    <p:extLst>
      <p:ext uri="{BB962C8B-B14F-4D97-AF65-F5344CB8AC3E}">
        <p14:creationId xmlns:p14="http://schemas.microsoft.com/office/powerpoint/2010/main" val="152970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diagnostic operators—DESCRIBE, EXPLAIN, and ILLUSTRATE—are provided to allow the user to interact with the logical plan for debugging purposes </a:t>
            </a:r>
            <a:endParaRPr lang="en-US" dirty="0" smtClean="0"/>
          </a:p>
          <a:p>
            <a:endParaRPr lang="en-US" dirty="0" smtClean="0"/>
          </a:p>
          <a:p>
            <a:r>
              <a:rPr lang="en-US" dirty="0" smtClean="0"/>
              <a:t>Describe -  Print a schema</a:t>
            </a:r>
          </a:p>
          <a:p>
            <a:r>
              <a:rPr lang="en-US" dirty="0" smtClean="0"/>
              <a:t>Explain – prints the logical plan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Illustrate - </a:t>
            </a:r>
            <a:r>
              <a:rPr lang="en-US" sz="1200" kern="1200" dirty="0" smtClean="0">
                <a:solidFill>
                  <a:schemeClr val="tx1"/>
                </a:solidFill>
                <a:effectLst/>
                <a:latin typeface="+mn-lt"/>
                <a:ea typeface="+mn-ea"/>
                <a:cs typeface="+mn-cs"/>
              </a:rPr>
              <a:t>Shows a sample execution of the logical plan, using a generated subset of the input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3</a:t>
            </a:fld>
            <a:endParaRPr lang="en-US"/>
          </a:p>
        </p:txBody>
      </p:sp>
    </p:spTree>
    <p:extLst>
      <p:ext uri="{BB962C8B-B14F-4D97-AF65-F5344CB8AC3E}">
        <p14:creationId xmlns:p14="http://schemas.microsoft.com/office/powerpoint/2010/main" val="298874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relation in Pig may have an associated schema, which gives the fields in the relation names and types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Pig’s flexibility in the degree to which schemas are declared con- </a:t>
            </a:r>
            <a:r>
              <a:rPr lang="en-US" sz="1200" kern="1200" dirty="0" err="1" smtClean="0">
                <a:solidFill>
                  <a:schemeClr val="tx1"/>
                </a:solidFill>
                <a:effectLst/>
                <a:latin typeface="+mn-lt"/>
                <a:ea typeface="+mn-ea"/>
                <a:cs typeface="+mn-cs"/>
              </a:rPr>
              <a:t>trasts</a:t>
            </a:r>
            <a:r>
              <a:rPr lang="en-US" sz="1200" kern="1200" dirty="0" smtClean="0">
                <a:solidFill>
                  <a:schemeClr val="tx1"/>
                </a:solidFill>
                <a:effectLst/>
                <a:latin typeface="+mn-lt"/>
                <a:ea typeface="+mn-ea"/>
                <a:cs typeface="+mn-cs"/>
              </a:rPr>
              <a:t> with schemas in traditional SQL databases, which are declared before the data is loaded into to the system. Pig is designed for analyzing plain input files with no associated type information, so it is quite natural to choose types for fields later than you would with an RDBMS.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possible to omit type declarations completely, too: </a:t>
            </a:r>
            <a:endParaRPr lang="en-US" dirty="0" smtClean="0"/>
          </a:p>
          <a:p>
            <a:endParaRPr lang="en-US" dirty="0" smtClean="0"/>
          </a:p>
          <a:p>
            <a:r>
              <a:rPr lang="en-US" sz="1200" kern="1200" dirty="0" smtClean="0">
                <a:solidFill>
                  <a:schemeClr val="tx1"/>
                </a:solidFill>
                <a:effectLst/>
                <a:latin typeface="+mn-lt"/>
                <a:ea typeface="+mn-ea"/>
                <a:cs typeface="+mn-cs"/>
              </a:rPr>
              <a:t>In this case, we have specified only the names of the fields in the schema: year, temperature, and quality. The types default to </a:t>
            </a:r>
            <a:r>
              <a:rPr lang="en-US" sz="1200" kern="1200" dirty="0" err="1" smtClean="0">
                <a:solidFill>
                  <a:schemeClr val="tx1"/>
                </a:solidFill>
                <a:effectLst/>
                <a:latin typeface="+mn-lt"/>
                <a:ea typeface="+mn-ea"/>
                <a:cs typeface="+mn-cs"/>
              </a:rPr>
              <a:t>bytearray</a:t>
            </a:r>
            <a:r>
              <a:rPr lang="en-US" sz="1200" kern="1200" dirty="0" smtClean="0">
                <a:solidFill>
                  <a:schemeClr val="tx1"/>
                </a:solidFill>
                <a:effectLst/>
                <a:latin typeface="+mn-lt"/>
                <a:ea typeface="+mn-ea"/>
                <a:cs typeface="+mn-cs"/>
              </a:rPr>
              <a:t>, the most general type, rep- resenting a binary string. </a:t>
            </a:r>
            <a:endParaRPr lang="en-US" dirty="0" smtClean="0"/>
          </a:p>
          <a:p>
            <a:r>
              <a:rPr lang="en-US" sz="1200" kern="1200" dirty="0" smtClean="0">
                <a:solidFill>
                  <a:schemeClr val="tx1"/>
                </a:solidFill>
                <a:effectLst/>
                <a:latin typeface="+mn-lt"/>
                <a:ea typeface="+mn-ea"/>
                <a:cs typeface="+mn-cs"/>
              </a:rPr>
              <a:t>You don’t need to specify types for every field; you can leave some to default to byte array,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if you specify a schema in this way, you do need to specify every field. Also, there’s no way to specify the type of a field without specifying the name. On the other hand, the schema is entirely optional and can be omitted by not specifying an AS clause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4</a:t>
            </a:fld>
            <a:endParaRPr lang="en-US"/>
          </a:p>
        </p:txBody>
      </p:sp>
    </p:spTree>
    <p:extLst>
      <p:ext uri="{BB962C8B-B14F-4D97-AF65-F5344CB8AC3E}">
        <p14:creationId xmlns:p14="http://schemas.microsoft.com/office/powerpoint/2010/main" val="409045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formats for complex data types are shown here:</a:t>
            </a:r>
          </a:p>
          <a:p>
            <a:r>
              <a:rPr lang="en-US" sz="1200" u="sng" kern="1200" dirty="0" smtClean="0">
                <a:solidFill>
                  <a:schemeClr val="tx1"/>
                </a:solidFill>
                <a:latin typeface="+mn-lt"/>
                <a:ea typeface="+mn-ea"/>
                <a:cs typeface="+mn-cs"/>
                <a:hlinkClick r:id="rId3"/>
              </a:rPr>
              <a:t>Tuple: enclosed by (), items separated by ","</a:t>
            </a:r>
          </a:p>
          <a:p>
            <a:r>
              <a:rPr lang="en-US" sz="1200" kern="1200" dirty="0" smtClean="0">
                <a:solidFill>
                  <a:schemeClr val="tx1"/>
                </a:solidFill>
                <a:latin typeface="+mn-lt"/>
                <a:ea typeface="+mn-ea"/>
                <a:cs typeface="+mn-cs"/>
              </a:rPr>
              <a:t>Non-empty tuple: (item1,item2,item3)</a:t>
            </a:r>
          </a:p>
          <a:p>
            <a:r>
              <a:rPr lang="en-US" sz="1200" kern="1200" dirty="0" smtClean="0">
                <a:solidFill>
                  <a:schemeClr val="tx1"/>
                </a:solidFill>
                <a:latin typeface="+mn-lt"/>
                <a:ea typeface="+mn-ea"/>
                <a:cs typeface="+mn-cs"/>
              </a:rPr>
              <a:t>Empty tuple is valid: ()</a:t>
            </a:r>
          </a:p>
          <a:p>
            <a:r>
              <a:rPr lang="en-US" sz="1200" u="sng" kern="1200" dirty="0" smtClean="0">
                <a:solidFill>
                  <a:schemeClr val="tx1"/>
                </a:solidFill>
                <a:latin typeface="+mn-lt"/>
                <a:ea typeface="+mn-ea"/>
                <a:cs typeface="+mn-cs"/>
                <a:hlinkClick r:id="rId4"/>
              </a:rPr>
              <a:t>Bag: enclosed by {}, tuples separated by ","</a:t>
            </a:r>
          </a:p>
          <a:p>
            <a:r>
              <a:rPr lang="en-US" sz="1200" kern="1200" dirty="0" smtClean="0">
                <a:solidFill>
                  <a:schemeClr val="tx1"/>
                </a:solidFill>
                <a:latin typeface="+mn-lt"/>
                <a:ea typeface="+mn-ea"/>
                <a:cs typeface="+mn-cs"/>
              </a:rPr>
              <a:t>Non-empty bag: {code}{(tuple1),(tuple2),(tuple3)}{code}</a:t>
            </a:r>
          </a:p>
          <a:p>
            <a:r>
              <a:rPr lang="en-US" sz="1200" kern="1200" dirty="0" smtClean="0">
                <a:solidFill>
                  <a:schemeClr val="tx1"/>
                </a:solidFill>
                <a:latin typeface="+mn-lt"/>
                <a:ea typeface="+mn-ea"/>
                <a:cs typeface="+mn-cs"/>
              </a:rPr>
              <a:t>Empty bag is valid: {}</a:t>
            </a:r>
          </a:p>
          <a:p>
            <a:r>
              <a:rPr lang="en-US" sz="1200" u="sng" kern="1200" dirty="0" smtClean="0">
                <a:solidFill>
                  <a:schemeClr val="tx1"/>
                </a:solidFill>
                <a:latin typeface="+mn-lt"/>
                <a:ea typeface="+mn-ea"/>
                <a:cs typeface="+mn-cs"/>
                <a:hlinkClick r:id="rId5"/>
              </a:rPr>
              <a:t>Map: enclosed by [], items separated by ",", key and value separated by "#"</a:t>
            </a:r>
          </a:p>
          <a:p>
            <a:r>
              <a:rPr lang="en-US" sz="1200" kern="1200" dirty="0" smtClean="0">
                <a:solidFill>
                  <a:schemeClr val="tx1"/>
                </a:solidFill>
                <a:latin typeface="+mn-lt"/>
                <a:ea typeface="+mn-ea"/>
                <a:cs typeface="+mn-cs"/>
              </a:rPr>
              <a:t>Non-empty map: [key1#value1,key2#value2]</a:t>
            </a:r>
          </a:p>
          <a:p>
            <a:r>
              <a:rPr lang="en-US" sz="1200" kern="1200" dirty="0" smtClean="0">
                <a:solidFill>
                  <a:schemeClr val="tx1"/>
                </a:solidFill>
                <a:latin typeface="+mn-lt"/>
                <a:ea typeface="+mn-ea"/>
                <a:cs typeface="+mn-cs"/>
              </a:rPr>
              <a:t>Empty map is valid: []</a:t>
            </a:r>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5</a:t>
            </a:fld>
            <a:endParaRPr lang="en-US"/>
          </a:p>
        </p:txBody>
      </p:sp>
    </p:spTree>
    <p:extLst>
      <p:ext uri="{BB962C8B-B14F-4D97-AF65-F5344CB8AC3E}">
        <p14:creationId xmlns:p14="http://schemas.microsoft.com/office/powerpoint/2010/main" val="193619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SQL database will enforce the constraints in a table’s schema at load time; for example, trying to load a string into a column that is declared to be a numeric type will fail. In Pig, if the value cannot be cast to the type declared in the schema, it will substitute a null value.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7</a:t>
            </a:fld>
            <a:endParaRPr lang="en-US"/>
          </a:p>
        </p:txBody>
      </p:sp>
    </p:spTree>
    <p:extLst>
      <p:ext uri="{BB962C8B-B14F-4D97-AF65-F5344CB8AC3E}">
        <p14:creationId xmlns:p14="http://schemas.microsoft.com/office/powerpoint/2010/main" val="1070856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9</a:t>
            </a:fld>
            <a:endParaRPr lang="en-US"/>
          </a:p>
        </p:txBody>
      </p:sp>
    </p:spTree>
    <p:extLst>
      <p:ext uri="{BB962C8B-B14F-4D97-AF65-F5344CB8AC3E}">
        <p14:creationId xmlns:p14="http://schemas.microsoft.com/office/powerpoint/2010/main" val="166658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10/4/15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10/4/15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10/4/15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10/4/15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10/4/15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Pig - Statements</a:t>
            </a: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Pig Built-in Functions</a:t>
            </a:r>
            <a:endParaRPr lang="en-US" dirty="0"/>
          </a:p>
        </p:txBody>
      </p:sp>
      <p:sp>
        <p:nvSpPr>
          <p:cNvPr id="6" name="Content Placeholder 5"/>
          <p:cNvSpPr>
            <a:spLocks noGrp="1"/>
          </p:cNvSpPr>
          <p:nvPr>
            <p:ph idx="1"/>
          </p:nvPr>
        </p:nvSpPr>
        <p:spPr/>
        <p:txBody>
          <a:bodyPr/>
          <a:lstStyle/>
          <a:p>
            <a:r>
              <a:rPr lang="en-US" dirty="0" smtClean="0"/>
              <a:t>Lots and Lots </a:t>
            </a:r>
            <a:r>
              <a:rPr lang="en-US" dirty="0"/>
              <a:t>of them – See here: (http://</a:t>
            </a:r>
            <a:r>
              <a:rPr lang="en-US" dirty="0" err="1"/>
              <a:t>pig.apache.org</a:t>
            </a:r>
            <a:r>
              <a:rPr lang="en-US" dirty="0"/>
              <a:t>/docs/r0.15.0/</a:t>
            </a:r>
            <a:r>
              <a:rPr lang="en-US" dirty="0" err="1"/>
              <a:t>func.html</a:t>
            </a:r>
            <a:r>
              <a:rPr lang="en-US" dirty="0"/>
              <a:t>)</a:t>
            </a:r>
          </a:p>
        </p:txBody>
      </p:sp>
    </p:spTree>
    <p:extLst>
      <p:ext uri="{BB962C8B-B14F-4D97-AF65-F5344CB8AC3E}">
        <p14:creationId xmlns:p14="http://schemas.microsoft.com/office/powerpoint/2010/main" val="1029119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Deadlines &amp; Announcements</a:t>
            </a:r>
            <a:endParaRPr lang="en-US" dirty="0"/>
          </a:p>
        </p:txBody>
      </p:sp>
      <p:sp>
        <p:nvSpPr>
          <p:cNvPr id="3" name="Content Placeholder 2"/>
          <p:cNvSpPr>
            <a:spLocks noGrp="1"/>
          </p:cNvSpPr>
          <p:nvPr>
            <p:ph idx="1"/>
          </p:nvPr>
        </p:nvSpPr>
        <p:spPr/>
        <p:txBody>
          <a:bodyPr/>
          <a:lstStyle/>
          <a:p>
            <a:r>
              <a:rPr lang="en-US" dirty="0" smtClean="0"/>
              <a:t>Project </a:t>
            </a:r>
            <a:r>
              <a:rPr lang="en-US" dirty="0"/>
              <a:t>– Due M3 11:55 PM </a:t>
            </a:r>
            <a:r>
              <a:rPr lang="en-US" dirty="0" smtClean="0"/>
              <a:t>Tuesday</a:t>
            </a:r>
          </a:p>
          <a:p>
            <a:r>
              <a:rPr lang="en-US" dirty="0" smtClean="0"/>
              <a:t>Email me a link to your dataset</a:t>
            </a:r>
          </a:p>
        </p:txBody>
      </p:sp>
    </p:spTree>
    <p:extLst>
      <p:ext uri="{BB962C8B-B14F-4D97-AF65-F5344CB8AC3E}">
        <p14:creationId xmlns:p14="http://schemas.microsoft.com/office/powerpoint/2010/main" val="19971520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Operators</a:t>
            </a:r>
            <a:endParaRPr lang="en-US" dirty="0"/>
          </a:p>
        </p:txBody>
      </p:sp>
      <p:sp>
        <p:nvSpPr>
          <p:cNvPr id="3" name="Content Placeholder 2"/>
          <p:cNvSpPr>
            <a:spLocks noGrp="1"/>
          </p:cNvSpPr>
          <p:nvPr>
            <p:ph idx="1"/>
          </p:nvPr>
        </p:nvSpPr>
        <p:spPr/>
        <p:txBody>
          <a:bodyPr/>
          <a:lstStyle/>
          <a:p>
            <a:r>
              <a:rPr lang="en-US" dirty="0" smtClean="0"/>
              <a:t>DESCRIBE</a:t>
            </a:r>
          </a:p>
          <a:p>
            <a:r>
              <a:rPr lang="en-US" dirty="0" smtClean="0"/>
              <a:t>EXPLAIN</a:t>
            </a:r>
          </a:p>
          <a:p>
            <a:r>
              <a:rPr lang="en-US" dirty="0" smtClean="0"/>
              <a:t>ILLUSTRATE</a:t>
            </a:r>
            <a:endParaRPr lang="en-US" dirty="0"/>
          </a:p>
        </p:txBody>
      </p:sp>
    </p:spTree>
    <p:extLst>
      <p:ext uri="{BB962C8B-B14F-4D97-AF65-F5344CB8AC3E}">
        <p14:creationId xmlns:p14="http://schemas.microsoft.com/office/powerpoint/2010/main" val="130687363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a:t>
            </a:r>
            <a:endParaRPr lang="en-US" dirty="0"/>
          </a:p>
        </p:txBody>
      </p:sp>
      <p:sp>
        <p:nvSpPr>
          <p:cNvPr id="3" name="Content Placeholder 2"/>
          <p:cNvSpPr>
            <a:spLocks noGrp="1"/>
          </p:cNvSpPr>
          <p:nvPr>
            <p:ph idx="1"/>
          </p:nvPr>
        </p:nvSpPr>
        <p:spPr/>
        <p:txBody>
          <a:bodyPr/>
          <a:lstStyle/>
          <a:p>
            <a:r>
              <a:rPr lang="en-US" dirty="0" smtClean="0"/>
              <a:t>Records = Load ‘/</a:t>
            </a:r>
            <a:r>
              <a:rPr lang="en-US" dirty="0" err="1" smtClean="0"/>
              <a:t>tmp</a:t>
            </a:r>
            <a:r>
              <a:rPr lang="en-US" dirty="0" smtClean="0"/>
              <a:t>/input’ using </a:t>
            </a:r>
            <a:r>
              <a:rPr lang="en-US" dirty="0" err="1" smtClean="0"/>
              <a:t>PigStorage</a:t>
            </a:r>
            <a:r>
              <a:rPr lang="en-US" dirty="0" smtClean="0"/>
              <a:t>(‘\t’) as (</a:t>
            </a:r>
            <a:r>
              <a:rPr lang="en-US" dirty="0" err="1" smtClean="0"/>
              <a:t>year:int</a:t>
            </a:r>
            <a:r>
              <a:rPr lang="en-US" dirty="0" smtClean="0"/>
              <a:t>, </a:t>
            </a:r>
            <a:r>
              <a:rPr lang="en-US" dirty="0" err="1" smtClean="0"/>
              <a:t>temp:int,quality:int</a:t>
            </a:r>
            <a:r>
              <a:rPr lang="en-US" dirty="0" smtClean="0"/>
              <a:t>)</a:t>
            </a:r>
          </a:p>
          <a:p>
            <a:r>
              <a:rPr lang="en-US" dirty="0"/>
              <a:t>Records = Load ‘/</a:t>
            </a:r>
            <a:r>
              <a:rPr lang="en-US" dirty="0" err="1"/>
              <a:t>tmp</a:t>
            </a:r>
            <a:r>
              <a:rPr lang="en-US" dirty="0"/>
              <a:t>/input’ using </a:t>
            </a:r>
            <a:r>
              <a:rPr lang="en-US" dirty="0" err="1"/>
              <a:t>PigStorage</a:t>
            </a:r>
            <a:r>
              <a:rPr lang="en-US" dirty="0"/>
              <a:t>(</a:t>
            </a:r>
            <a:r>
              <a:rPr lang="en-US" dirty="0" smtClean="0"/>
              <a:t>‘\t</a:t>
            </a:r>
            <a:r>
              <a:rPr lang="en-US" dirty="0"/>
              <a:t>’) as (</a:t>
            </a:r>
            <a:r>
              <a:rPr lang="en-US" dirty="0" err="1" smtClean="0"/>
              <a:t>year,temp,quality</a:t>
            </a:r>
            <a:r>
              <a:rPr lang="en-US" dirty="0" smtClean="0"/>
              <a:t>)</a:t>
            </a:r>
          </a:p>
          <a:p>
            <a:r>
              <a:rPr lang="en-US" dirty="0"/>
              <a:t>Records = Load ‘/</a:t>
            </a:r>
            <a:r>
              <a:rPr lang="en-US" dirty="0" err="1"/>
              <a:t>tmp</a:t>
            </a:r>
            <a:r>
              <a:rPr lang="en-US" dirty="0"/>
              <a:t>/input’ using </a:t>
            </a:r>
            <a:r>
              <a:rPr lang="en-US" dirty="0" err="1"/>
              <a:t>PigStorage</a:t>
            </a:r>
            <a:r>
              <a:rPr lang="en-US"/>
              <a:t>(</a:t>
            </a:r>
            <a:r>
              <a:rPr lang="en-US" smtClean="0"/>
              <a:t>‘\t</a:t>
            </a:r>
            <a:r>
              <a:rPr lang="en-US" dirty="0"/>
              <a:t>’</a:t>
            </a:r>
            <a:r>
              <a:rPr lang="en-US" dirty="0" smtClean="0"/>
              <a:t>)</a:t>
            </a:r>
            <a:endParaRPr lang="en-US" dirty="0"/>
          </a:p>
          <a:p>
            <a:r>
              <a:rPr lang="en-US" b="1" dirty="0" err="1"/>
              <a:t>projected_records</a:t>
            </a:r>
            <a:r>
              <a:rPr lang="en-US" b="1" dirty="0"/>
              <a:t> = FOREACH records GENERATE $0, $1, $2 </a:t>
            </a:r>
            <a:endParaRPr lang="en-US" dirty="0"/>
          </a:p>
          <a:p>
            <a:endParaRPr lang="en-US" dirty="0"/>
          </a:p>
          <a:p>
            <a:endParaRPr lang="en-US" dirty="0"/>
          </a:p>
        </p:txBody>
      </p:sp>
    </p:spTree>
    <p:extLst>
      <p:ext uri="{BB962C8B-B14F-4D97-AF65-F5344CB8AC3E}">
        <p14:creationId xmlns:p14="http://schemas.microsoft.com/office/powerpoint/2010/main" val="14238145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Functions</a:t>
            </a:r>
            <a:endParaRPr lang="en-US" dirty="0"/>
          </a:p>
        </p:txBody>
      </p:sp>
      <p:sp>
        <p:nvSpPr>
          <p:cNvPr id="3" name="Content Placeholder 2"/>
          <p:cNvSpPr>
            <a:spLocks noGrp="1"/>
          </p:cNvSpPr>
          <p:nvPr>
            <p:ph idx="1"/>
          </p:nvPr>
        </p:nvSpPr>
        <p:spPr/>
        <p:txBody>
          <a:bodyPr/>
          <a:lstStyle/>
          <a:p>
            <a:r>
              <a:rPr lang="en-US" dirty="0" smtClean="0"/>
              <a:t>Pig Storage (‘Field Delimiter)</a:t>
            </a:r>
          </a:p>
          <a:p>
            <a:r>
              <a:rPr lang="en-US" dirty="0" err="1" smtClean="0"/>
              <a:t>BinStorage</a:t>
            </a:r>
            <a:r>
              <a:rPr lang="en-US" dirty="0" smtClean="0"/>
              <a:t> – Used to load binary data, typically used by Pig to handle temporary data</a:t>
            </a:r>
          </a:p>
          <a:p>
            <a:r>
              <a:rPr lang="en-US" dirty="0" err="1" smtClean="0"/>
              <a:t>TextLoader</a:t>
            </a:r>
            <a:r>
              <a:rPr lang="en-US" dirty="0" smtClean="0"/>
              <a:t>() – Used to load unstructured text, Tuples will contain a single field with each line as a separate tuple</a:t>
            </a:r>
          </a:p>
          <a:p>
            <a:r>
              <a:rPr lang="en-US" dirty="0" err="1" smtClean="0"/>
              <a:t>JsonLoader</a:t>
            </a:r>
            <a:r>
              <a:rPr lang="en-US" dirty="0" smtClean="0"/>
              <a:t>()/</a:t>
            </a:r>
            <a:r>
              <a:rPr lang="en-US" dirty="0" err="1" smtClean="0"/>
              <a:t>JsonStorer</a:t>
            </a:r>
            <a:r>
              <a:rPr lang="en-US" dirty="0" smtClean="0"/>
              <a:t>()</a:t>
            </a:r>
          </a:p>
          <a:p>
            <a:r>
              <a:rPr lang="en-US" dirty="0" err="1" smtClean="0"/>
              <a:t>HBaseLoader</a:t>
            </a:r>
            <a:r>
              <a:rPr lang="en-US" dirty="0" smtClean="0"/>
              <a:t>() – Handles both storage and load</a:t>
            </a:r>
          </a:p>
          <a:p>
            <a:r>
              <a:rPr lang="en-US" dirty="0" err="1" smtClean="0"/>
              <a:t>HCatLoader</a:t>
            </a:r>
            <a:r>
              <a:rPr lang="en-US" dirty="0" smtClean="0"/>
              <a:t>()/</a:t>
            </a:r>
            <a:r>
              <a:rPr lang="en-US" dirty="0" err="1" smtClean="0"/>
              <a:t>HCatStorer</a:t>
            </a:r>
            <a:r>
              <a:rPr lang="en-US" dirty="0" smtClean="0"/>
              <a:t>()</a:t>
            </a:r>
            <a:endParaRPr lang="en-US" dirty="0"/>
          </a:p>
        </p:txBody>
      </p:sp>
    </p:spTree>
    <p:extLst>
      <p:ext uri="{BB962C8B-B14F-4D97-AF65-F5344CB8AC3E}">
        <p14:creationId xmlns:p14="http://schemas.microsoft.com/office/powerpoint/2010/main" val="1614017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in Pig</a:t>
            </a:r>
            <a:endParaRPr lang="en-US" dirty="0"/>
          </a:p>
        </p:txBody>
      </p:sp>
      <p:sp>
        <p:nvSpPr>
          <p:cNvPr id="3" name="Content Placeholder 2"/>
          <p:cNvSpPr>
            <a:spLocks noGrp="1"/>
          </p:cNvSpPr>
          <p:nvPr>
            <p:ph idx="1"/>
          </p:nvPr>
        </p:nvSpPr>
        <p:spPr/>
        <p:txBody>
          <a:bodyPr/>
          <a:lstStyle/>
          <a:p>
            <a:r>
              <a:rPr lang="en-US" dirty="0" smtClean="0"/>
              <a:t>--Dump </a:t>
            </a:r>
            <a:r>
              <a:rPr lang="en-US" dirty="0" err="1" smtClean="0"/>
              <a:t>Max_temp</a:t>
            </a:r>
            <a:endParaRPr lang="en-US" dirty="0" smtClean="0"/>
          </a:p>
          <a:p>
            <a:r>
              <a:rPr lang="en-US" dirty="0" smtClean="0"/>
              <a:t>Or</a:t>
            </a:r>
          </a:p>
          <a:p>
            <a:r>
              <a:rPr lang="en-US" dirty="0" smtClean="0"/>
              <a:t>/*</a:t>
            </a:r>
            <a:br>
              <a:rPr lang="en-US" dirty="0" smtClean="0"/>
            </a:br>
            <a:r>
              <a:rPr lang="en-US" dirty="0" smtClean="0"/>
              <a:t>The following two lines have been commented out</a:t>
            </a:r>
            <a:br>
              <a:rPr lang="en-US" dirty="0" smtClean="0"/>
            </a:br>
            <a:r>
              <a:rPr lang="en-US" dirty="0" smtClean="0"/>
              <a:t>Dump </a:t>
            </a:r>
            <a:r>
              <a:rPr lang="en-US" dirty="0" err="1" smtClean="0"/>
              <a:t>Max_temp</a:t>
            </a:r>
            <a:r>
              <a:rPr lang="en-US" dirty="0" smtClean="0"/>
              <a:t>;</a:t>
            </a:r>
            <a:r>
              <a:rPr lang="en-US" dirty="0"/>
              <a:t/>
            </a:r>
            <a:br>
              <a:rPr lang="en-US" dirty="0"/>
            </a:br>
            <a:r>
              <a:rPr lang="en-US" dirty="0" smtClean="0"/>
              <a:t>Store </a:t>
            </a:r>
            <a:r>
              <a:rPr lang="en-US" dirty="0" err="1" smtClean="0"/>
              <a:t>MAX_temp</a:t>
            </a:r>
            <a:r>
              <a:rPr lang="en-US" dirty="0" smtClean="0"/>
              <a:t>;</a:t>
            </a:r>
            <a:r>
              <a:rPr lang="en-US" dirty="0"/>
              <a:t/>
            </a:r>
            <a:br>
              <a:rPr lang="en-US" dirty="0"/>
            </a:br>
            <a:r>
              <a:rPr lang="en-US" dirty="0" smtClean="0"/>
              <a:t>*/</a:t>
            </a:r>
          </a:p>
        </p:txBody>
      </p:sp>
    </p:spTree>
    <p:extLst>
      <p:ext uri="{BB962C8B-B14F-4D97-AF65-F5344CB8AC3E}">
        <p14:creationId xmlns:p14="http://schemas.microsoft.com/office/powerpoint/2010/main" val="32825759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 Records/Dealing with Null</a:t>
            </a:r>
            <a:endParaRPr lang="en-US" dirty="0"/>
          </a:p>
        </p:txBody>
      </p:sp>
      <p:sp>
        <p:nvSpPr>
          <p:cNvPr id="3" name="Content Placeholder 2"/>
          <p:cNvSpPr>
            <a:spLocks noGrp="1"/>
          </p:cNvSpPr>
          <p:nvPr>
            <p:ph idx="1"/>
          </p:nvPr>
        </p:nvSpPr>
        <p:spPr/>
        <p:txBody>
          <a:bodyPr/>
          <a:lstStyle/>
          <a:p>
            <a:r>
              <a:rPr lang="en-US" dirty="0" smtClean="0"/>
              <a:t>Null Handling is similar to Null. Unknown value or missing</a:t>
            </a:r>
          </a:p>
          <a:p>
            <a:r>
              <a:rPr lang="en-US" dirty="0" smtClean="0"/>
              <a:t>If a value cannot be cast during load, Pig will substitute a load</a:t>
            </a:r>
          </a:p>
          <a:p>
            <a:r>
              <a:rPr lang="en-US" dirty="0" smtClean="0"/>
              <a:t>Example</a:t>
            </a:r>
            <a:endParaRPr lang="en-US" dirty="0"/>
          </a:p>
        </p:txBody>
      </p:sp>
    </p:spTree>
    <p:extLst>
      <p:ext uri="{BB962C8B-B14F-4D97-AF65-F5344CB8AC3E}">
        <p14:creationId xmlns:p14="http://schemas.microsoft.com/office/powerpoint/2010/main" val="27939185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x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07374"/>
            <a:ext cx="6705600" cy="5524500"/>
          </a:xfrm>
          <a:prstGeom prst="rect">
            <a:avLst/>
          </a:prstGeom>
        </p:spPr>
      </p:pic>
    </p:spTree>
    <p:extLst>
      <p:ext uri="{BB962C8B-B14F-4D97-AF65-F5344CB8AC3E}">
        <p14:creationId xmlns:p14="http://schemas.microsoft.com/office/powerpoint/2010/main" val="34950371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Pig Commands</a:t>
            </a:r>
            <a:endParaRPr lang="en-US" dirty="0"/>
          </a:p>
        </p:txBody>
      </p:sp>
      <p:sp>
        <p:nvSpPr>
          <p:cNvPr id="4" name="Content Placeholder 3"/>
          <p:cNvSpPr>
            <a:spLocks noGrp="1"/>
          </p:cNvSpPr>
          <p:nvPr>
            <p:ph sz="half" idx="1"/>
          </p:nvPr>
        </p:nvSpPr>
        <p:spPr/>
        <p:txBody>
          <a:bodyPr>
            <a:normAutofit/>
          </a:bodyPr>
          <a:lstStyle/>
          <a:p>
            <a:r>
              <a:rPr lang="en-US" dirty="0" smtClean="0"/>
              <a:t>JOIN(inner)</a:t>
            </a:r>
          </a:p>
          <a:p>
            <a:r>
              <a:rPr lang="en-US" dirty="0" smtClean="0"/>
              <a:t>JOIN(outer)</a:t>
            </a:r>
            <a:endParaRPr lang="en-US" dirty="0"/>
          </a:p>
          <a:p>
            <a:r>
              <a:rPr lang="en-US" dirty="0" smtClean="0"/>
              <a:t>CROSS</a:t>
            </a:r>
            <a:endParaRPr lang="en-US" dirty="0"/>
          </a:p>
          <a:p>
            <a:r>
              <a:rPr lang="en-US" dirty="0" smtClean="0"/>
              <a:t>COGROUP</a:t>
            </a:r>
            <a:endParaRPr lang="en-US" dirty="0"/>
          </a:p>
        </p:txBody>
      </p:sp>
      <p:sp>
        <p:nvSpPr>
          <p:cNvPr id="5" name="Content Placeholder 4"/>
          <p:cNvSpPr>
            <a:spLocks noGrp="1"/>
          </p:cNvSpPr>
          <p:nvPr>
            <p:ph sz="half" idx="2"/>
          </p:nvPr>
        </p:nvSpPr>
        <p:spPr/>
        <p:txBody>
          <a:bodyPr>
            <a:normAutofit/>
          </a:bodyPr>
          <a:lstStyle/>
          <a:p>
            <a:r>
              <a:rPr lang="en-US" dirty="0" smtClean="0"/>
              <a:t>ORDER </a:t>
            </a:r>
            <a:r>
              <a:rPr lang="en-US" dirty="0"/>
              <a:t>BY</a:t>
            </a:r>
          </a:p>
          <a:p>
            <a:r>
              <a:rPr lang="en-US" dirty="0"/>
              <a:t>LIMIT</a:t>
            </a:r>
          </a:p>
          <a:p>
            <a:r>
              <a:rPr lang="en-US" dirty="0" smtClean="0"/>
              <a:t>UNION</a:t>
            </a:r>
            <a:endParaRPr lang="en-US" dirty="0"/>
          </a:p>
          <a:p>
            <a:r>
              <a:rPr lang="en-US" dirty="0"/>
              <a:t>SPLIT</a:t>
            </a:r>
          </a:p>
        </p:txBody>
      </p:sp>
    </p:spTree>
    <p:extLst>
      <p:ext uri="{BB962C8B-B14F-4D97-AF65-F5344CB8AC3E}">
        <p14:creationId xmlns:p14="http://schemas.microsoft.com/office/powerpoint/2010/main" val="42039671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5960</TotalTime>
  <Words>734</Words>
  <Application>Microsoft Macintosh PowerPoint</Application>
  <PresentationFormat>On-screen Show (4:3)</PresentationFormat>
  <Paragraphs>74</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Advantage</vt:lpstr>
      <vt:lpstr>Pig - Statements</vt:lpstr>
      <vt:lpstr>Deadlines &amp; Announcements</vt:lpstr>
      <vt:lpstr>Diagnostic Operators</vt:lpstr>
      <vt:lpstr>Load</vt:lpstr>
      <vt:lpstr>Store Functions</vt:lpstr>
      <vt:lpstr>Comments in Pig</vt:lpstr>
      <vt:lpstr>Corrupt Records/Dealing with Null</vt:lpstr>
      <vt:lpstr>PowerPoint Presentation</vt:lpstr>
      <vt:lpstr>Other Pig Commands</vt:lpstr>
      <vt:lpstr>Pig Built-in Functions</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88</cp:revision>
  <dcterms:created xsi:type="dcterms:W3CDTF">2014-09-03T11:44:36Z</dcterms:created>
  <dcterms:modified xsi:type="dcterms:W3CDTF">2015-10-04T19:25:12Z</dcterms:modified>
</cp:coreProperties>
</file>