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2"/>
  </p:notesMasterIdLst>
  <p:sldIdLst>
    <p:sldId id="256" r:id="rId2"/>
    <p:sldId id="280" r:id="rId3"/>
    <p:sldId id="287" r:id="rId4"/>
    <p:sldId id="288" r:id="rId5"/>
    <p:sldId id="282" r:id="rId6"/>
    <p:sldId id="283" r:id="rId7"/>
    <p:sldId id="284" r:id="rId8"/>
    <p:sldId id="285" r:id="rId9"/>
    <p:sldId id="286"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40" d="100"/>
          <a:sy n="40" d="100"/>
        </p:scale>
        <p:origin x="-19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transparently checksums all data written to it and by default verifies checksums when reading data. A separate checksum is created for every </a:t>
            </a:r>
            <a:r>
              <a:rPr lang="en-US" dirty="0" err="1" smtClean="0"/>
              <a:t>io.bytes.per.checksum</a:t>
            </a:r>
            <a:r>
              <a:rPr lang="en-US" dirty="0" smtClean="0"/>
              <a:t> bytes of data. The default is 512 bytes. </a:t>
            </a:r>
            <a:r>
              <a:rPr lang="en-US" dirty="0" err="1" smtClean="0"/>
              <a:t>Datanodes</a:t>
            </a:r>
            <a:r>
              <a:rPr lang="en-US" dirty="0" smtClean="0"/>
              <a:t> verify the data as they receive it for storage. Upon successful verification, the </a:t>
            </a:r>
            <a:r>
              <a:rPr lang="en-US" dirty="0" err="1" smtClean="0"/>
              <a:t>datanode</a:t>
            </a:r>
            <a:r>
              <a:rPr lang="en-US" dirty="0" smtClean="0"/>
              <a:t> stores both the data as well as the checksum. During a HDFS write, the client as mentioned </a:t>
            </a:r>
            <a:r>
              <a:rPr lang="en-US" dirty="0" err="1" smtClean="0"/>
              <a:t>previouslywrites</a:t>
            </a:r>
            <a:r>
              <a:rPr lang="en-US" dirty="0" smtClean="0"/>
              <a:t> to a pipeline of nodes - the last node in the pipeline verifies the checksum. If an error is detected, a checksum exception is thrown by the last </a:t>
            </a:r>
            <a:r>
              <a:rPr lang="en-US" dirty="0" err="1" smtClean="0"/>
              <a:t>datanode</a:t>
            </a:r>
            <a:r>
              <a:rPr lang="en-US" dirty="0" smtClean="0"/>
              <a:t>.</a:t>
            </a:r>
          </a:p>
          <a:p>
            <a:endParaRPr lang="en-US" dirty="0" smtClean="0"/>
          </a:p>
          <a:p>
            <a:r>
              <a:rPr lang="en-US" dirty="0" smtClean="0"/>
              <a:t>During the read, the client is sent a copy of the checksum as well. The client independently computes the checksum for the block it has just read, verifies it </a:t>
            </a:r>
            <a:r>
              <a:rPr lang="en-US" dirty="0" err="1" smtClean="0"/>
              <a:t>agains</a:t>
            </a:r>
            <a:r>
              <a:rPr lang="en-US" dirty="0" smtClean="0"/>
              <a:t> the stored checksum. In case of a mismatch, the </a:t>
            </a:r>
            <a:r>
              <a:rPr lang="en-US" dirty="0" err="1" smtClean="0"/>
              <a:t>namenode</a:t>
            </a:r>
            <a:r>
              <a:rPr lang="en-US" dirty="0" smtClean="0"/>
              <a:t> is informed before throwing a checksum exception - which in most cases will route the client to the next closest block.</a:t>
            </a:r>
          </a:p>
          <a:p>
            <a:endParaRPr lang="en-US" dirty="0" smtClean="0"/>
          </a:p>
          <a:p>
            <a:r>
              <a:rPr lang="en-US" dirty="0" smtClean="0"/>
              <a:t>Since more than one replica is stored, HDFS can auto-recover from a corrupt block, by copying one of the good replicas to produce a new uncorrupt replica. Typically, on receipt of a checksum exception during a read, the </a:t>
            </a:r>
            <a:r>
              <a:rPr lang="en-US" dirty="0" err="1" smtClean="0"/>
              <a:t>namenode</a:t>
            </a:r>
            <a:r>
              <a:rPr lang="en-US" dirty="0" smtClean="0"/>
              <a:t> marks the replica as corrupt and any future requests are not directed to this replica. The </a:t>
            </a:r>
            <a:r>
              <a:rPr lang="en-US" dirty="0" err="1" smtClean="0"/>
              <a:t>namenode</a:t>
            </a:r>
            <a:r>
              <a:rPr lang="en-US" dirty="0" smtClean="0"/>
              <a:t> will schedule a copy of the block to be replicated to another </a:t>
            </a:r>
            <a:r>
              <a:rPr lang="en-US" dirty="0" err="1" smtClean="0"/>
              <a:t>datanode</a:t>
            </a:r>
            <a:r>
              <a:rPr lang="en-US" dirty="0" smtClean="0"/>
              <a:t> to ensure that the block in question is replicated appropriately. Once the replication has succeeded, the corrupt block is deleted.</a:t>
            </a:r>
          </a:p>
          <a:p>
            <a:endParaRPr lang="en-US" dirty="0" smtClean="0"/>
          </a:p>
          <a:p>
            <a:r>
              <a:rPr lang="en-US" dirty="0" smtClean="0"/>
              <a:t>Each </a:t>
            </a:r>
            <a:r>
              <a:rPr lang="en-US" dirty="0" err="1" smtClean="0"/>
              <a:t>datanode</a:t>
            </a:r>
            <a:r>
              <a:rPr lang="en-US" dirty="0" smtClean="0"/>
              <a:t> keeps a persistent log of checksum verifications, so it knows the last time each of its blocks was verified. When a client successfully verifies a block, it tells the </a:t>
            </a:r>
            <a:r>
              <a:rPr lang="en-US" dirty="0" err="1" smtClean="0"/>
              <a:t>datanode</a:t>
            </a:r>
            <a:r>
              <a:rPr lang="en-US" dirty="0" smtClean="0"/>
              <a:t>, which updates its log. Aside from block verification on client reads, each </a:t>
            </a:r>
            <a:r>
              <a:rPr lang="en-US" dirty="0" err="1" smtClean="0"/>
              <a:t>datanode</a:t>
            </a:r>
            <a:r>
              <a:rPr lang="en-US" dirty="0" smtClean="0"/>
              <a:t> runs a </a:t>
            </a:r>
            <a:r>
              <a:rPr lang="en-US" dirty="0" err="1" smtClean="0"/>
              <a:t>DataBlockScanner</a:t>
            </a:r>
            <a:r>
              <a:rPr lang="en-US" dirty="0" smtClean="0"/>
              <a:t> in a background thread that periodically verifies all the blocks stored on the </a:t>
            </a:r>
            <a:r>
              <a:rPr lang="en-US" dirty="0" err="1" smtClean="0"/>
              <a:t>datanode</a:t>
            </a:r>
            <a:r>
              <a:rPr lang="en-US" dirty="0" smtClean="0"/>
              <a:t>. This is to guard against corruption due to “bit rot” in the physical storage media.</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2</a:t>
            </a:fld>
            <a:endParaRPr lang="en-US"/>
          </a:p>
        </p:txBody>
      </p:sp>
    </p:spTree>
    <p:extLst>
      <p:ext uri="{BB962C8B-B14F-4D97-AF65-F5344CB8AC3E}">
        <p14:creationId xmlns:p14="http://schemas.microsoft.com/office/powerpoint/2010/main" val="339342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compression algorithms exhibit a space/time trade-off: faster compression and de- compression speeds usually come at the expense of smaller space savings. The tools listed in Table above typically give some control over this trade-off at compression time by offering nine different options: –1 means optimize for speed, and -9 means optimize for space.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different tools have very different compression characteristics.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is a general- purpose compressor and sits in the middle of the space/time trade-off. Bzip2 com- presses more effectively than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but is slower. Bzip2’s decompression speed is faster than its compression speed, but it is still slower than the other formats. LZO, LZ4. and Snappy, on the other hand, all optimize for speed and are around an order of magnitude faster than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but compress less effectively. Snappy and LZ4 are also significantly faster than LZO for decompression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Splittable</a:t>
            </a:r>
            <a:r>
              <a:rPr lang="en-US" sz="1200" kern="1200" dirty="0" smtClean="0">
                <a:solidFill>
                  <a:schemeClr val="tx1"/>
                </a:solidFill>
                <a:effectLst/>
                <a:latin typeface="+mn-lt"/>
                <a:ea typeface="+mn-ea"/>
                <a:cs typeface="+mn-cs"/>
              </a:rPr>
              <a:t>” column in Table 4-1 indicates whether the compression format sup- ports splitting, that is, whether you can seek to any point in the stream and start reading from some point further on. </a:t>
            </a:r>
            <a:r>
              <a:rPr lang="en-US" sz="1200" kern="1200" dirty="0" err="1" smtClean="0">
                <a:solidFill>
                  <a:schemeClr val="tx1"/>
                </a:solidFill>
                <a:effectLst/>
                <a:latin typeface="+mn-lt"/>
                <a:ea typeface="+mn-ea"/>
                <a:cs typeface="+mn-cs"/>
              </a:rPr>
              <a:t>Splittable</a:t>
            </a:r>
            <a:r>
              <a:rPr lang="en-US" sz="1200" kern="1200" dirty="0" smtClean="0">
                <a:solidFill>
                  <a:schemeClr val="tx1"/>
                </a:solidFill>
                <a:effectLst/>
                <a:latin typeface="+mn-lt"/>
                <a:ea typeface="+mn-ea"/>
                <a:cs typeface="+mn-cs"/>
              </a:rPr>
              <a:t> compression formats are especially suitable for MapReduce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When considering how to compress data that will be processed by MapReduce, it is important to understand whether the compression format supports splitting. Consider an uncompressed file stored in HDFS whose size is 1 GB. With an HDFS block size of 64 MB, the file will be stored as 16 blocks, and a MapReduce job using this file as input will create 16 input splits, each processed independently as input to a separate map task. </a:t>
            </a:r>
            <a:endParaRPr lang="en-US" dirty="0" smtClean="0"/>
          </a:p>
          <a:p>
            <a:r>
              <a:rPr lang="en-US" sz="1200" kern="1200" dirty="0" smtClean="0">
                <a:solidFill>
                  <a:schemeClr val="tx1"/>
                </a:solidFill>
                <a:effectLst/>
                <a:latin typeface="+mn-lt"/>
                <a:ea typeface="+mn-ea"/>
                <a:cs typeface="+mn-cs"/>
              </a:rPr>
              <a:t>Imagine now that the file is a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-compressed file whose compressed size is 1 GB. As before, HDFS will store the file as 16 blocks. However, creating a split for each block won’t work, because it is impossible to start reading at an arbitrary point in the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stream and therefore impossible for a map task to read its split independently of the others. The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format uses DEFLATE to store the compressed data, and DEFLATE stores data as a series of compressed blocks. The problem is that the start of each block is not distinguished in any way that would allow a reader positioned at an arbitrary point in the stream to advance to the beginning of the next block, thereby synchronizing itself with the stream. For this reason,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does not support splitting. </a:t>
            </a:r>
            <a:endParaRPr lang="en-US" dirty="0" smtClean="0"/>
          </a:p>
          <a:p>
            <a:r>
              <a:rPr lang="en-US" sz="1200" kern="1200" dirty="0" smtClean="0">
                <a:solidFill>
                  <a:schemeClr val="tx1"/>
                </a:solidFill>
                <a:effectLst/>
                <a:latin typeface="+mn-lt"/>
                <a:ea typeface="+mn-ea"/>
                <a:cs typeface="+mn-cs"/>
              </a:rPr>
              <a:t>In this case, MapReduce will do the right thing and not try to split the </a:t>
            </a:r>
            <a:r>
              <a:rPr lang="en-US" sz="1200" kern="1200" dirty="0" err="1" smtClean="0">
                <a:solidFill>
                  <a:schemeClr val="tx1"/>
                </a:solidFill>
                <a:effectLst/>
                <a:latin typeface="+mn-lt"/>
                <a:ea typeface="+mn-ea"/>
                <a:cs typeface="+mn-cs"/>
              </a:rPr>
              <a:t>gzipped</a:t>
            </a:r>
            <a:r>
              <a:rPr lang="en-US" sz="1200" kern="1200" dirty="0" smtClean="0">
                <a:solidFill>
                  <a:schemeClr val="tx1"/>
                </a:solidFill>
                <a:effectLst/>
                <a:latin typeface="+mn-lt"/>
                <a:ea typeface="+mn-ea"/>
                <a:cs typeface="+mn-cs"/>
              </a:rPr>
              <a:t> file, since it knows that the input is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-compressed (by looking at the filename extension) and that </a:t>
            </a:r>
            <a:r>
              <a:rPr lang="en-US" sz="1200" kern="1200" dirty="0" err="1" smtClean="0">
                <a:solidFill>
                  <a:schemeClr val="tx1"/>
                </a:solidFill>
                <a:effectLst/>
                <a:latin typeface="+mn-lt"/>
                <a:ea typeface="+mn-ea"/>
                <a:cs typeface="+mn-cs"/>
              </a:rPr>
              <a:t>gzip</a:t>
            </a:r>
            <a:r>
              <a:rPr lang="en-US" sz="1200" kern="1200" dirty="0" smtClean="0">
                <a:solidFill>
                  <a:schemeClr val="tx1"/>
                </a:solidFill>
                <a:effectLst/>
                <a:latin typeface="+mn-lt"/>
                <a:ea typeface="+mn-ea"/>
                <a:cs typeface="+mn-cs"/>
              </a:rPr>
              <a:t> does not support splitting. This will work, but at the expense of locality: a single map will process the 16 HDFS blocks, most of which will not be local to the map. Also, with fewer maps, the job is less granular and so may take longer to run.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3</a:t>
            </a:fld>
            <a:endParaRPr lang="en-US"/>
          </a:p>
        </p:txBody>
      </p:sp>
    </p:spTree>
    <p:extLst>
      <p:ext uri="{BB962C8B-B14F-4D97-AF65-F5344CB8AC3E}">
        <p14:creationId xmlns:p14="http://schemas.microsoft.com/office/powerpoint/2010/main" val="1642431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Configuration</a:t>
            </a:r>
            <a:r>
              <a:rPr lang="en-US" sz="1200" b="1" kern="1200" baseline="0" dirty="0" smtClean="0">
                <a:solidFill>
                  <a:schemeClr val="tx1"/>
                </a:solidFill>
                <a:effectLst/>
                <a:latin typeface="+mn-lt"/>
                <a:ea typeface="+mn-ea"/>
                <a:cs typeface="+mn-cs"/>
              </a:rPr>
              <a:t> Property for compressing output of a reduce job:</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To compress the output of a MapReduce job, in the job configuration, set the </a:t>
            </a:r>
            <a:r>
              <a:rPr lang="en-US" sz="1200" b="0" kern="1200" dirty="0" err="1" smtClean="0">
                <a:solidFill>
                  <a:schemeClr val="tx1"/>
                </a:solidFill>
                <a:effectLst/>
                <a:latin typeface="+mn-lt"/>
                <a:ea typeface="+mn-ea"/>
                <a:cs typeface="+mn-cs"/>
              </a:rPr>
              <a:t>mapred.output.compress</a:t>
            </a:r>
            <a:r>
              <a:rPr lang="en-US" sz="1200" b="0" kern="1200" dirty="0" smtClean="0">
                <a:solidFill>
                  <a:schemeClr val="tx1"/>
                </a:solidFill>
                <a:effectLst/>
                <a:latin typeface="+mn-lt"/>
                <a:ea typeface="+mn-ea"/>
                <a:cs typeface="+mn-cs"/>
              </a:rPr>
              <a:t> property to true and the </a:t>
            </a:r>
            <a:r>
              <a:rPr lang="en-US" sz="1200" b="0" kern="1200" dirty="0" err="1" smtClean="0">
                <a:solidFill>
                  <a:schemeClr val="tx1"/>
                </a:solidFill>
                <a:effectLst/>
                <a:latin typeface="+mn-lt"/>
                <a:ea typeface="+mn-ea"/>
                <a:cs typeface="+mn-cs"/>
              </a:rPr>
              <a:t>mapred.output.compression.codec</a:t>
            </a:r>
            <a:r>
              <a:rPr lang="en-US" sz="1200" b="0" kern="1200" dirty="0" smtClean="0">
                <a:solidFill>
                  <a:schemeClr val="tx1"/>
                </a:solidFill>
                <a:effectLst/>
                <a:latin typeface="+mn-lt"/>
                <a:ea typeface="+mn-ea"/>
                <a:cs typeface="+mn-cs"/>
              </a:rPr>
              <a:t> property to the </a:t>
            </a:r>
            <a:r>
              <a:rPr lang="en-US" sz="1200" b="0" kern="1200" dirty="0" err="1" smtClean="0">
                <a:solidFill>
                  <a:schemeClr val="tx1"/>
                </a:solidFill>
                <a:effectLst/>
                <a:latin typeface="+mn-lt"/>
                <a:ea typeface="+mn-ea"/>
                <a:cs typeface="+mn-cs"/>
              </a:rPr>
              <a:t>classname</a:t>
            </a:r>
            <a:r>
              <a:rPr lang="en-US" sz="1200" b="0" kern="1200" dirty="0" smtClean="0">
                <a:solidFill>
                  <a:schemeClr val="tx1"/>
                </a:solidFill>
                <a:effectLst/>
                <a:latin typeface="+mn-lt"/>
                <a:ea typeface="+mn-ea"/>
                <a:cs typeface="+mn-cs"/>
              </a:rPr>
              <a:t> of the compression codec you want to use. </a:t>
            </a:r>
            <a:endParaRPr lang="en-US" b="0" dirty="0" smtClean="0"/>
          </a:p>
          <a:p>
            <a:endParaRPr lang="en-US" b="0" dirty="0" smtClean="0"/>
          </a:p>
          <a:p>
            <a:r>
              <a:rPr lang="en-US" b="1" dirty="0" smtClean="0"/>
              <a:t>Convenience Methods</a:t>
            </a:r>
            <a:r>
              <a:rPr lang="en-US" b="1" baseline="0" dirty="0" smtClean="0"/>
              <a:t> for compression output of a reduce job:</a:t>
            </a:r>
            <a:endParaRPr lang="en-US" b="1" dirty="0" smtClean="0"/>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effectLst/>
                <a:latin typeface="+mn-lt"/>
                <a:ea typeface="+mn-ea"/>
                <a:cs typeface="+mn-cs"/>
              </a:rPr>
              <a:t>FileOutputFormat.setCompressOutput</a:t>
            </a:r>
            <a:r>
              <a:rPr lang="en-US" sz="1200" b="0" kern="1200" dirty="0" smtClean="0">
                <a:solidFill>
                  <a:schemeClr val="tx1"/>
                </a:solidFill>
                <a:effectLst/>
                <a:latin typeface="+mn-lt"/>
                <a:ea typeface="+mn-ea"/>
                <a:cs typeface="+mn-cs"/>
              </a:rPr>
              <a:t>(job, true);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effectLst/>
                <a:latin typeface="+mn-lt"/>
                <a:ea typeface="+mn-ea"/>
                <a:cs typeface="+mn-cs"/>
              </a:rPr>
              <a:t>FileOutputFormat.setOutputCompressorClass</a:t>
            </a:r>
            <a:r>
              <a:rPr lang="en-US" sz="1200" b="0" kern="1200" dirty="0" smtClean="0">
                <a:solidFill>
                  <a:schemeClr val="tx1"/>
                </a:solidFill>
                <a:effectLst/>
                <a:latin typeface="+mn-lt"/>
                <a:ea typeface="+mn-ea"/>
                <a:cs typeface="+mn-cs"/>
              </a:rPr>
              <a:t>(job, </a:t>
            </a:r>
            <a:r>
              <a:rPr lang="en-US" sz="1200" b="0" kern="1200" dirty="0" err="1" smtClean="0">
                <a:solidFill>
                  <a:schemeClr val="tx1"/>
                </a:solidFill>
                <a:effectLst/>
                <a:latin typeface="+mn-lt"/>
                <a:ea typeface="+mn-ea"/>
                <a:cs typeface="+mn-cs"/>
              </a:rPr>
              <a:t>GzipCodec.class</a:t>
            </a:r>
            <a:r>
              <a:rPr lang="en-US" sz="1200" b="0" kern="1200" dirty="0" smtClean="0">
                <a:solidFill>
                  <a:schemeClr val="tx1"/>
                </a:solidFill>
                <a:effectLst/>
                <a:latin typeface="+mn-lt"/>
                <a:ea typeface="+mn-ea"/>
                <a:cs typeface="+mn-cs"/>
              </a:rPr>
              <a:t>); </a:t>
            </a:r>
            <a:endParaRPr lang="en-US" b="0"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Configuration</a:t>
            </a:r>
            <a:r>
              <a:rPr lang="en-US" sz="1200" b="1" kern="1200" baseline="0" dirty="0" smtClean="0">
                <a:solidFill>
                  <a:schemeClr val="tx1"/>
                </a:solidFill>
                <a:effectLst/>
                <a:latin typeface="+mn-lt"/>
                <a:ea typeface="+mn-ea"/>
                <a:cs typeface="+mn-cs"/>
              </a:rPr>
              <a:t> Property for compressing output of a </a:t>
            </a:r>
            <a:r>
              <a:rPr lang="en-US" sz="1200" b="1" kern="1200" baseline="0" dirty="0" err="1" smtClean="0">
                <a:solidFill>
                  <a:schemeClr val="tx1"/>
                </a:solidFill>
                <a:effectLst/>
                <a:latin typeface="+mn-lt"/>
                <a:ea typeface="+mn-ea"/>
                <a:cs typeface="+mn-cs"/>
              </a:rPr>
              <a:t>mapjob</a:t>
            </a:r>
            <a:r>
              <a:rPr lang="en-US" sz="1200" b="1"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To compress the output of a MapReduce job, in the job configuration, set the </a:t>
            </a:r>
            <a:r>
              <a:rPr lang="en-US" sz="1200" b="0" kern="1200" dirty="0" err="1" smtClean="0">
                <a:solidFill>
                  <a:schemeClr val="tx1"/>
                </a:solidFill>
                <a:effectLst/>
                <a:latin typeface="+mn-lt"/>
                <a:ea typeface="+mn-ea"/>
                <a:cs typeface="+mn-cs"/>
              </a:rPr>
              <a:t>mapred.output.compress.map</a:t>
            </a:r>
            <a:r>
              <a:rPr lang="en-US" sz="1200" b="0" kern="1200" dirty="0" smtClean="0">
                <a:solidFill>
                  <a:schemeClr val="tx1"/>
                </a:solidFill>
                <a:effectLst/>
                <a:latin typeface="+mn-lt"/>
                <a:ea typeface="+mn-ea"/>
                <a:cs typeface="+mn-cs"/>
              </a:rPr>
              <a:t> property to true and the </a:t>
            </a:r>
            <a:r>
              <a:rPr lang="en-US" sz="1200" b="0" kern="1200" dirty="0" err="1" smtClean="0">
                <a:solidFill>
                  <a:schemeClr val="tx1"/>
                </a:solidFill>
                <a:effectLst/>
                <a:latin typeface="+mn-lt"/>
                <a:ea typeface="+mn-ea"/>
                <a:cs typeface="+mn-cs"/>
              </a:rPr>
              <a:t>mapred.map.output.compression.codec</a:t>
            </a:r>
            <a:r>
              <a:rPr lang="en-US" sz="1200" b="0" kern="1200" dirty="0" smtClean="0">
                <a:solidFill>
                  <a:schemeClr val="tx1"/>
                </a:solidFill>
                <a:effectLst/>
                <a:latin typeface="+mn-lt"/>
                <a:ea typeface="+mn-ea"/>
                <a:cs typeface="+mn-cs"/>
              </a:rPr>
              <a:t> property to the </a:t>
            </a:r>
            <a:r>
              <a:rPr lang="en-US" sz="1200" b="0" kern="1200" dirty="0" err="1" smtClean="0">
                <a:solidFill>
                  <a:schemeClr val="tx1"/>
                </a:solidFill>
                <a:effectLst/>
                <a:latin typeface="+mn-lt"/>
                <a:ea typeface="+mn-ea"/>
                <a:cs typeface="+mn-cs"/>
              </a:rPr>
              <a:t>classname</a:t>
            </a:r>
            <a:r>
              <a:rPr lang="en-US" sz="1200" b="0" kern="1200" dirty="0" smtClean="0">
                <a:solidFill>
                  <a:schemeClr val="tx1"/>
                </a:solidFill>
                <a:effectLst/>
                <a:latin typeface="+mn-lt"/>
                <a:ea typeface="+mn-ea"/>
                <a:cs typeface="+mn-cs"/>
              </a:rPr>
              <a:t> of the compression codec you want to use.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Convenience Methods for compression output of a map</a:t>
            </a:r>
            <a:r>
              <a:rPr lang="en-US" sz="1200" b="1" kern="1200" baseline="0" dirty="0" smtClean="0">
                <a:solidFill>
                  <a:schemeClr val="tx1"/>
                </a:solidFill>
                <a:effectLst/>
                <a:latin typeface="+mn-lt"/>
                <a:ea typeface="+mn-ea"/>
                <a:cs typeface="+mn-cs"/>
              </a:rPr>
              <a:t> job:</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Configuration </a:t>
            </a:r>
            <a:r>
              <a:rPr lang="en-US" sz="1200" kern="1200" dirty="0" err="1" smtClean="0">
                <a:solidFill>
                  <a:schemeClr val="tx1"/>
                </a:solidFill>
                <a:effectLst/>
                <a:latin typeface="+mn-lt"/>
                <a:ea typeface="+mn-ea"/>
                <a:cs typeface="+mn-cs"/>
              </a:rPr>
              <a:t>conf</a:t>
            </a:r>
            <a:r>
              <a:rPr lang="en-US" sz="1200" kern="1200" dirty="0" smtClean="0">
                <a:solidFill>
                  <a:schemeClr val="tx1"/>
                </a:solidFill>
                <a:effectLst/>
                <a:latin typeface="+mn-lt"/>
                <a:ea typeface="+mn-ea"/>
                <a:cs typeface="+mn-cs"/>
              </a:rPr>
              <a:t> = new Configuration();</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conf.setBoolean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mapred.compress.map.output</a:t>
            </a:r>
            <a:r>
              <a:rPr lang="en-US" sz="1200" kern="1200" dirty="0" smtClean="0">
                <a:solidFill>
                  <a:schemeClr val="tx1"/>
                </a:solidFill>
                <a:effectLst/>
                <a:latin typeface="+mn-lt"/>
                <a:ea typeface="+mn-ea"/>
                <a:cs typeface="+mn-cs"/>
              </a:rPr>
              <a:t>", true);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conf.setClass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mapred.map.output.compression.codec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GzipCodec.class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CompressionCodec.class</a:t>
            </a:r>
            <a:r>
              <a:rPr lang="en-US" sz="1200" kern="1200" dirty="0" smtClean="0">
                <a:solidFill>
                  <a:schemeClr val="tx1"/>
                </a:solidFill>
                <a:effectLst/>
                <a:latin typeface="+mn-lt"/>
                <a:ea typeface="+mn-ea"/>
                <a:cs typeface="+mn-cs"/>
              </a:rPr>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4</a:t>
            </a:fld>
            <a:endParaRPr lang="en-US"/>
          </a:p>
        </p:txBody>
      </p:sp>
    </p:spTree>
    <p:extLst>
      <p:ext uri="{BB962C8B-B14F-4D97-AF65-F5344CB8AC3E}">
        <p14:creationId xmlns:p14="http://schemas.microsoft.com/office/powerpoint/2010/main" val="328731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Imagine a </a:t>
            </a:r>
            <a:r>
              <a:rPr lang="en-US" sz="1200" kern="1200" dirty="0" err="1" smtClean="0">
                <a:solidFill>
                  <a:schemeClr val="tx1"/>
                </a:solidFill>
                <a:effectLst/>
                <a:latin typeface="+mn-lt"/>
                <a:ea typeface="+mn-ea"/>
                <a:cs typeface="+mn-cs"/>
              </a:rPr>
              <a:t>logfile</a:t>
            </a:r>
            <a:r>
              <a:rPr lang="en-US" sz="1200" kern="1200" dirty="0" smtClean="0">
                <a:solidFill>
                  <a:schemeClr val="tx1"/>
                </a:solidFill>
                <a:effectLst/>
                <a:latin typeface="+mn-lt"/>
                <a:ea typeface="+mn-ea"/>
                <a:cs typeface="+mn-cs"/>
              </a:rPr>
              <a:t> where each log record is a new line of text. If you want to log binary types, plain text isn’t a suitable format. </a:t>
            </a:r>
            <a:r>
              <a:rPr lang="en-US" sz="1200" kern="1200" dirty="0" err="1" smtClean="0">
                <a:solidFill>
                  <a:schemeClr val="tx1"/>
                </a:solidFill>
                <a:effectLst/>
                <a:latin typeface="+mn-lt"/>
                <a:ea typeface="+mn-ea"/>
                <a:cs typeface="+mn-cs"/>
              </a:rPr>
              <a:t>Hadoop’s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SequenceFile</a:t>
            </a:r>
            <a:r>
              <a:rPr lang="en-US" sz="1200" kern="1200" dirty="0" smtClean="0">
                <a:solidFill>
                  <a:schemeClr val="tx1"/>
                </a:solidFill>
                <a:effectLst/>
                <a:latin typeface="+mn-lt"/>
                <a:ea typeface="+mn-ea"/>
                <a:cs typeface="+mn-cs"/>
              </a:rPr>
              <a:t> class fits the bill in this situation, providing a persistent data structure for binary key-value pairs. To use it as a </a:t>
            </a:r>
            <a:r>
              <a:rPr lang="en-US" sz="1200" kern="1200" dirty="0" err="1" smtClean="0">
                <a:solidFill>
                  <a:schemeClr val="tx1"/>
                </a:solidFill>
                <a:effectLst/>
                <a:latin typeface="+mn-lt"/>
                <a:ea typeface="+mn-ea"/>
                <a:cs typeface="+mn-cs"/>
              </a:rPr>
              <a:t>logfile</a:t>
            </a:r>
            <a:r>
              <a:rPr lang="en-US" sz="1200" kern="1200" dirty="0" smtClean="0">
                <a:solidFill>
                  <a:schemeClr val="tx1"/>
                </a:solidFill>
                <a:effectLst/>
                <a:latin typeface="+mn-lt"/>
                <a:ea typeface="+mn-ea"/>
                <a:cs typeface="+mn-cs"/>
              </a:rPr>
              <a:t> format, you would choose a key, such as timestamp represented by a </a:t>
            </a:r>
            <a:r>
              <a:rPr lang="en-US" sz="1200" kern="1200" dirty="0" err="1" smtClean="0">
                <a:solidFill>
                  <a:schemeClr val="tx1"/>
                </a:solidFill>
                <a:effectLst/>
                <a:latin typeface="+mn-lt"/>
                <a:ea typeface="+mn-ea"/>
                <a:cs typeface="+mn-cs"/>
              </a:rPr>
              <a:t>LongWritable</a:t>
            </a:r>
            <a:r>
              <a:rPr lang="en-US" sz="1200" kern="1200" dirty="0" smtClean="0">
                <a:solidFill>
                  <a:schemeClr val="tx1"/>
                </a:solidFill>
                <a:effectLst/>
                <a:latin typeface="+mn-lt"/>
                <a:ea typeface="+mn-ea"/>
                <a:cs typeface="+mn-cs"/>
              </a:rPr>
              <a:t>, and the value would be Writable that represents the quantity being logged.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SequenceFiles</a:t>
            </a:r>
            <a:r>
              <a:rPr lang="en-US" sz="1200" kern="1200" dirty="0" smtClean="0">
                <a:solidFill>
                  <a:schemeClr val="tx1"/>
                </a:solidFill>
                <a:effectLst/>
                <a:latin typeface="+mn-lt"/>
                <a:ea typeface="+mn-ea"/>
                <a:cs typeface="+mn-cs"/>
              </a:rPr>
              <a:t> also work well as containers for smaller files. HDFS and MapReduce are optimized for large files, so packing files into a </a:t>
            </a:r>
            <a:r>
              <a:rPr lang="en-US" sz="1200" kern="1200" dirty="0" err="1" smtClean="0">
                <a:solidFill>
                  <a:schemeClr val="tx1"/>
                </a:solidFill>
                <a:effectLst/>
                <a:latin typeface="+mn-lt"/>
                <a:ea typeface="+mn-ea"/>
                <a:cs typeface="+mn-cs"/>
              </a:rPr>
              <a:t>SequenceFile</a:t>
            </a:r>
            <a:r>
              <a:rPr lang="en-US" sz="1200" kern="1200" dirty="0" smtClean="0">
                <a:solidFill>
                  <a:schemeClr val="tx1"/>
                </a:solidFill>
                <a:effectLst/>
                <a:latin typeface="+mn-lt"/>
                <a:ea typeface="+mn-ea"/>
                <a:cs typeface="+mn-cs"/>
              </a:rPr>
              <a:t> makes storing and processing the smaller files more efficient </a:t>
            </a:r>
            <a:endParaRPr lang="en-US" dirty="0" smtClean="0"/>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5</a:t>
            </a:fld>
            <a:endParaRPr lang="en-US"/>
          </a:p>
        </p:txBody>
      </p:sp>
    </p:spTree>
    <p:extLst>
      <p:ext uri="{BB962C8B-B14F-4D97-AF65-F5344CB8AC3E}">
        <p14:creationId xmlns:p14="http://schemas.microsoft.com/office/powerpoint/2010/main" val="429159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sequence file consists of a header followed by one or more records (see Figure). The first three bytes of a sequence file are the bytes SEQ, which acts as a magic number, followed by a single byte representing the version number. The header contains other fields, including the names of the key and value classes, compression details, user- defined metadata, and the sync marker.14 Recall that the sync marker is used to allow a reader to synchronize to a record boundary from any position in the file. Each file has a randomly generated sync marker, whose value is stored in the header. Sync markers appear between records in the sequence file. They are designed to incur less than a 1% storage overhead, so they don’t necessarily appear between every pair of records (such is the case for short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internal format of the records depends on whether compression is enabled, and if it is, whether it is record compression or block compression. </a:t>
            </a:r>
            <a:endParaRPr lang="en-US" dirty="0" smtClean="0"/>
          </a:p>
          <a:p>
            <a:r>
              <a:rPr lang="en-US" sz="1200" kern="1200" dirty="0" smtClean="0">
                <a:solidFill>
                  <a:schemeClr val="tx1"/>
                </a:solidFill>
                <a:effectLst/>
                <a:latin typeface="+mn-lt"/>
                <a:ea typeface="+mn-ea"/>
                <a:cs typeface="+mn-cs"/>
              </a:rPr>
              <a:t>If no compression is enabled (the default), each record is made up of the record length (in bytes), the key length, the key, and then the value. The length fields are written as four-byte integers adhering to the contract of the </a:t>
            </a:r>
            <a:r>
              <a:rPr lang="en-US" sz="1200" kern="1200" dirty="0" err="1" smtClean="0">
                <a:solidFill>
                  <a:schemeClr val="tx1"/>
                </a:solidFill>
                <a:effectLst/>
                <a:latin typeface="+mn-lt"/>
                <a:ea typeface="+mn-ea"/>
                <a:cs typeface="+mn-cs"/>
              </a:rPr>
              <a:t>writeInt</a:t>
            </a:r>
            <a:r>
              <a:rPr lang="en-US" sz="1200" kern="1200" dirty="0" smtClean="0">
                <a:solidFill>
                  <a:schemeClr val="tx1"/>
                </a:solidFill>
                <a:effectLst/>
                <a:latin typeface="+mn-lt"/>
                <a:ea typeface="+mn-ea"/>
                <a:cs typeface="+mn-cs"/>
              </a:rPr>
              <a:t>() method of </a:t>
            </a:r>
            <a:r>
              <a:rPr lang="en-US" sz="1200" kern="1200" dirty="0" err="1" smtClean="0">
                <a:solidFill>
                  <a:schemeClr val="tx1"/>
                </a:solidFill>
                <a:effectLst/>
                <a:latin typeface="+mn-lt"/>
                <a:ea typeface="+mn-ea"/>
                <a:cs typeface="+mn-cs"/>
              </a:rPr>
              <a:t>java.io.Data</a:t>
            </a:r>
            <a:r>
              <a:rPr lang="en-US" sz="1200" kern="1200" dirty="0" smtClean="0">
                <a:solidFill>
                  <a:schemeClr val="tx1"/>
                </a:solidFill>
                <a:effectLst/>
                <a:latin typeface="+mn-lt"/>
                <a:ea typeface="+mn-ea"/>
                <a:cs typeface="+mn-cs"/>
              </a:rPr>
              <a:t> Output. Keys and values are serialized using the Serialization defined for the class being written to the sequence file. </a:t>
            </a:r>
            <a:endParaRPr lang="en-US" dirty="0" smtClean="0"/>
          </a:p>
          <a:p>
            <a:r>
              <a:rPr lang="en-US" sz="1200" kern="1200" dirty="0" smtClean="0">
                <a:solidFill>
                  <a:schemeClr val="tx1"/>
                </a:solidFill>
                <a:effectLst/>
                <a:latin typeface="+mn-lt"/>
                <a:ea typeface="+mn-ea"/>
                <a:cs typeface="+mn-cs"/>
              </a:rPr>
              <a:t>The format for record compression is almost identical to no compression, except the value bytes are compressed using the codec defined in the header. Note that keys are not compressed.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7</a:t>
            </a:fld>
            <a:endParaRPr lang="en-US"/>
          </a:p>
        </p:txBody>
      </p:sp>
    </p:spTree>
    <p:extLst>
      <p:ext uri="{BB962C8B-B14F-4D97-AF65-F5344CB8AC3E}">
        <p14:creationId xmlns:p14="http://schemas.microsoft.com/office/powerpoint/2010/main" val="4992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8</a:t>
            </a:fld>
            <a:endParaRPr lang="en-US"/>
          </a:p>
        </p:txBody>
      </p:sp>
    </p:spTree>
    <p:extLst>
      <p:ext uri="{BB962C8B-B14F-4D97-AF65-F5344CB8AC3E}">
        <p14:creationId xmlns:p14="http://schemas.microsoft.com/office/powerpoint/2010/main" val="161544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MapFile</a:t>
            </a:r>
            <a:r>
              <a:rPr lang="en-US" sz="1200" kern="1200" dirty="0" smtClean="0">
                <a:solidFill>
                  <a:schemeClr val="tx1"/>
                </a:solidFill>
                <a:effectLst/>
                <a:latin typeface="+mn-lt"/>
                <a:ea typeface="+mn-ea"/>
                <a:cs typeface="+mn-cs"/>
              </a:rPr>
              <a:t> is a sorted </a:t>
            </a:r>
            <a:r>
              <a:rPr lang="en-US" sz="1200" kern="1200" dirty="0" err="1" smtClean="0">
                <a:solidFill>
                  <a:schemeClr val="tx1"/>
                </a:solidFill>
                <a:effectLst/>
                <a:latin typeface="+mn-lt"/>
                <a:ea typeface="+mn-ea"/>
                <a:cs typeface="+mn-cs"/>
              </a:rPr>
              <a:t>SequenceFile</a:t>
            </a:r>
            <a:r>
              <a:rPr lang="en-US" sz="1200" kern="1200" dirty="0" smtClean="0">
                <a:solidFill>
                  <a:schemeClr val="tx1"/>
                </a:solidFill>
                <a:effectLst/>
                <a:latin typeface="+mn-lt"/>
                <a:ea typeface="+mn-ea"/>
                <a:cs typeface="+mn-cs"/>
              </a:rPr>
              <a:t> with an index to permit lookups by key. </a:t>
            </a:r>
            <a:r>
              <a:rPr lang="en-US" sz="1200" kern="1200" dirty="0" err="1" smtClean="0">
                <a:solidFill>
                  <a:schemeClr val="tx1"/>
                </a:solidFill>
                <a:effectLst/>
                <a:latin typeface="+mn-lt"/>
                <a:ea typeface="+mn-ea"/>
                <a:cs typeface="+mn-cs"/>
              </a:rPr>
              <a:t>MapFile</a:t>
            </a:r>
            <a:r>
              <a:rPr lang="en-US" sz="1200" kern="1200" dirty="0" smtClean="0">
                <a:solidFill>
                  <a:schemeClr val="tx1"/>
                </a:solidFill>
                <a:effectLst/>
                <a:latin typeface="+mn-lt"/>
                <a:ea typeface="+mn-ea"/>
                <a:cs typeface="+mn-cs"/>
              </a:rPr>
              <a:t> can be thought of as a persistent form of </a:t>
            </a:r>
            <a:r>
              <a:rPr lang="en-US" sz="1200" kern="1200" dirty="0" err="1" smtClean="0">
                <a:solidFill>
                  <a:schemeClr val="tx1"/>
                </a:solidFill>
                <a:effectLst/>
                <a:latin typeface="+mn-lt"/>
                <a:ea typeface="+mn-ea"/>
                <a:cs typeface="+mn-cs"/>
              </a:rPr>
              <a:t>java.util.Map</a:t>
            </a:r>
            <a:r>
              <a:rPr lang="en-US" sz="1200" kern="1200" dirty="0" smtClean="0">
                <a:solidFill>
                  <a:schemeClr val="tx1"/>
                </a:solidFill>
                <a:effectLst/>
                <a:latin typeface="+mn-lt"/>
                <a:ea typeface="+mn-ea"/>
                <a:cs typeface="+mn-cs"/>
              </a:rPr>
              <a:t> (although it doesn’t implement this interface), which is able to grow beyond the size of a Map that is kept in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9</a:t>
            </a:fld>
            <a:endParaRPr lang="en-US"/>
          </a:p>
        </p:txBody>
      </p:sp>
    </p:spTree>
    <p:extLst>
      <p:ext uri="{BB962C8B-B14F-4D97-AF65-F5344CB8AC3E}">
        <p14:creationId xmlns:p14="http://schemas.microsoft.com/office/powerpoint/2010/main" val="200195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9/17/15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9/17/15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Compression, </a:t>
            </a:r>
            <a:r>
              <a:rPr lang="en-US" dirty="0" err="1" smtClean="0"/>
              <a:t>Sequnece</a:t>
            </a:r>
            <a:r>
              <a:rPr lang="en-US" dirty="0" smtClean="0"/>
              <a:t> Files</a:t>
            </a:r>
            <a:br>
              <a:rPr lang="en-US" dirty="0" smtClean="0"/>
            </a:b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How?</a:t>
            </a:r>
          </a:p>
          <a:p>
            <a:pPr lvl="1"/>
            <a:r>
              <a:rPr lang="en-US" dirty="0" smtClean="0"/>
              <a:t>Read</a:t>
            </a:r>
          </a:p>
          <a:p>
            <a:pPr lvl="1"/>
            <a:r>
              <a:rPr lang="en-US" dirty="0" smtClean="0"/>
              <a:t>Write</a:t>
            </a:r>
          </a:p>
          <a:p>
            <a:r>
              <a:rPr lang="en-US" dirty="0" smtClean="0"/>
              <a:t>Can it be done in the background?</a:t>
            </a:r>
            <a:endParaRPr lang="en-US" dirty="0"/>
          </a:p>
        </p:txBody>
      </p:sp>
      <p:sp>
        <p:nvSpPr>
          <p:cNvPr id="4" name="TextBox 3"/>
          <p:cNvSpPr txBox="1"/>
          <p:nvPr/>
        </p:nvSpPr>
        <p:spPr>
          <a:xfrm>
            <a:off x="453053" y="6535874"/>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33786640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in Hadoop</a:t>
            </a:r>
            <a:endParaRPr lang="en-US" dirty="0"/>
          </a:p>
        </p:txBody>
      </p:sp>
      <p:pic>
        <p:nvPicPr>
          <p:cNvPr id="5" name="Content Placeholder 4" descr="compression.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00" t="-5225"/>
          <a:stretch/>
        </p:blipFill>
        <p:spPr/>
      </p:pic>
      <p:sp>
        <p:nvSpPr>
          <p:cNvPr id="4" name="TextBox 3"/>
          <p:cNvSpPr txBox="1"/>
          <p:nvPr/>
        </p:nvSpPr>
        <p:spPr>
          <a:xfrm>
            <a:off x="352819" y="6467035"/>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40152168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Phase Compression</a:t>
            </a:r>
            <a:endParaRPr lang="en-US" dirty="0"/>
          </a:p>
        </p:txBody>
      </p:sp>
      <p:sp>
        <p:nvSpPr>
          <p:cNvPr id="3" name="Content Placeholder 2"/>
          <p:cNvSpPr>
            <a:spLocks noGrp="1"/>
          </p:cNvSpPr>
          <p:nvPr>
            <p:ph idx="1"/>
          </p:nvPr>
        </p:nvSpPr>
        <p:spPr/>
        <p:txBody>
          <a:bodyPr/>
          <a:lstStyle/>
          <a:p>
            <a:r>
              <a:rPr lang="en-US" dirty="0" smtClean="0"/>
              <a:t>Using Configuration properties</a:t>
            </a:r>
          </a:p>
          <a:p>
            <a:r>
              <a:rPr lang="en-US" dirty="0" smtClean="0"/>
              <a:t>Using Convenience methods</a:t>
            </a:r>
            <a:endParaRPr lang="en-US" dirty="0"/>
          </a:p>
        </p:txBody>
      </p:sp>
      <p:sp>
        <p:nvSpPr>
          <p:cNvPr id="4" name="TextBox 3"/>
          <p:cNvSpPr txBox="1"/>
          <p:nvPr/>
        </p:nvSpPr>
        <p:spPr>
          <a:xfrm>
            <a:off x="493952" y="6537586"/>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29778989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based Data Structures</a:t>
            </a:r>
            <a:endParaRPr lang="en-US" dirty="0"/>
          </a:p>
        </p:txBody>
      </p:sp>
      <p:sp>
        <p:nvSpPr>
          <p:cNvPr id="3" name="Content Placeholder 2"/>
          <p:cNvSpPr>
            <a:spLocks noGrp="1"/>
          </p:cNvSpPr>
          <p:nvPr>
            <p:ph idx="1"/>
          </p:nvPr>
        </p:nvSpPr>
        <p:spPr/>
        <p:txBody>
          <a:bodyPr/>
          <a:lstStyle/>
          <a:p>
            <a:r>
              <a:rPr lang="en-US" dirty="0" smtClean="0"/>
              <a:t>Sequence File</a:t>
            </a:r>
          </a:p>
          <a:p>
            <a:r>
              <a:rPr lang="en-US" dirty="0" smtClean="0"/>
              <a:t>Map File</a:t>
            </a:r>
            <a:endParaRPr lang="en-US" dirty="0"/>
          </a:p>
        </p:txBody>
      </p:sp>
    </p:spTree>
    <p:extLst>
      <p:ext uri="{BB962C8B-B14F-4D97-AF65-F5344CB8AC3E}">
        <p14:creationId xmlns:p14="http://schemas.microsoft.com/office/powerpoint/2010/main" val="34241511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File</a:t>
            </a:r>
            <a:endParaRPr lang="en-US" dirty="0"/>
          </a:p>
        </p:txBody>
      </p:sp>
      <p:sp>
        <p:nvSpPr>
          <p:cNvPr id="3" name="Content Placeholder 2"/>
          <p:cNvSpPr>
            <a:spLocks noGrp="1"/>
          </p:cNvSpPr>
          <p:nvPr>
            <p:ph idx="1"/>
          </p:nvPr>
        </p:nvSpPr>
        <p:spPr/>
        <p:txBody>
          <a:bodyPr/>
          <a:lstStyle/>
          <a:p>
            <a:r>
              <a:rPr lang="en-US" dirty="0" smtClean="0"/>
              <a:t>Writing to a Sequence File</a:t>
            </a:r>
          </a:p>
          <a:p>
            <a:r>
              <a:rPr lang="en-US" dirty="0" smtClean="0"/>
              <a:t>Reading from a Sequence File</a:t>
            </a:r>
          </a:p>
          <a:p>
            <a:r>
              <a:rPr lang="en-US" dirty="0" smtClean="0"/>
              <a:t>Displaying a Sequence File from the command line</a:t>
            </a:r>
            <a:endParaRPr lang="en-US" dirty="0"/>
          </a:p>
        </p:txBody>
      </p:sp>
      <p:sp>
        <p:nvSpPr>
          <p:cNvPr id="4" name="TextBox 3"/>
          <p:cNvSpPr txBox="1"/>
          <p:nvPr/>
        </p:nvSpPr>
        <p:spPr>
          <a:xfrm>
            <a:off x="446909" y="6561104"/>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145686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File Format</a:t>
            </a:r>
            <a:endParaRPr lang="en-US" dirty="0"/>
          </a:p>
        </p:txBody>
      </p:sp>
      <p:pic>
        <p:nvPicPr>
          <p:cNvPr id="5" name="Picture 4" descr="sequenceFi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18802"/>
            <a:ext cx="8521700" cy="4470400"/>
          </a:xfrm>
          <a:prstGeom prst="rect">
            <a:avLst/>
          </a:prstGeom>
        </p:spPr>
      </p:pic>
      <p:sp>
        <p:nvSpPr>
          <p:cNvPr id="3" name="TextBox 2"/>
          <p:cNvSpPr txBox="1"/>
          <p:nvPr/>
        </p:nvSpPr>
        <p:spPr>
          <a:xfrm>
            <a:off x="564517" y="6537584"/>
            <a:ext cx="1163449" cy="369332"/>
          </a:xfrm>
          <a:prstGeom prst="rect">
            <a:avLst/>
          </a:prstGeom>
          <a:noFill/>
        </p:spPr>
        <p:txBody>
          <a:bodyPr wrap="none" rtlCol="0">
            <a:spAutoFit/>
          </a:bodyPr>
          <a:lstStyle/>
          <a:p>
            <a:r>
              <a:rPr lang="en-US" dirty="0" smtClean="0"/>
              <a:t>Begin Q6</a:t>
            </a:r>
            <a:endParaRPr lang="en-US" dirty="0"/>
          </a:p>
        </p:txBody>
      </p:sp>
    </p:spTree>
    <p:extLst>
      <p:ext uri="{BB962C8B-B14F-4D97-AF65-F5344CB8AC3E}">
        <p14:creationId xmlns:p14="http://schemas.microsoft.com/office/powerpoint/2010/main" val="246876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File Format</a:t>
            </a:r>
            <a:endParaRPr lang="en-US" dirty="0"/>
          </a:p>
        </p:txBody>
      </p:sp>
      <p:pic>
        <p:nvPicPr>
          <p:cNvPr id="4" name="Picture 3" descr="mapFi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2342940"/>
            <a:ext cx="8509000" cy="3263900"/>
          </a:xfrm>
          <a:prstGeom prst="rect">
            <a:avLst/>
          </a:prstGeom>
        </p:spPr>
      </p:pic>
      <p:sp>
        <p:nvSpPr>
          <p:cNvPr id="3" name="TextBox 2"/>
          <p:cNvSpPr txBox="1"/>
          <p:nvPr/>
        </p:nvSpPr>
        <p:spPr>
          <a:xfrm>
            <a:off x="705646" y="6561104"/>
            <a:ext cx="973419" cy="369332"/>
          </a:xfrm>
          <a:prstGeom prst="rect">
            <a:avLst/>
          </a:prstGeom>
          <a:noFill/>
        </p:spPr>
        <p:txBody>
          <a:bodyPr wrap="none" rtlCol="0">
            <a:spAutoFit/>
          </a:bodyPr>
          <a:lstStyle/>
          <a:p>
            <a:r>
              <a:rPr lang="en-US" dirty="0" smtClean="0"/>
              <a:t>End Q6</a:t>
            </a:r>
            <a:endParaRPr lang="en-US" dirty="0"/>
          </a:p>
        </p:txBody>
      </p:sp>
    </p:spTree>
    <p:extLst>
      <p:ext uri="{BB962C8B-B14F-4D97-AF65-F5344CB8AC3E}">
        <p14:creationId xmlns:p14="http://schemas.microsoft.com/office/powerpoint/2010/main" val="412973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 Week 2</a:t>
            </a:r>
            <a:endParaRPr lang="en-US" dirty="0"/>
          </a:p>
        </p:txBody>
      </p:sp>
      <p:sp>
        <p:nvSpPr>
          <p:cNvPr id="3" name="Content Placeholder 2"/>
          <p:cNvSpPr>
            <a:spLocks noGrp="1"/>
          </p:cNvSpPr>
          <p:nvPr>
            <p:ph idx="1"/>
          </p:nvPr>
        </p:nvSpPr>
        <p:spPr/>
        <p:txBody>
          <a:bodyPr/>
          <a:lstStyle/>
          <a:p>
            <a:r>
              <a:rPr lang="en-US" dirty="0"/>
              <a:t>How do you use </a:t>
            </a:r>
            <a:r>
              <a:rPr lang="en-US" dirty="0" err="1"/>
              <a:t>MapFiles</a:t>
            </a:r>
            <a:r>
              <a:rPr lang="en-US" dirty="0"/>
              <a:t> with Hadoop? Explain how to read and write from a </a:t>
            </a:r>
            <a:r>
              <a:rPr lang="en-US" dirty="0" err="1"/>
              <a:t>MapFile</a:t>
            </a:r>
            <a:r>
              <a:rPr lang="en-US" dirty="0"/>
              <a:t> using Java?</a:t>
            </a:r>
          </a:p>
          <a:p>
            <a:endParaRPr lang="en-US" dirty="0"/>
          </a:p>
          <a:p>
            <a:r>
              <a:rPr lang="en-US" b="1" dirty="0">
                <a:solidFill>
                  <a:srgbClr val="FF0000"/>
                </a:solidFill>
              </a:rPr>
              <a:t>Due Monday September </a:t>
            </a:r>
            <a:r>
              <a:rPr lang="en-US" b="1" dirty="0" smtClean="0">
                <a:solidFill>
                  <a:srgbClr val="FF0000"/>
                </a:solidFill>
              </a:rPr>
              <a:t>21nd </a:t>
            </a:r>
            <a:r>
              <a:rPr lang="en-US" b="1" dirty="0">
                <a:solidFill>
                  <a:srgbClr val="FF0000"/>
                </a:solidFill>
              </a:rPr>
              <a:t>at 1:30 PM. Turn in your submission to </a:t>
            </a:r>
            <a:r>
              <a:rPr lang="en-US" b="1" dirty="0" smtClean="0">
                <a:solidFill>
                  <a:srgbClr val="FF0000"/>
                </a:solidFill>
              </a:rPr>
              <a:t>Moodle </a:t>
            </a:r>
            <a:r>
              <a:rPr lang="en-US" b="1" dirty="0" smtClean="0">
                <a:solidFill>
                  <a:srgbClr val="FF0000"/>
                </a:solidFill>
                <a:sym typeface="Wingdings"/>
              </a:rPr>
              <a:t> Extra Credit Drop Box  Extra Credit Week 2</a:t>
            </a:r>
            <a:endParaRPr lang="en-US" b="1" dirty="0">
              <a:solidFill>
                <a:srgbClr val="FF0000"/>
              </a:solidFill>
            </a:endParaRPr>
          </a:p>
          <a:p>
            <a:endParaRPr lang="en-US" dirty="0" smtClean="0"/>
          </a:p>
        </p:txBody>
      </p:sp>
    </p:spTree>
    <p:extLst>
      <p:ext uri="{BB962C8B-B14F-4D97-AF65-F5344CB8AC3E}">
        <p14:creationId xmlns:p14="http://schemas.microsoft.com/office/powerpoint/2010/main" val="3240433213"/>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2731</TotalTime>
  <Words>1678</Words>
  <Application>Microsoft Macintosh PowerPoint</Application>
  <PresentationFormat>On-screen Show (4:3)</PresentationFormat>
  <Paragraphs>84</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Advantage</vt:lpstr>
      <vt:lpstr>Introduction to Compression, Sequnece Files </vt:lpstr>
      <vt:lpstr>Data Integrity</vt:lpstr>
      <vt:lpstr>Compression in Hadoop</vt:lpstr>
      <vt:lpstr>Map/Reduce Phase Compression</vt:lpstr>
      <vt:lpstr>File based Data Structures</vt:lpstr>
      <vt:lpstr>Sequence File</vt:lpstr>
      <vt:lpstr>Sequence File Format</vt:lpstr>
      <vt:lpstr>Sequence File Format</vt:lpstr>
      <vt:lpstr>Extra Credit Week 2</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41</cp:revision>
  <dcterms:created xsi:type="dcterms:W3CDTF">2014-09-03T11:44:36Z</dcterms:created>
  <dcterms:modified xsi:type="dcterms:W3CDTF">2015-09-17T21:32:32Z</dcterms:modified>
</cp:coreProperties>
</file>