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sldIdLst>
    <p:sldId id="256" r:id="rId2"/>
    <p:sldId id="258" r:id="rId3"/>
    <p:sldId id="260" r:id="rId4"/>
    <p:sldId id="261" r:id="rId5"/>
    <p:sldId id="262" r:id="rId6"/>
    <p:sldId id="263" r:id="rId7"/>
    <p:sldId id="281" r:id="rId8"/>
    <p:sldId id="278" r:id="rId9"/>
    <p:sldId id="279" r:id="rId10"/>
    <p:sldId id="280" r:id="rId11"/>
    <p:sldId id="276" r:id="rId12"/>
    <p:sldId id="277" r:id="rId13"/>
    <p:sldId id="265" r:id="rId14"/>
    <p:sldId id="291" r:id="rId15"/>
    <p:sldId id="292" r:id="rId16"/>
    <p:sldId id="271" r:id="rId17"/>
    <p:sldId id="286" r:id="rId18"/>
    <p:sldId id="272" r:id="rId19"/>
    <p:sldId id="290" r:id="rId20"/>
    <p:sldId id="273" r:id="rId21"/>
    <p:sldId id="283" r:id="rId22"/>
    <p:sldId id="284" r:id="rId23"/>
    <p:sldId id="285" r:id="rId24"/>
    <p:sldId id="287" r:id="rId25"/>
    <p:sldId id="288" r:id="rId26"/>
    <p:sldId id="289" r:id="rId27"/>
    <p:sldId id="294" r:id="rId28"/>
    <p:sldId id="293" r:id="rId29"/>
    <p:sldId id="259"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34" autoAdjust="0"/>
    <p:restoredTop sz="94670" autoAdjust="0"/>
  </p:normalViewPr>
  <p:slideViewPr>
    <p:cSldViewPr snapToGrid="0">
      <p:cViewPr varScale="1">
        <p:scale>
          <a:sx n="73" d="100"/>
          <a:sy n="73" d="100"/>
        </p:scale>
        <p:origin x="-510" y="-10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E124A-BE7A-4531-A0BB-CC574D217D43}" type="datetimeFigureOut">
              <a:rPr lang="en-IN" smtClean="0"/>
              <a:pPr/>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BAE59-2E6D-4F75-91C6-49C6982E2634}" type="slidenum">
              <a:rPr lang="en-IN" smtClean="0"/>
              <a:pPr/>
              <a:t>‹#›</a:t>
            </a:fld>
            <a:endParaRPr lang="en-IN"/>
          </a:p>
        </p:txBody>
      </p:sp>
    </p:spTree>
    <p:extLst>
      <p:ext uri="{BB962C8B-B14F-4D97-AF65-F5344CB8AC3E}">
        <p14:creationId xmlns:p14="http://schemas.microsoft.com/office/powerpoint/2010/main" val="70953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68C63-3FAD-4DF2-98B4-C3725F2DF617}" type="datetime1">
              <a:rPr lang="en-IN" smtClean="0"/>
              <a:pPr/>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268403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7BA-DF9A-4294-AEA5-5D5346F25EBD}" type="datetime1">
              <a:rPr lang="en-IN" smtClean="0"/>
              <a:pPr/>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787424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A4525-AF59-4E08-A7B9-18007037D215}" type="datetime1">
              <a:rPr lang="en-IN" smtClean="0"/>
              <a:pPr/>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21991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3989"/>
            <a:ext cx="10515600" cy="853049"/>
          </a:xfrm>
        </p:spPr>
        <p:txBody>
          <a:bodyPr>
            <a:normAutofit/>
          </a:bodyPr>
          <a:lstStyle>
            <a:lvl1pPr algn="ctr">
              <a:defRPr sz="3200" b="0">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2166425"/>
            <a:ext cx="10515600" cy="4010538"/>
          </a:xfrm>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99C771E-CBB8-46B8-9A2B-C879EAEB6408}" type="datetime1">
              <a:rPr lang="en-IN" smtClean="0"/>
              <a:pPr/>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371158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94C4658-4683-4DA4-8823-6DDE92686EAA}" type="datetime1">
              <a:rPr lang="en-IN" smtClean="0"/>
              <a:pPr/>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56502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AD06F-8C1A-4A4E-9DFC-D86DB6E23C7B}" type="datetime1">
              <a:rPr lang="en-IN" smtClean="0"/>
              <a:pPr/>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427546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C0E5D-0813-4F41-AA59-AC7F0D20FB86}" type="datetime1">
              <a:rPr lang="en-IN" smtClean="0"/>
              <a:pPr/>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409320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24930-7A83-4F5A-92E8-068FB474C119}" type="datetime1">
              <a:rPr lang="en-IN" smtClean="0"/>
              <a:pPr/>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337383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1BC23-8F5C-4985-8EEC-B61C94528755}" type="datetime1">
              <a:rPr lang="en-IN" smtClean="0"/>
              <a:pPr/>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378873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94B65-5307-408C-8D36-2438089955BA}" type="datetime1">
              <a:rPr lang="en-IN" smtClean="0"/>
              <a:pPr/>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35340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69061-74E0-4C91-AE1C-47CD3A3211C0}" type="datetime1">
              <a:rPr lang="en-IN" smtClean="0"/>
              <a:pPr/>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FE30E-0B0F-4198-89EF-8BED91706E8A}" type="slidenum">
              <a:rPr lang="en-IN" smtClean="0"/>
              <a:pPr/>
              <a:t>‹#›</a:t>
            </a:fld>
            <a:endParaRPr lang="en-IN"/>
          </a:p>
        </p:txBody>
      </p:sp>
    </p:spTree>
    <p:extLst>
      <p:ext uri="{BB962C8B-B14F-4D97-AF65-F5344CB8AC3E}">
        <p14:creationId xmlns:p14="http://schemas.microsoft.com/office/powerpoint/2010/main" val="352394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F9A9F-9624-4079-A7BB-096936516D87}" type="datetime1">
              <a:rPr lang="en-IN" smtClean="0"/>
              <a:pPr/>
              <a:t>08-10-2023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FE30E-0B0F-4198-89EF-8BED91706E8A}" type="slidenum">
              <a:rPr lang="en-IN" smtClean="0"/>
              <a:pPr/>
              <a:t>‹#›</a:t>
            </a:fld>
            <a:endParaRPr lang="en-IN"/>
          </a:p>
        </p:txBody>
      </p:sp>
    </p:spTree>
    <p:extLst>
      <p:ext uri="{BB962C8B-B14F-4D97-AF65-F5344CB8AC3E}">
        <p14:creationId xmlns:p14="http://schemas.microsoft.com/office/powerpoint/2010/main" val="2232880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jpeg" /><Relationship Id="rId1" Type="http://schemas.openxmlformats.org/officeDocument/2006/relationships/slideLayout" Target="../slideLayouts/slideLayout2.xml" /><Relationship Id="rId4" Type="http://schemas.openxmlformats.org/officeDocument/2006/relationships/image" Target="../media/image11.jpeg" /></Relationships>
</file>

<file path=ppt/slides/_rels/slide2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C591E0-B264-7B9F-8EFB-E683872E4F66}"/>
              </a:ext>
            </a:extLst>
          </p:cNvPr>
          <p:cNvSpPr>
            <a:spLocks noGrp="1"/>
          </p:cNvSpPr>
          <p:nvPr>
            <p:ph type="ctrTitle"/>
          </p:nvPr>
        </p:nvSpPr>
        <p:spPr>
          <a:xfrm>
            <a:off x="1524000" y="1122364"/>
            <a:ext cx="9144000" cy="1660594"/>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Presentation on </a:t>
            </a:r>
            <a:br>
              <a:rPr lang="en-US" sz="2800" b="1"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t>
            </a:r>
            <a:r>
              <a:rPr lang="en-US" sz="2400" b="1" dirty="0">
                <a:solidFill>
                  <a:srgbClr val="000000"/>
                </a:solidFill>
                <a:effectLst/>
                <a:latin typeface="Times New Roman" panose="02020603050405020304" pitchFamily="18" charset="0"/>
                <a:ea typeface="Calibri" panose="020F0502020204030204" pitchFamily="34" charset="0"/>
              </a:rPr>
              <a:t>Automated Student Attendance using Face Recognition and Machine Learning</a:t>
            </a:r>
            <a:r>
              <a:rPr lang="en-US" sz="28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1E356FCE-9A1D-097C-2C52-C4488215A801}"/>
              </a:ext>
            </a:extLst>
          </p:cNvPr>
          <p:cNvSpPr>
            <a:spLocks noGrp="1"/>
          </p:cNvSpPr>
          <p:nvPr>
            <p:ph type="subTitle" idx="1"/>
          </p:nvPr>
        </p:nvSpPr>
        <p:spPr>
          <a:xfrm>
            <a:off x="1524000" y="3429000"/>
            <a:ext cx="9144000" cy="3064564"/>
          </a:xfrm>
        </p:spPr>
        <p:txBody>
          <a:bodyPr>
            <a:normAutofit fontScale="92500" lnSpcReduction="20000"/>
          </a:bodyPr>
          <a:lstStyle/>
          <a:p>
            <a:pPr>
              <a:lnSpc>
                <a:spcPct val="110000"/>
              </a:lnSpc>
            </a:pPr>
            <a:r>
              <a:rPr lang="en-US" sz="2600" b="1" dirty="0">
                <a:latin typeface="Times New Roman" panose="02020603050405020304" pitchFamily="18" charset="0"/>
                <a:cs typeface="Times New Roman" panose="02020603050405020304" pitchFamily="18" charset="0"/>
              </a:rPr>
              <a:t>Presented By</a:t>
            </a:r>
            <a:br>
              <a:rPr lang="en-US" sz="2400" dirty="0">
                <a:latin typeface="Times New Roman" panose="02020603050405020304" pitchFamily="18" charset="0"/>
                <a:cs typeface="Times New Roman" panose="02020603050405020304" pitchFamily="18" charset="0"/>
              </a:rPr>
            </a:br>
            <a:r>
              <a:rPr lang="en" sz="2400" dirty="0">
                <a:solidFill>
                  <a:srgbClr val="000000"/>
                </a:solidFill>
                <a:latin typeface="Times New Roman" panose="02020603050405020304" pitchFamily="18" charset="0"/>
                <a:cs typeface="Times New Roman" panose="02020603050405020304" pitchFamily="18" charset="0"/>
              </a:rPr>
              <a:t>Priyanka Angane</a:t>
            </a:r>
            <a:r>
              <a:rPr lang="en-US"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 sz="2400" dirty="0">
                <a:solidFill>
                  <a:srgbClr val="000000"/>
                </a:solidFill>
                <a:latin typeface="Times New Roman" panose="02020603050405020304" pitchFamily="18" charset="0"/>
                <a:cs typeface="Times New Roman" panose="02020603050405020304" pitchFamily="18" charset="0"/>
              </a:rPr>
              <a:t>TU8F2122036</a:t>
            </a:r>
            <a:r>
              <a:rPr lang="en-US" sz="2400" dirty="0">
                <a:latin typeface="Times New Roman" panose="02020603050405020304" pitchFamily="18" charset="0"/>
                <a:cs typeface="Times New Roman" panose="02020603050405020304" pitchFamily="18" charset="0"/>
              </a:rPr>
              <a:t>)</a:t>
            </a:r>
          </a:p>
          <a:p>
            <a:pPr>
              <a:lnSpc>
                <a:spcPct val="110000"/>
              </a:lnSpc>
            </a:pPr>
            <a:r>
              <a:rPr lang="en" sz="2400" dirty="0">
                <a:solidFill>
                  <a:srgbClr val="000000"/>
                </a:solidFill>
                <a:latin typeface="Times New Roman" panose="02020603050405020304" pitchFamily="18" charset="0"/>
                <a:cs typeface="Times New Roman" panose="02020603050405020304" pitchFamily="18" charset="0"/>
              </a:rPr>
              <a:t>Suryansh Gupta </a:t>
            </a:r>
            <a:r>
              <a:rPr lang="en-US" sz="2400" dirty="0">
                <a:latin typeface="Times New Roman" panose="02020603050405020304" pitchFamily="18" charset="0"/>
                <a:cs typeface="Times New Roman" panose="02020603050405020304" pitchFamily="18" charset="0"/>
              </a:rPr>
              <a:t>(</a:t>
            </a:r>
            <a:r>
              <a:rPr lang="en" sz="2400" dirty="0">
                <a:solidFill>
                  <a:srgbClr val="000000"/>
                </a:solidFill>
                <a:latin typeface="Times New Roman" panose="02020603050405020304" pitchFamily="18" charset="0"/>
                <a:cs typeface="Times New Roman" panose="02020603050405020304" pitchFamily="18" charset="0"/>
              </a:rPr>
              <a:t>TU8F2122033</a:t>
            </a:r>
            <a:r>
              <a:rPr lang="en-US" sz="2400" dirty="0">
                <a:latin typeface="Times New Roman" panose="02020603050405020304" pitchFamily="18" charset="0"/>
                <a:cs typeface="Times New Roman" panose="02020603050405020304" pitchFamily="18" charset="0"/>
              </a:rPr>
              <a:t>)</a:t>
            </a:r>
          </a:p>
          <a:p>
            <a:pPr>
              <a:lnSpc>
                <a:spcPct val="110000"/>
              </a:lnSpc>
            </a:pPr>
            <a:r>
              <a:rPr lang="en" sz="2400" dirty="0">
                <a:solidFill>
                  <a:srgbClr val="000000"/>
                </a:solidFill>
                <a:latin typeface="Times New Roman" panose="02020603050405020304" pitchFamily="18" charset="0"/>
                <a:cs typeface="Times New Roman" panose="02020603050405020304" pitchFamily="18" charset="0"/>
              </a:rPr>
              <a:t>Harshit Mhatre</a:t>
            </a:r>
            <a:r>
              <a:rPr lang="en-US"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 sz="2400" dirty="0">
                <a:solidFill>
                  <a:srgbClr val="000000"/>
                </a:solidFill>
                <a:latin typeface="Times New Roman" panose="02020603050405020304" pitchFamily="18" charset="0"/>
                <a:cs typeface="Times New Roman" panose="02020603050405020304" pitchFamily="18" charset="0"/>
              </a:rPr>
              <a:t>TU8F2122024</a:t>
            </a:r>
            <a:r>
              <a:rPr lang="en-US" sz="2400" dirty="0">
                <a:latin typeface="Times New Roman" panose="02020603050405020304" pitchFamily="18" charset="0"/>
                <a:cs typeface="Times New Roman" panose="02020603050405020304" pitchFamily="18" charset="0"/>
              </a:rPr>
              <a:t>)</a:t>
            </a:r>
          </a:p>
          <a:p>
            <a:pPr>
              <a:lnSpc>
                <a:spcPct val="110000"/>
              </a:lnSpc>
            </a:pPr>
            <a:r>
              <a:rPr lang="en" sz="2400" dirty="0">
                <a:solidFill>
                  <a:srgbClr val="000000"/>
                </a:solidFill>
                <a:latin typeface="Times New Roman" panose="02020603050405020304" pitchFamily="18" charset="0"/>
                <a:cs typeface="Times New Roman" panose="02020603050405020304" pitchFamily="18" charset="0"/>
              </a:rPr>
              <a:t>Manas Thosar </a:t>
            </a:r>
            <a:r>
              <a:rPr lang="en-US" sz="2400" dirty="0">
                <a:latin typeface="Times New Roman" panose="02020603050405020304" pitchFamily="18" charset="0"/>
                <a:cs typeface="Times New Roman" panose="02020603050405020304" pitchFamily="18" charset="0"/>
              </a:rPr>
              <a:t>(</a:t>
            </a:r>
            <a:r>
              <a:rPr lang="en" sz="2400" dirty="0">
                <a:solidFill>
                  <a:srgbClr val="000000"/>
                </a:solidFill>
                <a:latin typeface="Times New Roman" panose="02020603050405020304" pitchFamily="18" charset="0"/>
                <a:cs typeface="Times New Roman" panose="02020603050405020304" pitchFamily="18" charset="0"/>
              </a:rPr>
              <a:t>TU8F2122028</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Under the Guidance of</a:t>
            </a:r>
            <a:br>
              <a:rPr lang="en-US" sz="26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Prof. </a:t>
            </a:r>
            <a:r>
              <a:rPr lang="en" sz="2400" dirty="0">
                <a:solidFill>
                  <a:srgbClr val="000000"/>
                </a:solidFill>
                <a:latin typeface="Times New Roman" panose="02020603050405020304" pitchFamily="18" charset="0"/>
                <a:cs typeface="Times New Roman" panose="02020603050405020304" pitchFamily="18" charset="0"/>
              </a:rPr>
              <a:t>Vishal Gotarane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29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10</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3974146322"/>
              </p:ext>
            </p:extLst>
          </p:nvPr>
        </p:nvGraphicFramePr>
        <p:xfrm>
          <a:off x="520995" y="1923243"/>
          <a:ext cx="11150009" cy="4403647"/>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517122">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672157">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5</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07314" algn="l">
                        <a:lnSpc>
                          <a:spcPct val="100099"/>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Ankit Yadav, </a:t>
                      </a:r>
                      <a:r>
                        <a:rPr lang="en-IN" sz="1600" dirty="0" err="1">
                          <a:solidFill>
                            <a:schemeClr val="tx1"/>
                          </a:solidFill>
                          <a:latin typeface="Times New Roman" panose="02020603050405020304" pitchFamily="18" charset="0"/>
                          <a:cs typeface="Times New Roman" panose="02020603050405020304" pitchFamily="18" charset="0"/>
                        </a:rPr>
                        <a:t>Ibtesaam</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Rais</a:t>
                      </a:r>
                      <a:r>
                        <a:rPr lang="en-IN" sz="1600" dirty="0">
                          <a:solidFill>
                            <a:schemeClr val="tx1"/>
                          </a:solidFill>
                          <a:latin typeface="Times New Roman" panose="02020603050405020304" pitchFamily="18" charset="0"/>
                          <a:cs typeface="Times New Roman" panose="02020603050405020304" pitchFamily="18" charset="0"/>
                        </a:rPr>
                        <a:t>, Manoj Kumar.</a:t>
                      </a:r>
                    </a:p>
                    <a:p>
                      <a:pPr marL="92710" marR="107314" algn="l">
                        <a:lnSpc>
                          <a:spcPct val="100099"/>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Image Classification using Deep Learning and </a:t>
                      </a:r>
                      <a:r>
                        <a:rPr lang="en-US" sz="1600" dirty="0" err="1">
                          <a:solidFill>
                            <a:schemeClr val="tx1"/>
                          </a:solidFill>
                          <a:latin typeface="Times New Roman" panose="02020603050405020304" pitchFamily="18" charset="0"/>
                          <a:cs typeface="Times New Roman" panose="02020603050405020304" pitchFamily="18" charset="0"/>
                        </a:rPr>
                        <a:t>Tensorflow</a:t>
                      </a:r>
                      <a:r>
                        <a:rPr lang="en-IN" sz="1600" dirty="0">
                          <a:solidFill>
                            <a:schemeClr val="tx1"/>
                          </a:solidFill>
                          <a:latin typeface="Times New Roman" panose="02020603050405020304" pitchFamily="18" charset="0"/>
                          <a:cs typeface="Times New Roman" panose="02020603050405020304" pitchFamily="18" charset="0"/>
                        </a:rPr>
                        <a:t>”</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International Journal for Research in Applied Science &amp; Engineering Technology, Volume 10, Issue V, ISSN: 2321-9653, May 2022</a:t>
                      </a:r>
                      <a:endParaRPr lang="en-IN"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Improving image classification accuracy and efficiency.</a:t>
                      </a: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Deep Learning and TensorFlow</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Neural Network Architecture</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Transfer Learning</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Model Training and Evaluation</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Feature Extraction</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Hierarchical Representations</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Efficiency with TensorFlow</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Data Requirements</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Model Complexity</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Dataset Bias</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43403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a:xfrm>
            <a:off x="8652481" y="6407781"/>
            <a:ext cx="2743200" cy="365125"/>
          </a:xfrm>
        </p:spPr>
        <p:txBody>
          <a:bodyPr/>
          <a:lstStyle/>
          <a:p>
            <a:fld id="{A41FE30E-0B0F-4198-89EF-8BED91706E8A}" type="slidenum">
              <a:rPr lang="en-IN" smtClean="0"/>
              <a:pPr/>
              <a:t>11</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1768445695"/>
              </p:ext>
            </p:extLst>
          </p:nvPr>
        </p:nvGraphicFramePr>
        <p:xfrm>
          <a:off x="520995" y="1776659"/>
          <a:ext cx="11150009" cy="4735823"/>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74242">
                  <a:extLst>
                    <a:ext uri="{9D8B030D-6E8A-4147-A177-3AD203B41FA5}">
                      <a16:colId xmlns:a16="http://schemas.microsoft.com/office/drawing/2014/main" val="629485314"/>
                    </a:ext>
                  </a:extLst>
                </a:gridCol>
                <a:gridCol w="2037014">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753968">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981855">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6</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Dr. V Suresh, Srinivasa </a:t>
                      </a:r>
                      <a:r>
                        <a:rPr lang="en-US" sz="1600" dirty="0" err="1">
                          <a:solidFill>
                            <a:schemeClr val="tx1"/>
                          </a:solidFill>
                          <a:latin typeface="Times New Roman" panose="02020603050405020304" pitchFamily="18" charset="0"/>
                          <a:cs typeface="Times New Roman" panose="02020603050405020304" pitchFamily="18" charset="0"/>
                        </a:rPr>
                        <a:t>Chakravarthi</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Dumpa</a:t>
                      </a:r>
                      <a:r>
                        <a:rPr lang="en-US" sz="1600" dirty="0">
                          <a:solidFill>
                            <a:schemeClr val="tx1"/>
                          </a:solidFill>
                          <a:latin typeface="Times New Roman" panose="02020603050405020304" pitchFamily="18" charset="0"/>
                          <a:cs typeface="Times New Roman" panose="02020603050405020304" pitchFamily="18" charset="0"/>
                        </a:rPr>
                        <a:t>, Chiranjeevi Deepak </a:t>
                      </a:r>
                      <a:r>
                        <a:rPr lang="en-US" sz="1600" dirty="0" err="1">
                          <a:solidFill>
                            <a:schemeClr val="tx1"/>
                          </a:solidFill>
                          <a:latin typeface="Times New Roman" panose="02020603050405020304" pitchFamily="18" charset="0"/>
                          <a:cs typeface="Times New Roman" panose="02020603050405020304" pitchFamily="18" charset="0"/>
                        </a:rPr>
                        <a:t>Vankayala</a:t>
                      </a:r>
                      <a:r>
                        <a:rPr lang="en-US" sz="1600" dirty="0">
                          <a:solidFill>
                            <a:schemeClr val="tx1"/>
                          </a:solidFill>
                          <a:latin typeface="Times New Roman" panose="02020603050405020304" pitchFamily="18" charset="0"/>
                          <a:cs typeface="Times New Roman" panose="02020603050405020304" pitchFamily="18" charset="0"/>
                        </a:rPr>
                        <a:t>.</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“Facial Recognition Attendance System Using Python and </a:t>
                      </a:r>
                      <a:r>
                        <a:rPr lang="en-US" sz="1600" dirty="0" err="1">
                          <a:solidFill>
                            <a:schemeClr val="tx1"/>
                          </a:solidFill>
                          <a:latin typeface="Times New Roman" panose="02020603050405020304" pitchFamily="18" charset="0"/>
                          <a:cs typeface="Times New Roman" panose="02020603050405020304" pitchFamily="18" charset="0"/>
                        </a:rPr>
                        <a:t>OpenCv</a:t>
                      </a:r>
                      <a:r>
                        <a:rPr lang="en-US" sz="1600" dirty="0">
                          <a:solidFill>
                            <a:schemeClr val="tx1"/>
                          </a:solidFill>
                          <a:latin typeface="Times New Roman" panose="02020603050405020304" pitchFamily="18" charset="0"/>
                          <a:cs typeface="Times New Roman" panose="02020603050405020304" pitchFamily="18" charset="0"/>
                        </a:rPr>
                        <a:t>”</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Quest Journals, Journal of Software Engineering and Simulation, Volume 5, Issue 2, ISSN: 2321-3795, (2019) pp: 18-29</a:t>
                      </a:r>
                      <a:endParaRPr lang="en-IN"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Inaccurate Data Collection</a:t>
                      </a:r>
                    </a:p>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Time-Consuming Process</a:t>
                      </a:r>
                    </a:p>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Limited Accessibility</a:t>
                      </a:r>
                    </a:p>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Resource Intensive</a:t>
                      </a:r>
                      <a:endParaRPr sz="1600" dirty="0">
                        <a:solidFill>
                          <a:schemeClr val="tx1"/>
                        </a:solidFill>
                        <a:latin typeface="Times New Roman" panose="02020603050405020304" pitchFamily="18" charset="0"/>
                        <a:cs typeface="Times New Roman" panose="02020603050405020304"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Image Acquisition and Pre-processing</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Database Creation</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CSV File Creation</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Recognition Process</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Ease of Use</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Versatile Face Recognition</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Efficient Feature Extraction</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IN" sz="1600" dirty="0">
                          <a:solidFill>
                            <a:schemeClr val="tx1"/>
                          </a:solidFill>
                          <a:latin typeface="Times New Roman" panose="02020603050405020304" pitchFamily="18" charset="0"/>
                          <a:cs typeface="Times New Roman" panose="02020603050405020304" pitchFamily="18" charset="0"/>
                        </a:rPr>
                        <a:t>Accuracy Concerns</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395127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12</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673084383"/>
              </p:ext>
            </p:extLst>
          </p:nvPr>
        </p:nvGraphicFramePr>
        <p:xfrm>
          <a:off x="520995" y="1826935"/>
          <a:ext cx="11150009" cy="4635195"/>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727415">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903705">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7</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Bharath Tej </a:t>
                      </a:r>
                      <a:r>
                        <a:rPr lang="en-US" sz="1600" dirty="0" err="1">
                          <a:solidFill>
                            <a:schemeClr val="tx1"/>
                          </a:solidFill>
                          <a:latin typeface="Times New Roman" panose="02020603050405020304" pitchFamily="18" charset="0"/>
                          <a:cs typeface="Times New Roman" panose="02020603050405020304" pitchFamily="18" charset="0"/>
                        </a:rPr>
                        <a:t>Chinimilli</a:t>
                      </a:r>
                      <a:r>
                        <a:rPr lang="en-US" sz="1600" dirty="0">
                          <a:solidFill>
                            <a:schemeClr val="tx1"/>
                          </a:solidFill>
                          <a:latin typeface="Times New Roman" panose="02020603050405020304" pitchFamily="18" charset="0"/>
                          <a:cs typeface="Times New Roman" panose="02020603050405020304" pitchFamily="18" charset="0"/>
                        </a:rPr>
                        <a:t>, Anjali T, Akhil </a:t>
                      </a:r>
                      <a:r>
                        <a:rPr lang="en-US" sz="1600" dirty="0" err="1">
                          <a:solidFill>
                            <a:schemeClr val="tx1"/>
                          </a:solidFill>
                          <a:latin typeface="Times New Roman" panose="02020603050405020304" pitchFamily="18" charset="0"/>
                          <a:cs typeface="Times New Roman" panose="02020603050405020304" pitchFamily="18" charset="0"/>
                        </a:rPr>
                        <a:t>Kotturi</a:t>
                      </a:r>
                      <a:r>
                        <a:rPr lang="en-US" sz="1600" dirty="0">
                          <a:solidFill>
                            <a:schemeClr val="tx1"/>
                          </a:solidFill>
                          <a:latin typeface="Times New Roman" panose="02020603050405020304" pitchFamily="18" charset="0"/>
                          <a:cs typeface="Times New Roman" panose="02020603050405020304" pitchFamily="18" charset="0"/>
                        </a:rPr>
                        <a:t>.</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“Face Recognition based Attendance System using Haar Cascade and Local Binary Pattern Histogram Algorithm”</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4th International Conference on Trends in Electronics and Informatics (ICOEI)(48184) 2020 </a:t>
                      </a:r>
                      <a:endParaRPr lang="en-IN"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Variability in Student Appearance</a:t>
                      </a:r>
                    </a:p>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Unknown Person Detection</a:t>
                      </a:r>
                      <a:endParaRPr sz="1600" dirty="0">
                        <a:solidFill>
                          <a:schemeClr val="tx1"/>
                        </a:solidFill>
                        <a:latin typeface="Times New Roman" panose="02020603050405020304" pitchFamily="18" charset="0"/>
                        <a:cs typeface="Times New Roman" panose="02020603050405020304"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IN" sz="1600" dirty="0" err="1">
                          <a:solidFill>
                            <a:schemeClr val="tx1"/>
                          </a:solidFill>
                          <a:latin typeface="Times New Roman" panose="02020603050405020304" pitchFamily="18" charset="0"/>
                          <a:cs typeface="Times New Roman" panose="02020603050405020304" pitchFamily="18" charset="0"/>
                        </a:rPr>
                        <a:t>Haar</a:t>
                      </a:r>
                      <a:r>
                        <a:rPr lang="en-IN" sz="1600" dirty="0">
                          <a:solidFill>
                            <a:schemeClr val="tx1"/>
                          </a:solidFill>
                          <a:latin typeface="Times New Roman" panose="02020603050405020304" pitchFamily="18" charset="0"/>
                          <a:cs typeface="Times New Roman" panose="02020603050405020304" pitchFamily="18" charset="0"/>
                        </a:rPr>
                        <a:t> Cascade for face detection</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Local Binary Pattern Histogram (LBPH) algorithm for face recognition </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Recognize student’s faces in real-time video streams, even when there are variations in appearance</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Limited to Detection</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False Positives/Negatives</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123528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13</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4291768064"/>
              </p:ext>
            </p:extLst>
          </p:nvPr>
        </p:nvGraphicFramePr>
        <p:xfrm>
          <a:off x="520995" y="1860422"/>
          <a:ext cx="11150009" cy="4403647"/>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517122">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672157">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8</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57480">
                        <a:lnSpc>
                          <a:spcPct val="100299"/>
                        </a:lnSpc>
                        <a:spcBef>
                          <a:spcPts val="705"/>
                        </a:spcBef>
                      </a:pPr>
                      <a:r>
                        <a:rPr lang="en-IN" sz="1600" dirty="0" err="1">
                          <a:latin typeface="Times New Roman" panose="02020603050405020304" pitchFamily="18" charset="0"/>
                          <a:cs typeface="Times New Roman" panose="02020603050405020304" pitchFamily="18" charset="0"/>
                        </a:rPr>
                        <a:t>Dr.Vinayak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Bharadi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Mr.Rutik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Sansare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Mr.Tushar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Padelkar</a:t>
                      </a:r>
                      <a:r>
                        <a:rPr lang="en-IN" sz="1600" dirty="0">
                          <a:latin typeface="Times New Roman" panose="02020603050405020304" pitchFamily="18" charset="0"/>
                          <a:cs typeface="Times New Roman" panose="02020603050405020304" pitchFamily="18" charset="0"/>
                        </a:rPr>
                        <a:t>.</a:t>
                      </a:r>
                    </a:p>
                    <a:p>
                      <a:pPr marL="92710" marR="157480">
                        <a:lnSpc>
                          <a:spcPct val="100299"/>
                        </a:lnSpc>
                        <a:spcBef>
                          <a:spcPts val="705"/>
                        </a:spcBef>
                      </a:pPr>
                      <a:r>
                        <a:rPr lang="en-IN" sz="1600" dirty="0">
                          <a:latin typeface="Times New Roman" panose="02020603050405020304" pitchFamily="18" charset="0"/>
                          <a:cs typeface="Times New Roman" panose="02020603050405020304" pitchFamily="18" charset="0"/>
                        </a:rPr>
                        <a:t>“Real Time Face Recognition System Using Convolutional Neural Network”</a:t>
                      </a:r>
                    </a:p>
                    <a:p>
                      <a:pPr marL="92710" marR="157480">
                        <a:lnSpc>
                          <a:spcPct val="100299"/>
                        </a:lnSpc>
                        <a:spcBef>
                          <a:spcPts val="705"/>
                        </a:spcBef>
                      </a:pPr>
                      <a:r>
                        <a:rPr lang="en-US" sz="1600" dirty="0">
                          <a:latin typeface="Times New Roman" panose="02020603050405020304" pitchFamily="18" charset="0"/>
                          <a:cs typeface="Times New Roman" panose="02020603050405020304" pitchFamily="18" charset="0"/>
                        </a:rPr>
                        <a:t>International journal of creative research thoughts, Volume 10, Issue 4, ISSN: 2320-2882, 4 April 2022</a:t>
                      </a:r>
                      <a:endParaRPr lang="en-IN"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Need for a reliable and accurate method of identifying individuals through their faces.</a:t>
                      </a:r>
                      <a:endParaRPr sz="1600" dirty="0">
                        <a:solidFill>
                          <a:schemeClr val="tx1"/>
                        </a:solidFill>
                        <a:latin typeface="Times New Roman" panose="02020603050405020304" pitchFamily="18" charset="0"/>
                        <a:cs typeface="Times New Roman" panose="02020603050405020304"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Convolutional Neural Networks (CNNs) with the VGG16 architecture and Transfer Learning.</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High Accuracy</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Real-Time Processing</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Robust to Variability</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Variability in Lighting and Pose</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Small Training Data</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Performance in Crowded Scenes</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129817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14</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4291768064"/>
              </p:ext>
            </p:extLst>
          </p:nvPr>
        </p:nvGraphicFramePr>
        <p:xfrm>
          <a:off x="520995" y="1860422"/>
          <a:ext cx="11150009" cy="4383624"/>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517122">
                <a:tc>
                  <a:txBody>
                    <a:bodyPr/>
                    <a:lstStyle/>
                    <a:p>
                      <a:pPr marL="0" marR="0" lvl="0" indent="0" algn="ctr" rtl="0">
                        <a:lnSpc>
                          <a:spcPct val="100000"/>
                        </a:lnSpc>
                        <a:spcBef>
                          <a:spcPts val="0"/>
                        </a:spcBef>
                        <a:spcAft>
                          <a:spcPts val="0"/>
                        </a:spcAft>
                        <a:buClr>
                          <a:srgbClr val="000000"/>
                        </a:buClr>
                        <a:buSzPts val="2300"/>
                        <a:buFont typeface="Arial"/>
                        <a:buNone/>
                      </a:pPr>
                      <a:r>
                        <a:rPr lang="en-US" sz="1600" b="0" u="none" strike="noStrike" cap="none" dirty="0">
                          <a:solidFill>
                            <a:schemeClr val="tx1"/>
                          </a:solidFill>
                          <a:latin typeface="Times New Roman" pitchFamily="18" charset="0"/>
                          <a:cs typeface="Times New Roman" pitchFamily="18" charset="0"/>
                        </a:rPr>
                        <a:t>Sr.</a:t>
                      </a:r>
                      <a:r>
                        <a:rPr lang="en-US" sz="1600" b="0" u="none" strike="noStrike" cap="none" baseline="0" dirty="0">
                          <a:solidFill>
                            <a:schemeClr val="tx1"/>
                          </a:solidFill>
                          <a:latin typeface="Times New Roman" pitchFamily="18" charset="0"/>
                          <a:cs typeface="Times New Roman" pitchFamily="18" charset="0"/>
                        </a:rPr>
                        <a:t> No. </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600" b="0" u="none" strike="noStrike" cap="none" dirty="0">
                          <a:solidFill>
                            <a:schemeClr val="tx1"/>
                          </a:solidFill>
                          <a:latin typeface="Times New Roman" pitchFamily="18" charset="0"/>
                          <a:cs typeface="Times New Roman" pitchFamily="18" charset="0"/>
                        </a:rPr>
                        <a:t>Title</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600" b="0" u="none" strike="noStrike" cap="none" dirty="0">
                          <a:solidFill>
                            <a:schemeClr val="tx1"/>
                          </a:solidFill>
                          <a:latin typeface="Times New Roman" pitchFamily="18" charset="0"/>
                          <a:cs typeface="Times New Roman" pitchFamily="18" charset="0"/>
                        </a:rPr>
                        <a:t>Problem</a:t>
                      </a:r>
                      <a:r>
                        <a:rPr lang="en-GB" sz="1600" b="0" u="none" strike="noStrike" cap="none" baseline="0" dirty="0">
                          <a:solidFill>
                            <a:schemeClr val="tx1"/>
                          </a:solidFill>
                          <a:latin typeface="Times New Roman" pitchFamily="18" charset="0"/>
                          <a:cs typeface="Times New Roman" pitchFamily="18" charset="0"/>
                        </a:rPr>
                        <a:t> Addressed</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600" b="0" u="none" strike="noStrike" cap="none" dirty="0">
                          <a:solidFill>
                            <a:schemeClr val="tx1"/>
                          </a:solidFill>
                          <a:latin typeface="Times New Roman" pitchFamily="18" charset="0"/>
                          <a:cs typeface="Times New Roman"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600" b="0" u="none" strike="noStrike" cap="none" dirty="0">
                          <a:solidFill>
                            <a:schemeClr val="tx1"/>
                          </a:solidFill>
                          <a:latin typeface="Times New Roman" pitchFamily="18" charset="0"/>
                          <a:cs typeface="Times New Roman" pitchFamily="18" charset="0"/>
                        </a:rPr>
                        <a:t>Advantages</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600" b="0" u="none" strike="noStrike" cap="none" dirty="0">
                          <a:solidFill>
                            <a:schemeClr val="tx1"/>
                          </a:solidFill>
                          <a:latin typeface="Times New Roman" pitchFamily="18" charset="0"/>
                          <a:ea typeface="Times New Roman"/>
                          <a:cs typeface="Times New Roman" pitchFamily="18" charset="0"/>
                          <a:sym typeface="Times New Roman"/>
                        </a:rPr>
                        <a:t>Limitations</a:t>
                      </a:r>
                      <a:endParaRPr sz="1600" b="0" u="none" strike="noStrike" cap="none" dirty="0">
                        <a:solidFill>
                          <a:schemeClr val="tx1"/>
                        </a:solidFill>
                        <a:latin typeface="Times New Roman" pitchFamily="18" charset="0"/>
                        <a:ea typeface="Times New Roman"/>
                        <a:cs typeface="Times New Roman"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866502">
                <a:tc>
                  <a:txBody>
                    <a:bodyPr/>
                    <a:lstStyle/>
                    <a:p>
                      <a:pPr marL="92075" algn="ctr">
                        <a:lnSpc>
                          <a:spcPct val="100000"/>
                        </a:lnSpc>
                        <a:spcBef>
                          <a:spcPts val="710"/>
                        </a:spcBef>
                      </a:pPr>
                      <a:r>
                        <a:rPr lang="en-US" sz="1600" b="0" dirty="0">
                          <a:solidFill>
                            <a:schemeClr val="tx1"/>
                          </a:solidFill>
                          <a:latin typeface="Times New Roman" pitchFamily="18" charset="0"/>
                          <a:cs typeface="Times New Roman" pitchFamily="18" charset="0"/>
                        </a:rPr>
                        <a:t>9</a:t>
                      </a:r>
                      <a:endParaRPr sz="1600" b="0" dirty="0">
                        <a:solidFill>
                          <a:schemeClr val="tx1"/>
                        </a:solidFill>
                        <a:latin typeface="Times New Roman" pitchFamily="18" charset="0"/>
                        <a:cs typeface="Times New Roman"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57480">
                        <a:lnSpc>
                          <a:spcPct val="100299"/>
                        </a:lnSpc>
                        <a:spcBef>
                          <a:spcPts val="705"/>
                        </a:spcBef>
                      </a:pPr>
                      <a:r>
                        <a:rPr lang="en-US" sz="1600" b="0" i="0" kern="1200" dirty="0" err="1">
                          <a:solidFill>
                            <a:schemeClr val="tx1"/>
                          </a:solidFill>
                          <a:latin typeface="Times New Roman" pitchFamily="18" charset="0"/>
                          <a:ea typeface="+mn-ea"/>
                          <a:cs typeface="Times New Roman" pitchFamily="18" charset="0"/>
                        </a:rPr>
                        <a:t>Rishabh</a:t>
                      </a:r>
                      <a:r>
                        <a:rPr lang="en-US" sz="1600" b="0" i="0" kern="1200" dirty="0">
                          <a:solidFill>
                            <a:schemeClr val="tx1"/>
                          </a:solidFill>
                          <a:latin typeface="Times New Roman" pitchFamily="18" charset="0"/>
                          <a:ea typeface="+mn-ea"/>
                          <a:cs typeface="Times New Roman" pitchFamily="18" charset="0"/>
                        </a:rPr>
                        <a:t> </a:t>
                      </a:r>
                      <a:r>
                        <a:rPr lang="en-US" sz="1600" b="0" i="0" kern="1200" dirty="0" err="1">
                          <a:solidFill>
                            <a:schemeClr val="tx1"/>
                          </a:solidFill>
                          <a:latin typeface="Times New Roman" pitchFamily="18" charset="0"/>
                          <a:ea typeface="+mn-ea"/>
                          <a:cs typeface="Times New Roman" pitchFamily="18" charset="0"/>
                        </a:rPr>
                        <a:t>Karmakar</a:t>
                      </a:r>
                      <a:endParaRPr lang="en-US" sz="1600" b="0" i="0" kern="1200" dirty="0">
                        <a:solidFill>
                          <a:schemeClr val="tx1"/>
                        </a:solidFill>
                        <a:latin typeface="Times New Roman" pitchFamily="18" charset="0"/>
                        <a:ea typeface="+mn-ea"/>
                        <a:cs typeface="Times New Roman" pitchFamily="18" charset="0"/>
                      </a:endParaRPr>
                    </a:p>
                    <a:p>
                      <a:pPr marL="92710" marR="157480">
                        <a:lnSpc>
                          <a:spcPct val="100299"/>
                        </a:lnSpc>
                        <a:spcBef>
                          <a:spcPts val="705"/>
                        </a:spcBef>
                      </a:pPr>
                      <a:r>
                        <a:rPr lang="en-IN" sz="1600" b="0" dirty="0">
                          <a:latin typeface="Times New Roman" pitchFamily="18" charset="0"/>
                          <a:cs typeface="Times New Roman" pitchFamily="18" charset="0"/>
                        </a:rPr>
                        <a:t>“</a:t>
                      </a:r>
                      <a:r>
                        <a:rPr lang="en-US" sz="1600" b="0" i="0" kern="1200" dirty="0">
                          <a:solidFill>
                            <a:schemeClr val="tx1"/>
                          </a:solidFill>
                          <a:latin typeface="Times New Roman" pitchFamily="18" charset="0"/>
                          <a:ea typeface="+mn-ea"/>
                          <a:cs typeface="Times New Roman" pitchFamily="18" charset="0"/>
                        </a:rPr>
                        <a:t>FACIAL ATTENDANCE SYSTEM USING MTCNN AND FEATURE MAPPING</a:t>
                      </a:r>
                      <a:r>
                        <a:rPr lang="en-IN" sz="1600" b="0" dirty="0">
                          <a:latin typeface="Times New Roman" pitchFamily="18" charset="0"/>
                          <a:cs typeface="Times New Roman" pitchFamily="18" charset="0"/>
                        </a:rPr>
                        <a:t>”</a:t>
                      </a:r>
                    </a:p>
                    <a:p>
                      <a:pPr marL="92710" marR="157480">
                        <a:lnSpc>
                          <a:spcPct val="100299"/>
                        </a:lnSpc>
                        <a:spcBef>
                          <a:spcPts val="705"/>
                        </a:spcBef>
                      </a:pPr>
                      <a:r>
                        <a:rPr lang="en-US" sz="1600" b="0" i="0" kern="1200" dirty="0">
                          <a:solidFill>
                            <a:schemeClr val="tx1"/>
                          </a:solidFill>
                          <a:latin typeface="Times New Roman" pitchFamily="18" charset="0"/>
                          <a:ea typeface="+mn-ea"/>
                          <a:cs typeface="Times New Roman" pitchFamily="18" charset="0"/>
                        </a:rPr>
                        <a:t>Department of Computer Engineering International Institute of Information Technology, </a:t>
                      </a:r>
                      <a:r>
                        <a:rPr lang="en-US" sz="1600" b="0" i="0" kern="1200" dirty="0" err="1">
                          <a:solidFill>
                            <a:schemeClr val="tx1"/>
                          </a:solidFill>
                          <a:latin typeface="Times New Roman" pitchFamily="18" charset="0"/>
                          <a:ea typeface="+mn-ea"/>
                          <a:cs typeface="Times New Roman" pitchFamily="18" charset="0"/>
                        </a:rPr>
                        <a:t>Pune</a:t>
                      </a:r>
                      <a:r>
                        <a:rPr lang="en-US" sz="1600" b="0" i="0" kern="1200" dirty="0">
                          <a:solidFill>
                            <a:schemeClr val="tx1"/>
                          </a:solidFill>
                          <a:latin typeface="Times New Roman" pitchFamily="18" charset="0"/>
                          <a:ea typeface="+mn-ea"/>
                          <a:cs typeface="Times New Roman" pitchFamily="18" charset="0"/>
                        </a:rPr>
                        <a:t>, Maharashtra, India</a:t>
                      </a:r>
                      <a:endParaRPr lang="en-IN" sz="1600" b="0" dirty="0">
                        <a:latin typeface="Times New Roman" pitchFamily="18" charset="0"/>
                        <a:cs typeface="Times New Roman"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Inefficiency of Manual Attendance</a:t>
                      </a:r>
                    </a:p>
                    <a:p>
                      <a:pPr marL="93980" marR="173990" algn="l">
                        <a:lnSpc>
                          <a:spcPct val="100299"/>
                        </a:lnSpc>
                        <a:spcBef>
                          <a:spcPts val="70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Potential for Errors:</a:t>
                      </a:r>
                    </a:p>
                    <a:p>
                      <a:pPr marL="93980" marR="173990" algn="l">
                        <a:lnSpc>
                          <a:spcPct val="100299"/>
                        </a:lnSpc>
                        <a:spcBef>
                          <a:spcPts val="70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Fraudulent Attendance</a:t>
                      </a:r>
                      <a:endParaRPr sz="1600" b="0" dirty="0">
                        <a:solidFill>
                          <a:schemeClr val="tx1"/>
                        </a:solidFill>
                        <a:latin typeface="Times New Roman" pitchFamily="18" charset="0"/>
                        <a:cs typeface="Times New Roman"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Uses a compounded deep learning model, including (MTCNN), for feature extraction and landmark detection.</a:t>
                      </a:r>
                    </a:p>
                    <a:p>
                      <a:pPr marL="95250" marR="117475" algn="l">
                        <a:lnSpc>
                          <a:spcPct val="100000"/>
                        </a:lnSpc>
                        <a:spcBef>
                          <a:spcPts val="710"/>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Features of individuals are saved in a No-SQL </a:t>
                      </a:r>
                      <a:r>
                        <a:rPr lang="en-US" sz="1600" b="0" i="0" kern="1200" dirty="0" err="1">
                          <a:solidFill>
                            <a:schemeClr val="tx1"/>
                          </a:solidFill>
                          <a:latin typeface="Times New Roman" pitchFamily="18" charset="0"/>
                          <a:ea typeface="+mn-ea"/>
                          <a:cs typeface="Times New Roman" pitchFamily="18" charset="0"/>
                        </a:rPr>
                        <a:t>MongoDB</a:t>
                      </a:r>
                      <a:r>
                        <a:rPr lang="en-US" sz="1600" b="0" i="0" kern="1200" dirty="0">
                          <a:solidFill>
                            <a:schemeClr val="tx1"/>
                          </a:solidFill>
                          <a:latin typeface="Times New Roman" pitchFamily="18" charset="0"/>
                          <a:ea typeface="+mn-ea"/>
                          <a:cs typeface="Times New Roman" pitchFamily="18" charset="0"/>
                        </a:rPr>
                        <a:t> database</a:t>
                      </a:r>
                      <a:endParaRPr sz="1600" b="0" dirty="0">
                        <a:solidFill>
                          <a:schemeClr val="tx1"/>
                        </a:solidFill>
                        <a:latin typeface="Times New Roman" pitchFamily="18" charset="0"/>
                        <a:cs typeface="Times New Roman"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Elimination of Manual Work</a:t>
                      </a:r>
                    </a:p>
                    <a:p>
                      <a:pPr marL="96520" marR="202565" indent="0" algn="l">
                        <a:lnSpc>
                          <a:spcPct val="115599"/>
                        </a:lnSpc>
                        <a:spcBef>
                          <a:spcPts val="52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Accuracy</a:t>
                      </a:r>
                    </a:p>
                    <a:p>
                      <a:pPr marL="96520" marR="202565" indent="0" algn="l">
                        <a:lnSpc>
                          <a:spcPct val="115599"/>
                        </a:lnSpc>
                        <a:spcBef>
                          <a:spcPts val="52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Real-Time Attendance</a:t>
                      </a:r>
                    </a:p>
                    <a:p>
                      <a:pPr marL="96520" marR="202565" indent="0" algn="l">
                        <a:lnSpc>
                          <a:spcPct val="115599"/>
                        </a:lnSpc>
                        <a:spcBef>
                          <a:spcPts val="52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Fraud Prevention</a:t>
                      </a:r>
                    </a:p>
                    <a:p>
                      <a:pPr marL="96520" marR="202565" indent="0" algn="l">
                        <a:lnSpc>
                          <a:spcPct val="115599"/>
                        </a:lnSpc>
                        <a:spcBef>
                          <a:spcPts val="52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Database Maintenance</a:t>
                      </a:r>
                      <a:endParaRPr lang="en-US" sz="1600" b="0" dirty="0">
                        <a:solidFill>
                          <a:schemeClr val="tx1"/>
                        </a:solidFill>
                        <a:latin typeface="Times New Roman" pitchFamily="18" charset="0"/>
                        <a:cs typeface="Times New Roman" pitchFamily="18" charset="0"/>
                      </a:endParaRP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Privacy Concerns</a:t>
                      </a:r>
                    </a:p>
                    <a:p>
                      <a:pPr marL="98425" marR="153035" algn="l">
                        <a:lnSpc>
                          <a:spcPct val="99800"/>
                        </a:lnSpc>
                        <a:spcBef>
                          <a:spcPts val="71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Hardware Requirements</a:t>
                      </a:r>
                    </a:p>
                    <a:p>
                      <a:pPr marL="98425" marR="153035" algn="l">
                        <a:lnSpc>
                          <a:spcPct val="99800"/>
                        </a:lnSpc>
                        <a:spcBef>
                          <a:spcPts val="71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False</a:t>
                      </a:r>
                      <a:r>
                        <a:rPr lang="en-US" sz="1600" b="0" i="0" kern="1200" baseline="0" dirty="0">
                          <a:solidFill>
                            <a:schemeClr val="tx1"/>
                          </a:solidFill>
                          <a:latin typeface="Times New Roman" pitchFamily="18" charset="0"/>
                          <a:ea typeface="+mn-ea"/>
                          <a:cs typeface="Times New Roman" pitchFamily="18" charset="0"/>
                        </a:rPr>
                        <a:t>: </a:t>
                      </a:r>
                      <a:r>
                        <a:rPr lang="en-US" sz="1600" b="0" i="0" kern="1200" dirty="0">
                          <a:solidFill>
                            <a:schemeClr val="tx1"/>
                          </a:solidFill>
                          <a:latin typeface="Times New Roman" pitchFamily="18" charset="0"/>
                          <a:ea typeface="+mn-ea"/>
                          <a:cs typeface="Times New Roman" pitchFamily="18" charset="0"/>
                        </a:rPr>
                        <a:t>Positives/Negatives</a:t>
                      </a:r>
                      <a:endParaRPr sz="1600" b="0" dirty="0">
                        <a:solidFill>
                          <a:schemeClr val="tx1"/>
                        </a:solidFill>
                        <a:latin typeface="Times New Roman" pitchFamily="18" charset="0"/>
                        <a:cs typeface="Times New Roman"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129817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15</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4291768064"/>
              </p:ext>
            </p:extLst>
          </p:nvPr>
        </p:nvGraphicFramePr>
        <p:xfrm>
          <a:off x="455681" y="1246468"/>
          <a:ext cx="11340079" cy="4383624"/>
        </p:xfrm>
        <a:graphic>
          <a:graphicData uri="http://schemas.openxmlformats.org/drawingml/2006/table">
            <a:tbl>
              <a:tblPr>
                <a:noFill/>
              </a:tblPr>
              <a:tblGrid>
                <a:gridCol w="789408">
                  <a:extLst>
                    <a:ext uri="{9D8B030D-6E8A-4147-A177-3AD203B41FA5}">
                      <a16:colId xmlns:a16="http://schemas.microsoft.com/office/drawing/2014/main" val="300352513"/>
                    </a:ext>
                  </a:extLst>
                </a:gridCol>
                <a:gridCol w="2088303">
                  <a:extLst>
                    <a:ext uri="{9D8B030D-6E8A-4147-A177-3AD203B41FA5}">
                      <a16:colId xmlns:a16="http://schemas.microsoft.com/office/drawing/2014/main" val="629485314"/>
                    </a:ext>
                  </a:extLst>
                </a:gridCol>
                <a:gridCol w="2093036">
                  <a:extLst>
                    <a:ext uri="{9D8B030D-6E8A-4147-A177-3AD203B41FA5}">
                      <a16:colId xmlns:a16="http://schemas.microsoft.com/office/drawing/2014/main" val="2838336871"/>
                    </a:ext>
                  </a:extLst>
                </a:gridCol>
                <a:gridCol w="2105088">
                  <a:extLst>
                    <a:ext uri="{9D8B030D-6E8A-4147-A177-3AD203B41FA5}">
                      <a16:colId xmlns:a16="http://schemas.microsoft.com/office/drawing/2014/main" val="444494899"/>
                    </a:ext>
                  </a:extLst>
                </a:gridCol>
                <a:gridCol w="1986445">
                  <a:extLst>
                    <a:ext uri="{9D8B030D-6E8A-4147-A177-3AD203B41FA5}">
                      <a16:colId xmlns:a16="http://schemas.microsoft.com/office/drawing/2014/main" val="3597199215"/>
                    </a:ext>
                  </a:extLst>
                </a:gridCol>
                <a:gridCol w="2277799">
                  <a:extLst>
                    <a:ext uri="{9D8B030D-6E8A-4147-A177-3AD203B41FA5}">
                      <a16:colId xmlns:a16="http://schemas.microsoft.com/office/drawing/2014/main" val="576131153"/>
                    </a:ext>
                  </a:extLst>
                </a:gridCol>
              </a:tblGrid>
              <a:tr h="517122">
                <a:tc>
                  <a:txBody>
                    <a:bodyPr/>
                    <a:lstStyle/>
                    <a:p>
                      <a:pPr marL="0" marR="0" lvl="0" indent="0" algn="ctr" rtl="0">
                        <a:lnSpc>
                          <a:spcPct val="100000"/>
                        </a:lnSpc>
                        <a:spcBef>
                          <a:spcPts val="0"/>
                        </a:spcBef>
                        <a:spcAft>
                          <a:spcPts val="0"/>
                        </a:spcAft>
                        <a:buClr>
                          <a:srgbClr val="000000"/>
                        </a:buClr>
                        <a:buSzPts val="2300"/>
                        <a:buFont typeface="Arial"/>
                        <a:buNone/>
                      </a:pPr>
                      <a:r>
                        <a:rPr lang="en-US" sz="1600" b="0" u="none" strike="noStrike" cap="none" dirty="0">
                          <a:solidFill>
                            <a:schemeClr val="tx1"/>
                          </a:solidFill>
                          <a:latin typeface="Times New Roman" pitchFamily="18" charset="0"/>
                          <a:cs typeface="Times New Roman" pitchFamily="18" charset="0"/>
                        </a:rPr>
                        <a:t>Sr.</a:t>
                      </a:r>
                      <a:r>
                        <a:rPr lang="en-US" sz="1600" b="0" u="none" strike="noStrike" cap="none" baseline="0" dirty="0">
                          <a:solidFill>
                            <a:schemeClr val="tx1"/>
                          </a:solidFill>
                          <a:latin typeface="Times New Roman" pitchFamily="18" charset="0"/>
                          <a:cs typeface="Times New Roman" pitchFamily="18" charset="0"/>
                        </a:rPr>
                        <a:t> No. </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600" b="0" u="none" strike="noStrike" cap="none" dirty="0">
                          <a:solidFill>
                            <a:schemeClr val="tx1"/>
                          </a:solidFill>
                          <a:latin typeface="Times New Roman" pitchFamily="18" charset="0"/>
                          <a:cs typeface="Times New Roman" pitchFamily="18" charset="0"/>
                        </a:rPr>
                        <a:t>Title</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600" b="0" u="none" strike="noStrike" cap="none" dirty="0">
                          <a:solidFill>
                            <a:schemeClr val="tx1"/>
                          </a:solidFill>
                          <a:latin typeface="Times New Roman" pitchFamily="18" charset="0"/>
                          <a:cs typeface="Times New Roman" pitchFamily="18" charset="0"/>
                        </a:rPr>
                        <a:t>Problem</a:t>
                      </a:r>
                      <a:r>
                        <a:rPr lang="en-GB" sz="1600" b="0" u="none" strike="noStrike" cap="none" baseline="0" dirty="0">
                          <a:solidFill>
                            <a:schemeClr val="tx1"/>
                          </a:solidFill>
                          <a:latin typeface="Times New Roman" pitchFamily="18" charset="0"/>
                          <a:cs typeface="Times New Roman" pitchFamily="18" charset="0"/>
                        </a:rPr>
                        <a:t> Addressed</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600" b="0" u="none" strike="noStrike" cap="none" dirty="0">
                          <a:solidFill>
                            <a:schemeClr val="tx1"/>
                          </a:solidFill>
                          <a:latin typeface="Times New Roman" pitchFamily="18" charset="0"/>
                          <a:cs typeface="Times New Roman"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600" b="0" u="none" strike="noStrike" cap="none" dirty="0">
                          <a:solidFill>
                            <a:schemeClr val="tx1"/>
                          </a:solidFill>
                          <a:latin typeface="Times New Roman" pitchFamily="18" charset="0"/>
                          <a:cs typeface="Times New Roman" pitchFamily="18" charset="0"/>
                        </a:rPr>
                        <a:t>Advantages</a:t>
                      </a:r>
                      <a:endParaRPr sz="1600" b="0" u="none" strike="noStrike" cap="none" dirty="0">
                        <a:solidFill>
                          <a:schemeClr val="tx1"/>
                        </a:solidFill>
                        <a:latin typeface="Times New Roman" pitchFamily="18" charset="0"/>
                        <a:cs typeface="Times New Roman"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600" b="0" u="none" strike="noStrike" cap="none" dirty="0">
                          <a:solidFill>
                            <a:schemeClr val="tx1"/>
                          </a:solidFill>
                          <a:latin typeface="Times New Roman" pitchFamily="18" charset="0"/>
                          <a:ea typeface="Times New Roman"/>
                          <a:cs typeface="Times New Roman" pitchFamily="18" charset="0"/>
                          <a:sym typeface="Times New Roman"/>
                        </a:rPr>
                        <a:t>Limitations</a:t>
                      </a:r>
                      <a:endParaRPr sz="1600" b="0" u="none" strike="noStrike" cap="none" dirty="0">
                        <a:solidFill>
                          <a:schemeClr val="tx1"/>
                        </a:solidFill>
                        <a:latin typeface="Times New Roman" pitchFamily="18" charset="0"/>
                        <a:ea typeface="Times New Roman"/>
                        <a:cs typeface="Times New Roman"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866502">
                <a:tc>
                  <a:txBody>
                    <a:bodyPr/>
                    <a:lstStyle/>
                    <a:p>
                      <a:pPr marL="92075" algn="ctr">
                        <a:lnSpc>
                          <a:spcPct val="100000"/>
                        </a:lnSpc>
                        <a:spcBef>
                          <a:spcPts val="710"/>
                        </a:spcBef>
                      </a:pPr>
                      <a:r>
                        <a:rPr lang="en-US" sz="1600" b="0" dirty="0">
                          <a:solidFill>
                            <a:schemeClr val="tx1"/>
                          </a:solidFill>
                          <a:latin typeface="Times New Roman" pitchFamily="18" charset="0"/>
                          <a:cs typeface="Times New Roman" pitchFamily="18" charset="0"/>
                        </a:rPr>
                        <a:t>10</a:t>
                      </a:r>
                      <a:endParaRPr sz="1600" b="0" dirty="0">
                        <a:solidFill>
                          <a:schemeClr val="tx1"/>
                        </a:solidFill>
                        <a:latin typeface="Times New Roman" pitchFamily="18" charset="0"/>
                        <a:cs typeface="Times New Roman"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57480">
                        <a:lnSpc>
                          <a:spcPct val="100299"/>
                        </a:lnSpc>
                        <a:spcBef>
                          <a:spcPts val="705"/>
                        </a:spcBef>
                      </a:pPr>
                      <a:r>
                        <a:rPr lang="en-US" sz="1600" b="0" i="0" kern="1200" dirty="0" err="1">
                          <a:solidFill>
                            <a:schemeClr val="tx1"/>
                          </a:solidFill>
                          <a:latin typeface="Times New Roman" pitchFamily="18" charset="0"/>
                          <a:ea typeface="+mn-ea"/>
                          <a:cs typeface="Times New Roman" pitchFamily="18" charset="0"/>
                        </a:rPr>
                        <a:t>Rishabh</a:t>
                      </a:r>
                      <a:r>
                        <a:rPr lang="en-US" sz="1600" b="0" i="0" kern="1200" dirty="0">
                          <a:solidFill>
                            <a:schemeClr val="tx1"/>
                          </a:solidFill>
                          <a:latin typeface="Times New Roman" pitchFamily="18" charset="0"/>
                          <a:ea typeface="+mn-ea"/>
                          <a:cs typeface="Times New Roman" pitchFamily="18" charset="0"/>
                        </a:rPr>
                        <a:t> </a:t>
                      </a:r>
                      <a:r>
                        <a:rPr lang="en-US" sz="1600" b="0" i="0" kern="1200" dirty="0" err="1">
                          <a:solidFill>
                            <a:schemeClr val="tx1"/>
                          </a:solidFill>
                          <a:latin typeface="Times New Roman" pitchFamily="18" charset="0"/>
                          <a:ea typeface="+mn-ea"/>
                          <a:cs typeface="Times New Roman" pitchFamily="18" charset="0"/>
                        </a:rPr>
                        <a:t>Karmakar</a:t>
                      </a:r>
                      <a:endParaRPr lang="en-US" sz="1600" b="0" i="0" kern="1200" dirty="0">
                        <a:solidFill>
                          <a:schemeClr val="tx1"/>
                        </a:solidFill>
                        <a:latin typeface="Times New Roman" pitchFamily="18" charset="0"/>
                        <a:ea typeface="+mn-ea"/>
                        <a:cs typeface="Times New Roman" pitchFamily="18" charset="0"/>
                      </a:endParaRPr>
                    </a:p>
                    <a:p>
                      <a:pPr marL="92710" marR="157480">
                        <a:lnSpc>
                          <a:spcPct val="100299"/>
                        </a:lnSpc>
                        <a:spcBef>
                          <a:spcPts val="705"/>
                        </a:spcBef>
                      </a:pPr>
                      <a:r>
                        <a:rPr lang="en-IN" sz="1600" b="0" dirty="0">
                          <a:latin typeface="Times New Roman" pitchFamily="18" charset="0"/>
                          <a:cs typeface="Times New Roman" pitchFamily="18" charset="0"/>
                        </a:rPr>
                        <a:t>“</a:t>
                      </a:r>
                      <a:r>
                        <a:rPr lang="en-US" sz="1600" b="0" i="0" kern="1200" dirty="0">
                          <a:solidFill>
                            <a:schemeClr val="tx1"/>
                          </a:solidFill>
                          <a:latin typeface="Times New Roman" pitchFamily="18" charset="0"/>
                          <a:ea typeface="+mn-ea"/>
                          <a:cs typeface="Times New Roman" pitchFamily="18" charset="0"/>
                        </a:rPr>
                        <a:t>FACIAL ATTENDANCE SYSTEM USING MTCNN AND FEATURE MAPPING</a:t>
                      </a:r>
                      <a:r>
                        <a:rPr lang="en-IN" sz="1600" b="0" dirty="0">
                          <a:latin typeface="Times New Roman" pitchFamily="18" charset="0"/>
                          <a:cs typeface="Times New Roman" pitchFamily="18" charset="0"/>
                        </a:rPr>
                        <a:t>”</a:t>
                      </a:r>
                    </a:p>
                    <a:p>
                      <a:pPr marL="92710" marR="157480">
                        <a:lnSpc>
                          <a:spcPct val="100299"/>
                        </a:lnSpc>
                        <a:spcBef>
                          <a:spcPts val="705"/>
                        </a:spcBef>
                      </a:pPr>
                      <a:r>
                        <a:rPr lang="en-US" sz="1600" b="0" i="0" kern="1200" dirty="0">
                          <a:solidFill>
                            <a:schemeClr val="tx1"/>
                          </a:solidFill>
                          <a:latin typeface="Times New Roman" pitchFamily="18" charset="0"/>
                          <a:ea typeface="+mn-ea"/>
                          <a:cs typeface="Times New Roman" pitchFamily="18" charset="0"/>
                        </a:rPr>
                        <a:t>Department of Computer Engineering International Institute of Information Technology, </a:t>
                      </a:r>
                      <a:r>
                        <a:rPr lang="en-US" sz="1600" b="0" i="0" kern="1200" dirty="0" err="1">
                          <a:solidFill>
                            <a:schemeClr val="tx1"/>
                          </a:solidFill>
                          <a:latin typeface="Times New Roman" pitchFamily="18" charset="0"/>
                          <a:ea typeface="+mn-ea"/>
                          <a:cs typeface="Times New Roman" pitchFamily="18" charset="0"/>
                        </a:rPr>
                        <a:t>Pune</a:t>
                      </a:r>
                      <a:r>
                        <a:rPr lang="en-US" sz="1600" b="0" i="0" kern="1200" dirty="0">
                          <a:solidFill>
                            <a:schemeClr val="tx1"/>
                          </a:solidFill>
                          <a:latin typeface="Times New Roman" pitchFamily="18" charset="0"/>
                          <a:ea typeface="+mn-ea"/>
                          <a:cs typeface="Times New Roman" pitchFamily="18" charset="0"/>
                        </a:rPr>
                        <a:t>, Maharashtra, India</a:t>
                      </a:r>
                      <a:endParaRPr lang="en-IN" sz="1600" b="0" dirty="0">
                        <a:latin typeface="Times New Roman" pitchFamily="18" charset="0"/>
                        <a:cs typeface="Times New Roman"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Traditional attendance marking system is manual, time-consuming, and prone to errors.</a:t>
                      </a:r>
                    </a:p>
                    <a:p>
                      <a:pPr marL="93980" marR="173990" algn="l">
                        <a:lnSpc>
                          <a:spcPct val="100299"/>
                        </a:lnSpc>
                        <a:spcBef>
                          <a:spcPts val="705"/>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Overcoming the limitations of existing attendance systems, such as portability, accessibility, authenticity, accuracy, efficiency, and cost.</a:t>
                      </a:r>
                      <a:endParaRPr sz="1600" b="0" dirty="0">
                        <a:solidFill>
                          <a:schemeClr val="tx1"/>
                        </a:solidFill>
                        <a:latin typeface="Times New Roman" pitchFamily="18" charset="0"/>
                        <a:cs typeface="Times New Roman"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Utilization of Multi-Task Cascaded </a:t>
                      </a:r>
                      <a:r>
                        <a:rPr lang="en-US" sz="1600" b="0" i="0" kern="1200" dirty="0" err="1">
                          <a:solidFill>
                            <a:schemeClr val="tx1"/>
                          </a:solidFill>
                          <a:latin typeface="Times New Roman" pitchFamily="18" charset="0"/>
                          <a:ea typeface="+mn-ea"/>
                          <a:cs typeface="Times New Roman" pitchFamily="18" charset="0"/>
                        </a:rPr>
                        <a:t>Convolutional</a:t>
                      </a:r>
                      <a:r>
                        <a:rPr lang="en-US" sz="1600" b="0" i="0" kern="1200" dirty="0">
                          <a:solidFill>
                            <a:schemeClr val="tx1"/>
                          </a:solidFill>
                          <a:latin typeface="Times New Roman" pitchFamily="18" charset="0"/>
                          <a:ea typeface="+mn-ea"/>
                          <a:cs typeface="Times New Roman" pitchFamily="18" charset="0"/>
                        </a:rPr>
                        <a:t> Neural Network (MTCNN) for face detection.</a:t>
                      </a:r>
                    </a:p>
                    <a:p>
                      <a:pPr marL="95250" marR="117475" algn="l">
                        <a:lnSpc>
                          <a:spcPct val="100000"/>
                        </a:lnSpc>
                        <a:spcBef>
                          <a:spcPts val="710"/>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Training of the </a:t>
                      </a:r>
                      <a:r>
                        <a:rPr lang="en-US" sz="1600" b="0" i="0" kern="1200" dirty="0" err="1">
                          <a:solidFill>
                            <a:schemeClr val="tx1"/>
                          </a:solidFill>
                          <a:latin typeface="Times New Roman" pitchFamily="18" charset="0"/>
                          <a:ea typeface="+mn-ea"/>
                          <a:cs typeface="Times New Roman" pitchFamily="18" charset="0"/>
                        </a:rPr>
                        <a:t>FaceNet</a:t>
                      </a:r>
                      <a:r>
                        <a:rPr lang="en-US" sz="1600" b="0" i="0" kern="1200" dirty="0">
                          <a:solidFill>
                            <a:schemeClr val="tx1"/>
                          </a:solidFill>
                          <a:latin typeface="Times New Roman" pitchFamily="18" charset="0"/>
                          <a:ea typeface="+mn-ea"/>
                          <a:cs typeface="Times New Roman" pitchFamily="18" charset="0"/>
                        </a:rPr>
                        <a:t> model with extracted features.</a:t>
                      </a:r>
                    </a:p>
                    <a:p>
                      <a:pPr marL="95250" marR="117475" algn="l">
                        <a:lnSpc>
                          <a:spcPct val="100000"/>
                        </a:lnSpc>
                        <a:spcBef>
                          <a:spcPts val="710"/>
                        </a:spcBef>
                        <a:buFont typeface="Arial" pitchFamily="34" charset="0"/>
                        <a:buChar char="•"/>
                      </a:pPr>
                      <a:r>
                        <a:rPr lang="en-US" sz="1600" b="0" i="0" kern="1200" dirty="0">
                          <a:solidFill>
                            <a:schemeClr val="tx1"/>
                          </a:solidFill>
                          <a:latin typeface="Times New Roman" pitchFamily="18" charset="0"/>
                          <a:ea typeface="+mn-ea"/>
                          <a:cs typeface="Times New Roman" pitchFamily="18" charset="0"/>
                        </a:rPr>
                        <a:t>Support Vector Classifier (SVC) used for classification based on trained models</a:t>
                      </a:r>
                      <a:endParaRPr sz="1600" b="0" dirty="0">
                        <a:solidFill>
                          <a:schemeClr val="tx1"/>
                        </a:solidFill>
                        <a:latin typeface="Times New Roman" pitchFamily="18" charset="0"/>
                        <a:cs typeface="Times New Roman"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a:buFont typeface="Arial" pitchFamily="34" charset="0"/>
                        <a:buChar char="•"/>
                      </a:pPr>
                      <a:r>
                        <a:rPr lang="en-US" sz="1600" b="0" i="0" kern="1200" dirty="0">
                          <a:solidFill>
                            <a:schemeClr val="tx1"/>
                          </a:solidFill>
                          <a:latin typeface="Times New Roman" pitchFamily="18" charset="0"/>
                          <a:ea typeface="+mn-ea"/>
                          <a:cs typeface="Times New Roman" pitchFamily="18" charset="0"/>
                        </a:rPr>
                        <a:t>Automation of attendance marking, reducing the need for manual effort.</a:t>
                      </a:r>
                    </a:p>
                    <a:p>
                      <a:pPr>
                        <a:buFont typeface="Arial" pitchFamily="34" charset="0"/>
                        <a:buChar char="•"/>
                      </a:pPr>
                      <a:r>
                        <a:rPr lang="en-US" sz="1600" b="0" i="0" kern="1200" dirty="0">
                          <a:solidFill>
                            <a:schemeClr val="tx1"/>
                          </a:solidFill>
                          <a:latin typeface="Times New Roman" pitchFamily="18" charset="0"/>
                          <a:ea typeface="+mn-ea"/>
                          <a:cs typeface="Times New Roman" pitchFamily="18" charset="0"/>
                        </a:rPr>
                        <a:t>Increased accuracy in attendance records.</a:t>
                      </a:r>
                    </a:p>
                    <a:p>
                      <a:pPr>
                        <a:buFont typeface="Arial" pitchFamily="34" charset="0"/>
                        <a:buChar char="•"/>
                      </a:pPr>
                      <a:r>
                        <a:rPr lang="en-US" sz="1600" b="0" i="0" kern="1200" dirty="0">
                          <a:solidFill>
                            <a:schemeClr val="tx1"/>
                          </a:solidFill>
                          <a:latin typeface="Times New Roman" pitchFamily="18" charset="0"/>
                          <a:ea typeface="+mn-ea"/>
                          <a:cs typeface="Times New Roman" pitchFamily="18" charset="0"/>
                        </a:rPr>
                        <a:t>Reduced chances of proxies and errors in marking attendance.</a:t>
                      </a:r>
                    </a:p>
                    <a:p>
                      <a:pPr>
                        <a:buFont typeface="Arial" pitchFamily="34" charset="0"/>
                        <a:buChar char="•"/>
                      </a:pPr>
                      <a:r>
                        <a:rPr lang="en-US" sz="1600" b="0" i="0" kern="1200" dirty="0">
                          <a:solidFill>
                            <a:schemeClr val="tx1"/>
                          </a:solidFill>
                          <a:latin typeface="Times New Roman" pitchFamily="18" charset="0"/>
                          <a:ea typeface="+mn-ea"/>
                          <a:cs typeface="Times New Roman" pitchFamily="18" charset="0"/>
                        </a:rPr>
                        <a:t>High security through face recognition.</a:t>
                      </a:r>
                    </a:p>
                    <a:p>
                      <a:pPr marL="96520" marR="202565" indent="0" algn="l">
                        <a:lnSpc>
                          <a:spcPct val="115599"/>
                        </a:lnSpc>
                        <a:spcBef>
                          <a:spcPts val="525"/>
                        </a:spcBef>
                        <a:buFont typeface="Arial" pitchFamily="34" charset="0"/>
                        <a:buChar char="•"/>
                      </a:pPr>
                      <a:endParaRPr lang="en-US" sz="1600" b="0" dirty="0">
                        <a:solidFill>
                          <a:schemeClr val="tx1"/>
                        </a:solidFill>
                        <a:latin typeface="Times New Roman" pitchFamily="18" charset="0"/>
                        <a:cs typeface="Times New Roman" pitchFamily="18" charset="0"/>
                      </a:endParaRP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a:buFont typeface="Arial" pitchFamily="34" charset="0"/>
                        <a:buChar char="•"/>
                      </a:pPr>
                      <a:r>
                        <a:rPr lang="en-US" sz="1600" b="0" i="0" kern="1200" dirty="0">
                          <a:solidFill>
                            <a:schemeClr val="tx1"/>
                          </a:solidFill>
                          <a:latin typeface="Times New Roman" pitchFamily="18" charset="0"/>
                          <a:ea typeface="+mn-ea"/>
                          <a:cs typeface="Times New Roman" pitchFamily="18" charset="0"/>
                        </a:rPr>
                        <a:t>Initial setup and data collection can be time-consuming.</a:t>
                      </a:r>
                    </a:p>
                    <a:p>
                      <a:pPr>
                        <a:buFont typeface="Arial" pitchFamily="34" charset="0"/>
                        <a:buChar char="•"/>
                      </a:pPr>
                      <a:r>
                        <a:rPr lang="en-US" sz="1600" b="0" i="0" kern="1200" dirty="0">
                          <a:solidFill>
                            <a:schemeClr val="tx1"/>
                          </a:solidFill>
                          <a:latin typeface="Times New Roman" pitchFamily="18" charset="0"/>
                          <a:ea typeface="+mn-ea"/>
                          <a:cs typeface="Times New Roman" pitchFamily="18" charset="0"/>
                        </a:rPr>
                        <a:t>Dependence on a reliable facial recognition system.</a:t>
                      </a:r>
                    </a:p>
                    <a:p>
                      <a:pPr>
                        <a:buFont typeface="Arial" pitchFamily="34" charset="0"/>
                        <a:buChar char="•"/>
                      </a:pPr>
                      <a:r>
                        <a:rPr lang="en-US" sz="1600" b="0" i="0" kern="1200" baseline="0" dirty="0">
                          <a:solidFill>
                            <a:schemeClr val="tx1"/>
                          </a:solidFill>
                          <a:latin typeface="Times New Roman" pitchFamily="18" charset="0"/>
                          <a:ea typeface="+mn-ea"/>
                          <a:cs typeface="Times New Roman" pitchFamily="18" charset="0"/>
                        </a:rPr>
                        <a:t> </a:t>
                      </a:r>
                      <a:r>
                        <a:rPr lang="en-US" sz="1600" b="0" i="0" kern="1200" dirty="0">
                          <a:solidFill>
                            <a:schemeClr val="tx1"/>
                          </a:solidFill>
                          <a:latin typeface="Times New Roman" pitchFamily="18" charset="0"/>
                          <a:ea typeface="+mn-ea"/>
                          <a:cs typeface="Times New Roman" pitchFamily="18" charset="0"/>
                        </a:rPr>
                        <a:t>Cost associated with implementing the technology (camera, software, training).</a:t>
                      </a:r>
                    </a:p>
                    <a:p>
                      <a:pPr>
                        <a:buFont typeface="Arial" pitchFamily="34" charset="0"/>
                        <a:buChar char="•"/>
                      </a:pPr>
                      <a:r>
                        <a:rPr lang="en-US" sz="1600" b="0" i="0" kern="1200" dirty="0">
                          <a:solidFill>
                            <a:schemeClr val="tx1"/>
                          </a:solidFill>
                          <a:latin typeface="Times New Roman" pitchFamily="18" charset="0"/>
                          <a:ea typeface="+mn-ea"/>
                          <a:cs typeface="Times New Roman" pitchFamily="18" charset="0"/>
                        </a:rPr>
                        <a:t>Potential issues with recognizing faces in varying lighting conditions.</a:t>
                      </a:r>
                    </a:p>
                    <a:p>
                      <a:endParaRPr sz="1600" b="0" dirty="0">
                        <a:solidFill>
                          <a:schemeClr val="tx1"/>
                        </a:solidFill>
                        <a:latin typeface="Times New Roman" pitchFamily="18" charset="0"/>
                        <a:cs typeface="Times New Roman"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129817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432D-3FCA-6D71-B0D9-8EBE2A031660}"/>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4BF8509D-9BE9-6411-9261-07D2248CA083}"/>
              </a:ext>
            </a:extLst>
          </p:cNvPr>
          <p:cNvSpPr>
            <a:spLocks noGrp="1"/>
          </p:cNvSpPr>
          <p:nvPr>
            <p:ph idx="1"/>
          </p:nvPr>
        </p:nvSpPr>
        <p:spPr/>
        <p:txBody>
          <a:bodyPr>
            <a:normAutofit/>
          </a:bodyPr>
          <a:lstStyle/>
          <a:p>
            <a:r>
              <a:rPr lang="en-IN" dirty="0"/>
              <a:t>Generating and training data</a:t>
            </a:r>
          </a:p>
          <a:p>
            <a:r>
              <a:rPr lang="en-IN" dirty="0"/>
              <a:t>Enhance face detection and recognition accuracy</a:t>
            </a:r>
          </a:p>
          <a:p>
            <a:r>
              <a:rPr lang="en-IN" dirty="0"/>
              <a:t>Real-time performance</a:t>
            </a:r>
          </a:p>
          <a:p>
            <a:r>
              <a:rPr lang="en-IN" dirty="0"/>
              <a:t>Database management</a:t>
            </a:r>
          </a:p>
          <a:p>
            <a:r>
              <a:rPr lang="en-IN" dirty="0"/>
              <a:t>User experience improvement</a:t>
            </a:r>
          </a:p>
          <a:p>
            <a:r>
              <a:rPr lang="en-IN" dirty="0"/>
              <a:t>Scalability</a:t>
            </a:r>
          </a:p>
          <a:p>
            <a:endParaRPr lang="en-IN" dirty="0"/>
          </a:p>
        </p:txBody>
      </p:sp>
      <p:sp>
        <p:nvSpPr>
          <p:cNvPr id="4" name="Slide Number Placeholder 3">
            <a:extLst>
              <a:ext uri="{FF2B5EF4-FFF2-40B4-BE49-F238E27FC236}">
                <a16:creationId xmlns:a16="http://schemas.microsoft.com/office/drawing/2014/main" id="{FFED6B94-4B52-F05C-D771-7CC26649F010}"/>
              </a:ext>
            </a:extLst>
          </p:cNvPr>
          <p:cNvSpPr>
            <a:spLocks noGrp="1"/>
          </p:cNvSpPr>
          <p:nvPr>
            <p:ph type="sldNum" sz="quarter" idx="12"/>
          </p:nvPr>
        </p:nvSpPr>
        <p:spPr/>
        <p:txBody>
          <a:bodyPr/>
          <a:lstStyle/>
          <a:p>
            <a:fld id="{A41FE30E-0B0F-4198-89EF-8BED91706E8A}" type="slidenum">
              <a:rPr lang="en-IN" smtClean="0"/>
              <a:pPr/>
              <a:t>16</a:t>
            </a:fld>
            <a:endParaRPr lang="en-IN"/>
          </a:p>
        </p:txBody>
      </p:sp>
    </p:spTree>
    <p:extLst>
      <p:ext uri="{BB962C8B-B14F-4D97-AF65-F5344CB8AC3E}">
        <p14:creationId xmlns:p14="http://schemas.microsoft.com/office/powerpoint/2010/main" val="374991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C62A-8C9D-6819-4D88-F80A9C0A9872}"/>
              </a:ext>
            </a:extLst>
          </p:cNvPr>
          <p:cNvSpPr>
            <a:spLocks noGrp="1"/>
          </p:cNvSpPr>
          <p:nvPr>
            <p:ph type="title"/>
          </p:nvPr>
        </p:nvSpPr>
        <p:spPr/>
        <p:txBody>
          <a:bodyPr/>
          <a:lstStyle/>
          <a:p>
            <a:r>
              <a:rPr lang="en-US" dirty="0"/>
              <a:t>Architecture</a:t>
            </a:r>
            <a:endParaRPr lang="en-IN" dirty="0"/>
          </a:p>
        </p:txBody>
      </p:sp>
      <p:sp>
        <p:nvSpPr>
          <p:cNvPr id="4" name="Slide Number Placeholder 3">
            <a:extLst>
              <a:ext uri="{FF2B5EF4-FFF2-40B4-BE49-F238E27FC236}">
                <a16:creationId xmlns:a16="http://schemas.microsoft.com/office/drawing/2014/main" id="{BFEC52C6-979D-8E2E-95C3-A7903AE665A9}"/>
              </a:ext>
            </a:extLst>
          </p:cNvPr>
          <p:cNvSpPr>
            <a:spLocks noGrp="1"/>
          </p:cNvSpPr>
          <p:nvPr>
            <p:ph type="sldNum" sz="quarter" idx="12"/>
          </p:nvPr>
        </p:nvSpPr>
        <p:spPr/>
        <p:txBody>
          <a:bodyPr/>
          <a:lstStyle/>
          <a:p>
            <a:fld id="{A41FE30E-0B0F-4198-89EF-8BED91706E8A}" type="slidenum">
              <a:rPr lang="en-IN" smtClean="0"/>
              <a:pPr/>
              <a:t>17</a:t>
            </a:fld>
            <a:endParaRPr lang="en-IN"/>
          </a:p>
        </p:txBody>
      </p:sp>
      <p:pic>
        <p:nvPicPr>
          <p:cNvPr id="5" name="Picture 4">
            <a:extLst>
              <a:ext uri="{FF2B5EF4-FFF2-40B4-BE49-F238E27FC236}">
                <a16:creationId xmlns:a16="http://schemas.microsoft.com/office/drawing/2014/main" id="{8676280B-213D-0A4C-1208-9E2E4E84A9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87038"/>
            <a:ext cx="12192000" cy="3981761"/>
          </a:xfrm>
          <a:prstGeom prst="rect">
            <a:avLst/>
          </a:prstGeom>
        </p:spPr>
      </p:pic>
    </p:spTree>
    <p:extLst>
      <p:ext uri="{BB962C8B-B14F-4D97-AF65-F5344CB8AC3E}">
        <p14:creationId xmlns:p14="http://schemas.microsoft.com/office/powerpoint/2010/main" val="1941888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815C-B648-FF5B-DB2E-A6A7E076E0A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9190B1B-F8C0-0B5C-0E62-ACF4EAB40ED5}"/>
              </a:ext>
            </a:extLst>
          </p:cNvPr>
          <p:cNvSpPr>
            <a:spLocks noGrp="1"/>
          </p:cNvSpPr>
          <p:nvPr>
            <p:ph idx="1"/>
          </p:nvPr>
        </p:nvSpPr>
        <p:spPr/>
        <p:txBody>
          <a:bodyPr>
            <a:normAutofit fontScale="77500" lnSpcReduction="20000"/>
          </a:bodyPr>
          <a:lstStyle/>
          <a:p>
            <a:r>
              <a:rPr lang="en-US" b="1" dirty="0"/>
              <a:t>Haar Cascade: </a:t>
            </a:r>
            <a:r>
              <a:rPr lang="en-US" dirty="0"/>
              <a:t>Haar Cascade is a machine learning object detection method used to identify objects in images or video. It employs a set of simple features called </a:t>
            </a:r>
            <a:r>
              <a:rPr lang="en-US" dirty="0" err="1"/>
              <a:t>Haar</a:t>
            </a:r>
            <a:r>
              <a:rPr lang="en-US" dirty="0"/>
              <a:t>-like features and a trained classifier to detect objects' presence based on these features.</a:t>
            </a:r>
          </a:p>
          <a:p>
            <a:endParaRPr lang="en-US" dirty="0"/>
          </a:p>
          <a:p>
            <a:r>
              <a:rPr lang="en-US" b="1" dirty="0"/>
              <a:t>CNN (Convolutional Neural Network): </a:t>
            </a:r>
            <a:r>
              <a:rPr lang="en-US" dirty="0"/>
              <a:t>CNN is a deep learning architecture specifically designed for processing grid-like data, such as images and videos. It uses convolutional layers to automatically learn hierarchical patterns and features from the data, making it highly effective for tasks like image classification and object detection.</a:t>
            </a:r>
          </a:p>
          <a:p>
            <a:endParaRPr lang="en-US" dirty="0"/>
          </a:p>
          <a:p>
            <a:r>
              <a:rPr lang="en-US" b="1" dirty="0"/>
              <a:t>OpenCV (Open Source Computer Vision Library): </a:t>
            </a:r>
            <a:r>
              <a:rPr lang="en-US" dirty="0"/>
              <a:t>OpenCV is an open-source computer vision and machine learning software library. It provides a wide range of tools and functions for tasks like image and video processing, feature extraction, object tracking, and more. It's widely used in research and application development.</a:t>
            </a:r>
            <a:endParaRPr lang="en-IN" dirty="0"/>
          </a:p>
        </p:txBody>
      </p:sp>
      <p:sp>
        <p:nvSpPr>
          <p:cNvPr id="4" name="Slide Number Placeholder 3">
            <a:extLst>
              <a:ext uri="{FF2B5EF4-FFF2-40B4-BE49-F238E27FC236}">
                <a16:creationId xmlns:a16="http://schemas.microsoft.com/office/drawing/2014/main" id="{5DEB351C-8652-E134-CB28-9120D73CFCE6}"/>
              </a:ext>
            </a:extLst>
          </p:cNvPr>
          <p:cNvSpPr>
            <a:spLocks noGrp="1"/>
          </p:cNvSpPr>
          <p:nvPr>
            <p:ph type="sldNum" sz="quarter" idx="12"/>
          </p:nvPr>
        </p:nvSpPr>
        <p:spPr/>
        <p:txBody>
          <a:bodyPr/>
          <a:lstStyle/>
          <a:p>
            <a:fld id="{A41FE30E-0B0F-4198-89EF-8BED91706E8A}" type="slidenum">
              <a:rPr lang="en-IN" smtClean="0"/>
              <a:pPr/>
              <a:t>18</a:t>
            </a:fld>
            <a:endParaRPr lang="en-IN"/>
          </a:p>
        </p:txBody>
      </p:sp>
    </p:spTree>
    <p:extLst>
      <p:ext uri="{BB962C8B-B14F-4D97-AF65-F5344CB8AC3E}">
        <p14:creationId xmlns:p14="http://schemas.microsoft.com/office/powerpoint/2010/main" val="37277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815C-B648-FF5B-DB2E-A6A7E076E0A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9190B1B-F8C0-0B5C-0E62-ACF4EAB40ED5}"/>
              </a:ext>
            </a:extLst>
          </p:cNvPr>
          <p:cNvSpPr>
            <a:spLocks noGrp="1"/>
          </p:cNvSpPr>
          <p:nvPr>
            <p:ph idx="1"/>
          </p:nvPr>
        </p:nvSpPr>
        <p:spPr/>
        <p:txBody>
          <a:bodyPr>
            <a:normAutofit/>
          </a:bodyPr>
          <a:lstStyle/>
          <a:p>
            <a:r>
              <a:rPr lang="en-US" sz="2200" b="1" dirty="0"/>
              <a:t>MTCNN (Multi-task Cascaded Convolution Networks); </a:t>
            </a:r>
            <a:r>
              <a:rPr lang="en-US" sz="2200" dirty="0"/>
              <a:t>is a deep learning model designed for efficient and accurate face detection. It employs a multi-stage architecture to detect faces at various scales, making it suitable for real-time applications like attendance systems.</a:t>
            </a:r>
          </a:p>
          <a:p>
            <a:endParaRPr lang="en-US" sz="2200" dirty="0"/>
          </a:p>
          <a:p>
            <a:r>
              <a:rPr lang="en-US" sz="2200" b="1" dirty="0"/>
              <a:t>Face-Net:</a:t>
            </a:r>
            <a:r>
              <a:rPr lang="en-US" sz="2200" dirty="0"/>
              <a:t> is a deep learning model specialized in face recognition. It transforms faces into fixed-length vectors called embeddings, ensuring that similar faces have similar embeddings. This makes it valuable for face verification and recognition tasks in attendance systems and security applications.</a:t>
            </a:r>
            <a:endParaRPr lang="en-IN" sz="2200" dirty="0"/>
          </a:p>
        </p:txBody>
      </p:sp>
      <p:sp>
        <p:nvSpPr>
          <p:cNvPr id="4" name="Slide Number Placeholder 3">
            <a:extLst>
              <a:ext uri="{FF2B5EF4-FFF2-40B4-BE49-F238E27FC236}">
                <a16:creationId xmlns:a16="http://schemas.microsoft.com/office/drawing/2014/main" id="{5DEB351C-8652-E134-CB28-9120D73CFCE6}"/>
              </a:ext>
            </a:extLst>
          </p:cNvPr>
          <p:cNvSpPr>
            <a:spLocks noGrp="1"/>
          </p:cNvSpPr>
          <p:nvPr>
            <p:ph type="sldNum" sz="quarter" idx="12"/>
          </p:nvPr>
        </p:nvSpPr>
        <p:spPr/>
        <p:txBody>
          <a:bodyPr/>
          <a:lstStyle/>
          <a:p>
            <a:fld id="{A41FE30E-0B0F-4198-89EF-8BED91706E8A}" type="slidenum">
              <a:rPr lang="en-IN" smtClean="0"/>
              <a:pPr/>
              <a:t>19</a:t>
            </a:fld>
            <a:endParaRPr lang="en-IN"/>
          </a:p>
        </p:txBody>
      </p:sp>
    </p:spTree>
    <p:extLst>
      <p:ext uri="{BB962C8B-B14F-4D97-AF65-F5344CB8AC3E}">
        <p14:creationId xmlns:p14="http://schemas.microsoft.com/office/powerpoint/2010/main" val="37277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AD57-93C4-1588-11AD-122B65565366}"/>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3CA66501-CD45-4826-CDAF-F0E3E48A8253}"/>
              </a:ext>
            </a:extLst>
          </p:cNvPr>
          <p:cNvSpPr>
            <a:spLocks noGrp="1"/>
          </p:cNvSpPr>
          <p:nvPr>
            <p:ph idx="1"/>
          </p:nvPr>
        </p:nvSpPr>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Introduction</a:t>
            </a:r>
          </a:p>
          <a:p>
            <a:r>
              <a:rPr lang="en-US" dirty="0"/>
              <a:t>Challenges</a:t>
            </a:r>
          </a:p>
          <a:p>
            <a:r>
              <a:rPr lang="en-US" dirty="0"/>
              <a:t>Problem Statement</a:t>
            </a:r>
          </a:p>
          <a:p>
            <a:r>
              <a:rPr lang="en-US" dirty="0"/>
              <a:t>Literature Review</a:t>
            </a:r>
          </a:p>
          <a:p>
            <a:r>
              <a:rPr lang="en-US" dirty="0"/>
              <a:t>Objectives</a:t>
            </a:r>
          </a:p>
          <a:p>
            <a:r>
              <a:rPr lang="en-US" dirty="0"/>
              <a:t>Methodology </a:t>
            </a:r>
          </a:p>
          <a:p>
            <a:r>
              <a:rPr lang="en-US" dirty="0"/>
              <a:t>Progress Work</a:t>
            </a:r>
          </a:p>
          <a:p>
            <a:r>
              <a:rPr lang="en-US" dirty="0"/>
              <a:t>Future Scope</a:t>
            </a:r>
          </a:p>
          <a:p>
            <a:r>
              <a:rPr lang="en-US" dirty="0"/>
              <a:t>Conclusion</a:t>
            </a:r>
          </a:p>
          <a:p>
            <a:r>
              <a:rPr lang="en-US" dirty="0"/>
              <a:t>References</a:t>
            </a:r>
            <a:endParaRPr lang="en-IN" dirty="0"/>
          </a:p>
        </p:txBody>
      </p:sp>
      <p:sp>
        <p:nvSpPr>
          <p:cNvPr id="4" name="Slide Number Placeholder 3">
            <a:extLst>
              <a:ext uri="{FF2B5EF4-FFF2-40B4-BE49-F238E27FC236}">
                <a16:creationId xmlns:a16="http://schemas.microsoft.com/office/drawing/2014/main" id="{9F6F7802-3B91-2887-DAB5-20D4F69DB5D2}"/>
              </a:ext>
            </a:extLst>
          </p:cNvPr>
          <p:cNvSpPr>
            <a:spLocks noGrp="1"/>
          </p:cNvSpPr>
          <p:nvPr>
            <p:ph type="sldNum" sz="quarter" idx="12"/>
          </p:nvPr>
        </p:nvSpPr>
        <p:spPr/>
        <p:txBody>
          <a:bodyPr/>
          <a:lstStyle/>
          <a:p>
            <a:fld id="{A41FE30E-0B0F-4198-89EF-8BED91706E8A}" type="slidenum">
              <a:rPr lang="en-IN" smtClean="0"/>
              <a:pPr/>
              <a:t>2</a:t>
            </a:fld>
            <a:endParaRPr lang="en-IN"/>
          </a:p>
        </p:txBody>
      </p:sp>
    </p:spTree>
    <p:extLst>
      <p:ext uri="{BB962C8B-B14F-4D97-AF65-F5344CB8AC3E}">
        <p14:creationId xmlns:p14="http://schemas.microsoft.com/office/powerpoint/2010/main" val="198682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D171-14E9-B9FC-5A1D-5CD2F8A91153}"/>
              </a:ext>
            </a:extLst>
          </p:cNvPr>
          <p:cNvSpPr>
            <a:spLocks noGrp="1"/>
          </p:cNvSpPr>
          <p:nvPr>
            <p:ph type="title"/>
          </p:nvPr>
        </p:nvSpPr>
        <p:spPr/>
        <p:txBody>
          <a:bodyPr/>
          <a:lstStyle/>
          <a:p>
            <a:r>
              <a:rPr lang="en-US" dirty="0"/>
              <a:t>Progress Work</a:t>
            </a:r>
            <a:endParaRPr lang="en-IN" dirty="0"/>
          </a:p>
        </p:txBody>
      </p:sp>
      <p:sp>
        <p:nvSpPr>
          <p:cNvPr id="4" name="Slide Number Placeholder 3">
            <a:extLst>
              <a:ext uri="{FF2B5EF4-FFF2-40B4-BE49-F238E27FC236}">
                <a16:creationId xmlns:a16="http://schemas.microsoft.com/office/drawing/2014/main" id="{C8CE7A5D-D66E-7B4A-4814-9DAAA49966AB}"/>
              </a:ext>
            </a:extLst>
          </p:cNvPr>
          <p:cNvSpPr>
            <a:spLocks noGrp="1"/>
          </p:cNvSpPr>
          <p:nvPr>
            <p:ph type="sldNum" sz="quarter" idx="12"/>
          </p:nvPr>
        </p:nvSpPr>
        <p:spPr/>
        <p:txBody>
          <a:bodyPr/>
          <a:lstStyle/>
          <a:p>
            <a:fld id="{A41FE30E-0B0F-4198-89EF-8BED91706E8A}" type="slidenum">
              <a:rPr lang="en-IN" smtClean="0"/>
              <a:pPr/>
              <a:t>20</a:t>
            </a:fld>
            <a:endParaRPr lang="en-IN"/>
          </a:p>
        </p:txBody>
      </p:sp>
      <p:pic>
        <p:nvPicPr>
          <p:cNvPr id="6" name="Picture 5">
            <a:extLst>
              <a:ext uri="{FF2B5EF4-FFF2-40B4-BE49-F238E27FC236}">
                <a16:creationId xmlns:a16="http://schemas.microsoft.com/office/drawing/2014/main" id="{9CA777F3-15A2-BB51-BC4A-76BEB7DF0E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648" y="2255214"/>
            <a:ext cx="5536860" cy="3595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BBD8E31-3E05-BEBB-6DDD-AC590BEA1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5273" y="2255214"/>
            <a:ext cx="5673080" cy="3595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69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CE7A5D-D66E-7B4A-4814-9DAAA49966AB}"/>
              </a:ext>
            </a:extLst>
          </p:cNvPr>
          <p:cNvSpPr>
            <a:spLocks noGrp="1"/>
          </p:cNvSpPr>
          <p:nvPr>
            <p:ph type="sldNum" sz="quarter" idx="12"/>
          </p:nvPr>
        </p:nvSpPr>
        <p:spPr/>
        <p:txBody>
          <a:bodyPr/>
          <a:lstStyle/>
          <a:p>
            <a:fld id="{A41FE30E-0B0F-4198-89EF-8BED91706E8A}" type="slidenum">
              <a:rPr lang="en-IN" smtClean="0"/>
              <a:pPr/>
              <a:t>21</a:t>
            </a:fld>
            <a:endParaRPr lang="en-IN"/>
          </a:p>
        </p:txBody>
      </p:sp>
      <p:pic>
        <p:nvPicPr>
          <p:cNvPr id="2" name="Picture 1">
            <a:extLst>
              <a:ext uri="{FF2B5EF4-FFF2-40B4-BE49-F238E27FC236}">
                <a16:creationId xmlns:a16="http://schemas.microsoft.com/office/drawing/2014/main" id="{1B11979D-E806-6889-173F-9E32148F23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55" y="2253181"/>
            <a:ext cx="5354495" cy="3661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homepage.png"/>
          <p:cNvPicPr>
            <a:picLocks noChangeAspect="1"/>
          </p:cNvPicPr>
          <p:nvPr/>
        </p:nvPicPr>
        <p:blipFill>
          <a:blip r:embed="rId3" cstate="print"/>
          <a:stretch>
            <a:fillRect/>
          </a:stretch>
        </p:blipFill>
        <p:spPr>
          <a:xfrm>
            <a:off x="5721531" y="2246811"/>
            <a:ext cx="6278477" cy="3644536"/>
          </a:xfrm>
          <a:prstGeom prst="rect">
            <a:avLst/>
          </a:prstGeom>
          <a:ln w="38100" cap="sq">
            <a:solidFill>
              <a:srgbClr val="000000"/>
            </a:solidFill>
            <a:prstDash val="solid"/>
            <a:miter lim="800000"/>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89060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CE7A5D-D66E-7B4A-4814-9DAAA49966AB}"/>
              </a:ext>
            </a:extLst>
          </p:cNvPr>
          <p:cNvSpPr>
            <a:spLocks noGrp="1"/>
          </p:cNvSpPr>
          <p:nvPr>
            <p:ph type="sldNum" sz="quarter" idx="12"/>
          </p:nvPr>
        </p:nvSpPr>
        <p:spPr/>
        <p:txBody>
          <a:bodyPr/>
          <a:lstStyle/>
          <a:p>
            <a:fld id="{A41FE30E-0B0F-4198-89EF-8BED91706E8A}" type="slidenum">
              <a:rPr lang="en-IN" smtClean="0"/>
              <a:pPr/>
              <a:t>22</a:t>
            </a:fld>
            <a:endParaRPr lang="en-IN"/>
          </a:p>
        </p:txBody>
      </p:sp>
      <p:pic>
        <p:nvPicPr>
          <p:cNvPr id="2" name="Picture 1">
            <a:extLst>
              <a:ext uri="{FF2B5EF4-FFF2-40B4-BE49-F238E27FC236}">
                <a16:creationId xmlns:a16="http://schemas.microsoft.com/office/drawing/2014/main" id="{E965674D-11F1-C2A8-F818-B42217D43F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4743" y="1988518"/>
            <a:ext cx="5118051" cy="3649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85B22CD-FD1B-CA24-7603-24E4E91513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206" y="1988519"/>
            <a:ext cx="6246509" cy="3649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76718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CE7A5D-D66E-7B4A-4814-9DAAA49966AB}"/>
              </a:ext>
            </a:extLst>
          </p:cNvPr>
          <p:cNvSpPr>
            <a:spLocks noGrp="1"/>
          </p:cNvSpPr>
          <p:nvPr>
            <p:ph type="sldNum" sz="quarter" idx="12"/>
          </p:nvPr>
        </p:nvSpPr>
        <p:spPr/>
        <p:txBody>
          <a:bodyPr/>
          <a:lstStyle/>
          <a:p>
            <a:fld id="{A41FE30E-0B0F-4198-89EF-8BED91706E8A}" type="slidenum">
              <a:rPr lang="en-IN" smtClean="0"/>
              <a:pPr/>
              <a:t>23</a:t>
            </a:fld>
            <a:endParaRPr lang="en-IN"/>
          </a:p>
        </p:txBody>
      </p:sp>
      <p:pic>
        <p:nvPicPr>
          <p:cNvPr id="6" name="Picture 5">
            <a:extLst>
              <a:ext uri="{FF2B5EF4-FFF2-40B4-BE49-F238E27FC236}">
                <a16:creationId xmlns:a16="http://schemas.microsoft.com/office/drawing/2014/main" id="{1AE79D8F-46F1-CF3C-ABB1-34DCD6395F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930" y="1385316"/>
            <a:ext cx="4900247" cy="2978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ata training.png"/>
          <p:cNvPicPr>
            <a:picLocks noChangeAspect="1"/>
          </p:cNvPicPr>
          <p:nvPr/>
        </p:nvPicPr>
        <p:blipFill>
          <a:blip r:embed="rId3" cstate="print"/>
          <a:stretch>
            <a:fillRect/>
          </a:stretch>
        </p:blipFill>
        <p:spPr>
          <a:xfrm>
            <a:off x="0" y="1397177"/>
            <a:ext cx="5974281" cy="3827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5C5A1E5-788F-3CF3-1143-850333FD92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6119" y="3677037"/>
            <a:ext cx="3485104" cy="2849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645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F220FB-8E78-7DC0-6B9F-EC77AD71065D}"/>
              </a:ext>
            </a:extLst>
          </p:cNvPr>
          <p:cNvSpPr>
            <a:spLocks noGrp="1"/>
          </p:cNvSpPr>
          <p:nvPr>
            <p:ph type="sldNum" sz="quarter" idx="12"/>
          </p:nvPr>
        </p:nvSpPr>
        <p:spPr/>
        <p:txBody>
          <a:bodyPr/>
          <a:lstStyle/>
          <a:p>
            <a:fld id="{A41FE30E-0B0F-4198-89EF-8BED91706E8A}" type="slidenum">
              <a:rPr lang="en-IN" smtClean="0"/>
              <a:pPr/>
              <a:t>24</a:t>
            </a:fld>
            <a:endParaRPr lang="en-IN"/>
          </a:p>
        </p:txBody>
      </p:sp>
      <p:pic>
        <p:nvPicPr>
          <p:cNvPr id="6" name="Picture 5">
            <a:extLst>
              <a:ext uri="{FF2B5EF4-FFF2-40B4-BE49-F238E27FC236}">
                <a16:creationId xmlns:a16="http://schemas.microsoft.com/office/drawing/2014/main" id="{2307D682-8230-EB27-3D9D-3EBCD1ACE3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4006" y="1665287"/>
            <a:ext cx="9043987" cy="4521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23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F220FB-8E78-7DC0-6B9F-EC77AD71065D}"/>
              </a:ext>
            </a:extLst>
          </p:cNvPr>
          <p:cNvSpPr>
            <a:spLocks noGrp="1"/>
          </p:cNvSpPr>
          <p:nvPr>
            <p:ph type="sldNum" sz="quarter" idx="12"/>
          </p:nvPr>
        </p:nvSpPr>
        <p:spPr/>
        <p:txBody>
          <a:bodyPr/>
          <a:lstStyle/>
          <a:p>
            <a:fld id="{A41FE30E-0B0F-4198-89EF-8BED91706E8A}" type="slidenum">
              <a:rPr lang="en-IN" smtClean="0"/>
              <a:pPr/>
              <a:t>25</a:t>
            </a:fld>
            <a:endParaRPr lang="en-IN"/>
          </a:p>
        </p:txBody>
      </p:sp>
      <p:pic>
        <p:nvPicPr>
          <p:cNvPr id="3" name="Picture 2">
            <a:extLst>
              <a:ext uri="{FF2B5EF4-FFF2-40B4-BE49-F238E27FC236}">
                <a16:creationId xmlns:a16="http://schemas.microsoft.com/office/drawing/2014/main" id="{13C62CB1-389F-470B-6245-5EDA65CD28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798" y="1388268"/>
            <a:ext cx="9561402" cy="4691063"/>
          </a:xfrm>
          <a:prstGeom prst="rect">
            <a:avLst/>
          </a:prstGeom>
        </p:spPr>
      </p:pic>
    </p:spTree>
    <p:extLst>
      <p:ext uri="{BB962C8B-B14F-4D97-AF65-F5344CB8AC3E}">
        <p14:creationId xmlns:p14="http://schemas.microsoft.com/office/powerpoint/2010/main" val="22249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F220FB-8E78-7DC0-6B9F-EC77AD71065D}"/>
              </a:ext>
            </a:extLst>
          </p:cNvPr>
          <p:cNvSpPr>
            <a:spLocks noGrp="1"/>
          </p:cNvSpPr>
          <p:nvPr>
            <p:ph type="sldNum" sz="quarter" idx="12"/>
          </p:nvPr>
        </p:nvSpPr>
        <p:spPr/>
        <p:txBody>
          <a:bodyPr/>
          <a:lstStyle/>
          <a:p>
            <a:fld id="{A41FE30E-0B0F-4198-89EF-8BED91706E8A}" type="slidenum">
              <a:rPr lang="en-IN" smtClean="0"/>
              <a:pPr/>
              <a:t>26</a:t>
            </a:fld>
            <a:endParaRPr lang="en-IN"/>
          </a:p>
        </p:txBody>
      </p:sp>
      <p:pic>
        <p:nvPicPr>
          <p:cNvPr id="3" name="Picture 2">
            <a:extLst>
              <a:ext uri="{FF2B5EF4-FFF2-40B4-BE49-F238E27FC236}">
                <a16:creationId xmlns:a16="http://schemas.microsoft.com/office/drawing/2014/main" id="{E7D4D81F-14EF-2493-F77D-A2907BDA8B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5297" y="1702595"/>
            <a:ext cx="7441406" cy="4231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5277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a:xfrm>
            <a:off x="640080" y="2035797"/>
            <a:ext cx="10752908" cy="4010538"/>
          </a:xfrm>
        </p:spPr>
        <p:txBody>
          <a:bodyPr>
            <a:normAutofit/>
          </a:bodyPr>
          <a:lstStyle/>
          <a:p>
            <a:pPr algn="l"/>
            <a:r>
              <a:rPr lang="en-US" sz="2400" b="1" dirty="0"/>
              <a:t>Enhanced Security Features:</a:t>
            </a:r>
            <a:r>
              <a:rPr lang="en-US" sz="2400" dirty="0"/>
              <a:t> Implementing additional security measures, such as liveness detection, to prevent spoofing and unauthorized access.</a:t>
            </a:r>
          </a:p>
          <a:p>
            <a:pPr algn="l"/>
            <a:r>
              <a:rPr lang="en-US" sz="2400" b="1" dirty="0"/>
              <a:t> Mobile Application Development:</a:t>
            </a:r>
            <a:r>
              <a:rPr lang="en-US" sz="2400" dirty="0"/>
              <a:t> Creating dedicated mobile apps for teachers         and students to view attendance records, receive notifications, and manage   attendance-related tasks.</a:t>
            </a:r>
          </a:p>
          <a:p>
            <a:pPr algn="l"/>
            <a:r>
              <a:rPr lang="en-US" sz="2400" b="1" dirty="0"/>
              <a:t>Multi-modal Biometrics:</a:t>
            </a:r>
            <a:r>
              <a:rPr lang="en-US" sz="2400" dirty="0"/>
              <a:t> Exploring multi-modal biometric recognition, combining facial recognition with other biometric measures like fingerprint or iris scans for enhanced accuracy and security.</a:t>
            </a:r>
          </a:p>
          <a:p>
            <a:pPr algn="l">
              <a:buNone/>
            </a:pPr>
            <a:endParaRPr lang="en-IN" sz="2400" dirty="0"/>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pPr/>
              <a:t>27</a:t>
            </a:fld>
            <a:endParaRPr lang="en-IN" dirty="0"/>
          </a:p>
        </p:txBody>
      </p:sp>
    </p:spTree>
    <p:extLst>
      <p:ext uri="{BB962C8B-B14F-4D97-AF65-F5344CB8AC3E}">
        <p14:creationId xmlns:p14="http://schemas.microsoft.com/office/powerpoint/2010/main" val="223524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a:xfrm>
            <a:off x="603068" y="2088048"/>
            <a:ext cx="10515600" cy="4010538"/>
          </a:xfrm>
        </p:spPr>
        <p:txBody>
          <a:bodyPr>
            <a:normAutofit/>
          </a:bodyPr>
          <a:lstStyle/>
          <a:p>
            <a:pPr marL="514350" indent="-514350">
              <a:buNone/>
            </a:pPr>
            <a:r>
              <a:rPr lang="en-US" sz="2400" dirty="0"/>
              <a:t>      In conclusion, our automated attendance system, leveraging the power of face recognition through MTCNN and </a:t>
            </a:r>
            <a:r>
              <a:rPr lang="en-US" sz="2400" dirty="0" err="1"/>
              <a:t>FaceNet</a:t>
            </a:r>
            <a:r>
              <a:rPr lang="en-US" sz="2400" dirty="0"/>
              <a:t>, coupled with the seamless integration of </a:t>
            </a:r>
            <a:r>
              <a:rPr lang="en-US" sz="2400" dirty="0" err="1"/>
              <a:t>OpenCV</a:t>
            </a:r>
            <a:r>
              <a:rPr lang="en-US" sz="2400" dirty="0"/>
              <a:t> and Firebase database, offers a robust and efficient solution for modern attendance management. This innovative approach not only enhances accuracy but also streamlines the process, reducing manual efforts and errors. It stands as a testament to the potential of cutting-edge technology in transforming traditional practices, ensuring both convenience and reliability in attendance tracking.</a:t>
            </a:r>
            <a:endParaRPr lang="en-IN" sz="2400" dirty="0"/>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pPr/>
              <a:t>28</a:t>
            </a:fld>
            <a:endParaRPr lang="en-IN" dirty="0"/>
          </a:p>
        </p:txBody>
      </p:sp>
    </p:spTree>
    <p:extLst>
      <p:ext uri="{BB962C8B-B14F-4D97-AF65-F5344CB8AC3E}">
        <p14:creationId xmlns:p14="http://schemas.microsoft.com/office/powerpoint/2010/main" val="2235243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p:txBody>
          <a:bodyPr/>
          <a:lstStyle/>
          <a:p>
            <a:r>
              <a:rPr lang="en-US" sz="3200" dirty="0">
                <a:solidFill>
                  <a:srgbClr val="C00000"/>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p:txBody>
          <a:bodyPr>
            <a:normAutofit/>
          </a:bodyPr>
          <a:lstStyle/>
          <a:p>
            <a:pPr marL="514350" indent="-514350" algn="just">
              <a:buFont typeface="+mj-lt"/>
              <a:buAutoNum type="arabicPeriod"/>
            </a:pPr>
            <a:r>
              <a:rPr lang="en-IN" sz="2000" dirty="0"/>
              <a:t>Prof. Shweta S </a:t>
            </a:r>
            <a:r>
              <a:rPr lang="en-IN" sz="2000" dirty="0" err="1"/>
              <a:t>Bagali</a:t>
            </a:r>
            <a:r>
              <a:rPr lang="en-IN" sz="2000" dirty="0"/>
              <a:t>, Dr K </a:t>
            </a:r>
            <a:r>
              <a:rPr lang="en-IN" sz="2000" dirty="0" err="1"/>
              <a:t>Amuthabala</a:t>
            </a:r>
            <a:r>
              <a:rPr lang="en-IN" sz="2000" dirty="0"/>
              <a:t>, Prof. </a:t>
            </a:r>
            <a:r>
              <a:rPr lang="en-IN" sz="2000" dirty="0" err="1"/>
              <a:t>Iranna</a:t>
            </a:r>
            <a:r>
              <a:rPr lang="en-IN" sz="2000" dirty="0"/>
              <a:t> </a:t>
            </a:r>
            <a:r>
              <a:rPr lang="en-IN" sz="2000" dirty="0" err="1"/>
              <a:t>Amargol</a:t>
            </a:r>
            <a:r>
              <a:rPr lang="en-IN" sz="2000" dirty="0"/>
              <a:t>, “Smart Attendance System using Machine Learning”, International Journal of Engineering Research &amp; Technology, Volume 10, Issue 12, ISSN: 2278-0181, 2022</a:t>
            </a:r>
          </a:p>
          <a:p>
            <a:pPr marL="514350" indent="-514350" algn="just">
              <a:buFont typeface="+mj-lt"/>
              <a:buAutoNum type="arabicPeriod"/>
            </a:pPr>
            <a:r>
              <a:rPr lang="en-IN" sz="2000" dirty="0"/>
              <a:t>Sachin </a:t>
            </a:r>
            <a:r>
              <a:rPr lang="en-IN" sz="2000" dirty="0" err="1"/>
              <a:t>Wakurdekar</a:t>
            </a:r>
            <a:r>
              <a:rPr lang="en-IN" sz="2000" dirty="0"/>
              <a:t>, Utkarsh </a:t>
            </a:r>
            <a:r>
              <a:rPr lang="en-IN" sz="2000" dirty="0" err="1"/>
              <a:t>Nagpure</a:t>
            </a:r>
            <a:r>
              <a:rPr lang="en-IN" sz="2000" dirty="0"/>
              <a:t>, </a:t>
            </a:r>
            <a:r>
              <a:rPr lang="en-IN" sz="2000" dirty="0" err="1"/>
              <a:t>Eshika</a:t>
            </a:r>
            <a:r>
              <a:rPr lang="en-IN" sz="2000" dirty="0"/>
              <a:t> Kothari, “Python GUI </a:t>
            </a:r>
            <a:r>
              <a:rPr lang="en-IN" sz="2000" dirty="0" err="1"/>
              <a:t>intergrated</a:t>
            </a:r>
            <a:r>
              <a:rPr lang="en-IN" sz="2000" dirty="0"/>
              <a:t> attendance system using face recognition”, International Journal of Scientific Development and Research, Volume 7 Issue 7, ISSN: 2455-2631, July 2022</a:t>
            </a:r>
          </a:p>
          <a:p>
            <a:pPr marL="514350" indent="-514350" algn="just">
              <a:buFont typeface="+mj-lt"/>
              <a:buAutoNum type="arabicPeriod"/>
            </a:pPr>
            <a:r>
              <a:rPr lang="en-IN" sz="2000" dirty="0"/>
              <a:t>Md Abu Talha </a:t>
            </a:r>
            <a:r>
              <a:rPr lang="en-IN" sz="2000" dirty="0" err="1"/>
              <a:t>Reyaz</a:t>
            </a:r>
            <a:r>
              <a:rPr lang="en-IN" sz="2000" dirty="0"/>
              <a:t>, K Sunil Kumar, Arun Kumar, </a:t>
            </a:r>
            <a:r>
              <a:rPr lang="en-IN" sz="2000" dirty="0" err="1"/>
              <a:t>Aathimuthu</a:t>
            </a:r>
            <a:r>
              <a:rPr lang="en-IN" sz="2000" dirty="0"/>
              <a:t>, “Facial Recognition Attendance System Using Deep Learning”, International Journal for Research in Applied Science &amp; Engineering Technology, Volume 10, Issue VI, ISSN: 2321-9653, June 2022</a:t>
            </a:r>
          </a:p>
          <a:p>
            <a:pPr marL="514350" indent="-514350" algn="just">
              <a:buFont typeface="+mj-lt"/>
              <a:buAutoNum type="arabicPeriod"/>
            </a:pPr>
            <a:r>
              <a:rPr lang="en-US" sz="2000" dirty="0"/>
              <a:t>Mohd </a:t>
            </a:r>
            <a:r>
              <a:rPr lang="en-US" sz="2000" dirty="0" err="1"/>
              <a:t>Azlan</a:t>
            </a:r>
            <a:r>
              <a:rPr lang="en-US" sz="2000" dirty="0"/>
              <a:t> Abu1, Nurul </a:t>
            </a:r>
            <a:r>
              <a:rPr lang="en-US" sz="2000" dirty="0" err="1"/>
              <a:t>Hazirah</a:t>
            </a:r>
            <a:r>
              <a:rPr lang="en-US" sz="2000" dirty="0"/>
              <a:t> Indra1, Abdul Halim, “A study on Image Classification based on Deep Learning and TensorFlow”, International Journal of Engineering Research and Technology. Volume 12, ISSN 0974-3154, Number 4 (2019), pp. 563-569</a:t>
            </a:r>
          </a:p>
          <a:p>
            <a:pPr marL="514350" indent="-514350" algn="just">
              <a:buFont typeface="+mj-lt"/>
              <a:buAutoNum type="arabicPeriod"/>
            </a:pPr>
            <a:endParaRPr lang="en-IN" sz="2000" dirty="0"/>
          </a:p>
          <a:p>
            <a:pPr marL="514350" indent="-514350" algn="just">
              <a:buFont typeface="+mj-lt"/>
              <a:buAutoNum type="arabicPeriod"/>
            </a:pPr>
            <a:endParaRPr lang="en-IN" sz="2000" dirty="0"/>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pPr/>
              <a:t>29</a:t>
            </a:fld>
            <a:endParaRPr lang="en-IN" dirty="0"/>
          </a:p>
        </p:txBody>
      </p:sp>
    </p:spTree>
    <p:extLst>
      <p:ext uri="{BB962C8B-B14F-4D97-AF65-F5344CB8AC3E}">
        <p14:creationId xmlns:p14="http://schemas.microsoft.com/office/powerpoint/2010/main" val="223524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479A-B0C8-4BE9-D645-3A54AF901F6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8A83BED-6479-5B76-9D78-0E1E3200B9DD}"/>
              </a:ext>
            </a:extLst>
          </p:cNvPr>
          <p:cNvSpPr>
            <a:spLocks noGrp="1"/>
          </p:cNvSpPr>
          <p:nvPr>
            <p:ph idx="1"/>
          </p:nvPr>
        </p:nvSpPr>
        <p:spPr/>
        <p:txBody>
          <a:bodyPr/>
          <a:lstStyle/>
          <a:p>
            <a:r>
              <a:rPr lang="en-US" b="0" i="0" dirty="0">
                <a:effectLst/>
              </a:rPr>
              <a:t>Presenting the Attendance System using Face Recognition: a revolutionary solution that employs AI and computer vision to effortlessly track student attendance. </a:t>
            </a:r>
          </a:p>
          <a:p>
            <a:r>
              <a:rPr lang="en-US" b="0" i="0" dirty="0">
                <a:effectLst/>
              </a:rPr>
              <a:t>By analyzing facial biostatistics and leveraging high-definition monitoring, this system eliminates manual marking, reducing administrative load and ensuring precise results.</a:t>
            </a:r>
            <a:endParaRPr lang="en-US" dirty="0"/>
          </a:p>
        </p:txBody>
      </p:sp>
      <p:sp>
        <p:nvSpPr>
          <p:cNvPr id="4" name="Slide Number Placeholder 3">
            <a:extLst>
              <a:ext uri="{FF2B5EF4-FFF2-40B4-BE49-F238E27FC236}">
                <a16:creationId xmlns:a16="http://schemas.microsoft.com/office/drawing/2014/main" id="{86DA6136-B575-9E39-495A-D25AAFC523A0}"/>
              </a:ext>
            </a:extLst>
          </p:cNvPr>
          <p:cNvSpPr>
            <a:spLocks noGrp="1"/>
          </p:cNvSpPr>
          <p:nvPr>
            <p:ph type="sldNum" sz="quarter" idx="12"/>
          </p:nvPr>
        </p:nvSpPr>
        <p:spPr/>
        <p:txBody>
          <a:bodyPr/>
          <a:lstStyle/>
          <a:p>
            <a:fld id="{A41FE30E-0B0F-4198-89EF-8BED91706E8A}" type="slidenum">
              <a:rPr lang="en-IN" smtClean="0"/>
              <a:pPr/>
              <a:t>3</a:t>
            </a:fld>
            <a:endParaRPr lang="en-IN"/>
          </a:p>
        </p:txBody>
      </p:sp>
    </p:spTree>
    <p:extLst>
      <p:ext uri="{BB962C8B-B14F-4D97-AF65-F5344CB8AC3E}">
        <p14:creationId xmlns:p14="http://schemas.microsoft.com/office/powerpoint/2010/main" val="1165357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p:txBody>
          <a:bodyPr>
            <a:normAutofit/>
          </a:bodyPr>
          <a:lstStyle/>
          <a:p>
            <a:pPr marL="514350" indent="-514350" algn="just">
              <a:buFont typeface="+mj-lt"/>
              <a:buAutoNum type="arabicPeriod" startAt="5"/>
            </a:pPr>
            <a:r>
              <a:rPr lang="en-IN" sz="2000" dirty="0"/>
              <a:t>Ankit Yadav, </a:t>
            </a:r>
            <a:r>
              <a:rPr lang="en-IN" sz="2000" dirty="0" err="1"/>
              <a:t>Ibtesaam</a:t>
            </a:r>
            <a:r>
              <a:rPr lang="en-IN" sz="2000" dirty="0"/>
              <a:t> </a:t>
            </a:r>
            <a:r>
              <a:rPr lang="en-IN" sz="2000" dirty="0" err="1"/>
              <a:t>Rais</a:t>
            </a:r>
            <a:r>
              <a:rPr lang="en-IN" sz="2000" dirty="0"/>
              <a:t>, Manoj Kumar, “Image Classification using Deep Learning and </a:t>
            </a:r>
            <a:r>
              <a:rPr lang="en-IN" sz="2000" dirty="0" err="1"/>
              <a:t>Tensorflow</a:t>
            </a:r>
            <a:r>
              <a:rPr lang="en-IN" sz="2000" dirty="0"/>
              <a:t>”, International Journal for Research in Applied Science &amp; Engineering Technology, Volume 10, Issue V, ISSN: 2321-9653, May 2022</a:t>
            </a:r>
          </a:p>
          <a:p>
            <a:pPr marL="514350" indent="-514350" algn="just">
              <a:buFont typeface="+mj-lt"/>
              <a:buAutoNum type="arabicPeriod" startAt="5"/>
            </a:pPr>
            <a:r>
              <a:rPr lang="en-IN" sz="2000" dirty="0" err="1"/>
              <a:t>Dr.</a:t>
            </a:r>
            <a:r>
              <a:rPr lang="en-IN" sz="2000" dirty="0"/>
              <a:t> V Suresh, Srinivasa </a:t>
            </a:r>
            <a:r>
              <a:rPr lang="en-IN" sz="2000" dirty="0" err="1"/>
              <a:t>Chakravarthi</a:t>
            </a:r>
            <a:r>
              <a:rPr lang="en-IN" sz="2000" dirty="0"/>
              <a:t> </a:t>
            </a:r>
            <a:r>
              <a:rPr lang="en-IN" sz="2000" dirty="0" err="1"/>
              <a:t>Dumpa</a:t>
            </a:r>
            <a:r>
              <a:rPr lang="en-IN" sz="2000" dirty="0"/>
              <a:t>, Chiranjeevi Deepak </a:t>
            </a:r>
            <a:r>
              <a:rPr lang="en-IN" sz="2000" dirty="0" err="1"/>
              <a:t>Vankayala</a:t>
            </a:r>
            <a:r>
              <a:rPr lang="en-IN" sz="2000" dirty="0"/>
              <a:t>, “Facial Recognition Attendance System Using Python and </a:t>
            </a:r>
            <a:r>
              <a:rPr lang="en-IN" sz="2000" dirty="0" err="1"/>
              <a:t>OpenCv</a:t>
            </a:r>
            <a:r>
              <a:rPr lang="en-IN" sz="2000" dirty="0"/>
              <a:t>”, Quest Journals, Journal of Software Engineering and Simulation, Volume 5, Issue 2, ISSN: 2321-3795, (2019) pp: 18-29</a:t>
            </a:r>
          </a:p>
          <a:p>
            <a:pPr marL="514350" indent="-514350" algn="just">
              <a:buFont typeface="+mj-lt"/>
              <a:buAutoNum type="arabicPeriod" startAt="5"/>
            </a:pPr>
            <a:r>
              <a:rPr lang="en-IN" sz="2000" dirty="0"/>
              <a:t>Bharath Tej </a:t>
            </a:r>
            <a:r>
              <a:rPr lang="en-IN" sz="2000" dirty="0" err="1"/>
              <a:t>Chinimilli</a:t>
            </a:r>
            <a:r>
              <a:rPr lang="en-IN" sz="2000" dirty="0"/>
              <a:t>, Anjali T, Akhil </a:t>
            </a:r>
            <a:r>
              <a:rPr lang="en-IN" sz="2000" dirty="0" err="1"/>
              <a:t>Kotturi</a:t>
            </a:r>
            <a:r>
              <a:rPr lang="en-IN" sz="2000" dirty="0"/>
              <a:t>, “Face Recognition based Attendance System using </a:t>
            </a:r>
            <a:r>
              <a:rPr lang="en-IN" sz="2000" dirty="0" err="1"/>
              <a:t>Haar</a:t>
            </a:r>
            <a:r>
              <a:rPr lang="en-IN" sz="2000" dirty="0"/>
              <a:t> Cascade and Local Binary Pattern Histogram Algorithm”, 4th International Conference on Trends in Electronics and Informatics (ICOEI)(48184) 2020 </a:t>
            </a:r>
          </a:p>
          <a:p>
            <a:pPr marL="514350" indent="-514350" algn="just">
              <a:buFont typeface="+mj-lt"/>
              <a:buAutoNum type="arabicPeriod" startAt="5"/>
            </a:pPr>
            <a:r>
              <a:rPr lang="en-IN" sz="2000" dirty="0" err="1"/>
              <a:t>Dr.Vinayak</a:t>
            </a:r>
            <a:r>
              <a:rPr lang="en-IN" sz="2000" dirty="0"/>
              <a:t> </a:t>
            </a:r>
            <a:r>
              <a:rPr lang="en-IN" sz="2000" dirty="0" err="1"/>
              <a:t>Bharadi</a:t>
            </a:r>
            <a:r>
              <a:rPr lang="en-IN" sz="2000" dirty="0"/>
              <a:t>, </a:t>
            </a:r>
            <a:r>
              <a:rPr lang="en-IN" sz="2000" dirty="0" err="1"/>
              <a:t>Mr.Rutik</a:t>
            </a:r>
            <a:r>
              <a:rPr lang="en-IN" sz="2000" dirty="0"/>
              <a:t> </a:t>
            </a:r>
            <a:r>
              <a:rPr lang="en-IN" sz="2000" dirty="0" err="1"/>
              <a:t>Sansare</a:t>
            </a:r>
            <a:r>
              <a:rPr lang="en-IN" sz="2000" dirty="0"/>
              <a:t>, </a:t>
            </a:r>
            <a:r>
              <a:rPr lang="en-IN" sz="2000" dirty="0" err="1"/>
              <a:t>Mr.Tushar</a:t>
            </a:r>
            <a:r>
              <a:rPr lang="en-IN" sz="2000" dirty="0"/>
              <a:t> </a:t>
            </a:r>
            <a:r>
              <a:rPr lang="en-IN" sz="2000" dirty="0" err="1"/>
              <a:t>Padelkar</a:t>
            </a:r>
            <a:r>
              <a:rPr lang="en-IN" sz="2000" dirty="0"/>
              <a:t>, “Real Time Face Recognition System Using Convolutional Neural Network”, International journal of creative research thoughts, Volume 10, Issue 4, ISSN: 2320-2882, 4 April 2022</a:t>
            </a:r>
          </a:p>
          <a:p>
            <a:pPr marL="514350" indent="-514350" algn="just">
              <a:buFont typeface="+mj-lt"/>
              <a:buAutoNum type="arabicPeriod" startAt="5"/>
            </a:pPr>
            <a:endParaRPr lang="en-IN" sz="2000" dirty="0"/>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pPr/>
              <a:t>30</a:t>
            </a:fld>
            <a:endParaRPr lang="en-IN"/>
          </a:p>
        </p:txBody>
      </p:sp>
    </p:spTree>
    <p:extLst>
      <p:ext uri="{BB962C8B-B14F-4D97-AF65-F5344CB8AC3E}">
        <p14:creationId xmlns:p14="http://schemas.microsoft.com/office/powerpoint/2010/main" val="317560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B514-3FC8-8032-D4A1-291F27336A0E}"/>
              </a:ext>
            </a:extLst>
          </p:cNvPr>
          <p:cNvSpPr>
            <a:spLocks noGrp="1"/>
          </p:cNvSpPr>
          <p:nvPr>
            <p:ph type="title"/>
          </p:nvPr>
        </p:nvSpPr>
        <p:spPr/>
        <p:txBody>
          <a:bodyPr>
            <a:normAutofit/>
          </a:bodyPr>
          <a:lstStyle/>
          <a:p>
            <a:r>
              <a:rPr lang="en-US" dirty="0"/>
              <a:t>Challenges</a:t>
            </a:r>
            <a:endParaRPr lang="en-IN" dirty="0"/>
          </a:p>
        </p:txBody>
      </p:sp>
      <p:sp>
        <p:nvSpPr>
          <p:cNvPr id="3" name="Content Placeholder 2">
            <a:extLst>
              <a:ext uri="{FF2B5EF4-FFF2-40B4-BE49-F238E27FC236}">
                <a16:creationId xmlns:a16="http://schemas.microsoft.com/office/drawing/2014/main" id="{C0F4C996-753D-E090-BC09-3EC5BB808B4D}"/>
              </a:ext>
            </a:extLst>
          </p:cNvPr>
          <p:cNvSpPr>
            <a:spLocks noGrp="1"/>
          </p:cNvSpPr>
          <p:nvPr>
            <p:ph idx="1"/>
          </p:nvPr>
        </p:nvSpPr>
        <p:spPr/>
        <p:txBody>
          <a:bodyPr/>
          <a:lstStyle/>
          <a:p>
            <a:r>
              <a:rPr lang="en-US" dirty="0"/>
              <a:t>Accuracy and Reliability</a:t>
            </a:r>
          </a:p>
          <a:p>
            <a:r>
              <a:rPr lang="en-US" dirty="0"/>
              <a:t>Data Privacy and Security</a:t>
            </a:r>
          </a:p>
          <a:p>
            <a:r>
              <a:rPr lang="en-US" dirty="0"/>
              <a:t>Adverse Environmental Conditions</a:t>
            </a:r>
          </a:p>
          <a:p>
            <a:r>
              <a:rPr lang="en-US" dirty="0"/>
              <a:t>Hardware and Infrastructure</a:t>
            </a:r>
          </a:p>
          <a:p>
            <a:r>
              <a:rPr lang="en-US" dirty="0"/>
              <a:t>Scalability</a:t>
            </a:r>
          </a:p>
          <a:p>
            <a:r>
              <a:rPr lang="en-US" dirty="0"/>
              <a:t>Cost and Resource Allocation</a:t>
            </a:r>
          </a:p>
          <a:p>
            <a:r>
              <a:rPr lang="en-US" dirty="0"/>
              <a:t>User friendly</a:t>
            </a:r>
            <a:endParaRPr lang="en-IN" dirty="0"/>
          </a:p>
        </p:txBody>
      </p:sp>
      <p:sp>
        <p:nvSpPr>
          <p:cNvPr id="4" name="Slide Number Placeholder 3">
            <a:extLst>
              <a:ext uri="{FF2B5EF4-FFF2-40B4-BE49-F238E27FC236}">
                <a16:creationId xmlns:a16="http://schemas.microsoft.com/office/drawing/2014/main" id="{E9C7BD09-836C-0A6F-2D1B-4720E603FF3B}"/>
              </a:ext>
            </a:extLst>
          </p:cNvPr>
          <p:cNvSpPr>
            <a:spLocks noGrp="1"/>
          </p:cNvSpPr>
          <p:nvPr>
            <p:ph type="sldNum" sz="quarter" idx="12"/>
          </p:nvPr>
        </p:nvSpPr>
        <p:spPr/>
        <p:txBody>
          <a:bodyPr/>
          <a:lstStyle/>
          <a:p>
            <a:fld id="{A41FE30E-0B0F-4198-89EF-8BED91706E8A}" type="slidenum">
              <a:rPr lang="en-IN" smtClean="0"/>
              <a:pPr/>
              <a:t>4</a:t>
            </a:fld>
            <a:endParaRPr lang="en-IN"/>
          </a:p>
        </p:txBody>
      </p:sp>
    </p:spTree>
    <p:extLst>
      <p:ext uri="{BB962C8B-B14F-4D97-AF65-F5344CB8AC3E}">
        <p14:creationId xmlns:p14="http://schemas.microsoft.com/office/powerpoint/2010/main" val="410777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1ED5-BDE5-8ED7-3873-B0FE0EE215B8}"/>
              </a:ext>
            </a:extLst>
          </p:cNvPr>
          <p:cNvSpPr>
            <a:spLocks noGrp="1"/>
          </p:cNvSpPr>
          <p:nvPr>
            <p:ph type="title"/>
          </p:nvPr>
        </p:nvSpPr>
        <p:spPr/>
        <p:txBody>
          <a:bodyPr>
            <a:normAutofit/>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7D16E97-4F2C-C25B-09E9-C8A47DEB945F}"/>
              </a:ext>
            </a:extLst>
          </p:cNvPr>
          <p:cNvSpPr>
            <a:spLocks noGrp="1"/>
          </p:cNvSpPr>
          <p:nvPr>
            <p:ph idx="1"/>
          </p:nvPr>
        </p:nvSpPr>
        <p:spPr/>
        <p:txBody>
          <a:bodyPr/>
          <a:lstStyle/>
          <a:p>
            <a:pPr marL="0" indent="0">
              <a:buNone/>
            </a:pPr>
            <a:r>
              <a:rPr lang="en-US" dirty="0"/>
              <a:t>Develop an automated student attendance system utilizing face recognition and machine learning to accurately track and record student attendance during class sessions. The system address challenges such as real-time processing, generating and training data, enhance face detection and recognition accuracy, database management, and  improved user interface.</a:t>
            </a:r>
            <a:endParaRPr lang="en-IN" dirty="0"/>
          </a:p>
        </p:txBody>
      </p:sp>
      <p:sp>
        <p:nvSpPr>
          <p:cNvPr id="4" name="Slide Number Placeholder 3">
            <a:extLst>
              <a:ext uri="{FF2B5EF4-FFF2-40B4-BE49-F238E27FC236}">
                <a16:creationId xmlns:a16="http://schemas.microsoft.com/office/drawing/2014/main" id="{F4D01CB8-2F7B-4F21-25B8-0D0D08A11CFA}"/>
              </a:ext>
            </a:extLst>
          </p:cNvPr>
          <p:cNvSpPr>
            <a:spLocks noGrp="1"/>
          </p:cNvSpPr>
          <p:nvPr>
            <p:ph type="sldNum" sz="quarter" idx="12"/>
          </p:nvPr>
        </p:nvSpPr>
        <p:spPr/>
        <p:txBody>
          <a:bodyPr/>
          <a:lstStyle/>
          <a:p>
            <a:fld id="{A41FE30E-0B0F-4198-89EF-8BED91706E8A}" type="slidenum">
              <a:rPr lang="en-IN" smtClean="0"/>
              <a:pPr/>
              <a:t>5</a:t>
            </a:fld>
            <a:endParaRPr lang="en-IN"/>
          </a:p>
        </p:txBody>
      </p:sp>
    </p:spTree>
    <p:extLst>
      <p:ext uri="{BB962C8B-B14F-4D97-AF65-F5344CB8AC3E}">
        <p14:creationId xmlns:p14="http://schemas.microsoft.com/office/powerpoint/2010/main" val="25896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688C-646F-BDB0-8AE7-437028C4910F}"/>
              </a:ext>
            </a:extLst>
          </p:cNvPr>
          <p:cNvSpPr>
            <a:spLocks noGrp="1"/>
          </p:cNvSpPr>
          <p:nvPr>
            <p:ph type="title"/>
          </p:nvPr>
        </p:nvSpPr>
        <p:spPr/>
        <p:txBody>
          <a:bodyPr>
            <a:normAutofit/>
          </a:bodyPr>
          <a:lstStyle/>
          <a:p>
            <a:r>
              <a:rPr lang="en-US" dirty="0"/>
              <a:t>Literature Review</a:t>
            </a:r>
            <a:endParaRPr lang="en-IN" dirty="0"/>
          </a:p>
        </p:txBody>
      </p:sp>
      <p:sp>
        <p:nvSpPr>
          <p:cNvPr id="4" name="Slide Number Placeholder 3">
            <a:extLst>
              <a:ext uri="{FF2B5EF4-FFF2-40B4-BE49-F238E27FC236}">
                <a16:creationId xmlns:a16="http://schemas.microsoft.com/office/drawing/2014/main" id="{20D2D727-9143-36BC-0174-746BE5B376C4}"/>
              </a:ext>
            </a:extLst>
          </p:cNvPr>
          <p:cNvSpPr>
            <a:spLocks noGrp="1"/>
          </p:cNvSpPr>
          <p:nvPr>
            <p:ph type="sldNum" sz="quarter" idx="12"/>
          </p:nvPr>
        </p:nvSpPr>
        <p:spPr/>
        <p:txBody>
          <a:bodyPr/>
          <a:lstStyle/>
          <a:p>
            <a:fld id="{A41FE30E-0B0F-4198-89EF-8BED91706E8A}" type="slidenum">
              <a:rPr lang="en-IN" smtClean="0"/>
              <a:pPr/>
              <a:t>6</a:t>
            </a:fld>
            <a:endParaRPr lang="en-IN"/>
          </a:p>
        </p:txBody>
      </p:sp>
      <p:graphicFrame>
        <p:nvGraphicFramePr>
          <p:cNvPr id="5" name="Table 4">
            <a:extLst>
              <a:ext uri="{FF2B5EF4-FFF2-40B4-BE49-F238E27FC236}">
                <a16:creationId xmlns:a16="http://schemas.microsoft.com/office/drawing/2014/main" id="{A0AC8A67-A813-06B4-B3CD-F00024BB4F56}"/>
              </a:ext>
            </a:extLst>
          </p:cNvPr>
          <p:cNvGraphicFramePr>
            <a:graphicFrameLocks noGrp="1"/>
          </p:cNvGraphicFramePr>
          <p:nvPr>
            <p:extLst>
              <p:ext uri="{D42A27DB-BD31-4B8C-83A1-F6EECF244321}">
                <p14:modId xmlns:p14="http://schemas.microsoft.com/office/powerpoint/2010/main" val="2762627438"/>
              </p:ext>
            </p:extLst>
          </p:nvPr>
        </p:nvGraphicFramePr>
        <p:xfrm>
          <a:off x="520995" y="1952703"/>
          <a:ext cx="11150009" cy="4403647"/>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517122">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672157">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1</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92710" marR="107314" algn="l">
                        <a:lnSpc>
                          <a:spcPct val="100099"/>
                        </a:lnSpc>
                        <a:spcBef>
                          <a:spcPts val="710"/>
                        </a:spcBef>
                      </a:pPr>
                      <a:r>
                        <a:rPr lang="en-IN" sz="1600" dirty="0">
                          <a:latin typeface="Times New Roman" panose="02020603050405020304" pitchFamily="18" charset="0"/>
                          <a:cs typeface="Times New Roman" panose="02020603050405020304" pitchFamily="18" charset="0"/>
                        </a:rPr>
                        <a:t>Prof. Shweta S </a:t>
                      </a:r>
                      <a:r>
                        <a:rPr lang="en-IN" sz="1600" dirty="0" err="1">
                          <a:latin typeface="Times New Roman" panose="02020603050405020304" pitchFamily="18" charset="0"/>
                          <a:cs typeface="Times New Roman" panose="02020603050405020304" pitchFamily="18" charset="0"/>
                        </a:rPr>
                        <a:t>Bagali</a:t>
                      </a:r>
                      <a:r>
                        <a:rPr lang="en-IN" sz="1600" dirty="0">
                          <a:latin typeface="Times New Roman" panose="02020603050405020304" pitchFamily="18" charset="0"/>
                          <a:cs typeface="Times New Roman" panose="02020603050405020304" pitchFamily="18" charset="0"/>
                        </a:rPr>
                        <a:t>, Dr K </a:t>
                      </a:r>
                      <a:r>
                        <a:rPr lang="en-IN" sz="1600" dirty="0" err="1">
                          <a:latin typeface="Times New Roman" panose="02020603050405020304" pitchFamily="18" charset="0"/>
                          <a:cs typeface="Times New Roman" panose="02020603050405020304" pitchFamily="18" charset="0"/>
                        </a:rPr>
                        <a:t>Amuthabala</a:t>
                      </a:r>
                      <a:r>
                        <a:rPr lang="en-IN" sz="1600" dirty="0">
                          <a:latin typeface="Times New Roman" panose="02020603050405020304" pitchFamily="18" charset="0"/>
                          <a:cs typeface="Times New Roman" panose="02020603050405020304" pitchFamily="18" charset="0"/>
                        </a:rPr>
                        <a:t>, Prof. </a:t>
                      </a:r>
                      <a:r>
                        <a:rPr lang="en-IN" sz="1600" dirty="0" err="1">
                          <a:latin typeface="Times New Roman" panose="02020603050405020304" pitchFamily="18" charset="0"/>
                          <a:cs typeface="Times New Roman" panose="02020603050405020304" pitchFamily="18" charset="0"/>
                        </a:rPr>
                        <a:t>Iranna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Amargol</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92710" marR="107314" algn="l">
                        <a:lnSpc>
                          <a:spcPct val="100099"/>
                        </a:lnSpc>
                        <a:spcBef>
                          <a:spcPts val="710"/>
                        </a:spcBef>
                      </a:pPr>
                      <a:r>
                        <a:rPr lang="en-US" sz="1600" dirty="0">
                          <a:latin typeface="Times New Roman" panose="02020603050405020304" pitchFamily="18" charset="0"/>
                          <a:cs typeface="Times New Roman" panose="02020603050405020304" pitchFamily="18" charset="0"/>
                        </a:rPr>
                        <a:t>“Smart Attendance System using Machine Learning”</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International Journal of Engineering Research &amp; Technology, Volume 10, Issue 12, ISSN: 2278-0181, 2022</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Inefficiency and errors associated with traditional manual attendance systems.</a:t>
                      </a:r>
                      <a:endParaRPr sz="1600" dirty="0">
                        <a:solidFill>
                          <a:schemeClr val="tx1"/>
                        </a:solidFill>
                        <a:latin typeface="Times New Roman" panose="02020603050405020304" pitchFamily="18" charset="0"/>
                        <a:cs typeface="Times New Roman" panose="02020603050405020304"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Face Detection and Extraction</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Face Recognition and Matching</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Data Storage and Management</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Attendance Recording</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User Interface</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Accuracy</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Efficiency</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Real-time Tracking</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Reduced Administrative Burden</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Privacy Concerns</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Lighting and Environmental Factors</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Variability in Appearance</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False Positives and Negatives</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18921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7</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2214040902"/>
              </p:ext>
            </p:extLst>
          </p:nvPr>
        </p:nvGraphicFramePr>
        <p:xfrm>
          <a:off x="520995" y="1952703"/>
          <a:ext cx="11150009" cy="4403647"/>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517122">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672157">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2</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07314" algn="l">
                        <a:lnSpc>
                          <a:spcPct val="100099"/>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Sachin </a:t>
                      </a:r>
                      <a:r>
                        <a:rPr lang="en-IN" sz="1600" dirty="0" err="1">
                          <a:solidFill>
                            <a:schemeClr val="tx1"/>
                          </a:solidFill>
                          <a:latin typeface="Times New Roman" panose="02020603050405020304" pitchFamily="18" charset="0"/>
                          <a:cs typeface="Times New Roman" panose="02020603050405020304" pitchFamily="18" charset="0"/>
                        </a:rPr>
                        <a:t>Wakurdekar</a:t>
                      </a:r>
                      <a:r>
                        <a:rPr lang="en-IN" sz="1600" dirty="0">
                          <a:solidFill>
                            <a:schemeClr val="tx1"/>
                          </a:solidFill>
                          <a:latin typeface="Times New Roman" panose="02020603050405020304" pitchFamily="18" charset="0"/>
                          <a:cs typeface="Times New Roman" panose="02020603050405020304" pitchFamily="18" charset="0"/>
                        </a:rPr>
                        <a:t>, Utkarsh </a:t>
                      </a:r>
                      <a:r>
                        <a:rPr lang="en-IN" sz="1600" dirty="0" err="1">
                          <a:solidFill>
                            <a:schemeClr val="tx1"/>
                          </a:solidFill>
                          <a:latin typeface="Times New Roman" panose="02020603050405020304" pitchFamily="18" charset="0"/>
                          <a:cs typeface="Times New Roman" panose="02020603050405020304" pitchFamily="18" charset="0"/>
                        </a:rPr>
                        <a:t>Nagpure</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Eshika</a:t>
                      </a:r>
                      <a:r>
                        <a:rPr lang="en-IN" sz="1600" dirty="0">
                          <a:solidFill>
                            <a:schemeClr val="tx1"/>
                          </a:solidFill>
                          <a:latin typeface="Times New Roman" panose="02020603050405020304" pitchFamily="18" charset="0"/>
                          <a:cs typeface="Times New Roman" panose="02020603050405020304" pitchFamily="18" charset="0"/>
                        </a:rPr>
                        <a:t> Kothari.</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“Python GUI </a:t>
                      </a:r>
                      <a:r>
                        <a:rPr lang="en-US" sz="1600" dirty="0" err="1">
                          <a:solidFill>
                            <a:schemeClr val="tx1"/>
                          </a:solidFill>
                          <a:latin typeface="Times New Roman" panose="02020603050405020304" pitchFamily="18" charset="0"/>
                          <a:cs typeface="Times New Roman" panose="02020603050405020304" pitchFamily="18" charset="0"/>
                        </a:rPr>
                        <a:t>intergrated</a:t>
                      </a:r>
                      <a:r>
                        <a:rPr lang="en-US" sz="1600" dirty="0">
                          <a:solidFill>
                            <a:schemeClr val="tx1"/>
                          </a:solidFill>
                          <a:latin typeface="Times New Roman" panose="02020603050405020304" pitchFamily="18" charset="0"/>
                          <a:cs typeface="Times New Roman" panose="02020603050405020304" pitchFamily="18" charset="0"/>
                        </a:rPr>
                        <a:t> attendance system using face recognition”</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International Journal of Scientific Development and Research, Volume 7 Issue 7, ISSN: 2455-2631, July 2022</a:t>
                      </a:r>
                      <a:endParaRPr lang="en-IN"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Creating a system that is secure, efficient, time-saving, and user-friendly</a:t>
                      </a:r>
                      <a:endParaRPr sz="1600" dirty="0">
                        <a:solidFill>
                          <a:schemeClr val="tx1"/>
                        </a:solidFill>
                        <a:latin typeface="Times New Roman" panose="02020603050405020304" pitchFamily="18" charset="0"/>
                        <a:cs typeface="Times New Roman" panose="02020603050405020304"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Utilizing facial recognition technology</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Image processing techniques</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Feature extraction methods</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GUI Integration</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User-Friendly</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Database Management</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IN" sz="1600" dirty="0">
                          <a:solidFill>
                            <a:schemeClr val="tx1"/>
                          </a:solidFill>
                          <a:latin typeface="Times New Roman" panose="02020603050405020304" pitchFamily="18" charset="0"/>
                          <a:cs typeface="Times New Roman" panose="02020603050405020304" pitchFamily="18" charset="0"/>
                        </a:rPr>
                        <a:t>Hardware Requirements</a:t>
                      </a:r>
                    </a:p>
                    <a:p>
                      <a:pPr marL="98425" marR="153035" algn="l">
                        <a:lnSpc>
                          <a:spcPct val="99800"/>
                        </a:lnSpc>
                        <a:spcBef>
                          <a:spcPts val="715"/>
                        </a:spcBef>
                      </a:pPr>
                      <a:r>
                        <a:rPr lang="en-IN" sz="1600" dirty="0">
                          <a:solidFill>
                            <a:schemeClr val="tx1"/>
                          </a:solidFill>
                          <a:latin typeface="Times New Roman" panose="02020603050405020304" pitchFamily="18" charset="0"/>
                          <a:cs typeface="Times New Roman" panose="02020603050405020304" pitchFamily="18" charset="0"/>
                        </a:rPr>
                        <a:t>Accuracy Concerns</a:t>
                      </a:r>
                    </a:p>
                    <a:p>
                      <a:pPr marL="98425" marR="153035" algn="l">
                        <a:lnSpc>
                          <a:spcPct val="99800"/>
                        </a:lnSpc>
                        <a:spcBef>
                          <a:spcPts val="715"/>
                        </a:spcBef>
                      </a:pPr>
                      <a:r>
                        <a:rPr lang="en-IN" sz="1600" dirty="0">
                          <a:solidFill>
                            <a:schemeClr val="tx1"/>
                          </a:solidFill>
                          <a:latin typeface="Times New Roman" panose="02020603050405020304" pitchFamily="18" charset="0"/>
                          <a:cs typeface="Times New Roman" panose="02020603050405020304" pitchFamily="18" charset="0"/>
                        </a:rPr>
                        <a:t>Environmental Factors</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335331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8</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4135451630"/>
              </p:ext>
            </p:extLst>
          </p:nvPr>
        </p:nvGraphicFramePr>
        <p:xfrm>
          <a:off x="520995" y="1905582"/>
          <a:ext cx="11150009" cy="4450768"/>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742666">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708102">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3</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Md Abu Talha </a:t>
                      </a:r>
                      <a:r>
                        <a:rPr lang="en-US" sz="1600" dirty="0" err="1">
                          <a:solidFill>
                            <a:schemeClr val="tx1"/>
                          </a:solidFill>
                          <a:latin typeface="Times New Roman" panose="02020603050405020304" pitchFamily="18" charset="0"/>
                          <a:cs typeface="Times New Roman" panose="02020603050405020304" pitchFamily="18" charset="0"/>
                        </a:rPr>
                        <a:t>Reyaz</a:t>
                      </a:r>
                      <a:r>
                        <a:rPr lang="en-US" sz="1600" dirty="0">
                          <a:solidFill>
                            <a:schemeClr val="tx1"/>
                          </a:solidFill>
                          <a:latin typeface="Times New Roman" panose="02020603050405020304" pitchFamily="18" charset="0"/>
                          <a:cs typeface="Times New Roman" panose="02020603050405020304" pitchFamily="18" charset="0"/>
                        </a:rPr>
                        <a:t>, K Sunil Kumar, Arun Kumar, </a:t>
                      </a:r>
                      <a:r>
                        <a:rPr lang="en-US" sz="1600" dirty="0" err="1">
                          <a:solidFill>
                            <a:schemeClr val="tx1"/>
                          </a:solidFill>
                          <a:latin typeface="Times New Roman" panose="02020603050405020304" pitchFamily="18" charset="0"/>
                          <a:cs typeface="Times New Roman" panose="02020603050405020304" pitchFamily="18" charset="0"/>
                        </a:rPr>
                        <a:t>Aathimuthu</a:t>
                      </a:r>
                      <a:r>
                        <a:rPr lang="en-US" sz="1600" dirty="0">
                          <a:solidFill>
                            <a:schemeClr val="tx1"/>
                          </a:solidFill>
                          <a:latin typeface="Times New Roman" panose="02020603050405020304" pitchFamily="18" charset="0"/>
                          <a:cs typeface="Times New Roman" panose="02020603050405020304" pitchFamily="18" charset="0"/>
                        </a:rPr>
                        <a:t>.</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“Facial Recognition Attendance System Using Deep Learning”</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International Journal for Research in Applied Science &amp; Engineering Technology, Volume 10, Issue VI, ISSN: 2321-9653, June 2022</a:t>
                      </a:r>
                      <a:endParaRPr lang="en-IN"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Inaccurate Attendance Tracking</a:t>
                      </a:r>
                    </a:p>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Time and Effort in Attendance Taking</a:t>
                      </a:r>
                    </a:p>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Aims to provide accurate, efficient, secure, and convenient attendance tracking</a:t>
                      </a:r>
                      <a:endParaRPr sz="1600" dirty="0">
                        <a:solidFill>
                          <a:schemeClr val="tx1"/>
                        </a:solidFill>
                        <a:latin typeface="Times New Roman" panose="02020603050405020304" pitchFamily="18" charset="0"/>
                        <a:cs typeface="Times New Roman" panose="02020603050405020304"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Image Data Collection</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Data Implementation</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Model Training</a:t>
                      </a:r>
                    </a:p>
                    <a:p>
                      <a:pPr marL="95250" marR="117475" algn="l">
                        <a:lnSpc>
                          <a:spcPct val="100000"/>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Image predictions</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Enhanced Security</a:t>
                      </a:r>
                    </a:p>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Time and Resource Efficiency</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IN" sz="1600" dirty="0">
                          <a:solidFill>
                            <a:schemeClr val="tx1"/>
                          </a:solidFill>
                          <a:latin typeface="Times New Roman" panose="02020603050405020304" pitchFamily="18" charset="0"/>
                          <a:cs typeface="Times New Roman" panose="02020603050405020304" pitchFamily="18" charset="0"/>
                        </a:rPr>
                        <a:t>Data Requirements</a:t>
                      </a:r>
                    </a:p>
                    <a:p>
                      <a:pPr marL="98425" marR="153035" algn="l">
                        <a:lnSpc>
                          <a:spcPct val="99800"/>
                        </a:lnSpc>
                        <a:spcBef>
                          <a:spcPts val="715"/>
                        </a:spcBef>
                      </a:pPr>
                      <a:r>
                        <a:rPr lang="en-IN" sz="1600" dirty="0">
                          <a:solidFill>
                            <a:schemeClr val="tx1"/>
                          </a:solidFill>
                          <a:latin typeface="Times New Roman" panose="02020603050405020304" pitchFamily="18" charset="0"/>
                          <a:cs typeface="Times New Roman" panose="02020603050405020304" pitchFamily="18" charset="0"/>
                        </a:rPr>
                        <a:t>Computational Resources</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368025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DFE77-DD58-94F2-A44B-35C3862750E4}"/>
              </a:ext>
            </a:extLst>
          </p:cNvPr>
          <p:cNvSpPr>
            <a:spLocks noGrp="1"/>
          </p:cNvSpPr>
          <p:nvPr>
            <p:ph type="sldNum" sz="quarter" idx="12"/>
          </p:nvPr>
        </p:nvSpPr>
        <p:spPr/>
        <p:txBody>
          <a:bodyPr/>
          <a:lstStyle/>
          <a:p>
            <a:fld id="{A41FE30E-0B0F-4198-89EF-8BED91706E8A}" type="slidenum">
              <a:rPr lang="en-IN" smtClean="0"/>
              <a:pPr/>
              <a:t>9</a:t>
            </a:fld>
            <a:endParaRPr lang="en-IN"/>
          </a:p>
        </p:txBody>
      </p:sp>
      <p:graphicFrame>
        <p:nvGraphicFramePr>
          <p:cNvPr id="3" name="Table 2">
            <a:extLst>
              <a:ext uri="{FF2B5EF4-FFF2-40B4-BE49-F238E27FC236}">
                <a16:creationId xmlns:a16="http://schemas.microsoft.com/office/drawing/2014/main" id="{8BB8713F-210E-E820-45A4-0874183889FE}"/>
              </a:ext>
            </a:extLst>
          </p:cNvPr>
          <p:cNvGraphicFramePr>
            <a:graphicFrameLocks noGrp="1"/>
          </p:cNvGraphicFramePr>
          <p:nvPr>
            <p:extLst>
              <p:ext uri="{D42A27DB-BD31-4B8C-83A1-F6EECF244321}">
                <p14:modId xmlns:p14="http://schemas.microsoft.com/office/powerpoint/2010/main" val="117490428"/>
              </p:ext>
            </p:extLst>
          </p:nvPr>
        </p:nvGraphicFramePr>
        <p:xfrm>
          <a:off x="520995" y="1815972"/>
          <a:ext cx="11150009" cy="4540378"/>
        </p:xfrm>
        <a:graphic>
          <a:graphicData uri="http://schemas.openxmlformats.org/drawingml/2006/table">
            <a:tbl>
              <a:tblPr>
                <a:noFill/>
              </a:tblPr>
              <a:tblGrid>
                <a:gridCol w="776177">
                  <a:extLst>
                    <a:ext uri="{9D8B030D-6E8A-4147-A177-3AD203B41FA5}">
                      <a16:colId xmlns:a16="http://schemas.microsoft.com/office/drawing/2014/main" val="300352513"/>
                    </a:ext>
                  </a:extLst>
                </a:gridCol>
                <a:gridCol w="2053301">
                  <a:extLst>
                    <a:ext uri="{9D8B030D-6E8A-4147-A177-3AD203B41FA5}">
                      <a16:colId xmlns:a16="http://schemas.microsoft.com/office/drawing/2014/main" val="629485314"/>
                    </a:ext>
                  </a:extLst>
                </a:gridCol>
                <a:gridCol w="2057955">
                  <a:extLst>
                    <a:ext uri="{9D8B030D-6E8A-4147-A177-3AD203B41FA5}">
                      <a16:colId xmlns:a16="http://schemas.microsoft.com/office/drawing/2014/main" val="2838336871"/>
                    </a:ext>
                  </a:extLst>
                </a:gridCol>
                <a:gridCol w="2069805">
                  <a:extLst>
                    <a:ext uri="{9D8B030D-6E8A-4147-A177-3AD203B41FA5}">
                      <a16:colId xmlns:a16="http://schemas.microsoft.com/office/drawing/2014/main" val="444494899"/>
                    </a:ext>
                  </a:extLst>
                </a:gridCol>
                <a:gridCol w="2048539">
                  <a:extLst>
                    <a:ext uri="{9D8B030D-6E8A-4147-A177-3AD203B41FA5}">
                      <a16:colId xmlns:a16="http://schemas.microsoft.com/office/drawing/2014/main" val="3597199215"/>
                    </a:ext>
                  </a:extLst>
                </a:gridCol>
                <a:gridCol w="2144232">
                  <a:extLst>
                    <a:ext uri="{9D8B030D-6E8A-4147-A177-3AD203B41FA5}">
                      <a16:colId xmlns:a16="http://schemas.microsoft.com/office/drawing/2014/main" val="576131153"/>
                    </a:ext>
                  </a:extLst>
                </a:gridCol>
              </a:tblGrid>
              <a:tr h="752566">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Sr.</a:t>
                      </a:r>
                      <a:r>
                        <a:rPr lang="en-US" sz="1800" b="1" u="none" strike="noStrike" cap="none" baseline="0" dirty="0">
                          <a:solidFill>
                            <a:schemeClr val="tx1"/>
                          </a:solidFill>
                          <a:latin typeface="Times New Roman" panose="02020603050405020304" pitchFamily="18" charset="0"/>
                          <a:cs typeface="Times New Roman" panose="02020603050405020304" pitchFamily="18" charset="0"/>
                        </a:rPr>
                        <a:t> No. </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Title</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Problem</a:t>
                      </a:r>
                      <a:r>
                        <a:rPr lang="en-GB" sz="1800" b="1" u="none" strike="noStrike" cap="none" baseline="0" dirty="0">
                          <a:solidFill>
                            <a:schemeClr val="tx1"/>
                          </a:solidFill>
                          <a:latin typeface="Times New Roman" panose="02020603050405020304" pitchFamily="18" charset="0"/>
                          <a:cs typeface="Times New Roman" panose="02020603050405020304" pitchFamily="18" charset="0"/>
                        </a:rPr>
                        <a:t> Addressed</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cs typeface="Times New Roman" panose="02020603050405020304" pitchFamily="18" charset="0"/>
                        </a:rPr>
                        <a:t>Methodology</a:t>
                      </a: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GB" sz="1800" b="1" u="none" strike="noStrike" cap="none" dirty="0">
                          <a:solidFill>
                            <a:schemeClr val="tx1"/>
                          </a:solidFill>
                          <a:latin typeface="Times New Roman" panose="02020603050405020304" pitchFamily="18" charset="0"/>
                          <a:cs typeface="Times New Roman" panose="02020603050405020304" pitchFamily="18" charset="0"/>
                        </a:rPr>
                        <a:t>Advantages</a:t>
                      </a:r>
                      <a:endParaRPr sz="1800" b="1"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US"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Limitations</a:t>
                      </a:r>
                      <a:endParaRPr sz="18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58342087"/>
                  </a:ext>
                </a:extLst>
              </a:tr>
              <a:tr h="3787812">
                <a:tc>
                  <a:txBody>
                    <a:bodyPr/>
                    <a:lstStyle/>
                    <a:p>
                      <a:pPr marL="92075" algn="ctr">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4</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2710" marR="107314" algn="l">
                        <a:lnSpc>
                          <a:spcPct val="100099"/>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Mohd </a:t>
                      </a:r>
                      <a:r>
                        <a:rPr lang="en-IN" sz="1600" dirty="0" err="1">
                          <a:solidFill>
                            <a:schemeClr val="tx1"/>
                          </a:solidFill>
                          <a:latin typeface="Times New Roman" panose="02020603050405020304" pitchFamily="18" charset="0"/>
                          <a:cs typeface="Times New Roman" panose="02020603050405020304" pitchFamily="18" charset="0"/>
                        </a:rPr>
                        <a:t>Azlan</a:t>
                      </a:r>
                      <a:r>
                        <a:rPr lang="en-IN" sz="1600" dirty="0">
                          <a:solidFill>
                            <a:schemeClr val="tx1"/>
                          </a:solidFill>
                          <a:latin typeface="Times New Roman" panose="02020603050405020304" pitchFamily="18" charset="0"/>
                          <a:cs typeface="Times New Roman" panose="02020603050405020304" pitchFamily="18" charset="0"/>
                        </a:rPr>
                        <a:t> Abu1, Nurul </a:t>
                      </a:r>
                      <a:r>
                        <a:rPr lang="en-IN" sz="1600" dirty="0" err="1">
                          <a:solidFill>
                            <a:schemeClr val="tx1"/>
                          </a:solidFill>
                          <a:latin typeface="Times New Roman" panose="02020603050405020304" pitchFamily="18" charset="0"/>
                          <a:cs typeface="Times New Roman" panose="02020603050405020304" pitchFamily="18" charset="0"/>
                        </a:rPr>
                        <a:t>Hazirah</a:t>
                      </a:r>
                      <a:r>
                        <a:rPr lang="en-IN" sz="1600" dirty="0">
                          <a:solidFill>
                            <a:schemeClr val="tx1"/>
                          </a:solidFill>
                          <a:latin typeface="Times New Roman" panose="02020603050405020304" pitchFamily="18" charset="0"/>
                          <a:cs typeface="Times New Roman" panose="02020603050405020304" pitchFamily="18" charset="0"/>
                        </a:rPr>
                        <a:t> Indra1, Abdul Halim.</a:t>
                      </a:r>
                    </a:p>
                    <a:p>
                      <a:pPr marL="92710" marR="107314" algn="l">
                        <a:lnSpc>
                          <a:spcPct val="100099"/>
                        </a:lnSpc>
                        <a:spcBef>
                          <a:spcPts val="710"/>
                        </a:spcBef>
                      </a:pPr>
                      <a:r>
                        <a:rPr lang="en-IN"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A study on Image Classification based on Deep Learning and TensorFlow</a:t>
                      </a:r>
                      <a:r>
                        <a:rPr lang="en-IN" sz="1600" dirty="0">
                          <a:solidFill>
                            <a:schemeClr val="tx1"/>
                          </a:solidFill>
                          <a:latin typeface="Times New Roman" panose="02020603050405020304" pitchFamily="18" charset="0"/>
                          <a:cs typeface="Times New Roman" panose="02020603050405020304" pitchFamily="18" charset="0"/>
                        </a:rPr>
                        <a:t>”</a:t>
                      </a:r>
                    </a:p>
                    <a:p>
                      <a:pPr marL="92710" marR="107314" algn="l">
                        <a:lnSpc>
                          <a:spcPct val="100099"/>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International Journal of Engineering Research and Technology. Volume 12, ISSN 0974-3154, Number 4 (2019), pp. 563-569</a:t>
                      </a:r>
                      <a:endParaRPr lang="en-IN"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3980" marR="173990" algn="l">
                        <a:lnSpc>
                          <a:spcPct val="100299"/>
                        </a:lnSpc>
                        <a:spcBef>
                          <a:spcPts val="705"/>
                        </a:spcBef>
                      </a:pPr>
                      <a:r>
                        <a:rPr lang="en-US" sz="1600" dirty="0">
                          <a:solidFill>
                            <a:schemeClr val="tx1"/>
                          </a:solidFill>
                          <a:latin typeface="Times New Roman" panose="02020603050405020304" pitchFamily="18" charset="0"/>
                          <a:cs typeface="Times New Roman" panose="02020603050405020304" pitchFamily="18" charset="0"/>
                        </a:rPr>
                        <a:t>Improving image classification accuracy through the utilization of deep learning techniques and the TensorFlow framework</a:t>
                      </a:r>
                      <a:endParaRPr sz="1600" dirty="0">
                        <a:solidFill>
                          <a:schemeClr val="tx1"/>
                        </a:solidFill>
                        <a:latin typeface="Times New Roman" panose="02020603050405020304" pitchFamily="18" charset="0"/>
                        <a:cs typeface="Times New Roman" panose="02020603050405020304" pitchFamily="18" charset="0"/>
                      </a:endParaRPr>
                    </a:p>
                  </a:txBody>
                  <a:tcPr marL="0" marR="0" marT="89535" marB="0">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Data collection</a:t>
                      </a: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Implementing a DNN using TensorFlow and </a:t>
                      </a:r>
                      <a:r>
                        <a:rPr lang="en-US" sz="1600" dirty="0" err="1">
                          <a:solidFill>
                            <a:schemeClr val="tx1"/>
                          </a:solidFill>
                          <a:latin typeface="Times New Roman" panose="02020603050405020304" pitchFamily="18" charset="0"/>
                          <a:cs typeface="Times New Roman" panose="02020603050405020304" pitchFamily="18" charset="0"/>
                        </a:rPr>
                        <a:t>MobileNet</a:t>
                      </a:r>
                      <a:endParaRPr lang="en-US" sz="1600" dirty="0">
                        <a:solidFill>
                          <a:schemeClr val="tx1"/>
                        </a:solidFill>
                        <a:latin typeface="Times New Roman" panose="02020603050405020304" pitchFamily="18" charset="0"/>
                        <a:cs typeface="Times New Roman" panose="02020603050405020304" pitchFamily="18" charset="0"/>
                      </a:endParaRPr>
                    </a:p>
                    <a:p>
                      <a:pPr marL="95250" marR="117475" algn="l">
                        <a:lnSpc>
                          <a:spcPct val="100000"/>
                        </a:lnSpc>
                        <a:spcBef>
                          <a:spcPts val="710"/>
                        </a:spcBef>
                      </a:pPr>
                      <a:r>
                        <a:rPr lang="en-US" sz="1600" dirty="0">
                          <a:solidFill>
                            <a:schemeClr val="tx1"/>
                          </a:solidFill>
                          <a:latin typeface="Times New Roman" panose="02020603050405020304" pitchFamily="18" charset="0"/>
                          <a:cs typeface="Times New Roman" panose="02020603050405020304" pitchFamily="18" charset="0"/>
                        </a:rPr>
                        <a:t>Configuring the parameters for optimal performance</a:t>
                      </a:r>
                      <a:endParaRPr sz="1600" dirty="0">
                        <a:solidFill>
                          <a:schemeClr val="tx1"/>
                        </a:solidFill>
                        <a:latin typeface="Times New Roman" panose="02020603050405020304" pitchFamily="18" charset="0"/>
                        <a:cs typeface="Times New Roman" panose="02020603050405020304" pitchFamily="18" charset="0"/>
                      </a:endParaRPr>
                    </a:p>
                  </a:txBody>
                  <a:tcPr marL="0" marR="0" marT="90170"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6520" marR="202565" indent="0" algn="l">
                        <a:lnSpc>
                          <a:spcPct val="115599"/>
                        </a:lnSpc>
                        <a:spcBef>
                          <a:spcPts val="525"/>
                        </a:spcBef>
                        <a:buFont typeface="+mj-lt"/>
                        <a:buNone/>
                      </a:pPr>
                      <a:r>
                        <a:rPr lang="en-US" sz="1600" dirty="0">
                          <a:solidFill>
                            <a:schemeClr val="tx1"/>
                          </a:solidFill>
                          <a:latin typeface="Times New Roman" panose="02020603050405020304" pitchFamily="18" charset="0"/>
                          <a:cs typeface="Times New Roman" panose="02020603050405020304" pitchFamily="18" charset="0"/>
                        </a:rPr>
                        <a:t>By utilizing DNN with the TensorFlow framework, the researchers are likely to achieve high accuracy rates.</a:t>
                      </a:r>
                    </a:p>
                  </a:txBody>
                  <a:tcPr marL="0" marR="0" marT="6667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Dependency on Pre-trained Models</a:t>
                      </a:r>
                    </a:p>
                    <a:p>
                      <a:pPr marL="98425" marR="153035" algn="l">
                        <a:lnSpc>
                          <a:spcPct val="99800"/>
                        </a:lnSpc>
                        <a:spcBef>
                          <a:spcPts val="715"/>
                        </a:spcBef>
                      </a:pPr>
                      <a:r>
                        <a:rPr lang="en-US" sz="1600" dirty="0">
                          <a:solidFill>
                            <a:schemeClr val="tx1"/>
                          </a:solidFill>
                          <a:latin typeface="Times New Roman" panose="02020603050405020304" pitchFamily="18" charset="0"/>
                          <a:cs typeface="Times New Roman" panose="02020603050405020304" pitchFamily="18" charset="0"/>
                        </a:rPr>
                        <a:t>Limited Domain</a:t>
                      </a:r>
                      <a:endParaRPr sz="1600" dirty="0">
                        <a:solidFill>
                          <a:schemeClr val="tx1"/>
                        </a:solidFill>
                        <a:latin typeface="Times New Roman" panose="02020603050405020304" pitchFamily="18" charset="0"/>
                        <a:cs typeface="Times New Roman" panose="02020603050405020304" pitchFamily="18" charset="0"/>
                      </a:endParaRPr>
                    </a:p>
                  </a:txBody>
                  <a:tcPr marL="0" marR="0" marT="90805" marB="0">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3382326337"/>
                  </a:ext>
                </a:extLst>
              </a:tr>
            </a:tbl>
          </a:graphicData>
        </a:graphic>
      </p:graphicFrame>
    </p:spTree>
    <p:extLst>
      <p:ext uri="{BB962C8B-B14F-4D97-AF65-F5344CB8AC3E}">
        <p14:creationId xmlns:p14="http://schemas.microsoft.com/office/powerpoint/2010/main" val="1249663641"/>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D597DC0-B1CF-4BE5-96C3-10EB97A5AE8E}" vid="{12D94207-DABE-47A3-B322-F7AF2F5F46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1321</TotalTime>
  <Words>1984</Words>
  <Application>Microsoft Office PowerPoint</Application>
  <PresentationFormat>Widescreen</PresentationFormat>
  <Paragraphs>299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A Presentation on   “Automated Student Attendance using Face Recognition and Machine Learning”</vt:lpstr>
      <vt:lpstr>Outline</vt:lpstr>
      <vt:lpstr>Introduction</vt:lpstr>
      <vt:lpstr>Challenges</vt:lpstr>
      <vt:lpstr>Problem Statement</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Architecture</vt:lpstr>
      <vt:lpstr>Methodology</vt:lpstr>
      <vt:lpstr>Methodology</vt:lpstr>
      <vt:lpstr>Progress Work</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Gotarane</dc:creator>
  <cp:lastModifiedBy>piyuangane3037@gmail.com</cp:lastModifiedBy>
  <cp:revision>145</cp:revision>
  <dcterms:created xsi:type="dcterms:W3CDTF">2023-08-01T06:44:40Z</dcterms:created>
  <dcterms:modified xsi:type="dcterms:W3CDTF">2023-10-08T17:30:32Z</dcterms:modified>
</cp:coreProperties>
</file>