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0"/>
  </p:notesMasterIdLst>
  <p:sldIdLst>
    <p:sldId id="256" r:id="rId2"/>
    <p:sldId id="258" r:id="rId3"/>
    <p:sldId id="274" r:id="rId4"/>
    <p:sldId id="275" r:id="rId5"/>
    <p:sldId id="259" r:id="rId6"/>
    <p:sldId id="262" r:id="rId7"/>
    <p:sldId id="261" r:id="rId8"/>
    <p:sldId id="276" r:id="rId9"/>
    <p:sldId id="264" r:id="rId10"/>
    <p:sldId id="265" r:id="rId11"/>
    <p:sldId id="266" r:id="rId12"/>
    <p:sldId id="267" r:id="rId13"/>
    <p:sldId id="268" r:id="rId14"/>
    <p:sldId id="269" r:id="rId15"/>
    <p:sldId id="270" r:id="rId16"/>
    <p:sldId id="271" r:id="rId17"/>
    <p:sldId id="272"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463" autoAdjust="0"/>
  </p:normalViewPr>
  <p:slideViewPr>
    <p:cSldViewPr snapToGrid="0">
      <p:cViewPr varScale="1">
        <p:scale>
          <a:sx n="81" d="100"/>
          <a:sy n="81" d="100"/>
        </p:scale>
        <p:origin x="186"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E8D700-CE38-45AD-9CD5-82C9606C7207}" type="datetimeFigureOut">
              <a:rPr lang="en-SG" smtClean="0"/>
              <a:t>24/2/2019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40124-8A8E-4EC9-824A-BB477E1782F2}" type="slidenum">
              <a:rPr lang="en-SG" smtClean="0"/>
              <a:t>‹#›</a:t>
            </a:fld>
            <a:endParaRPr lang="en-SG"/>
          </a:p>
        </p:txBody>
      </p:sp>
    </p:spTree>
    <p:extLst>
      <p:ext uri="{BB962C8B-B14F-4D97-AF65-F5344CB8AC3E}">
        <p14:creationId xmlns:p14="http://schemas.microsoft.com/office/powerpoint/2010/main" val="79046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E440124-8A8E-4EC9-824A-BB477E1782F2}" type="slidenum">
              <a:rPr lang="en-SG" smtClean="0"/>
              <a:t>18</a:t>
            </a:fld>
            <a:endParaRPr lang="en-SG"/>
          </a:p>
        </p:txBody>
      </p:sp>
    </p:spTree>
    <p:extLst>
      <p:ext uri="{BB962C8B-B14F-4D97-AF65-F5344CB8AC3E}">
        <p14:creationId xmlns:p14="http://schemas.microsoft.com/office/powerpoint/2010/main" val="3758785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142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2/24/2019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2897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466729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95962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26847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44629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202647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44134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47034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0142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4430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8797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02594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2/24/2019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05450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2/24/2019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3623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98461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213522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AA2FCAC-B0FC-4561-97A2-3A4896B6BEB0}" type="datetimeFigureOut">
              <a:rPr lang="en-US" smtClean="0"/>
              <a:t>2/24/2019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912839451"/>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42" name="Rectangle 2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46886" y="685799"/>
            <a:ext cx="7077667" cy="4892676"/>
          </a:xfrm>
        </p:spPr>
        <p:txBody>
          <a:bodyPr anchor="ctr">
            <a:normAutofit/>
          </a:bodyPr>
          <a:lstStyle/>
          <a:p>
            <a:r>
              <a:rPr lang="en-US" b="1" dirty="0"/>
              <a:t>Recommender System for Ingredients Contractor</a:t>
            </a:r>
            <a:endParaRPr lang="en-US" dirty="0"/>
          </a:p>
        </p:txBody>
      </p:sp>
      <p:sp>
        <p:nvSpPr>
          <p:cNvPr id="3" name="Subtitle 2"/>
          <p:cNvSpPr>
            <a:spLocks noGrp="1"/>
          </p:cNvSpPr>
          <p:nvPr>
            <p:ph type="subTitle" idx="1"/>
          </p:nvPr>
        </p:nvSpPr>
        <p:spPr>
          <a:xfrm>
            <a:off x="684212" y="685800"/>
            <a:ext cx="2888773" cy="4892675"/>
          </a:xfrm>
        </p:spPr>
        <p:txBody>
          <a:bodyPr anchor="ctr">
            <a:normAutofit/>
          </a:bodyPr>
          <a:lstStyle/>
          <a:p>
            <a:pPr algn="r"/>
            <a:r>
              <a:rPr lang="en-SG" dirty="0">
                <a:solidFill>
                  <a:schemeClr val="tx1"/>
                </a:solidFill>
              </a:rPr>
              <a:t>Data Science Capstone Project</a:t>
            </a:r>
            <a:endParaRPr lang="en-US" dirty="0">
              <a:solidFill>
                <a:schemeClr val="tx1"/>
              </a:solidFill>
            </a:endParaRPr>
          </a:p>
        </p:txBody>
      </p:sp>
      <p:cxnSp>
        <p:nvCxnSpPr>
          <p:cNvPr id="43" name="Straight Connector 29">
            <a:extLst>
              <a:ext uri="{FF2B5EF4-FFF2-40B4-BE49-F238E27FC236}">
                <a16:creationId xmlns:a16="http://schemas.microsoft.com/office/drawing/2014/main" id="{ABEC335A-D1CD-4687-AB54-7E9FEC72BC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532691"/>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888" y="104797"/>
            <a:ext cx="10348223" cy="1408316"/>
          </a:xfrm>
        </p:spPr>
        <p:txBody>
          <a:bodyPr>
            <a:normAutofit/>
          </a:bodyPr>
          <a:lstStyle/>
          <a:p>
            <a:r>
              <a:rPr lang="en-US" sz="2400" b="1" dirty="0"/>
              <a:t>Part 3: Processing the Retrieved Data and Creating a Data Frame for All the Venues inside the Scarborough</a:t>
            </a:r>
          </a:p>
        </p:txBody>
      </p:sp>
      <p:sp>
        <p:nvSpPr>
          <p:cNvPr id="3" name="Content Placeholder 2"/>
          <p:cNvSpPr>
            <a:spLocks noGrp="1"/>
          </p:cNvSpPr>
          <p:nvPr>
            <p:ph idx="1"/>
          </p:nvPr>
        </p:nvSpPr>
        <p:spPr>
          <a:xfrm>
            <a:off x="473860" y="1513113"/>
            <a:ext cx="10459185" cy="4376531"/>
          </a:xfrm>
        </p:spPr>
        <p:txBody>
          <a:bodyPr>
            <a:normAutofit/>
          </a:bodyPr>
          <a:lstStyle/>
          <a:p>
            <a:pPr marL="0" indent="0">
              <a:buNone/>
            </a:pPr>
            <a:r>
              <a:rPr lang="en-SG" b="1" dirty="0"/>
              <a:t>When all the data is retrieved, the raw data will be processed to according to our desirable features for each venue</a:t>
            </a:r>
            <a:endParaRPr lang="en-SG" dirty="0"/>
          </a:p>
          <a:p>
            <a:pPr marL="0" indent="0">
              <a:buNone/>
            </a:pPr>
            <a:r>
              <a:rPr lang="en-SG" b="1" dirty="0"/>
              <a:t>The main feature that is considered is the category of the venue because it is the key feature that determines whether the location of warehouse is successful. </a:t>
            </a:r>
            <a:endParaRPr lang="en-SG" dirty="0"/>
          </a:p>
          <a:p>
            <a:pPr marL="0" indent="0">
              <a:buNone/>
            </a:pPr>
            <a:r>
              <a:rPr lang="en-SG" b="1" dirty="0"/>
              <a:t>Then, the column "Venue's Category" will be One-hot encoded, resulting in different venues having different feature-columns. </a:t>
            </a:r>
            <a:endParaRPr lang="en-SG" dirty="0"/>
          </a:p>
          <a:p>
            <a:pPr marL="0" indent="0">
              <a:buNone/>
            </a:pPr>
            <a:r>
              <a:rPr lang="en-SG" b="1" dirty="0"/>
              <a:t>Next, all the restaurant columns will be combined to form a single column "Total Restaurants" </a:t>
            </a:r>
            <a:endParaRPr lang="en-SG" dirty="0"/>
          </a:p>
          <a:p>
            <a:pPr marL="0" indent="0">
              <a:buNone/>
            </a:pPr>
            <a:r>
              <a:rPr lang="en-SG" b="1" dirty="0"/>
              <a:t>All the food joint columns will also be combined to form a single column "Total Joints". </a:t>
            </a:r>
            <a:endParaRPr lang="en-SG" dirty="0"/>
          </a:p>
        </p:txBody>
      </p:sp>
    </p:spTree>
    <p:extLst>
      <p:ext uri="{BB962C8B-B14F-4D97-AF65-F5344CB8AC3E}">
        <p14:creationId xmlns:p14="http://schemas.microsoft.com/office/powerpoint/2010/main" val="81890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361" y="283427"/>
            <a:ext cx="9774592" cy="1062615"/>
          </a:xfrm>
        </p:spPr>
        <p:txBody>
          <a:bodyPr>
            <a:noAutofit/>
          </a:bodyPr>
          <a:lstStyle/>
          <a:p>
            <a:r>
              <a:rPr lang="en-US" sz="2400" b="1" dirty="0"/>
              <a:t>Part 3: Processing the Retrieved Data and Creating a Data Frame for All the Venues inside the Scarborough</a:t>
            </a:r>
          </a:p>
        </p:txBody>
      </p:sp>
      <p:pic>
        <p:nvPicPr>
          <p:cNvPr id="5" name="Picture 4"/>
          <p:cNvPicPr>
            <a:picLocks noChangeAspect="1"/>
          </p:cNvPicPr>
          <p:nvPr/>
        </p:nvPicPr>
        <p:blipFill>
          <a:blip r:embed="rId2"/>
          <a:stretch>
            <a:fillRect/>
          </a:stretch>
        </p:blipFill>
        <p:spPr>
          <a:xfrm>
            <a:off x="397966" y="1783626"/>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29085" y="844927"/>
            <a:ext cx="8820391" cy="4834810"/>
          </a:xfrm>
          <a:prstGeom prst="rect">
            <a:avLst/>
          </a:prstGeom>
        </p:spPr>
      </p:pic>
      <p:sp>
        <p:nvSpPr>
          <p:cNvPr id="8" name="Rectangle 7"/>
          <p:cNvSpPr/>
          <p:nvPr/>
        </p:nvSpPr>
        <p:spPr>
          <a:xfrm>
            <a:off x="1226818" y="120922"/>
            <a:ext cx="8422658" cy="461665"/>
          </a:xfrm>
          <a:prstGeom prst="rect">
            <a:avLst/>
          </a:prstGeom>
        </p:spPr>
        <p:txBody>
          <a:bodyPr wrap="square">
            <a:spAutoFit/>
          </a:bodyPr>
          <a:lstStyle/>
          <a:p>
            <a:r>
              <a:rPr lang="en-US" sz="2400" b="1" dirty="0"/>
              <a:t>Now, the dataset is fully ready to be used for analysis</a:t>
            </a:r>
          </a:p>
        </p:txBody>
      </p:sp>
    </p:spTree>
    <p:extLst>
      <p:ext uri="{BB962C8B-B14F-4D97-AF65-F5344CB8AC3E}">
        <p14:creationId xmlns:p14="http://schemas.microsoft.com/office/powerpoint/2010/main" val="881331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400" y="265816"/>
            <a:ext cx="9129523" cy="846794"/>
          </a:xfrm>
        </p:spPr>
        <p:txBody>
          <a:bodyPr>
            <a:noAutofit/>
          </a:bodyPr>
          <a:lstStyle/>
          <a:p>
            <a:r>
              <a:rPr lang="en-US" sz="2400" b="1" dirty="0"/>
              <a:t>Part 4: Applying one of Machine Learning Techniques (K-Means Clustering)</a:t>
            </a:r>
          </a:p>
        </p:txBody>
      </p:sp>
      <p:pic>
        <p:nvPicPr>
          <p:cNvPr id="4" name="Picture 3"/>
          <p:cNvPicPr>
            <a:picLocks noChangeAspect="1"/>
          </p:cNvPicPr>
          <p:nvPr/>
        </p:nvPicPr>
        <p:blipFill>
          <a:blip r:embed="rId2"/>
          <a:stretch>
            <a:fillRect/>
          </a:stretch>
        </p:blipFill>
        <p:spPr>
          <a:xfrm>
            <a:off x="1141411" y="1400644"/>
            <a:ext cx="9129526" cy="1935528"/>
          </a:xfrm>
          <a:prstGeom prst="rect">
            <a:avLst/>
          </a:prstGeom>
        </p:spPr>
      </p:pic>
      <p:pic>
        <p:nvPicPr>
          <p:cNvPr id="6" name="Picture 5"/>
          <p:cNvPicPr>
            <a:picLocks noChangeAspect="1"/>
          </p:cNvPicPr>
          <p:nvPr/>
        </p:nvPicPr>
        <p:blipFill>
          <a:blip r:embed="rId3"/>
          <a:stretch>
            <a:fillRect/>
          </a:stretch>
        </p:blipFill>
        <p:spPr>
          <a:xfrm>
            <a:off x="637155" y="3624206"/>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635936" y="1726569"/>
            <a:ext cx="10459185" cy="2741308"/>
          </a:xfrm>
        </p:spPr>
        <p:txBody>
          <a:bodyPr>
            <a:normAutofit/>
          </a:bodyPr>
          <a:lstStyle/>
          <a:p>
            <a:pPr marL="0" indent="0">
              <a:buNone/>
            </a:pPr>
            <a:r>
              <a:rPr lang="en-SG" b="1" dirty="0"/>
              <a:t>I will focus on the centres of the clusters and compare them using the "Total Restaurants" and "Total Joints" columns.</a:t>
            </a:r>
            <a:endParaRPr lang="en-SG" dirty="0"/>
          </a:p>
          <a:p>
            <a:pPr marL="0" indent="0">
              <a:buNone/>
            </a:pPr>
            <a:r>
              <a:rPr lang="en-SG" b="1" dirty="0"/>
              <a:t>The group which its centre has the highest "Total Sum" will be our best recommendation to the contractor. </a:t>
            </a:r>
            <a:endParaRPr lang="en-SG" dirty="0"/>
          </a:p>
          <a:p>
            <a:pPr marL="0" indent="0">
              <a:buNone/>
            </a:pPr>
            <a:r>
              <a:rPr lang="en-SG" b="1" dirty="0"/>
              <a:t>(Note: Total Sum = Total Restaurants + Total Joints + Other Venues) </a:t>
            </a:r>
            <a:endParaRPr lang="en-SG" dirty="0"/>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2" name="Rectangle 41">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35754" y="628617"/>
            <a:ext cx="6368858" cy="3028983"/>
          </a:xfrm>
        </p:spPr>
        <p:txBody>
          <a:bodyPr vert="horz" lIns="91440" tIns="45720" rIns="91440" bIns="45720" rtlCol="0" anchor="b">
            <a:normAutofit/>
          </a:bodyPr>
          <a:lstStyle/>
          <a:p>
            <a:r>
              <a:rPr lang="en-US" sz="4800" b="1"/>
              <a:t>Decision Making and Reporting Results</a:t>
            </a:r>
          </a:p>
        </p:txBody>
      </p:sp>
      <p:pic>
        <p:nvPicPr>
          <p:cNvPr id="3" name="Picture 2">
            <a:extLst>
              <a:ext uri="{FF2B5EF4-FFF2-40B4-BE49-F238E27FC236}">
                <a16:creationId xmlns:a16="http://schemas.microsoft.com/office/drawing/2014/main" id="{DE0FE981-907C-4FF0-8B58-BF146E080E36}"/>
              </a:ext>
            </a:extLst>
          </p:cNvPr>
          <p:cNvPicPr>
            <a:picLocks noChangeAspect="1"/>
          </p:cNvPicPr>
          <p:nvPr/>
        </p:nvPicPr>
        <p:blipFill>
          <a:blip r:embed="rId2"/>
          <a:stretch>
            <a:fillRect/>
          </a:stretch>
        </p:blipFill>
        <p:spPr>
          <a:xfrm>
            <a:off x="646633" y="1529714"/>
            <a:ext cx="4004489" cy="3473893"/>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44" name="Group 43">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5" name="Straight Connector 44">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5662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35754" y="628617"/>
            <a:ext cx="6368858" cy="3028983"/>
          </a:xfrm>
        </p:spPr>
        <p:txBody>
          <a:bodyPr vert="horz" lIns="91440" tIns="45720" rIns="91440" bIns="45720" rtlCol="0" anchor="b">
            <a:normAutofit/>
          </a:bodyPr>
          <a:lstStyle/>
          <a:p>
            <a:r>
              <a:rPr lang="en-US" sz="4800" b="1"/>
              <a:t>Decision Making and Reporting Results</a:t>
            </a:r>
          </a:p>
        </p:txBody>
      </p:sp>
      <p:pic>
        <p:nvPicPr>
          <p:cNvPr id="3" name="Picture 2">
            <a:extLst>
              <a:ext uri="{FF2B5EF4-FFF2-40B4-BE49-F238E27FC236}">
                <a16:creationId xmlns:a16="http://schemas.microsoft.com/office/drawing/2014/main" id="{C2600A71-F461-487E-8729-DD4BCFDFB33B}"/>
              </a:ext>
            </a:extLst>
          </p:cNvPr>
          <p:cNvPicPr>
            <a:picLocks noChangeAspect="1"/>
          </p:cNvPicPr>
          <p:nvPr/>
        </p:nvPicPr>
        <p:blipFill>
          <a:blip r:embed="rId2"/>
          <a:stretch>
            <a:fillRect/>
          </a:stretch>
        </p:blipFill>
        <p:spPr>
          <a:xfrm>
            <a:off x="646633" y="861563"/>
            <a:ext cx="4004489" cy="4810196"/>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20" name="Group 19">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 name="Straight Connector 20">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21">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7688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2" name="Straight Connector 1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1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1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1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1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7" name="Rectangle 20">
            <a:extLst>
              <a:ext uri="{FF2B5EF4-FFF2-40B4-BE49-F238E27FC236}">
                <a16:creationId xmlns:a16="http://schemas.microsoft.com/office/drawing/2014/main" id="{58A973E8-C2D4-4C81-8ADE-C5C021A61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1978" y="3916226"/>
            <a:ext cx="11321848" cy="1233251"/>
          </a:xfrm>
        </p:spPr>
        <p:txBody>
          <a:bodyPr vert="horz" lIns="91440" tIns="45720" rIns="91440" bIns="45720" rtlCol="0" anchor="b">
            <a:normAutofit/>
          </a:bodyPr>
          <a:lstStyle/>
          <a:p>
            <a:pPr>
              <a:lnSpc>
                <a:spcPct val="90000"/>
              </a:lnSpc>
            </a:pPr>
            <a:r>
              <a:rPr lang="en-US" sz="4100" b="1" dirty="0"/>
              <a:t>Decision Making and Reporting Results</a:t>
            </a:r>
          </a:p>
        </p:txBody>
      </p:sp>
      <p:grpSp>
        <p:nvGrpSpPr>
          <p:cNvPr id="38" name="Group 22">
            <a:extLst>
              <a:ext uri="{FF2B5EF4-FFF2-40B4-BE49-F238E27FC236}">
                <a16:creationId xmlns:a16="http://schemas.microsoft.com/office/drawing/2014/main" id="{A08E251A-5371-4E82-A0F3-2CA0C15AB0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D31AC21F-237B-4CA8-BC96-29F3607FAB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24">
              <a:extLst>
                <a:ext uri="{FF2B5EF4-FFF2-40B4-BE49-F238E27FC236}">
                  <a16:creationId xmlns:a16="http://schemas.microsoft.com/office/drawing/2014/main" id="{9959094C-A1B3-4AD4-9AAE-0FCDDD7984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5EC0EFA-8A7F-4299-A623-3EE741461B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65D7216-F9AF-42BE-99AD-1904DEF69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DE3349B-AD7F-48C8-9300-D81D694367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 name="Snip Diagonal Corner Rectangle 12">
            <a:extLst>
              <a:ext uri="{FF2B5EF4-FFF2-40B4-BE49-F238E27FC236}">
                <a16:creationId xmlns:a16="http://schemas.microsoft.com/office/drawing/2014/main" id="{E05CABE9-5E7C-4773-BFCD-24B199FA1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8CABF10-2A25-4E29-A0DC-2AB8CF9EB8E9}"/>
              </a:ext>
            </a:extLst>
          </p:cNvPr>
          <p:cNvPicPr>
            <a:picLocks noChangeAspect="1"/>
          </p:cNvPicPr>
          <p:nvPr/>
        </p:nvPicPr>
        <p:blipFill rotWithShape="1">
          <a:blip r:embed="rId2"/>
          <a:srcRect r="40535" b="1"/>
          <a:stretch/>
        </p:blipFill>
        <p:spPr>
          <a:xfrm>
            <a:off x="834934" y="854087"/>
            <a:ext cx="9290304" cy="3280831"/>
          </a:xfrm>
          <a:custGeom>
            <a:avLst/>
            <a:gdLst>
              <a:gd name="connsiteX0" fmla="*/ 402071 w 9290304"/>
              <a:gd name="connsiteY0" fmla="*/ 0 h 3280831"/>
              <a:gd name="connsiteX1" fmla="*/ 9290304 w 9290304"/>
              <a:gd name="connsiteY1" fmla="*/ 0 h 3280831"/>
              <a:gd name="connsiteX2" fmla="*/ 9290304 w 9290304"/>
              <a:gd name="connsiteY2" fmla="*/ 2876895 h 3280831"/>
              <a:gd name="connsiteX3" fmla="*/ 8886368 w 9290304"/>
              <a:gd name="connsiteY3" fmla="*/ 3280831 h 3280831"/>
              <a:gd name="connsiteX4" fmla="*/ 0 w 9290304"/>
              <a:gd name="connsiteY4" fmla="*/ 3280831 h 3280831"/>
              <a:gd name="connsiteX5" fmla="*/ 0 w 9290304"/>
              <a:gd name="connsiteY5" fmla="*/ 402071 h 328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3758379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2" name="Straight Connector 191">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7" name="Rectangle 196">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lated image">
            <a:extLst>
              <a:ext uri="{FF2B5EF4-FFF2-40B4-BE49-F238E27FC236}">
                <a16:creationId xmlns:a16="http://schemas.microsoft.com/office/drawing/2014/main" id="{BBC80D0E-8508-4FF6-BEE3-C26442F3F2AF}"/>
              </a:ext>
            </a:extLst>
          </p:cNvPr>
          <p:cNvPicPr>
            <a:picLocks noGrp="1" noChangeAspect="1" noChangeArrowheads="1"/>
          </p:cNvPicPr>
          <p:nvPr>
            <p:ph idx="1"/>
          </p:nvPr>
        </p:nvPicPr>
        <p:blipFill rotWithShape="1">
          <a:blip r:embed="rId3">
            <a:alphaModFix amt="40000"/>
            <a:extLst>
              <a:ext uri="{28A0092B-C50C-407E-A947-70E740481C1C}">
                <a14:useLocalDpi xmlns:a14="http://schemas.microsoft.com/office/drawing/2010/main" val="0"/>
              </a:ext>
            </a:extLst>
          </a:blip>
          <a:srcRect l="1966" r="9145"/>
          <a:stretch/>
        </p:blipFill>
        <p:spPr bwMode="auto">
          <a:xfrm>
            <a:off x="-3175"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ED74B39C-806B-41F1-9A33-054C41AAB6E4}"/>
              </a:ext>
            </a:extLst>
          </p:cNvPr>
          <p:cNvSpPr>
            <a:spLocks noGrp="1"/>
          </p:cNvSpPr>
          <p:nvPr>
            <p:ph type="title"/>
          </p:nvPr>
        </p:nvSpPr>
        <p:spPr>
          <a:xfrm>
            <a:off x="1610411" y="1219199"/>
            <a:ext cx="8001000" cy="2971801"/>
          </a:xfrm>
        </p:spPr>
        <p:txBody>
          <a:bodyPr vert="horz" lIns="91440" tIns="45720" rIns="91440" bIns="45720" rtlCol="0" anchor="b">
            <a:normAutofit/>
          </a:bodyPr>
          <a:lstStyle/>
          <a:p>
            <a:r>
              <a:rPr lang="en-US" sz="4800" dirty="0"/>
              <a:t>By: TJQ</a:t>
            </a:r>
          </a:p>
        </p:txBody>
      </p:sp>
    </p:spTree>
    <p:extLst>
      <p:ext uri="{BB962C8B-B14F-4D97-AF65-F5344CB8AC3E}">
        <p14:creationId xmlns:p14="http://schemas.microsoft.com/office/powerpoint/2010/main" val="135485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The Business Problem</a:t>
            </a:r>
          </a:p>
        </p:txBody>
      </p:sp>
      <p:sp>
        <p:nvSpPr>
          <p:cNvPr id="3" name="Content Placeholder 2"/>
          <p:cNvSpPr>
            <a:spLocks noGrp="1"/>
          </p:cNvSpPr>
          <p:nvPr>
            <p:ph idx="1"/>
          </p:nvPr>
        </p:nvSpPr>
        <p:spPr>
          <a:xfrm>
            <a:off x="1141412" y="1378424"/>
            <a:ext cx="9905999" cy="4412777"/>
          </a:xfrm>
        </p:spPr>
        <p:txBody>
          <a:bodyPr>
            <a:normAutofit/>
          </a:bodyPr>
          <a:lstStyle/>
          <a:p>
            <a:pPr marL="0" indent="0">
              <a:buNone/>
            </a:pPr>
            <a:r>
              <a:rPr lang="en-US" b="1" dirty="0"/>
              <a:t>Problem Description:</a:t>
            </a:r>
          </a:p>
          <a:p>
            <a:pPr lvl="0">
              <a:buFont typeface="Courier New" panose="02070309020205020404" pitchFamily="49" charset="0"/>
              <a:buChar char="o"/>
            </a:pPr>
            <a:r>
              <a:rPr lang="en-SG" dirty="0"/>
              <a:t>Taking the example of a groceries contractor in one of the boroughs of Toronto (Scarborough)</a:t>
            </a:r>
          </a:p>
          <a:p>
            <a:pPr lvl="0">
              <a:buFont typeface="Courier New" panose="02070309020205020404" pitchFamily="49" charset="0"/>
              <a:buChar char="o"/>
            </a:pPr>
            <a:r>
              <a:rPr lang="en-SG" dirty="0"/>
              <a:t>The contractor provides many different places such as: Different types of Coffee shops, Restaurants, Brewery and Café, Bakery with fresh and high quality ingredients</a:t>
            </a:r>
          </a:p>
          <a:p>
            <a:pPr lvl="0">
              <a:buFont typeface="Courier New" panose="02070309020205020404" pitchFamily="49" charset="0"/>
              <a:buChar char="o"/>
            </a:pPr>
            <a:r>
              <a:rPr lang="en-SG" dirty="0"/>
              <a:t>He intends to construct a warehouse to store all the ingredients he buys from farmers in Scarborough, such that he can provide ingredients to even more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The Business Problem</a:t>
            </a:r>
          </a:p>
        </p:txBody>
      </p:sp>
      <p:sp>
        <p:nvSpPr>
          <p:cNvPr id="3" name="Content Placeholder 2"/>
          <p:cNvSpPr>
            <a:spLocks noGrp="1"/>
          </p:cNvSpPr>
          <p:nvPr>
            <p:ph idx="1"/>
          </p:nvPr>
        </p:nvSpPr>
        <p:spPr>
          <a:xfrm>
            <a:off x="1141412" y="1378424"/>
            <a:ext cx="9905999" cy="4412777"/>
          </a:xfrm>
        </p:spPr>
        <p:txBody>
          <a:bodyPr>
            <a:normAutofit/>
          </a:bodyPr>
          <a:lstStyle/>
          <a:p>
            <a:pPr marL="0" indent="0">
              <a:buNone/>
            </a:pPr>
            <a:r>
              <a:rPr lang="en-US" b="1" dirty="0"/>
              <a:t>Problem Description:</a:t>
            </a:r>
          </a:p>
          <a:p>
            <a:pPr lvl="0">
              <a:buFont typeface="Courier New" panose="02070309020205020404" pitchFamily="49" charset="0"/>
              <a:buChar char="o"/>
            </a:pPr>
            <a:r>
              <a:rPr lang="en-SG" dirty="0"/>
              <a:t>However, it is difficult to determine where should the contractor set up his warehouse at because if the warehouse is located near to those famous restaurants, then the ingredients can be delivered to the restaurant early and in time before the restaurant opens in the morning. Hence allowing the contractor will gain more reputation as a reliable contractor and possibly gain more customers in the future and thus improving his earnings</a:t>
            </a:r>
          </a:p>
          <a:p>
            <a:pPr lvl="0">
              <a:buFont typeface="Courier New" panose="02070309020205020404" pitchFamily="49" charset="0"/>
              <a:buChar char="o"/>
            </a:pPr>
            <a:r>
              <a:rPr lang="en-SG" dirty="0"/>
              <a:t>On the other hand, if the contractor set up his warehouse in nearer the farmers, he may not be able to deliver the ingredients to the restaurants as early</a:t>
            </a:r>
          </a:p>
          <a:p>
            <a:endParaRPr lang="en-US" dirty="0"/>
          </a:p>
        </p:txBody>
      </p:sp>
    </p:spTree>
    <p:extLst>
      <p:ext uri="{BB962C8B-B14F-4D97-AF65-F5344CB8AC3E}">
        <p14:creationId xmlns:p14="http://schemas.microsoft.com/office/powerpoint/2010/main" val="93499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The Business Problem</a:t>
            </a:r>
          </a:p>
        </p:txBody>
      </p:sp>
      <p:sp>
        <p:nvSpPr>
          <p:cNvPr id="3" name="Content Placeholder 2"/>
          <p:cNvSpPr>
            <a:spLocks noGrp="1"/>
          </p:cNvSpPr>
          <p:nvPr>
            <p:ph idx="1"/>
          </p:nvPr>
        </p:nvSpPr>
        <p:spPr>
          <a:xfrm>
            <a:off x="1141412" y="1378424"/>
            <a:ext cx="9905999" cy="4965581"/>
          </a:xfrm>
        </p:spPr>
        <p:txBody>
          <a:bodyPr>
            <a:normAutofit/>
          </a:bodyPr>
          <a:lstStyle/>
          <a:p>
            <a:pPr marL="0" indent="0">
              <a:buNone/>
            </a:pPr>
            <a:r>
              <a:rPr lang="en-US" b="1" dirty="0"/>
              <a:t>Problem Description:</a:t>
            </a:r>
          </a:p>
          <a:p>
            <a:pPr lvl="0">
              <a:buFont typeface="Courier New" panose="02070309020205020404" pitchFamily="49" charset="0"/>
              <a:buChar char="o"/>
            </a:pPr>
            <a:r>
              <a:rPr lang="en-SG" dirty="0"/>
              <a:t>In addition to the above example, the question of which neighbourhood in Scarborough is the be a best location for the contractor to set up the warehouse in should be considered as well</a:t>
            </a:r>
          </a:p>
          <a:p>
            <a:pPr marL="0" indent="0">
              <a:buNone/>
            </a:pPr>
            <a:endParaRPr lang="en-SG" dirty="0"/>
          </a:p>
          <a:p>
            <a:pPr lvl="0">
              <a:buFont typeface="Courier New" panose="02070309020205020404" pitchFamily="49" charset="0"/>
              <a:buChar char="o"/>
            </a:pPr>
            <a:r>
              <a:rPr lang="en-SG" dirty="0"/>
              <a:t>Hence, finding the right neighbourhood for the contractor to set up his warehouse is the main objective of this project</a:t>
            </a:r>
          </a:p>
          <a:p>
            <a:pPr lvl="0">
              <a:buFont typeface="Courier New" panose="02070309020205020404" pitchFamily="49" charset="0"/>
              <a:buChar char="o"/>
            </a:pPr>
            <a:endParaRPr lang="en-SG" dirty="0"/>
          </a:p>
          <a:p>
            <a:pPr>
              <a:buFont typeface="Courier New" panose="02070309020205020404" pitchFamily="49" charset="0"/>
              <a:buChar char="o"/>
            </a:pPr>
            <a:r>
              <a:rPr lang="en-SG" dirty="0"/>
              <a:t>This is done my coming up with a recommender system which will produce a sorted list of neighbourhoods in which the first element of the list will be the best suggested neighbourhood, allowing the contractor to determine the best location to set up his warehouse</a:t>
            </a:r>
          </a:p>
          <a:p>
            <a:endParaRPr lang="en-US" dirty="0"/>
          </a:p>
        </p:txBody>
      </p:sp>
    </p:spTree>
    <p:extLst>
      <p:ext uri="{BB962C8B-B14F-4D97-AF65-F5344CB8AC3E}">
        <p14:creationId xmlns:p14="http://schemas.microsoft.com/office/powerpoint/2010/main" val="258447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Data Required</a:t>
            </a:r>
          </a:p>
        </p:txBody>
      </p:sp>
      <p:sp>
        <p:nvSpPr>
          <p:cNvPr id="3" name="Content Placeholder 2"/>
          <p:cNvSpPr>
            <a:spLocks noGrp="1"/>
          </p:cNvSpPr>
          <p:nvPr>
            <p:ph idx="1"/>
          </p:nvPr>
        </p:nvSpPr>
        <p:spPr>
          <a:xfrm>
            <a:off x="465552" y="2073019"/>
            <a:ext cx="9905999" cy="2090778"/>
          </a:xfrm>
        </p:spPr>
        <p:txBody>
          <a:bodyPr/>
          <a:lstStyle/>
          <a:p>
            <a:pPr lvl="0"/>
            <a:r>
              <a:rPr lang="en-US" b="1" dirty="0"/>
              <a:t>1) </a:t>
            </a:r>
            <a:r>
              <a:rPr lang="en-SG" dirty="0"/>
              <a:t>We will need geo-locational information about Scarborough and the neighbourhoods in that Scarborough. Thus, the latitude and longitude numbers of Scarborough are required for locating it on the map. This will be provided by the contractor. The Postal Codes that fall into Scarborough are required as well. The Postal Codes will then by used to find the neighbourhoods in Scarborough.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614525" y="3285382"/>
            <a:ext cx="6727806" cy="2415653"/>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Data required</a:t>
            </a:r>
          </a:p>
        </p:txBody>
      </p:sp>
      <p:sp>
        <p:nvSpPr>
          <p:cNvPr id="3" name="Content Placeholder 2"/>
          <p:cNvSpPr>
            <a:spLocks noGrp="1"/>
          </p:cNvSpPr>
          <p:nvPr>
            <p:ph idx="1"/>
          </p:nvPr>
        </p:nvSpPr>
        <p:spPr>
          <a:xfrm>
            <a:off x="806321" y="1221093"/>
            <a:ext cx="9905999" cy="3285212"/>
          </a:xfrm>
        </p:spPr>
        <p:txBody>
          <a:bodyPr/>
          <a:lstStyle/>
          <a:p>
            <a:pPr marL="0" indent="0">
              <a:buNone/>
            </a:pPr>
            <a:r>
              <a:rPr lang="en-US" sz="2800" b="1" dirty="0"/>
              <a:t>2)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806321" y="30298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very high confidence"/>
          <p:cNvPicPr>
            <a:picLocks noChangeAspect="1"/>
          </p:cNvPicPr>
          <p:nvPr/>
        </p:nvPicPr>
        <p:blipFill rotWithShape="1">
          <a:blip r:embed="rId2"/>
          <a:srcRect l="302" r="2" b="2"/>
          <a:stretch/>
        </p:blipFill>
        <p:spPr>
          <a:xfrm>
            <a:off x="77806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3" name="Content Placeholder 2"/>
          <p:cNvSpPr>
            <a:spLocks noGrp="1"/>
          </p:cNvSpPr>
          <p:nvPr>
            <p:ph idx="1"/>
          </p:nvPr>
        </p:nvSpPr>
        <p:spPr>
          <a:xfrm>
            <a:off x="7532710" y="1822449"/>
            <a:ext cx="3479419" cy="3070226"/>
          </a:xfrm>
        </p:spPr>
        <p:txBody>
          <a:bodyPr anchor="t">
            <a:normAutofit/>
          </a:bodyPr>
          <a:lstStyle/>
          <a:p>
            <a:r>
              <a:rPr lang="en-US" b="1" dirty="0"/>
              <a:t>Part 1: Identifying Postal Codes (and then Neighborhoods) in "Scarborough"</a:t>
            </a:r>
          </a:p>
          <a:p>
            <a:pPr marL="0" indent="0">
              <a:buNone/>
            </a:pPr>
            <a:endParaRPr lang="en-US" sz="1400" dirty="0"/>
          </a:p>
        </p:txBody>
      </p:sp>
      <p:grpSp>
        <p:nvGrpSpPr>
          <p:cNvPr id="13" name="Group 12">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5331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map&#10;&#10;Description generated with very high confidence">
            <a:extLst>
              <a:ext uri="{FF2B5EF4-FFF2-40B4-BE49-F238E27FC236}">
                <a16:creationId xmlns:a16="http://schemas.microsoft.com/office/drawing/2014/main" id="{3C7B4417-C491-4F0B-A2A7-110844ADBCC4}"/>
              </a:ext>
            </a:extLst>
          </p:cNvPr>
          <p:cNvPicPr>
            <a:picLocks noChangeAspect="1"/>
          </p:cNvPicPr>
          <p:nvPr/>
        </p:nvPicPr>
        <p:blipFill rotWithShape="1">
          <a:blip r:embed="rId2"/>
          <a:srcRect l="19058" r="2182" b="-1"/>
          <a:stretch/>
        </p:blipFill>
        <p:spPr>
          <a:xfrm>
            <a:off x="77806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3" name="Content Placeholder 2"/>
          <p:cNvSpPr>
            <a:spLocks noGrp="1"/>
          </p:cNvSpPr>
          <p:nvPr>
            <p:ph idx="1"/>
          </p:nvPr>
        </p:nvSpPr>
        <p:spPr>
          <a:xfrm>
            <a:off x="7532710" y="1822449"/>
            <a:ext cx="3479419" cy="3070226"/>
          </a:xfrm>
        </p:spPr>
        <p:txBody>
          <a:bodyPr anchor="t">
            <a:normAutofit/>
          </a:bodyPr>
          <a:lstStyle/>
          <a:p>
            <a:r>
              <a:rPr lang="en-US" b="1" dirty="0"/>
              <a:t>Part 1: Identifying Postal Codes (and then Neighborhoods) in "Scarborough"</a:t>
            </a:r>
          </a:p>
          <a:p>
            <a:pPr marL="0" indent="0">
              <a:buNone/>
            </a:pPr>
            <a:endParaRPr lang="en-US" sz="1400" dirty="0"/>
          </a:p>
        </p:txBody>
      </p:sp>
      <p:grpSp>
        <p:nvGrpSpPr>
          <p:cNvPr id="14" name="Group 13">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3097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268" y="1783365"/>
            <a:ext cx="10459185" cy="2758346"/>
          </a:xfrm>
        </p:spPr>
        <p:txBody>
          <a:bodyPr>
            <a:normAutofit/>
          </a:bodyPr>
          <a:lstStyle/>
          <a:p>
            <a:pPr marL="0" indent="0">
              <a:buNone/>
            </a:pPr>
            <a:r>
              <a:rPr lang="en-SG" b="1" dirty="0"/>
              <a:t>After finding the list of neighbourhoods, we connect to the Foursquare API to gather information about venues inside each neighbourhood. </a:t>
            </a:r>
            <a:endParaRPr lang="en-SG" dirty="0"/>
          </a:p>
          <a:p>
            <a:pPr marL="0" indent="0">
              <a:buNone/>
            </a:pPr>
            <a:r>
              <a:rPr lang="en-SG" b="1" dirty="0"/>
              <a:t>For each neighbourhood, radius is set to 1000 meter </a:t>
            </a:r>
            <a:r>
              <a:rPr lang="en-SG" b="1" dirty="0">
                <a:sym typeface="Wingdings" panose="05000000000000000000" pitchFamily="2" charset="2"/>
              </a:rPr>
              <a:t></a:t>
            </a:r>
            <a:r>
              <a:rPr lang="en-SG" b="1" dirty="0"/>
              <a:t> This means that Foursquare will to find venues that are at most 1000 meter away from the centre of the neighbourhood is selected in Foursquare</a:t>
            </a:r>
            <a:endParaRPr lang="en-SG" dirty="0"/>
          </a:p>
          <a:p>
            <a:pPr marL="0" indent="0">
              <a:buNone/>
            </a:pPr>
            <a:endParaRPr lang="en-US" b="1" dirty="0"/>
          </a:p>
        </p:txBody>
      </p:sp>
      <p:sp>
        <p:nvSpPr>
          <p:cNvPr id="6" name="TextBox 5">
            <a:extLst>
              <a:ext uri="{FF2B5EF4-FFF2-40B4-BE49-F238E27FC236}">
                <a16:creationId xmlns:a16="http://schemas.microsoft.com/office/drawing/2014/main" id="{A1F0F634-1B4C-40D4-A389-D67D290069B8}"/>
              </a:ext>
            </a:extLst>
          </p:cNvPr>
          <p:cNvSpPr txBox="1"/>
          <p:nvPr/>
        </p:nvSpPr>
        <p:spPr>
          <a:xfrm>
            <a:off x="1045028" y="477078"/>
            <a:ext cx="8405665" cy="830997"/>
          </a:xfrm>
          <a:prstGeom prst="rect">
            <a:avLst/>
          </a:prstGeom>
          <a:noFill/>
        </p:spPr>
        <p:txBody>
          <a:bodyPr wrap="square" rtlCol="0">
            <a:spAutoFit/>
          </a:bodyPr>
          <a:lstStyle/>
          <a:p>
            <a:r>
              <a:rPr lang="en-US" sz="2400" b="1" dirty="0"/>
              <a:t>Part 2: Connecting to Foursquare and Retrieving Locational Data</a:t>
            </a:r>
            <a:r>
              <a:rPr lang="en-US" sz="2400" dirty="0"/>
              <a:t> </a:t>
            </a:r>
            <a:r>
              <a:rPr lang="en-US" sz="2400" b="1" dirty="0"/>
              <a:t>for Each Venue in Every Neighborhood</a:t>
            </a:r>
          </a:p>
        </p:txBody>
      </p:sp>
    </p:spTree>
    <p:extLst>
      <p:ext uri="{BB962C8B-B14F-4D97-AF65-F5344CB8AC3E}">
        <p14:creationId xmlns:p14="http://schemas.microsoft.com/office/powerpoint/2010/main" val="64070004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782</Words>
  <Application>Microsoft Office PowerPoint</Application>
  <PresentationFormat>Widescreen</PresentationFormat>
  <Paragraphs>49</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Courier New</vt:lpstr>
      <vt:lpstr>Wingdings</vt:lpstr>
      <vt:lpstr>Wingdings 3</vt:lpstr>
      <vt:lpstr>Slice</vt:lpstr>
      <vt:lpstr>Recommender System for Ingredients Contractor</vt:lpstr>
      <vt:lpstr>The Business Problem</vt:lpstr>
      <vt:lpstr>The Business Problem</vt:lpstr>
      <vt:lpstr>The Business Problem</vt:lpstr>
      <vt:lpstr>Data Required</vt:lpstr>
      <vt:lpstr>Data required</vt:lpstr>
      <vt:lpstr>PowerPoint Presentation</vt:lpstr>
      <vt:lpstr>PowerPoint Presentation</vt:lpstr>
      <vt:lpstr>PowerPoint Presentation</vt:lpstr>
      <vt:lpstr>Part 3: Processing the Retrieved Data and Creating a Data Frame for All the Venues inside the Scarborough</vt:lpstr>
      <vt:lpstr>Part 3: Processing the Retrieved Data and Creating a Data Frame for All the Venues inside the Scarborough</vt:lpstr>
      <vt:lpstr>PowerPoint Presentation</vt:lpstr>
      <vt:lpstr>Part 4: Applying one of Machine Learning Techniques (K-Means Clustering)</vt:lpstr>
      <vt:lpstr>Decision Making and Reporting Results</vt:lpstr>
      <vt:lpstr>Decision Making and Reporting Results</vt:lpstr>
      <vt:lpstr>Decision Making and Reporting Results</vt:lpstr>
      <vt:lpstr>Decision Making and Reporting Results</vt:lpstr>
      <vt:lpstr>By: TJQ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 for Ingredients Contractor</dc:title>
  <dc:creator>user</dc:creator>
  <cp:lastModifiedBy>user</cp:lastModifiedBy>
  <cp:revision>1</cp:revision>
  <dcterms:created xsi:type="dcterms:W3CDTF">2019-02-24T15:18:05Z</dcterms:created>
  <dcterms:modified xsi:type="dcterms:W3CDTF">2019-02-24T15:19:05Z</dcterms:modified>
</cp:coreProperties>
</file>