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95" r:id="rId3"/>
    <p:sldId id="308" r:id="rId4"/>
    <p:sldId id="309" r:id="rId5"/>
    <p:sldId id="301" r:id="rId6"/>
    <p:sldId id="302" r:id="rId7"/>
    <p:sldId id="303" r:id="rId8"/>
    <p:sldId id="304" r:id="rId9"/>
    <p:sldId id="305" r:id="rId10"/>
    <p:sldId id="306" r:id="rId11"/>
    <p:sldId id="296" r:id="rId12"/>
    <p:sldId id="298" r:id="rId13"/>
    <p:sldId id="299" r:id="rId14"/>
    <p:sldId id="300" r:id="rId15"/>
    <p:sldId id="307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08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33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904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389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663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42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618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50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vvy-tripdata.s3.amazonaws.com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Cyclistics Riders Analysis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5F79C0-2EB5-4F09-8DB8-5C0CCCBF9B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4FB24-41B6-4231-A736-200B046AE86E}"/>
              </a:ext>
            </a:extLst>
          </p:cNvPr>
          <p:cNvSpPr txBox="1"/>
          <p:nvPr/>
        </p:nvSpPr>
        <p:spPr>
          <a:xfrm>
            <a:off x="934497" y="346315"/>
            <a:ext cx="6400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Number of Rides Throughout the Month: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DEC92B5-6BB1-4A93-87D9-687F2916C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1082291"/>
            <a:ext cx="653415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41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Conclusion: Casual Riders</a:t>
            </a:r>
            <a:endParaRPr b="1" dirty="0"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889504" cy="1419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Reasons for Using Bikes:</a:t>
            </a:r>
          </a:p>
          <a:p>
            <a:pPr marL="285750" indent="-285750"/>
            <a:r>
              <a:rPr lang="en" dirty="0"/>
              <a:t>Relaxation &amp; Bonding Exercise</a:t>
            </a:r>
          </a:p>
          <a:p>
            <a:pPr marL="285750" indent="-285750"/>
            <a:r>
              <a:rPr lang="en" dirty="0"/>
              <a:t>Meet New Year’s Resolution</a:t>
            </a:r>
            <a:endParaRPr dirty="0"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2"/>
          </p:nvPr>
        </p:nvSpPr>
        <p:spPr>
          <a:xfrm>
            <a:off x="4125000" y="1600200"/>
            <a:ext cx="4526676" cy="15750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Riding Trends:</a:t>
            </a:r>
          </a:p>
          <a:p>
            <a:pPr marL="285750" indent="-285750"/>
            <a:r>
              <a:rPr lang="en-US" dirty="0"/>
              <a:t>Higher average ride duration than members throughout the week</a:t>
            </a:r>
          </a:p>
          <a:p>
            <a:pPr marL="285750" indent="-285750"/>
            <a:r>
              <a:rPr lang="en-US" dirty="0"/>
              <a:t>Use more often on weekends</a:t>
            </a:r>
          </a:p>
          <a:p>
            <a:pPr marL="285750" indent="-285750"/>
            <a:r>
              <a:rPr lang="en-US" dirty="0"/>
              <a:t>Use significantly longer in the first few months</a:t>
            </a:r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5997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Conclusion: Annual Members</a:t>
            </a:r>
            <a:endParaRPr b="1" dirty="0"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889504" cy="1419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Reasons for Using Bikes:</a:t>
            </a:r>
          </a:p>
          <a:p>
            <a:pPr marL="285750" indent="-285750"/>
            <a:r>
              <a:rPr lang="en" dirty="0"/>
              <a:t>Form of Transportation</a:t>
            </a:r>
            <a:endParaRPr dirty="0"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2"/>
          </p:nvPr>
        </p:nvSpPr>
        <p:spPr>
          <a:xfrm>
            <a:off x="4125000" y="1600200"/>
            <a:ext cx="4526676" cy="15750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Riding Trends:</a:t>
            </a:r>
          </a:p>
          <a:p>
            <a:pPr marL="285750" indent="-285750"/>
            <a:r>
              <a:rPr lang="en-US" dirty="0"/>
              <a:t>Use more compared to casual riders all together</a:t>
            </a:r>
          </a:p>
          <a:p>
            <a:pPr marL="285750" indent="-285750"/>
            <a:r>
              <a:rPr lang="en-US" dirty="0"/>
              <a:t>Use more often on weekdays</a:t>
            </a:r>
          </a:p>
          <a:p>
            <a:pPr marL="285750" indent="-285750"/>
            <a:r>
              <a:rPr lang="en-US" dirty="0"/>
              <a:t>Consistent riding duration throughout the year</a:t>
            </a:r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5137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Recommendations</a:t>
            </a:r>
            <a:endParaRPr b="1" dirty="0"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893700" y="1600199"/>
            <a:ext cx="6527008" cy="2251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Advertise during </a:t>
            </a:r>
            <a:r>
              <a:rPr lang="en-US" b="1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New Year's period</a:t>
            </a: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to convince casual riders to convert to members.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Encourage casual riders to sign up for membership to use bikes as </a:t>
            </a:r>
            <a:r>
              <a:rPr lang="en-US" b="1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alternative mode of transportation</a:t>
            </a: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for </a:t>
            </a:r>
            <a:r>
              <a:rPr lang="en-US" b="1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health and environment.</a:t>
            </a: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Introduce an </a:t>
            </a:r>
            <a:r>
              <a:rPr lang="en-US" b="1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exclusive members' community</a:t>
            </a: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with members' only </a:t>
            </a:r>
            <a:r>
              <a:rPr lang="en-US" b="1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bonding and relaxation events/activities.</a:t>
            </a:r>
            <a:endParaRPr lang="en-US" b="0" i="0" dirty="0"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/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8347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Future Improvements</a:t>
            </a:r>
            <a:endParaRPr b="1" dirty="0"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893700" y="1600199"/>
            <a:ext cx="6527008" cy="2251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Collect survey data for analysis to better understand the decision-making mindset of casual riders vs members.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larger data set can be used for analyzing longer term trends and behaviors of riders.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start and end stations can be analyzed to see if there are any particular areas that have more members and find the reasons for such occurrences.</a:t>
            </a:r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0120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12CF3C-0F4F-4BD5-8369-1944A02B0E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D2D11C-0286-4BCC-9CF7-8B6ADCBE4277}"/>
              </a:ext>
            </a:extLst>
          </p:cNvPr>
          <p:cNvSpPr txBox="1"/>
          <p:nvPr/>
        </p:nvSpPr>
        <p:spPr>
          <a:xfrm>
            <a:off x="1723292" y="2217807"/>
            <a:ext cx="4813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 You!</a:t>
            </a:r>
            <a:endParaRPr lang="en-SG" sz="40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57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88676" y="941402"/>
            <a:ext cx="6727976" cy="2334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How do annual members &amp; casual riders use </a:t>
            </a:r>
            <a:r>
              <a:rPr lang="en-US" b="1" dirty="0" err="1"/>
              <a:t>Cyclistic</a:t>
            </a:r>
            <a:r>
              <a:rPr lang="en-US" b="1" dirty="0"/>
              <a:t> bikes differently?</a:t>
            </a:r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396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Data Set</a:t>
            </a:r>
            <a:endParaRPr b="1" dirty="0"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893700" y="1600199"/>
            <a:ext cx="6527008" cy="2251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Divvy Trip Data: </a:t>
            </a: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https://divvy-tripdata.s3.amazonaws.com/index.html</a:t>
            </a: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marL="0" indent="0">
              <a:buNone/>
            </a:pPr>
            <a:endParaRPr lang="en-US" b="0" i="0" dirty="0"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Divvy_Trips_2019_Q2.csv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Divvy_Trips_2019_Q3.csv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Divvy_Trips_2019_Q4.csv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Divvy_Trips_2020_Q1.csv</a:t>
            </a:r>
          </a:p>
          <a:p>
            <a:pPr marL="0" indent="0">
              <a:buNone/>
            </a:pPr>
            <a:endParaRPr lang="en-US" b="0" i="0" dirty="0"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b="0" i="0" dirty="0"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/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292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Tech Used for Analysis</a:t>
            </a:r>
            <a:endParaRPr b="1" dirty="0"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893700" y="1600199"/>
            <a:ext cx="6527008" cy="2251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Excel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7778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5F79C0-2EB5-4F09-8DB8-5C0CCCBF9B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1026" name="Picture 2" descr="chart-res1-1">
            <a:extLst>
              <a:ext uri="{FF2B5EF4-FFF2-40B4-BE49-F238E27FC236}">
                <a16:creationId xmlns:a16="http://schemas.microsoft.com/office/drawing/2014/main" id="{EBE276BC-D49F-49A2-910B-466416721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91" y="1442251"/>
            <a:ext cx="3400495" cy="335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FCEEDC3-C5FB-424C-9384-B5DE732F8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332" y="1476949"/>
            <a:ext cx="3365326" cy="332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F4FB24-41B6-4231-A736-200B046AE86E}"/>
              </a:ext>
            </a:extLst>
          </p:cNvPr>
          <p:cNvSpPr txBox="1"/>
          <p:nvPr/>
        </p:nvSpPr>
        <p:spPr>
          <a:xfrm>
            <a:off x="934497" y="346315"/>
            <a:ext cx="68780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Comparing Average Number of Rides &amp; Average Ride Duration between Casual Riders and Members:</a:t>
            </a:r>
          </a:p>
        </p:txBody>
      </p:sp>
    </p:spTree>
    <p:extLst>
      <p:ext uri="{BB962C8B-B14F-4D97-AF65-F5344CB8AC3E}">
        <p14:creationId xmlns:p14="http://schemas.microsoft.com/office/powerpoint/2010/main" val="9734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5F79C0-2EB5-4F09-8DB8-5C0CCCBF9B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4FB24-41B6-4231-A736-200B046AE86E}"/>
              </a:ext>
            </a:extLst>
          </p:cNvPr>
          <p:cNvSpPr txBox="1"/>
          <p:nvPr/>
        </p:nvSpPr>
        <p:spPr>
          <a:xfrm>
            <a:off x="934497" y="346315"/>
            <a:ext cx="6400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Average Ride Duration &amp; Number of Rides by Type and Weekday:</a:t>
            </a:r>
          </a:p>
        </p:txBody>
      </p:sp>
      <p:pic>
        <p:nvPicPr>
          <p:cNvPr id="2050" name="Picture 2" descr="chart-res2-1">
            <a:extLst>
              <a:ext uri="{FF2B5EF4-FFF2-40B4-BE49-F238E27FC236}">
                <a16:creationId xmlns:a16="http://schemas.microsoft.com/office/drawing/2014/main" id="{9F22BE44-EBEC-407A-A1CA-306CFC479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93" y="1537398"/>
            <a:ext cx="4123500" cy="250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art-res2-2">
            <a:extLst>
              <a:ext uri="{FF2B5EF4-FFF2-40B4-BE49-F238E27FC236}">
                <a16:creationId xmlns:a16="http://schemas.microsoft.com/office/drawing/2014/main" id="{BC4A5308-5F2D-4233-9F33-9A7DFD907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08" y="1537398"/>
            <a:ext cx="4123500" cy="250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3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5F79C0-2EB5-4F09-8DB8-5C0CCCBF9B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4FB24-41B6-4231-A736-200B046AE86E}"/>
              </a:ext>
            </a:extLst>
          </p:cNvPr>
          <p:cNvSpPr txBox="1"/>
          <p:nvPr/>
        </p:nvSpPr>
        <p:spPr>
          <a:xfrm>
            <a:off x="934497" y="346315"/>
            <a:ext cx="6400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Number of Rides Trend for Casual Riders vs Members:</a:t>
            </a:r>
          </a:p>
        </p:txBody>
      </p:sp>
      <p:pic>
        <p:nvPicPr>
          <p:cNvPr id="8" name="Picture 2" descr="chart-res2-3">
            <a:extLst>
              <a:ext uri="{FF2B5EF4-FFF2-40B4-BE49-F238E27FC236}">
                <a16:creationId xmlns:a16="http://schemas.microsoft.com/office/drawing/2014/main" id="{68ADBB1C-04BD-400A-88BF-E55BC357B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1" y="1537398"/>
            <a:ext cx="4123500" cy="248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hart-res2-4">
            <a:extLst>
              <a:ext uri="{FF2B5EF4-FFF2-40B4-BE49-F238E27FC236}">
                <a16:creationId xmlns:a16="http://schemas.microsoft.com/office/drawing/2014/main" id="{F27A4E0D-A216-4377-971E-7F87AB293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37398"/>
            <a:ext cx="4220270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00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5F79C0-2EB5-4F09-8DB8-5C0CCCBF9B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4FB24-41B6-4231-A736-200B046AE86E}"/>
              </a:ext>
            </a:extLst>
          </p:cNvPr>
          <p:cNvSpPr txBox="1"/>
          <p:nvPr/>
        </p:nvSpPr>
        <p:spPr>
          <a:xfrm>
            <a:off x="934497" y="346315"/>
            <a:ext cx="6400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Average Ride Duration by Type and Month:</a:t>
            </a:r>
          </a:p>
        </p:txBody>
      </p:sp>
      <p:pic>
        <p:nvPicPr>
          <p:cNvPr id="4098" name="Picture 2" descr="chart-res3-1">
            <a:extLst>
              <a:ext uri="{FF2B5EF4-FFF2-40B4-BE49-F238E27FC236}">
                <a16:creationId xmlns:a16="http://schemas.microsoft.com/office/drawing/2014/main" id="{5CC5BE68-31FB-4F41-8EFE-11A675A14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743" y="1075174"/>
            <a:ext cx="5751416" cy="349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17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5F79C0-2EB5-4F09-8DB8-5C0CCCBF9B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4FB24-41B6-4231-A736-200B046AE86E}"/>
              </a:ext>
            </a:extLst>
          </p:cNvPr>
          <p:cNvSpPr txBox="1"/>
          <p:nvPr/>
        </p:nvSpPr>
        <p:spPr>
          <a:xfrm>
            <a:off x="934497" y="346315"/>
            <a:ext cx="6400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Average Ride Duration by Type and Month:</a:t>
            </a:r>
          </a:p>
        </p:txBody>
      </p:sp>
      <p:pic>
        <p:nvPicPr>
          <p:cNvPr id="5122" name="Picture 2" descr="chart-res3-2">
            <a:extLst>
              <a:ext uri="{FF2B5EF4-FFF2-40B4-BE49-F238E27FC236}">
                <a16:creationId xmlns:a16="http://schemas.microsoft.com/office/drawing/2014/main" id="{E7230013-8A27-41B4-8309-7CE1C0582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03" y="1451986"/>
            <a:ext cx="4040864" cy="245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hart-res3-3">
            <a:extLst>
              <a:ext uri="{FF2B5EF4-FFF2-40B4-BE49-F238E27FC236}">
                <a16:creationId xmlns:a16="http://schemas.microsoft.com/office/drawing/2014/main" id="{685AFD71-62B1-4ED2-ABB5-DA4CC1D52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51986"/>
            <a:ext cx="4040865" cy="245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223141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347</Words>
  <Application>Microsoft Office PowerPoint</Application>
  <PresentationFormat>On-screen Show (16:9)</PresentationFormat>
  <Paragraphs>57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Raleway</vt:lpstr>
      <vt:lpstr>Wingdings</vt:lpstr>
      <vt:lpstr>Lato</vt:lpstr>
      <vt:lpstr>Antonio template</vt:lpstr>
      <vt:lpstr>Cyclistics Riders Analysis</vt:lpstr>
      <vt:lpstr>How do annual members &amp; casual riders use Cyclistic bikes differently?</vt:lpstr>
      <vt:lpstr>Data Set</vt:lpstr>
      <vt:lpstr>Tech Used for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 Casual Riders</vt:lpstr>
      <vt:lpstr>Conclusion: Annual Members</vt:lpstr>
      <vt:lpstr>Recommendations</vt:lpstr>
      <vt:lpstr>Future Improvements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Cyclistics Riders Analysis</dc:title>
  <cp:lastModifiedBy>#TOH JING QIANG#</cp:lastModifiedBy>
  <cp:revision>9</cp:revision>
  <dcterms:modified xsi:type="dcterms:W3CDTF">2021-12-02T05:59:15Z</dcterms:modified>
</cp:coreProperties>
</file>