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sldIdLst>
    <p:sldId id="256" r:id="rId5"/>
    <p:sldId id="263" r:id="rId6"/>
    <p:sldId id="266" r:id="rId7"/>
    <p:sldId id="257" r:id="rId8"/>
    <p:sldId id="264" r:id="rId9"/>
    <p:sldId id="267" r:id="rId10"/>
    <p:sldId id="268" r:id="rId11"/>
    <p:sldId id="262" r:id="rId12"/>
    <p:sldId id="258" r:id="rId13"/>
    <p:sldId id="261" r:id="rId14"/>
    <p:sldId id="25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79661" autoAdjust="0"/>
  </p:normalViewPr>
  <p:slideViewPr>
    <p:cSldViewPr snapToGrid="0">
      <p:cViewPr varScale="1">
        <p:scale>
          <a:sx n="88" d="100"/>
          <a:sy n="88" d="100"/>
        </p:scale>
        <p:origin x="143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h Reader (Student)" userId="0e865aa5-7dff-47cd-ad48-371d83b98dd9" providerId="ADAL" clId="{42828B32-7954-4429-9644-0F01017115EF}"/>
    <pc:docChg chg="modSld">
      <pc:chgData name="Jonah Reader (Student)" userId="0e865aa5-7dff-47cd-ad48-371d83b98dd9" providerId="ADAL" clId="{42828B32-7954-4429-9644-0F01017115EF}" dt="2024-04-25T10:21:16.324" v="0" actId="20577"/>
      <pc:docMkLst>
        <pc:docMk/>
      </pc:docMkLst>
      <pc:sldChg chg="modSp mod">
        <pc:chgData name="Jonah Reader (Student)" userId="0e865aa5-7dff-47cd-ad48-371d83b98dd9" providerId="ADAL" clId="{42828B32-7954-4429-9644-0F01017115EF}" dt="2024-04-25T10:21:16.324" v="0" actId="20577"/>
        <pc:sldMkLst>
          <pc:docMk/>
          <pc:sldMk cId="1303667648" sldId="262"/>
        </pc:sldMkLst>
        <pc:spChg chg="mod">
          <ac:chgData name="Jonah Reader (Student)" userId="0e865aa5-7dff-47cd-ad48-371d83b98dd9" providerId="ADAL" clId="{42828B32-7954-4429-9644-0F01017115EF}" dt="2024-04-25T10:21:16.324" v="0" actId="20577"/>
          <ac:spMkLst>
            <pc:docMk/>
            <pc:sldMk cId="1303667648" sldId="262"/>
            <ac:spMk id="4" creationId="{B40D1877-EE34-0634-4190-B25B26761DE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69352B-5846-4336-9DFA-67EE9A8425C4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EA7B0-2EC1-41F6-8D88-A24D3EEBC1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964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Introduce myself and tool.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EA7B0-2EC1-41F6-8D88-A24D3EEBC17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587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SLS – support developers in testing early to save resources and time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Key features – quick installation and setup, combined SAST &amp; SCA functionality, lightweight and high performance</a:t>
            </a:r>
          </a:p>
          <a:p>
            <a:endParaRPr lang="en-GB" dirty="0"/>
          </a:p>
          <a:p>
            <a:r>
              <a:rPr lang="en-GB" dirty="0"/>
              <a:t>Audience –new to security tools, value flexibility, value their time</a:t>
            </a:r>
          </a:p>
          <a:p>
            <a:endParaRPr lang="en-GB" dirty="0"/>
          </a:p>
          <a:p>
            <a:r>
              <a:rPr lang="en-GB" dirty="0"/>
              <a:t>Future work – supporting tests for more vulnerabilities and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EA7B0-2EC1-41F6-8D88-A24D3EEBC17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231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Any questions? – Happy to clarify on anything unclear and I of course haven’t spoken about a lot of things like project management, requirements, design, and testing.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EA7B0-2EC1-41F6-8D88-A24D3EEBC17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095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Outline structure of presentation and how long it will take.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EA7B0-2EC1-41F6-8D88-A24D3EEBC17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116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 security - aims to avoid the appearance of security vulnerabilities by ensuring Secure Software Development (SSD) methods are employed.</a:t>
            </a:r>
          </a:p>
          <a:p>
            <a:endParaRPr lang="en-GB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Shift Left Security - ‘designing and testing for security early and continuously in each software iteration’ </a:t>
            </a:r>
          </a:p>
          <a:p>
            <a:endParaRPr lang="en-GB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REPELSEC was created to easily integrate into a SSDLC process and support the secure development stage.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EA7B0-2EC1-41F6-8D88-A24D3EEBC17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973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Importance of shift left security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Personal motivation - placement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EA7B0-2EC1-41F6-8D88-A24D3EEBC17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121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Lightweight – performance, offline, low reliance on external integrations, quick setup.</a:t>
            </a:r>
          </a:p>
          <a:p>
            <a:endParaRPr lang="en-GB" dirty="0"/>
          </a:p>
          <a:p>
            <a:r>
              <a:rPr lang="en-GB" dirty="0"/>
              <a:t>REPELSEC looks for vulnerabilities using SAST and SCA and then provides report on vulnerabilities found and how to remediate them.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EA7B0-2EC1-41F6-8D88-A24D3EEBC17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162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Looks for CWEs – vulnerabilities and bugs</a:t>
            </a:r>
          </a:p>
          <a:p>
            <a:endParaRPr lang="en-GB" dirty="0"/>
          </a:p>
          <a:p>
            <a:r>
              <a:rPr lang="en-GB" dirty="0"/>
              <a:t>CWE - </a:t>
            </a:r>
            <a:r>
              <a:rPr lang="en-GB" b="0" i="0" dirty="0">
                <a:solidFill>
                  <a:srgbClr val="BDC1C6"/>
                </a:solidFill>
                <a:effectLst/>
                <a:highlight>
                  <a:srgbClr val="1F1F1F"/>
                </a:highlight>
                <a:latin typeface="arial" panose="020B0604020202020204" pitchFamily="34" charset="0"/>
              </a:rPr>
              <a:t>a category system for hardware and software weaknesses and vulnerabilities sustained by the security community. List hosted by the MITRE corporation.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EA7B0-2EC1-41F6-8D88-A24D3EEBC17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668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E8E8E8"/>
                </a:solidFill>
                <a:effectLst/>
                <a:highlight>
                  <a:srgbClr val="1F1F1F"/>
                </a:highlight>
                <a:latin typeface="Google Sans"/>
              </a:rPr>
              <a:t>CPE - </a:t>
            </a:r>
            <a:r>
              <a:rPr lang="en-GB" b="0" i="0" dirty="0">
                <a:solidFill>
                  <a:srgbClr val="E2EEFF"/>
                </a:solidFill>
                <a:effectLst/>
                <a:highlight>
                  <a:srgbClr val="3A3F50"/>
                </a:highlight>
                <a:latin typeface="Google Sans"/>
              </a:rPr>
              <a:t>a structured naming scheme for information technology systems, software, and packages</a:t>
            </a:r>
            <a:r>
              <a:rPr lang="en-GB" b="0" i="0" dirty="0">
                <a:solidFill>
                  <a:srgbClr val="E8E8E8"/>
                </a:solidFill>
                <a:effectLst/>
                <a:highlight>
                  <a:srgbClr val="1F1F1F"/>
                </a:highlight>
                <a:latin typeface="Google Sans"/>
              </a:rPr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EA7B0-2EC1-41F6-8D88-A24D3EEBC17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020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GB" dirty="0"/>
              <a:t>Limited developer to specific environment</a:t>
            </a:r>
          </a:p>
          <a:p>
            <a:pPr marL="228600" indent="-228600">
              <a:buAutoNum type="arabicPeriod"/>
            </a:pPr>
            <a:endParaRPr lang="en-GB" dirty="0"/>
          </a:p>
          <a:p>
            <a:pPr marL="228600" indent="-228600">
              <a:buAutoNum type="arabicPeriod"/>
            </a:pPr>
            <a:r>
              <a:rPr lang="en-GB" dirty="0"/>
              <a:t>Inconvenient as additional tool needed</a:t>
            </a:r>
          </a:p>
          <a:p>
            <a:pPr marL="228600" indent="-228600">
              <a:buAutoNum type="arabicPeriod"/>
            </a:pPr>
            <a:endParaRPr lang="en-GB" dirty="0"/>
          </a:p>
          <a:p>
            <a:pPr marL="228600" indent="-228600">
              <a:buAutoNum type="arabicPeriod"/>
            </a:pPr>
            <a:r>
              <a:rPr lang="en-GB" dirty="0"/>
              <a:t>Vulnerabilities outside of CWE Top 10 and niche Java vulnerabilities overlooked.</a:t>
            </a:r>
          </a:p>
          <a:p>
            <a:pPr marL="228600" indent="-228600">
              <a:buAutoNum type="arabicPeriod"/>
            </a:pPr>
            <a:endParaRPr lang="en-GB" dirty="0"/>
          </a:p>
          <a:p>
            <a:pPr marL="228600" indent="-228600">
              <a:buAutoNum type="arabicPeriod"/>
            </a:pPr>
            <a:r>
              <a:rPr lang="en-GB" dirty="0"/>
              <a:t>Heavyweight – time consuming, not suitable for software engineers who focus on features.</a:t>
            </a:r>
          </a:p>
          <a:p>
            <a:pPr marL="228600" indent="-228600">
              <a:buAutoNum type="arabicPeriod"/>
            </a:pPr>
            <a:endParaRPr lang="en-GB" dirty="0"/>
          </a:p>
          <a:p>
            <a:pPr marL="228600" indent="-228600">
              <a:buAutoNum type="arabicPeriod"/>
            </a:pPr>
            <a:r>
              <a:rPr lang="en-GB" dirty="0"/>
              <a:t>Require complicated setup and configuration. REPELSEC quick to install and minimalist.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EA7B0-2EC1-41F6-8D88-A24D3EEBC17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754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GitHub - https://github.com/xJonah/REPELSEC</a:t>
            </a:r>
          </a:p>
          <a:p>
            <a:r>
              <a:rPr lang="en-GB" dirty="0"/>
              <a:t>PyPi - https://pypi.org/project/repelsec/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EA7B0-2EC1-41F6-8D88-A24D3EEBC17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37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26E26E-0E64-4275-849D-1D19978AE1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01601" y="-306268"/>
            <a:ext cx="2052926" cy="154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96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C93AA253-3CFD-4F23-8A2A-C27C8E85174E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DDB0132-7B3D-49DD-BEF6-3AC681AAA6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888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C93AA253-3CFD-4F23-8A2A-C27C8E85174E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DDB0132-7B3D-49DD-BEF6-3AC681AAA6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941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C93AA253-3CFD-4F23-8A2A-C27C8E85174E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DDB0132-7B3D-49DD-BEF6-3AC681AAA6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318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C93AA253-3CFD-4F23-8A2A-C27C8E85174E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DDB0132-7B3D-49DD-BEF6-3AC681AAA6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246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C93AA253-3CFD-4F23-8A2A-C27C8E85174E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DDB0132-7B3D-49DD-BEF6-3AC681AAA6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377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C93AA253-3CFD-4F23-8A2A-C27C8E85174E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DDB0132-7B3D-49DD-BEF6-3AC681AAA6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563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C93AA253-3CFD-4F23-8A2A-C27C8E85174E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DDB0132-7B3D-49DD-BEF6-3AC681AAA6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4131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  <a:prstGeom prst="rect">
            <a:avLst/>
          </a:prstGeom>
        </p:spPr>
        <p:txBody>
          <a:bodyPr/>
          <a:lstStyle/>
          <a:p>
            <a:fld id="{C93AA253-3CFD-4F23-8A2A-C27C8E85174E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DDB0132-7B3D-49DD-BEF6-3AC681AAA6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932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C93AA253-3CFD-4F23-8A2A-C27C8E85174E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DDB0132-7B3D-49DD-BEF6-3AC681AAA6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98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C93AA253-3CFD-4F23-8A2A-C27C8E85174E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DDB0132-7B3D-49DD-BEF6-3AC681AAA6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67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C93AA253-3CFD-4F23-8A2A-C27C8E85174E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DDB0132-7B3D-49DD-BEF6-3AC681AAA6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12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C93AA253-3CFD-4F23-8A2A-C27C8E85174E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DDB0132-7B3D-49DD-BEF6-3AC681AAA6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92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C93AA253-3CFD-4F23-8A2A-C27C8E85174E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DDB0132-7B3D-49DD-BEF6-3AC681AAA6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65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C93AA253-3CFD-4F23-8A2A-C27C8E85174E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DDB0132-7B3D-49DD-BEF6-3AC681AAA6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08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C93AA253-3CFD-4F23-8A2A-C27C8E85174E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DDB0132-7B3D-49DD-BEF6-3AC681AAA6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62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C93AA253-3CFD-4F23-8A2A-C27C8E85174E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DDB0132-7B3D-49DD-BEF6-3AC681AAA6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176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sv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7AE53A5-A30D-CC1A-0D2D-331D2D364B6A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942408" y="518476"/>
            <a:ext cx="1861367" cy="140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530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42AB0-7F93-05D8-9D6F-6363309BA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5283" y="2025870"/>
            <a:ext cx="4581434" cy="1776248"/>
          </a:xfrm>
        </p:spPr>
        <p:txBody>
          <a:bodyPr/>
          <a:lstStyle/>
          <a:p>
            <a:pPr algn="ctr"/>
            <a:r>
              <a:rPr lang="en-GB" dirty="0"/>
              <a:t>REPELSEC Security Tool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9BEF135-D002-8530-F398-28EA0C35A4CF}"/>
              </a:ext>
            </a:extLst>
          </p:cNvPr>
          <p:cNvSpPr txBox="1">
            <a:spLocks/>
          </p:cNvSpPr>
          <p:nvPr/>
        </p:nvSpPr>
        <p:spPr bwMode="gray">
          <a:xfrm>
            <a:off x="4229199" y="5664397"/>
            <a:ext cx="3733601" cy="7540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400" dirty="0"/>
              <a:t>Author - Jonah Reader</a:t>
            </a:r>
          </a:p>
          <a:p>
            <a:r>
              <a:rPr lang="en-GB" sz="2400" dirty="0"/>
              <a:t>Supervisor – Paul Grace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1872BA0-1AC0-888E-7563-B76301F08FF7}"/>
              </a:ext>
            </a:extLst>
          </p:cNvPr>
          <p:cNvSpPr txBox="1">
            <a:spLocks/>
          </p:cNvSpPr>
          <p:nvPr/>
        </p:nvSpPr>
        <p:spPr bwMode="gray">
          <a:xfrm>
            <a:off x="10641160" y="68826"/>
            <a:ext cx="1550840" cy="3951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000" dirty="0"/>
              <a:t>25/04/2024</a:t>
            </a:r>
          </a:p>
        </p:txBody>
      </p:sp>
    </p:spTree>
    <p:extLst>
      <p:ext uri="{BB962C8B-B14F-4D97-AF65-F5344CB8AC3E}">
        <p14:creationId xmlns:p14="http://schemas.microsoft.com/office/powerpoint/2010/main" val="3943752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3A05B76-7ADC-0EBD-A512-8F0B3A34A08A}"/>
              </a:ext>
            </a:extLst>
          </p:cNvPr>
          <p:cNvSpPr txBox="1">
            <a:spLocks/>
          </p:cNvSpPr>
          <p:nvPr/>
        </p:nvSpPr>
        <p:spPr bwMode="gray">
          <a:xfrm>
            <a:off x="956441" y="879753"/>
            <a:ext cx="8770287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906E7-1F32-B845-E4E9-786E062B43FB}"/>
              </a:ext>
            </a:extLst>
          </p:cNvPr>
          <p:cNvSpPr txBox="1">
            <a:spLocks/>
          </p:cNvSpPr>
          <p:nvPr/>
        </p:nvSpPr>
        <p:spPr>
          <a:xfrm>
            <a:off x="640024" y="2827282"/>
            <a:ext cx="9864690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GB" sz="1600" dirty="0"/>
              <a:t>Shift Left Security</a:t>
            </a:r>
          </a:p>
          <a:p>
            <a:pPr>
              <a:lnSpc>
                <a:spcPct val="200000"/>
              </a:lnSpc>
            </a:pPr>
            <a:r>
              <a:rPr lang="en-GB" sz="1600" dirty="0"/>
              <a:t>Lightweight command-line SAST &amp; SCA tool</a:t>
            </a:r>
          </a:p>
          <a:p>
            <a:pPr>
              <a:lnSpc>
                <a:spcPct val="200000"/>
              </a:lnSpc>
            </a:pPr>
            <a:r>
              <a:rPr lang="en-GB" sz="1600" dirty="0"/>
              <a:t>Audience</a:t>
            </a:r>
          </a:p>
          <a:p>
            <a:pPr>
              <a:lnSpc>
                <a:spcPct val="200000"/>
              </a:lnSpc>
            </a:pPr>
            <a:r>
              <a:rPr lang="en-GB" sz="1600" dirty="0"/>
              <a:t>Future Work</a:t>
            </a:r>
          </a:p>
          <a:p>
            <a:pPr>
              <a:lnSpc>
                <a:spcPct val="200000"/>
              </a:lnSpc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866175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42AB0-7F93-05D8-9D6F-6363309BA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5572" y="2980677"/>
            <a:ext cx="3460855" cy="896645"/>
          </a:xfrm>
        </p:spPr>
        <p:txBody>
          <a:bodyPr/>
          <a:lstStyle/>
          <a:p>
            <a:pPr algn="ctr"/>
            <a:r>
              <a:rPr lang="en-GB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57442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42AB0-7F93-05D8-9D6F-6363309BA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8472" y="495445"/>
            <a:ext cx="3435056" cy="926141"/>
          </a:xfrm>
        </p:spPr>
        <p:txBody>
          <a:bodyPr/>
          <a:lstStyle/>
          <a:p>
            <a:pPr algn="ctr"/>
            <a:r>
              <a:rPr lang="en-GB" dirty="0"/>
              <a:t>Contents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E4DD91-920D-BD64-651F-F506FCAC6029}"/>
              </a:ext>
            </a:extLst>
          </p:cNvPr>
          <p:cNvSpPr txBox="1"/>
          <p:nvPr/>
        </p:nvSpPr>
        <p:spPr>
          <a:xfrm>
            <a:off x="4378472" y="2388643"/>
            <a:ext cx="34350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bg1"/>
                </a:solidFill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bg1"/>
                </a:solidFill>
              </a:rPr>
              <a:t>Project Motivation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bg1"/>
                </a:solidFill>
              </a:rPr>
              <a:t>Tool Overview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bg1"/>
                </a:solidFill>
              </a:rPr>
              <a:t>SAST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bg1"/>
                </a:solidFill>
              </a:rPr>
              <a:t>SCA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bg1"/>
                </a:solidFill>
              </a:rPr>
              <a:t>Background Research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bg1"/>
                </a:solidFill>
              </a:rPr>
              <a:t>Demo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bg1"/>
                </a:solidFill>
              </a:rPr>
              <a:t>Conclusion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bg1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685940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3A9F-4338-A359-314F-FAB71C196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5C6DD-CAE3-89EE-85B3-19D06F28D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656" y="2924513"/>
            <a:ext cx="11226892" cy="240624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What is the purpose of REPELSEC?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Software Security</a:t>
            </a:r>
          </a:p>
          <a:p>
            <a:r>
              <a:rPr lang="en-GB" dirty="0"/>
              <a:t>Shift Left Security</a:t>
            </a:r>
          </a:p>
          <a:p>
            <a:r>
              <a:rPr lang="en-GB" dirty="0"/>
              <a:t>Secure Software Development Lifecycle (SSDLC)</a:t>
            </a:r>
          </a:p>
        </p:txBody>
      </p:sp>
      <p:pic>
        <p:nvPicPr>
          <p:cNvPr id="1026" name="Picture 2" descr="Maximizing Cybersecurity with a Secure Software Development Life Cycle ( SSDLC) - StatusNeo (Akshay Nanda )">
            <a:extLst>
              <a:ext uri="{FF2B5EF4-FFF2-40B4-BE49-F238E27FC236}">
                <a16:creationId xmlns:a16="http://schemas.microsoft.com/office/drawing/2014/main" id="{3DA3AB1B-457A-1D6A-FD0A-8D27FFD3E4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1" r="15300"/>
          <a:stretch/>
        </p:blipFill>
        <p:spPr bwMode="auto">
          <a:xfrm>
            <a:off x="7834763" y="2590042"/>
            <a:ext cx="3746091" cy="351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BE5200-48AA-2F99-019E-8B836F4FA42D}"/>
              </a:ext>
            </a:extLst>
          </p:cNvPr>
          <p:cNvSpPr txBox="1"/>
          <p:nvPr/>
        </p:nvSpPr>
        <p:spPr>
          <a:xfrm>
            <a:off x="8865220" y="5884332"/>
            <a:ext cx="1232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Nanda (2023)</a:t>
            </a:r>
          </a:p>
        </p:txBody>
      </p:sp>
    </p:spTree>
    <p:extLst>
      <p:ext uri="{BB962C8B-B14F-4D97-AF65-F5344CB8AC3E}">
        <p14:creationId xmlns:p14="http://schemas.microsoft.com/office/powerpoint/2010/main" val="11433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67D97-E762-6E29-D3E4-2F0F16CF1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441" y="879753"/>
            <a:ext cx="8770287" cy="706964"/>
          </a:xfrm>
        </p:spPr>
        <p:txBody>
          <a:bodyPr/>
          <a:lstStyle/>
          <a:p>
            <a:r>
              <a:rPr lang="en-GB" dirty="0"/>
              <a:t>Project Motivation</a:t>
            </a:r>
          </a:p>
        </p:txBody>
      </p:sp>
      <p:pic>
        <p:nvPicPr>
          <p:cNvPr id="1026" name="Picture 2" descr="5 Benefits of Shift Left Security| Snyk">
            <a:extLst>
              <a:ext uri="{FF2B5EF4-FFF2-40B4-BE49-F238E27FC236}">
                <a16:creationId xmlns:a16="http://schemas.microsoft.com/office/drawing/2014/main" id="{70285B40-A0D9-464C-8CAC-81BCDC179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12" y="2667871"/>
            <a:ext cx="5804986" cy="304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A42D37-3C04-3C4A-68FF-8E353C742334}"/>
              </a:ext>
            </a:extLst>
          </p:cNvPr>
          <p:cNvSpPr txBox="1"/>
          <p:nvPr/>
        </p:nvSpPr>
        <p:spPr>
          <a:xfrm>
            <a:off x="2539659" y="6159100"/>
            <a:ext cx="1307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Synk (2024)</a:t>
            </a:r>
          </a:p>
        </p:txBody>
      </p:sp>
      <p:pic>
        <p:nvPicPr>
          <p:cNvPr id="6" name="Picture 5" descr="Cost of Defects - in Software development life cycle">
            <a:extLst>
              <a:ext uri="{FF2B5EF4-FFF2-40B4-BE49-F238E27FC236}">
                <a16:creationId xmlns:a16="http://schemas.microsoft.com/office/drawing/2014/main" id="{734F34E4-ADC2-52AC-5A08-8457A5B719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902" y="2667871"/>
            <a:ext cx="4109720" cy="349123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415CB7-FB38-87FE-5C38-A718CA5B3E4D}"/>
              </a:ext>
            </a:extLst>
          </p:cNvPr>
          <p:cNvSpPr txBox="1"/>
          <p:nvPr/>
        </p:nvSpPr>
        <p:spPr>
          <a:xfrm>
            <a:off x="8683862" y="6159101"/>
            <a:ext cx="1307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Cser (2023)</a:t>
            </a:r>
          </a:p>
        </p:txBody>
      </p:sp>
    </p:spTree>
    <p:extLst>
      <p:ext uri="{BB962C8B-B14F-4D97-AF65-F5344CB8AC3E}">
        <p14:creationId xmlns:p14="http://schemas.microsoft.com/office/powerpoint/2010/main" val="392153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3A9F-4338-A359-314F-FAB71C196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5C6DD-CAE3-89EE-85B3-19D06F28D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465" y="2701822"/>
            <a:ext cx="10977953" cy="399394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GB" dirty="0"/>
              <a:t>Lightweight Security Testing for the Java Programming Language</a:t>
            </a:r>
          </a:p>
          <a:p>
            <a:pPr>
              <a:lnSpc>
                <a:spcPct val="200000"/>
              </a:lnSpc>
            </a:pPr>
            <a:r>
              <a:rPr lang="en-GB" dirty="0"/>
              <a:t>Performs Static Application Security Testing (SAST) </a:t>
            </a:r>
          </a:p>
          <a:p>
            <a:pPr>
              <a:lnSpc>
                <a:spcPct val="200000"/>
              </a:lnSpc>
            </a:pPr>
            <a:r>
              <a:rPr lang="en-GB" dirty="0"/>
              <a:t>Performs Software Composition Analysis (SCA) / Dependency Analysis</a:t>
            </a:r>
          </a:p>
          <a:p>
            <a:pPr>
              <a:lnSpc>
                <a:spcPct val="200000"/>
              </a:lnSpc>
            </a:pPr>
            <a:r>
              <a:rPr lang="en-GB" dirty="0"/>
              <a:t>Provide user with the results of the test – vulnerability details, remediation advice</a:t>
            </a:r>
          </a:p>
        </p:txBody>
      </p:sp>
    </p:spTree>
    <p:extLst>
      <p:ext uri="{BB962C8B-B14F-4D97-AF65-F5344CB8AC3E}">
        <p14:creationId xmlns:p14="http://schemas.microsoft.com/office/powerpoint/2010/main" val="2854493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3A05B76-7ADC-0EBD-A512-8F0B3A34A08A}"/>
              </a:ext>
            </a:extLst>
          </p:cNvPr>
          <p:cNvSpPr txBox="1">
            <a:spLocks/>
          </p:cNvSpPr>
          <p:nvPr/>
        </p:nvSpPr>
        <p:spPr bwMode="gray">
          <a:xfrm>
            <a:off x="956441" y="879753"/>
            <a:ext cx="8770287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3600" dirty="0"/>
              <a:t>Static Application Security Testing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906E7-1F32-B845-E4E9-786E062B43FB}"/>
              </a:ext>
            </a:extLst>
          </p:cNvPr>
          <p:cNvSpPr txBox="1">
            <a:spLocks/>
          </p:cNvSpPr>
          <p:nvPr/>
        </p:nvSpPr>
        <p:spPr>
          <a:xfrm>
            <a:off x="640024" y="2827282"/>
            <a:ext cx="5836976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GB" sz="1600" dirty="0"/>
              <a:t>Analyses source code files (.java, .</a:t>
            </a:r>
            <a:r>
              <a:rPr lang="en-GB" sz="1600" dirty="0" err="1"/>
              <a:t>jsp</a:t>
            </a:r>
            <a:r>
              <a:rPr lang="en-GB" sz="1600" dirty="0"/>
              <a:t>)</a:t>
            </a:r>
          </a:p>
          <a:p>
            <a:pPr>
              <a:lnSpc>
                <a:spcPct val="200000"/>
              </a:lnSpc>
            </a:pPr>
            <a:r>
              <a:rPr lang="en-GB" sz="1600" dirty="0"/>
              <a:t>Tests for 24 Common Weakness Enumerations (CWE)</a:t>
            </a:r>
          </a:p>
          <a:p>
            <a:pPr>
              <a:lnSpc>
                <a:spcPct val="200000"/>
              </a:lnSpc>
            </a:pPr>
            <a:r>
              <a:rPr lang="en-GB" sz="1600" dirty="0"/>
              <a:t>Pattern matching – regex, string queries</a:t>
            </a:r>
          </a:p>
          <a:p>
            <a:pPr>
              <a:lnSpc>
                <a:spcPct val="200000"/>
              </a:lnSpc>
            </a:pPr>
            <a:endParaRPr lang="en-GB" sz="1600" dirty="0"/>
          </a:p>
          <a:p>
            <a:pPr>
              <a:lnSpc>
                <a:spcPct val="200000"/>
              </a:lnSpc>
            </a:pPr>
            <a:endParaRPr lang="en-GB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A7265A-145B-9353-FDBE-D2004062DD69}"/>
              </a:ext>
            </a:extLst>
          </p:cNvPr>
          <p:cNvSpPr txBox="1"/>
          <p:nvPr/>
        </p:nvSpPr>
        <p:spPr>
          <a:xfrm>
            <a:off x="7075715" y="2554542"/>
            <a:ext cx="4800600" cy="40657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en-GB" sz="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CWE-89: Improper Neutralization of Special Elements used in an SQL Command ('SQL Injection')</a:t>
            </a:r>
          </a:p>
          <a:p>
            <a:pPr lvl="0">
              <a:lnSpc>
                <a:spcPct val="120000"/>
              </a:lnSpc>
            </a:pPr>
            <a:r>
              <a:rPr lang="en-GB" sz="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CWE-111: Direct Use of Unsafe JNI</a:t>
            </a:r>
          </a:p>
          <a:p>
            <a:pPr lvl="0">
              <a:lnSpc>
                <a:spcPct val="120000"/>
              </a:lnSpc>
            </a:pPr>
            <a:r>
              <a:rPr lang="en-GB" sz="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CWE-209: Generation of Error Message Containing Sensitive Information</a:t>
            </a:r>
          </a:p>
          <a:p>
            <a:pPr lvl="0">
              <a:lnSpc>
                <a:spcPct val="120000"/>
              </a:lnSpc>
            </a:pPr>
            <a:r>
              <a:rPr lang="en-GB" sz="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CWE-246: J2EE Bad Practices: Direct Use of Sockets</a:t>
            </a:r>
          </a:p>
          <a:p>
            <a:pPr lvl="0">
              <a:lnSpc>
                <a:spcPct val="120000"/>
              </a:lnSpc>
            </a:pPr>
            <a:r>
              <a:rPr lang="en-GB" sz="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CWE-259: Use of Hard-coded Password</a:t>
            </a:r>
          </a:p>
          <a:p>
            <a:pPr lvl="0">
              <a:lnSpc>
                <a:spcPct val="120000"/>
              </a:lnSpc>
            </a:pPr>
            <a:r>
              <a:rPr lang="en-GB" sz="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CWE-321: Use of Hard-coded Cryptographic Key</a:t>
            </a:r>
          </a:p>
          <a:p>
            <a:pPr lvl="0">
              <a:lnSpc>
                <a:spcPct val="120000"/>
              </a:lnSpc>
            </a:pPr>
            <a:r>
              <a:rPr lang="en-GB" sz="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CWE-326: Inadequate Encryption Strength</a:t>
            </a:r>
          </a:p>
          <a:p>
            <a:pPr lvl="0">
              <a:lnSpc>
                <a:spcPct val="120000"/>
              </a:lnSpc>
            </a:pPr>
            <a:r>
              <a:rPr lang="en-GB" sz="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CWE-382: J2EE Bad Practices: Use of </a:t>
            </a:r>
            <a:r>
              <a:rPr lang="en-GB" sz="9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System.exit</a:t>
            </a:r>
            <a:r>
              <a:rPr lang="en-GB" sz="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0">
              <a:lnSpc>
                <a:spcPct val="120000"/>
              </a:lnSpc>
            </a:pPr>
            <a:r>
              <a:rPr lang="en-GB" sz="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CWE-395: Use of </a:t>
            </a:r>
            <a:r>
              <a:rPr lang="en-GB" sz="9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NullPointerException</a:t>
            </a:r>
            <a:r>
              <a:rPr lang="en-GB" sz="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Catch to Detect NULL Pointer Dereference</a:t>
            </a:r>
          </a:p>
          <a:p>
            <a:pPr lvl="0">
              <a:lnSpc>
                <a:spcPct val="120000"/>
              </a:lnSpc>
            </a:pPr>
            <a:r>
              <a:rPr lang="en-GB" sz="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CWE-396: Declaration of Catch for Generic Exception</a:t>
            </a:r>
          </a:p>
          <a:p>
            <a:pPr lvl="0">
              <a:lnSpc>
                <a:spcPct val="120000"/>
              </a:lnSpc>
            </a:pPr>
            <a:r>
              <a:rPr lang="en-GB" sz="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CWE-397: Declaration of Throws for Generic Exception</a:t>
            </a:r>
          </a:p>
          <a:p>
            <a:pPr lvl="0">
              <a:lnSpc>
                <a:spcPct val="120000"/>
              </a:lnSpc>
            </a:pPr>
            <a:r>
              <a:rPr lang="en-GB" sz="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CWE-481: Assigning instead of Comparing</a:t>
            </a:r>
          </a:p>
          <a:p>
            <a:pPr lvl="0">
              <a:lnSpc>
                <a:spcPct val="120000"/>
              </a:lnSpc>
            </a:pPr>
            <a:r>
              <a:rPr lang="en-GB" sz="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CWE-491: Public cloneable() Method Without Final ('Object Hijack')</a:t>
            </a:r>
          </a:p>
          <a:p>
            <a:pPr lvl="0">
              <a:lnSpc>
                <a:spcPct val="120000"/>
              </a:lnSpc>
            </a:pPr>
            <a:r>
              <a:rPr lang="en-GB" sz="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CWE-493: Critical Public Variable Without Final Modifier</a:t>
            </a:r>
          </a:p>
          <a:p>
            <a:pPr lvl="0">
              <a:lnSpc>
                <a:spcPct val="120000"/>
              </a:lnSpc>
            </a:pPr>
            <a:r>
              <a:rPr lang="en-GB" sz="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CWE-500: Public Static Field Not Marked Final</a:t>
            </a:r>
          </a:p>
          <a:p>
            <a:pPr lvl="0">
              <a:lnSpc>
                <a:spcPct val="120000"/>
              </a:lnSpc>
            </a:pPr>
            <a:r>
              <a:rPr lang="en-GB" sz="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CWE-572: Call to Thread run() instead of start()</a:t>
            </a:r>
          </a:p>
          <a:p>
            <a:pPr lvl="0">
              <a:lnSpc>
                <a:spcPct val="120000"/>
              </a:lnSpc>
            </a:pPr>
            <a:r>
              <a:rPr lang="en-GB" sz="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CWE-582: Array Declared Public, Final, and Static</a:t>
            </a:r>
          </a:p>
          <a:p>
            <a:pPr lvl="0">
              <a:lnSpc>
                <a:spcPct val="120000"/>
              </a:lnSpc>
            </a:pPr>
            <a:r>
              <a:rPr lang="en-GB" sz="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CWE-583: finalize() Method Declared Public</a:t>
            </a:r>
          </a:p>
          <a:p>
            <a:pPr lvl="0">
              <a:lnSpc>
                <a:spcPct val="120000"/>
              </a:lnSpc>
            </a:pPr>
            <a:r>
              <a:rPr lang="en-GB" sz="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CWE-585: Empty Synchronized Block</a:t>
            </a:r>
          </a:p>
          <a:p>
            <a:pPr lvl="0">
              <a:lnSpc>
                <a:spcPct val="120000"/>
              </a:lnSpc>
            </a:pPr>
            <a:r>
              <a:rPr lang="en-GB" sz="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CWE-586: Explicit Call to Finalize()</a:t>
            </a:r>
          </a:p>
          <a:p>
            <a:pPr lvl="0">
              <a:lnSpc>
                <a:spcPct val="120000"/>
              </a:lnSpc>
            </a:pPr>
            <a:r>
              <a:rPr lang="en-GB" sz="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CWE-595: Comparison of Object References Instead of Object Contents</a:t>
            </a:r>
          </a:p>
          <a:p>
            <a:pPr lvl="0">
              <a:lnSpc>
                <a:spcPct val="120000"/>
              </a:lnSpc>
            </a:pPr>
            <a:r>
              <a:rPr lang="en-GB" sz="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CWE-766: Critical Data Element Declared Public</a:t>
            </a:r>
          </a:p>
          <a:p>
            <a:pPr lvl="0">
              <a:lnSpc>
                <a:spcPct val="120000"/>
              </a:lnSpc>
            </a:pPr>
            <a:r>
              <a:rPr lang="en-GB" sz="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CWE-798: Use of Hard-coded Credentials</a:t>
            </a:r>
          </a:p>
        </p:txBody>
      </p:sp>
    </p:spTree>
    <p:extLst>
      <p:ext uri="{BB962C8B-B14F-4D97-AF65-F5344CB8AC3E}">
        <p14:creationId xmlns:p14="http://schemas.microsoft.com/office/powerpoint/2010/main" val="205679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3A05B76-7ADC-0EBD-A512-8F0B3A34A08A}"/>
              </a:ext>
            </a:extLst>
          </p:cNvPr>
          <p:cNvSpPr txBox="1">
            <a:spLocks/>
          </p:cNvSpPr>
          <p:nvPr/>
        </p:nvSpPr>
        <p:spPr bwMode="gray">
          <a:xfrm>
            <a:off x="956441" y="879753"/>
            <a:ext cx="8770287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3600" dirty="0"/>
              <a:t>Software Composition Analysis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906E7-1F32-B845-E4E9-786E062B43FB}"/>
              </a:ext>
            </a:extLst>
          </p:cNvPr>
          <p:cNvSpPr txBox="1">
            <a:spLocks/>
          </p:cNvSpPr>
          <p:nvPr/>
        </p:nvSpPr>
        <p:spPr>
          <a:xfrm>
            <a:off x="640024" y="2827282"/>
            <a:ext cx="9086704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GB" sz="1600" dirty="0"/>
              <a:t>Analyses Maven Pom.xml file</a:t>
            </a:r>
          </a:p>
          <a:p>
            <a:pPr>
              <a:lnSpc>
                <a:spcPct val="200000"/>
              </a:lnSpc>
            </a:pPr>
            <a:r>
              <a:rPr lang="en-GB" sz="1600" dirty="0"/>
              <a:t>Common Platform Enumerations (CPE)</a:t>
            </a:r>
          </a:p>
          <a:p>
            <a:pPr>
              <a:lnSpc>
                <a:spcPct val="200000"/>
              </a:lnSpc>
            </a:pPr>
            <a:r>
              <a:rPr lang="en-GB" sz="1600" dirty="0"/>
              <a:t>National Institute of Standards and Technology (NIST)</a:t>
            </a:r>
          </a:p>
          <a:p>
            <a:pPr>
              <a:lnSpc>
                <a:spcPct val="200000"/>
              </a:lnSpc>
            </a:pPr>
            <a:r>
              <a:rPr lang="en-GB" sz="1600" dirty="0"/>
              <a:t>National Vulnerability Database (NVD)</a:t>
            </a:r>
          </a:p>
          <a:p>
            <a:pPr>
              <a:lnSpc>
                <a:spcPct val="200000"/>
              </a:lnSpc>
            </a:pPr>
            <a:r>
              <a:rPr lang="en-GB" sz="1600" dirty="0"/>
              <a:t>Common Vulnerabilities and Exposures (CVE)</a:t>
            </a:r>
          </a:p>
          <a:p>
            <a:pPr>
              <a:lnSpc>
                <a:spcPct val="200000"/>
              </a:lnSpc>
            </a:pPr>
            <a:endParaRPr lang="en-GB" sz="1600" dirty="0"/>
          </a:p>
          <a:p>
            <a:pPr>
              <a:lnSpc>
                <a:spcPct val="200000"/>
              </a:lnSpc>
            </a:pPr>
            <a:endParaRPr lang="en-GB" sz="1600" dirty="0"/>
          </a:p>
          <a:p>
            <a:pPr>
              <a:lnSpc>
                <a:spcPct val="200000"/>
              </a:lnSpc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260213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5301A-14DB-0A22-00F4-B59EBF359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4486" y="2684955"/>
            <a:ext cx="3037490" cy="34163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200" b="1" dirty="0"/>
              <a:t>Tools Researched:</a:t>
            </a:r>
          </a:p>
          <a:p>
            <a:r>
              <a:rPr lang="en-GB" sz="1200" dirty="0"/>
              <a:t>Veracode</a:t>
            </a:r>
          </a:p>
          <a:p>
            <a:r>
              <a:rPr lang="en-GB" sz="1200" dirty="0"/>
              <a:t>Semgrep</a:t>
            </a:r>
          </a:p>
          <a:p>
            <a:r>
              <a:rPr lang="en-GB" sz="1200" dirty="0"/>
              <a:t>Spotbugs</a:t>
            </a:r>
          </a:p>
          <a:p>
            <a:r>
              <a:rPr lang="en-GB" sz="1200" dirty="0"/>
              <a:t>SonarQube</a:t>
            </a:r>
          </a:p>
          <a:p>
            <a:r>
              <a:rPr lang="en-GB" sz="1200" dirty="0"/>
              <a:t>SonarLint</a:t>
            </a:r>
          </a:p>
          <a:p>
            <a:r>
              <a:rPr lang="en-GB" sz="1200" dirty="0"/>
              <a:t>Black Duck</a:t>
            </a:r>
          </a:p>
          <a:p>
            <a:r>
              <a:rPr lang="en-GB" sz="1200" dirty="0"/>
              <a:t>Checkmarx</a:t>
            </a:r>
          </a:p>
          <a:p>
            <a:r>
              <a:rPr lang="en-GB" sz="1200" dirty="0"/>
              <a:t>Sonatype Lifecycle</a:t>
            </a:r>
          </a:p>
          <a:p>
            <a:r>
              <a:rPr lang="en-GB" sz="1200" dirty="0"/>
              <a:t>Snyk</a:t>
            </a:r>
          </a:p>
          <a:p>
            <a:r>
              <a:rPr lang="en-GB" sz="1200" dirty="0"/>
              <a:t>OWASP Dependency Checker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40D1877-EE34-0634-4190-B25B26761DE4}"/>
              </a:ext>
            </a:extLst>
          </p:cNvPr>
          <p:cNvSpPr txBox="1">
            <a:spLocks/>
          </p:cNvSpPr>
          <p:nvPr/>
        </p:nvSpPr>
        <p:spPr>
          <a:xfrm>
            <a:off x="640024" y="2827282"/>
            <a:ext cx="559260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GB" b="1" u="sng" dirty="0"/>
              <a:t>Common Weaknesses Identified</a:t>
            </a:r>
          </a:p>
          <a:p>
            <a:pPr>
              <a:lnSpc>
                <a:spcPct val="200000"/>
              </a:lnSpc>
            </a:pPr>
            <a:r>
              <a:rPr lang="en-GB" sz="1600" dirty="0"/>
              <a:t>IDE Integrations</a:t>
            </a:r>
          </a:p>
          <a:p>
            <a:pPr>
              <a:lnSpc>
                <a:spcPct val="200000"/>
              </a:lnSpc>
            </a:pPr>
            <a:r>
              <a:rPr lang="en-GB" sz="1600" dirty="0"/>
              <a:t>Separate SAST and SCA functionality</a:t>
            </a:r>
          </a:p>
          <a:p>
            <a:pPr>
              <a:lnSpc>
                <a:spcPct val="200000"/>
              </a:lnSpc>
            </a:pPr>
            <a:r>
              <a:rPr lang="en-GB" sz="1600" dirty="0"/>
              <a:t>Diverse analysis approach</a:t>
            </a:r>
          </a:p>
          <a:p>
            <a:pPr>
              <a:lnSpc>
                <a:spcPct val="200000"/>
              </a:lnSpc>
            </a:pPr>
            <a:r>
              <a:rPr lang="en-GB" sz="1600" dirty="0"/>
              <a:t>Heavyweight approach</a:t>
            </a:r>
          </a:p>
          <a:p>
            <a:pPr>
              <a:lnSpc>
                <a:spcPct val="200000"/>
              </a:lnSpc>
            </a:pPr>
            <a:r>
              <a:rPr lang="en-GB" sz="1600" dirty="0"/>
              <a:t>Learning curves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198D451-E3E7-97D6-1449-7DB542562A70}"/>
              </a:ext>
            </a:extLst>
          </p:cNvPr>
          <p:cNvSpPr txBox="1">
            <a:spLocks/>
          </p:cNvSpPr>
          <p:nvPr/>
        </p:nvSpPr>
        <p:spPr bwMode="gray">
          <a:xfrm>
            <a:off x="956441" y="879753"/>
            <a:ext cx="8770287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Background Research</a:t>
            </a:r>
          </a:p>
        </p:txBody>
      </p:sp>
    </p:spTree>
    <p:extLst>
      <p:ext uri="{BB962C8B-B14F-4D97-AF65-F5344CB8AC3E}">
        <p14:creationId xmlns:p14="http://schemas.microsoft.com/office/powerpoint/2010/main" val="1303667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42AB0-7F93-05D8-9D6F-6363309BA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8502" y="2965929"/>
            <a:ext cx="2634996" cy="926141"/>
          </a:xfrm>
        </p:spPr>
        <p:txBody>
          <a:bodyPr/>
          <a:lstStyle/>
          <a:p>
            <a:pPr algn="ctr"/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801671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2A42E4F750264B9D443BFFD880024E" ma:contentTypeVersion="14" ma:contentTypeDescription="Create a new document." ma:contentTypeScope="" ma:versionID="380d54850ea46efce42561e53f545b8f">
  <xsd:schema xmlns:xsd="http://www.w3.org/2001/XMLSchema" xmlns:xs="http://www.w3.org/2001/XMLSchema" xmlns:p="http://schemas.microsoft.com/office/2006/metadata/properties" xmlns:ns3="b9ec9227-3540-4186-a5ba-d163598ce999" targetNamespace="http://schemas.microsoft.com/office/2006/metadata/properties" ma:root="true" ma:fieldsID="6ca23651367e662cceffada6c26e8197" ns3:_="">
    <xsd:import namespace="b9ec9227-3540-4186-a5ba-d163598ce99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LengthInSecond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ec9227-3540-4186-a5ba-d163598ce9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9ec9227-3540-4186-a5ba-d163598ce999" xsi:nil="true"/>
  </documentManagement>
</p:properties>
</file>

<file path=customXml/itemProps1.xml><?xml version="1.0" encoding="utf-8"?>
<ds:datastoreItem xmlns:ds="http://schemas.openxmlformats.org/officeDocument/2006/customXml" ds:itemID="{CCA71538-DED4-4459-97E9-371A3C8580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29CE58-B35C-4856-8CB5-6BE4316619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9ec9227-3540-4186-a5ba-d163598ce9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3BC247-8433-4B65-AECE-156B375E0AD3}">
  <ds:schemaRefs>
    <ds:schemaRef ds:uri="b9ec9227-3540-4186-a5ba-d163598ce999"/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779</TotalTime>
  <Words>752</Words>
  <Application>Microsoft Office PowerPoint</Application>
  <PresentationFormat>Widescreen</PresentationFormat>
  <Paragraphs>135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Aptos</vt:lpstr>
      <vt:lpstr>Arial</vt:lpstr>
      <vt:lpstr>Arial</vt:lpstr>
      <vt:lpstr>Century Gothic</vt:lpstr>
      <vt:lpstr>Google Sans</vt:lpstr>
      <vt:lpstr>Wingdings</vt:lpstr>
      <vt:lpstr>Wingdings 3</vt:lpstr>
      <vt:lpstr>Ion Boardroom</vt:lpstr>
      <vt:lpstr>REPELSEC Security Tool</vt:lpstr>
      <vt:lpstr>Contents</vt:lpstr>
      <vt:lpstr>Introduction</vt:lpstr>
      <vt:lpstr>Project Motivation</vt:lpstr>
      <vt:lpstr>Tool Overview</vt:lpstr>
      <vt:lpstr>PowerPoint Presentation</vt:lpstr>
      <vt:lpstr>PowerPoint Presentation</vt:lpstr>
      <vt:lpstr>PowerPoint Presentation</vt:lpstr>
      <vt:lpstr>Demo</vt:lpstr>
      <vt:lpstr>PowerPoint Presentation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REPELSEC Security Tool</dc:title>
  <dc:creator>Jonah Reader (Student)</dc:creator>
  <cp:lastModifiedBy>Jonah Reader (Student)</cp:lastModifiedBy>
  <cp:revision>4</cp:revision>
  <dcterms:created xsi:type="dcterms:W3CDTF">2024-04-19T11:46:24Z</dcterms:created>
  <dcterms:modified xsi:type="dcterms:W3CDTF">2024-04-25T10:21:26Z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0x010100552A42E4F750264B9D443BFFD880024E</vt:lpwstr>
  </property>
</Properties>
</file>