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3" d="100"/>
          <a:sy n="103" d="100"/>
        </p:scale>
        <p:origin x="11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482471-F9B4-4581-83EE-DC743C3498DE}"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193981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82471-F9B4-4581-83EE-DC743C3498DE}"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297940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82471-F9B4-4581-83EE-DC743C3498DE}"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226346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82471-F9B4-4581-83EE-DC743C3498DE}"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50209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482471-F9B4-4581-83EE-DC743C3498DE}"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388037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482471-F9B4-4581-83EE-DC743C3498DE}"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415313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482471-F9B4-4581-83EE-DC743C3498DE}"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5450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482471-F9B4-4581-83EE-DC743C3498DE}"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350725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82471-F9B4-4581-83EE-DC743C3498DE}"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145832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82471-F9B4-4581-83EE-DC743C3498DE}"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275218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82471-F9B4-4581-83EE-DC743C3498DE}"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87947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82471-F9B4-4581-83EE-DC743C3498DE}" type="datetimeFigureOut">
              <a:rPr lang="en-US" smtClean="0"/>
              <a:t>11/22/2024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513BF-30A3-4DE3-ABF1-D39F15685BC0}" type="slidenum">
              <a:rPr lang="en-US" smtClean="0"/>
              <a:t>‹#›</a:t>
            </a:fld>
            <a:endParaRPr lang="en-US"/>
          </a:p>
        </p:txBody>
      </p:sp>
    </p:spTree>
    <p:extLst>
      <p:ext uri="{BB962C8B-B14F-4D97-AF65-F5344CB8AC3E}">
        <p14:creationId xmlns:p14="http://schemas.microsoft.com/office/powerpoint/2010/main" val="106017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Segmentation</a:t>
            </a:r>
            <a:endParaRPr lang="en-US" dirty="0"/>
          </a:p>
        </p:txBody>
      </p:sp>
      <p:sp>
        <p:nvSpPr>
          <p:cNvPr id="3" name="Subtitle 2"/>
          <p:cNvSpPr>
            <a:spLocks noGrp="1"/>
          </p:cNvSpPr>
          <p:nvPr>
            <p:ph type="subTitle" idx="1"/>
          </p:nvPr>
        </p:nvSpPr>
        <p:spPr/>
        <p:txBody>
          <a:bodyPr/>
          <a:lstStyle/>
          <a:p>
            <a:r>
              <a:rPr lang="en-US" dirty="0" smtClean="0"/>
              <a:t>P2C and Jungle datasets</a:t>
            </a:r>
            <a:endParaRPr lang="en-US" dirty="0"/>
          </a:p>
        </p:txBody>
      </p:sp>
    </p:spTree>
    <p:extLst>
      <p:ext uri="{BB962C8B-B14F-4D97-AF65-F5344CB8AC3E}">
        <p14:creationId xmlns:p14="http://schemas.microsoft.com/office/powerpoint/2010/main" val="135046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3076" y="3851006"/>
            <a:ext cx="2166710" cy="2023942"/>
          </a:xfrm>
          <a:prstGeom prst="rect">
            <a:avLst/>
          </a:prstGeom>
        </p:spPr>
      </p:pic>
      <p:sp>
        <p:nvSpPr>
          <p:cNvPr id="2" name="Title 1"/>
          <p:cNvSpPr>
            <a:spLocks noGrp="1"/>
          </p:cNvSpPr>
          <p:nvPr>
            <p:ph type="title"/>
          </p:nvPr>
        </p:nvSpPr>
        <p:spPr/>
        <p:txBody>
          <a:bodyPr/>
          <a:lstStyle/>
          <a:p>
            <a:r>
              <a:rPr lang="en-US" dirty="0"/>
              <a:t>Data segmentation (walking)</a:t>
            </a:r>
          </a:p>
        </p:txBody>
      </p:sp>
      <p:sp>
        <p:nvSpPr>
          <p:cNvPr id="3" name="Rectangle 2"/>
          <p:cNvSpPr/>
          <p:nvPr/>
        </p:nvSpPr>
        <p:spPr>
          <a:xfrm>
            <a:off x="838200" y="1317725"/>
            <a:ext cx="6098464" cy="523220"/>
          </a:xfrm>
          <a:prstGeom prst="rect">
            <a:avLst/>
          </a:prstGeom>
        </p:spPr>
        <p:txBody>
          <a:bodyPr wrap="none">
            <a:spAutoFit/>
          </a:bodyPr>
          <a:lstStyle/>
          <a:p>
            <a:r>
              <a:rPr lang="en-US" sz="1400" dirty="0"/>
              <a:t>Code source: </a:t>
            </a:r>
            <a:r>
              <a:rPr lang="en-US" sz="1400" dirty="0">
                <a:solidFill>
                  <a:schemeClr val="bg1">
                    <a:lumMod val="75000"/>
                  </a:schemeClr>
                </a:solidFill>
              </a:rPr>
              <a:t>\\fs2\RTO\P2C\Code\Xsens feature extraction</a:t>
            </a:r>
          </a:p>
          <a:p>
            <a:r>
              <a:rPr lang="en-US" sz="1400" dirty="0"/>
              <a:t>Data source: </a:t>
            </a:r>
            <a:r>
              <a:rPr lang="en-US" sz="1400" dirty="0">
                <a:solidFill>
                  <a:schemeClr val="bg1">
                    <a:lumMod val="75000"/>
                  </a:schemeClr>
                </a:solidFill>
              </a:rPr>
              <a:t>\\fs2\RTO\P2C\P2C_Database_Segmented - Database paper version</a:t>
            </a:r>
          </a:p>
        </p:txBody>
      </p:sp>
      <p:sp>
        <p:nvSpPr>
          <p:cNvPr id="5" name="Flowchart: Magnetic Disk 4"/>
          <p:cNvSpPr/>
          <p:nvPr/>
        </p:nvSpPr>
        <p:spPr>
          <a:xfrm>
            <a:off x="838200" y="3056141"/>
            <a:ext cx="1311215" cy="621102"/>
          </a:xfrm>
          <a:prstGeom prst="flowChartMagneticDisk">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_</a:t>
            </a:r>
            <a:r>
              <a:rPr lang="en-US" sz="1400" b="1" dirty="0" err="1">
                <a:solidFill>
                  <a:srgbClr val="002060"/>
                </a:solidFill>
              </a:rPr>
              <a:t>Extracted.mat</a:t>
            </a:r>
            <a:endParaRPr lang="en-US" sz="1400" b="1" dirty="0">
              <a:solidFill>
                <a:srgbClr val="002060"/>
              </a:solidFill>
            </a:endParaRPr>
          </a:p>
        </p:txBody>
      </p:sp>
      <p:sp>
        <p:nvSpPr>
          <p:cNvPr id="10" name="Right Arrow 9"/>
          <p:cNvSpPr/>
          <p:nvPr/>
        </p:nvSpPr>
        <p:spPr>
          <a:xfrm>
            <a:off x="3107429" y="3112213"/>
            <a:ext cx="370935" cy="508958"/>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2419928" y="5003010"/>
            <a:ext cx="5311857" cy="1471324"/>
          </a:xfrm>
          <a:prstGeom prst="rect">
            <a:avLst/>
          </a:prstGeom>
        </p:spPr>
      </p:pic>
      <p:grpSp>
        <p:nvGrpSpPr>
          <p:cNvPr id="13" name="Group 12"/>
          <p:cNvGrpSpPr/>
          <p:nvPr/>
        </p:nvGrpSpPr>
        <p:grpSpPr>
          <a:xfrm>
            <a:off x="4106686" y="2308209"/>
            <a:ext cx="2204720" cy="2332411"/>
            <a:chOff x="6733996" y="1491150"/>
            <a:chExt cx="2204720" cy="2332411"/>
          </a:xfrm>
        </p:grpSpPr>
        <p:pic>
          <p:nvPicPr>
            <p:cNvPr id="14" name="Picture 13"/>
            <p:cNvPicPr>
              <a:picLocks noChangeAspect="1"/>
            </p:cNvPicPr>
            <p:nvPr/>
          </p:nvPicPr>
          <p:blipFill>
            <a:blip r:embed="rId4"/>
            <a:stretch>
              <a:fillRect/>
            </a:stretch>
          </p:blipFill>
          <p:spPr>
            <a:xfrm>
              <a:off x="8441619" y="1491150"/>
              <a:ext cx="497097" cy="497097"/>
            </a:xfrm>
            <a:prstGeom prst="rect">
              <a:avLst/>
            </a:prstGeom>
          </p:spPr>
        </p:pic>
        <p:sp>
          <p:nvSpPr>
            <p:cNvPr id="15" name="TextBox 14"/>
            <p:cNvSpPr txBox="1"/>
            <p:nvPr/>
          </p:nvSpPr>
          <p:spPr>
            <a:xfrm>
              <a:off x="6733996" y="2007679"/>
              <a:ext cx="2078965" cy="1815882"/>
            </a:xfrm>
            <a:prstGeom prst="rect">
              <a:avLst/>
            </a:prstGeom>
            <a:noFill/>
          </p:spPr>
          <p:txBody>
            <a:bodyPr wrap="square" rtlCol="0">
              <a:spAutoFit/>
            </a:bodyPr>
            <a:lstStyle/>
            <a:p>
              <a:pPr algn="ctr"/>
              <a:r>
                <a:rPr lang="en-US" sz="1400" dirty="0">
                  <a:solidFill>
                    <a:schemeClr val="bg1">
                      <a:lumMod val="75000"/>
                    </a:schemeClr>
                  </a:solidFill>
                </a:rPr>
                <a:t>Code source\2. Gait cycle segmentation\main_STARS_Inpatient_Step03_XSens_GaitSegmentation_v2</a:t>
              </a:r>
            </a:p>
            <a:p>
              <a:pPr algn="ctr"/>
              <a:endParaRPr lang="en-US" sz="1400" dirty="0"/>
            </a:p>
            <a:p>
              <a:pPr algn="ctr"/>
              <a:r>
                <a:rPr lang="en-US" sz="1400" dirty="0"/>
                <a:t>Generating a </a:t>
              </a:r>
              <a:r>
                <a:rPr lang="en-US" sz="1400" dirty="0" err="1"/>
                <a:t>struct</a:t>
              </a:r>
              <a:r>
                <a:rPr lang="en-US" sz="1400" dirty="0"/>
                <a:t> with the segmented data over each identified gait cycle</a:t>
              </a:r>
            </a:p>
          </p:txBody>
        </p:sp>
      </p:grpSp>
      <p:sp>
        <p:nvSpPr>
          <p:cNvPr id="16" name="Right Arrow 15"/>
          <p:cNvSpPr/>
          <p:nvPr/>
        </p:nvSpPr>
        <p:spPr>
          <a:xfrm>
            <a:off x="8339904" y="3112213"/>
            <a:ext cx="370935" cy="508958"/>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Diagonal Corner Rectangle 16"/>
          <p:cNvSpPr/>
          <p:nvPr/>
        </p:nvSpPr>
        <p:spPr>
          <a:xfrm rot="10800000">
            <a:off x="6644576" y="1898893"/>
            <a:ext cx="1409531" cy="2114010"/>
          </a:xfrm>
          <a:prstGeom prst="round2Diag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19446" y="1981579"/>
            <a:ext cx="1334664" cy="2031325"/>
          </a:xfrm>
          <a:prstGeom prst="rect">
            <a:avLst/>
          </a:prstGeom>
        </p:spPr>
        <p:txBody>
          <a:bodyPr wrap="square">
            <a:spAutoFit/>
          </a:bodyPr>
          <a:lstStyle/>
          <a:p>
            <a:pPr algn="ctr"/>
            <a:r>
              <a:rPr lang="en-US" sz="1400" dirty="0">
                <a:solidFill>
                  <a:schemeClr val="bg1">
                    <a:lumMod val="75000"/>
                  </a:schemeClr>
                </a:solidFill>
              </a:rPr>
              <a:t>\code_versions_logging.txt</a:t>
            </a:r>
          </a:p>
          <a:p>
            <a:pPr algn="ctr"/>
            <a:r>
              <a:rPr lang="en-US" sz="1400" dirty="0"/>
              <a:t>File with a list of the changes from one version to the other of the segmentation code</a:t>
            </a:r>
          </a:p>
        </p:txBody>
      </p:sp>
      <p:sp>
        <p:nvSpPr>
          <p:cNvPr id="19" name="Flowchart: Magnetic Disk 18"/>
          <p:cNvSpPr/>
          <p:nvPr/>
        </p:nvSpPr>
        <p:spPr>
          <a:xfrm>
            <a:off x="9127836" y="3056141"/>
            <a:ext cx="1512455" cy="621102"/>
          </a:xfrm>
          <a:prstGeom prst="flowChartMagneticDisk">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_</a:t>
            </a:r>
            <a:r>
              <a:rPr lang="en-US" sz="1400" b="1" dirty="0" err="1">
                <a:solidFill>
                  <a:srgbClr val="002060"/>
                </a:solidFill>
              </a:rPr>
              <a:t>Segmented.mat</a:t>
            </a:r>
            <a:endParaRPr lang="en-US" sz="1400" b="1" dirty="0">
              <a:solidFill>
                <a:srgbClr val="002060"/>
              </a:solidFill>
            </a:endParaRPr>
          </a:p>
        </p:txBody>
      </p:sp>
      <p:pic>
        <p:nvPicPr>
          <p:cNvPr id="6" name="Picture 5"/>
          <p:cNvPicPr>
            <a:picLocks noChangeAspect="1"/>
          </p:cNvPicPr>
          <p:nvPr/>
        </p:nvPicPr>
        <p:blipFill>
          <a:blip r:embed="rId5"/>
          <a:stretch>
            <a:fillRect/>
          </a:stretch>
        </p:blipFill>
        <p:spPr>
          <a:xfrm>
            <a:off x="9127836" y="103153"/>
            <a:ext cx="2854352" cy="1234551"/>
          </a:xfrm>
          <a:prstGeom prst="rect">
            <a:avLst/>
          </a:prstGeom>
        </p:spPr>
      </p:pic>
      <p:pic>
        <p:nvPicPr>
          <p:cNvPr id="7" name="Picture 6"/>
          <p:cNvPicPr>
            <a:picLocks noChangeAspect="1"/>
          </p:cNvPicPr>
          <p:nvPr/>
        </p:nvPicPr>
        <p:blipFill rotWithShape="1">
          <a:blip r:embed="rId6"/>
          <a:srcRect l="972"/>
          <a:stretch/>
        </p:blipFill>
        <p:spPr>
          <a:xfrm>
            <a:off x="8971888" y="1088202"/>
            <a:ext cx="3220112" cy="1047479"/>
          </a:xfrm>
          <a:prstGeom prst="rect">
            <a:avLst/>
          </a:prstGeom>
        </p:spPr>
      </p:pic>
      <p:pic>
        <p:nvPicPr>
          <p:cNvPr id="8" name="Picture 7"/>
          <p:cNvPicPr>
            <a:picLocks noChangeAspect="1"/>
          </p:cNvPicPr>
          <p:nvPr/>
        </p:nvPicPr>
        <p:blipFill>
          <a:blip r:embed="rId7"/>
          <a:stretch>
            <a:fillRect/>
          </a:stretch>
        </p:blipFill>
        <p:spPr>
          <a:xfrm>
            <a:off x="8367701" y="3916020"/>
            <a:ext cx="3292902" cy="1893913"/>
          </a:xfrm>
          <a:prstGeom prst="rect">
            <a:avLst/>
          </a:prstGeom>
        </p:spPr>
      </p:pic>
      <p:pic>
        <p:nvPicPr>
          <p:cNvPr id="21" name="Picture 20"/>
          <p:cNvPicPr>
            <a:picLocks noChangeAspect="1"/>
          </p:cNvPicPr>
          <p:nvPr/>
        </p:nvPicPr>
        <p:blipFill>
          <a:blip r:embed="rId8"/>
          <a:stretch>
            <a:fillRect/>
          </a:stretch>
        </p:blipFill>
        <p:spPr>
          <a:xfrm>
            <a:off x="9558069" y="5077614"/>
            <a:ext cx="2571255" cy="1743633"/>
          </a:xfrm>
          <a:prstGeom prst="rect">
            <a:avLst/>
          </a:prstGeom>
        </p:spPr>
      </p:pic>
    </p:spTree>
    <p:extLst>
      <p:ext uri="{BB962C8B-B14F-4D97-AF65-F5344CB8AC3E}">
        <p14:creationId xmlns:p14="http://schemas.microsoft.com/office/powerpoint/2010/main" val="317167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9" presetClass="emph" presetSubtype="0" grpId="1" nodeType="withEffect">
                                  <p:stCondLst>
                                    <p:cond delay="0"/>
                                  </p:stCondLst>
                                  <p:childTnLst>
                                    <p:set>
                                      <p:cBhvr rctx="PPT">
                                        <p:cTn id="29" dur="indefinite"/>
                                        <p:tgtEl>
                                          <p:spTgt spid="5"/>
                                        </p:tgtEl>
                                        <p:attrNameLst>
                                          <p:attrName>style.opacity</p:attrName>
                                        </p:attrNameLst>
                                      </p:cBhvr>
                                      <p:to>
                                        <p:strVal val="0.5"/>
                                      </p:to>
                                    </p:set>
                                    <p:animEffect filter="image" prLst="opacity: 0.5">
                                      <p:cBhvr rctx="IE">
                                        <p:cTn id="30" dur="indefinite"/>
                                        <p:tgtEl>
                                          <p:spTgt spid="5"/>
                                        </p:tgtEl>
                                      </p:cBhvr>
                                    </p:animEffect>
                                  </p:childTnLst>
                                </p:cTn>
                              </p:par>
                              <p:par>
                                <p:cTn id="31" presetID="9" presetClass="emph" presetSubtype="0" nodeType="withEffect">
                                  <p:stCondLst>
                                    <p:cond delay="0"/>
                                  </p:stCondLst>
                                  <p:childTnLst>
                                    <p:set>
                                      <p:cBhvr rctx="PPT">
                                        <p:cTn id="32" dur="indefinite"/>
                                        <p:tgtEl>
                                          <p:spTgt spid="4"/>
                                        </p:tgtEl>
                                        <p:attrNameLst>
                                          <p:attrName>style.opacity</p:attrName>
                                        </p:attrNameLst>
                                      </p:cBhvr>
                                      <p:to>
                                        <p:strVal val="0.5"/>
                                      </p:to>
                                    </p:set>
                                    <p:animEffect filter="image" prLst="opacity: 0.5">
                                      <p:cBhvr rctx="IE">
                                        <p:cTn id="33" dur="indefinite"/>
                                        <p:tgtEl>
                                          <p:spTgt spid="4"/>
                                        </p:tgtEl>
                                      </p:cBhvr>
                                    </p:animEffect>
                                  </p:childTnLst>
                                </p:cTn>
                              </p:par>
                              <p:par>
                                <p:cTn id="34" presetID="9" presetClass="emph" presetSubtype="0" nodeType="withEffect">
                                  <p:stCondLst>
                                    <p:cond delay="0"/>
                                  </p:stCondLst>
                                  <p:childTnLst>
                                    <p:set>
                                      <p:cBhvr rctx="PPT">
                                        <p:cTn id="35" dur="indefinite"/>
                                        <p:tgtEl>
                                          <p:spTgt spid="12"/>
                                        </p:tgtEl>
                                        <p:attrNameLst>
                                          <p:attrName>style.opacity</p:attrName>
                                        </p:attrNameLst>
                                      </p:cBhvr>
                                      <p:to>
                                        <p:strVal val="0.5"/>
                                      </p:to>
                                    </p:set>
                                    <p:animEffect filter="image" prLst="opacity: 0.5">
                                      <p:cBhvr rctx="IE">
                                        <p:cTn id="36" dur="indefinite"/>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9" presetClass="emph" presetSubtype="0" grpId="1" nodeType="withEffect">
                                  <p:stCondLst>
                                    <p:cond delay="0"/>
                                  </p:stCondLst>
                                  <p:childTnLst>
                                    <p:set>
                                      <p:cBhvr rctx="PPT">
                                        <p:cTn id="46" dur="indefinite"/>
                                        <p:tgtEl>
                                          <p:spTgt spid="10"/>
                                        </p:tgtEl>
                                        <p:attrNameLst>
                                          <p:attrName>style.opacity</p:attrName>
                                        </p:attrNameLst>
                                      </p:cBhvr>
                                      <p:to>
                                        <p:strVal val="0.5"/>
                                      </p:to>
                                    </p:set>
                                    <p:animEffect filter="image" prLst="opacity: 0.5">
                                      <p:cBhvr rctx="IE">
                                        <p:cTn id="47" dur="indefinite"/>
                                        <p:tgtEl>
                                          <p:spTgt spid="10"/>
                                        </p:tgtEl>
                                      </p:cBhvr>
                                    </p:animEffect>
                                  </p:childTnLst>
                                </p:cTn>
                              </p:par>
                              <p:par>
                                <p:cTn id="48" presetID="9" presetClass="emph" presetSubtype="0" nodeType="withEffect">
                                  <p:stCondLst>
                                    <p:cond delay="0"/>
                                  </p:stCondLst>
                                  <p:childTnLst>
                                    <p:set>
                                      <p:cBhvr rctx="PPT">
                                        <p:cTn id="49" dur="indefinite"/>
                                        <p:tgtEl>
                                          <p:spTgt spid="13"/>
                                        </p:tgtEl>
                                        <p:attrNameLst>
                                          <p:attrName>style.opacity</p:attrName>
                                        </p:attrNameLst>
                                      </p:cBhvr>
                                      <p:to>
                                        <p:strVal val="0.5"/>
                                      </p:to>
                                    </p:set>
                                    <p:animEffect filter="image" prLst="opacity: 0.5">
                                      <p:cBhvr rctx="IE">
                                        <p:cTn id="50" dur="indefinite"/>
                                        <p:tgtEl>
                                          <p:spTgt spid="13"/>
                                        </p:tgtEl>
                                      </p:cBhvr>
                                    </p:animEffect>
                                  </p:childTnLst>
                                </p:cTn>
                              </p:par>
                              <p:par>
                                <p:cTn id="51" presetID="9" presetClass="emph" presetSubtype="0" grpId="1" nodeType="withEffect">
                                  <p:stCondLst>
                                    <p:cond delay="0"/>
                                  </p:stCondLst>
                                  <p:childTnLst>
                                    <p:set>
                                      <p:cBhvr rctx="PPT">
                                        <p:cTn id="52" dur="indefinite"/>
                                        <p:tgtEl>
                                          <p:spTgt spid="18"/>
                                        </p:tgtEl>
                                        <p:attrNameLst>
                                          <p:attrName>style.opacity</p:attrName>
                                        </p:attrNameLst>
                                      </p:cBhvr>
                                      <p:to>
                                        <p:strVal val="0.5"/>
                                      </p:to>
                                    </p:set>
                                    <p:animEffect filter="image" prLst="opacity: 0.5">
                                      <p:cBhvr rctx="IE">
                                        <p:cTn id="53" dur="indefinite"/>
                                        <p:tgtEl>
                                          <p:spTgt spid="18"/>
                                        </p:tgtEl>
                                      </p:cBhvr>
                                    </p:animEffect>
                                  </p:childTnLst>
                                </p:cTn>
                              </p:par>
                              <p:par>
                                <p:cTn id="54" presetID="9" presetClass="emph" presetSubtype="0" grpId="1" nodeType="withEffect">
                                  <p:stCondLst>
                                    <p:cond delay="0"/>
                                  </p:stCondLst>
                                  <p:childTnLst>
                                    <p:set>
                                      <p:cBhvr rctx="PPT">
                                        <p:cTn id="55" dur="indefinite"/>
                                        <p:tgtEl>
                                          <p:spTgt spid="17"/>
                                        </p:tgtEl>
                                        <p:attrNameLst>
                                          <p:attrName>style.opacity</p:attrName>
                                        </p:attrNameLst>
                                      </p:cBhvr>
                                      <p:to>
                                        <p:strVal val="0.5"/>
                                      </p:to>
                                    </p:set>
                                    <p:animEffect filter="image" prLst="opacity: 0.5">
                                      <p:cBhvr rctx="IE">
                                        <p:cTn id="56" dur="indefinite"/>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P spid="16" grpId="0" animBg="1"/>
      <p:bldP spid="17" grpId="0" animBg="1"/>
      <p:bldP spid="17" grpId="1" animBg="1"/>
      <p:bldP spid="18" grpId="0"/>
      <p:bldP spid="18" grpId="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code description (code lines)</a:t>
            </a:r>
          </a:p>
        </p:txBody>
      </p:sp>
      <p:sp>
        <p:nvSpPr>
          <p:cNvPr id="3" name="Rectangle 2"/>
          <p:cNvSpPr/>
          <p:nvPr/>
        </p:nvSpPr>
        <p:spPr>
          <a:xfrm>
            <a:off x="656213" y="1776952"/>
            <a:ext cx="11535787" cy="5047536"/>
          </a:xfrm>
          <a:prstGeom prst="rect">
            <a:avLst/>
          </a:prstGeom>
        </p:spPr>
        <p:txBody>
          <a:bodyPr wrap="square">
            <a:spAutoFit/>
          </a:bodyPr>
          <a:lstStyle/>
          <a:p>
            <a:pPr marL="342900" indent="-342900">
              <a:buAutoNum type="arabicPeriod"/>
            </a:pPr>
            <a:r>
              <a:rPr lang="en-US" sz="1400" dirty="0"/>
              <a:t>Enter folder architecture by condition, participant, and task and trial (1-94)</a:t>
            </a:r>
          </a:p>
          <a:p>
            <a:pPr marL="342900" indent="-342900">
              <a:buAutoNum type="arabicPeriod"/>
            </a:pPr>
            <a:endParaRPr lang="en-US" sz="1400" dirty="0"/>
          </a:p>
          <a:p>
            <a:pPr marL="342900" indent="-342900">
              <a:buAutoNum type="arabicPeriod"/>
            </a:pPr>
            <a:r>
              <a:rPr lang="en-US" sz="1400" dirty="0"/>
              <a:t>It </a:t>
            </a:r>
            <a:r>
              <a:rPr lang="en-US" sz="1400" dirty="0" smtClean="0"/>
              <a:t>takes all the frames contained in the signal (95-114</a:t>
            </a:r>
            <a:r>
              <a:rPr lang="en-US" sz="1400" dirty="0"/>
              <a:t>)</a:t>
            </a:r>
          </a:p>
          <a:p>
            <a:pPr marL="342900" indent="-342900">
              <a:buAutoNum type="arabicPeriod"/>
            </a:pPr>
            <a:endParaRPr lang="en-US" sz="1400" dirty="0"/>
          </a:p>
          <a:p>
            <a:pPr marL="342900" indent="-342900">
              <a:buAutoNum type="arabicPeriod"/>
            </a:pPr>
            <a:r>
              <a:rPr lang="en-US" sz="1400" dirty="0"/>
              <a:t>Check for axis inversion, by displaying AV left and right shank, y axis. If the user agrees to invert axes, all x and y ACC and AV are changing sign (</a:t>
            </a:r>
            <a:r>
              <a:rPr lang="en-US" sz="1400" dirty="0" smtClean="0"/>
              <a:t>129-145)</a:t>
            </a:r>
            <a:endParaRPr lang="en-US" sz="1400" dirty="0"/>
          </a:p>
          <a:p>
            <a:pPr marL="342900" indent="-342900">
              <a:buAutoNum type="arabicPeriod"/>
            </a:pPr>
            <a:endParaRPr lang="en-US" sz="1400" dirty="0"/>
          </a:p>
          <a:p>
            <a:pPr marL="342900" indent="-342900">
              <a:buAutoNum type="arabicPeriod"/>
            </a:pPr>
            <a:r>
              <a:rPr lang="en-US" sz="1400" dirty="0"/>
              <a:t>High-pass filter to remove the drift from the position (order=5, cutoff=1) + display the filtered and non-filtered signal (145-160)</a:t>
            </a:r>
          </a:p>
          <a:p>
            <a:pPr marL="342900" indent="-342900">
              <a:buAutoNum type="arabicPeriod"/>
            </a:pPr>
            <a:endParaRPr lang="en-US" sz="1400" dirty="0"/>
          </a:p>
          <a:p>
            <a:pPr marL="342900" indent="-342900">
              <a:buAutoNum type="arabicPeriod"/>
            </a:pPr>
            <a:r>
              <a:rPr lang="en-US" sz="1400" dirty="0"/>
              <a:t>Detects heel strike using x left and </a:t>
            </a:r>
            <a:r>
              <a:rPr lang="en-US" sz="1400" dirty="0" smtClean="0"/>
              <a:t>right x </a:t>
            </a:r>
            <a:r>
              <a:rPr lang="en-US" sz="1400" dirty="0"/>
              <a:t>foot </a:t>
            </a:r>
            <a:r>
              <a:rPr lang="en-US" sz="1400" dirty="0" err="1"/>
              <a:t>Pos</a:t>
            </a:r>
            <a:r>
              <a:rPr lang="en-US" sz="1400" dirty="0"/>
              <a:t> </a:t>
            </a:r>
            <a:r>
              <a:rPr lang="en-US" sz="1400" dirty="0" smtClean="0"/>
              <a:t>(168-177)</a:t>
            </a:r>
          </a:p>
          <a:p>
            <a:pPr marL="342900" indent="-342900">
              <a:buAutoNum type="arabicPeriod"/>
            </a:pPr>
            <a:endParaRPr lang="en-US" sz="1400" dirty="0"/>
          </a:p>
          <a:p>
            <a:pPr marL="342900" indent="-342900">
              <a:buAutoNum type="arabicPeriod"/>
            </a:pPr>
            <a:r>
              <a:rPr lang="en-US" sz="1400" u="sng" dirty="0" smtClean="0"/>
              <a:t>If the gait tasks are 2MWT or 6MWT</a:t>
            </a:r>
            <a:r>
              <a:rPr lang="en-US" sz="1400" dirty="0" smtClean="0"/>
              <a:t>, a plot with only the right x position with the automatic detected peaks is provided (177-189)</a:t>
            </a:r>
          </a:p>
          <a:p>
            <a:pPr marL="342900" indent="-342900">
              <a:buAutoNum type="arabicPeriod"/>
            </a:pPr>
            <a:endParaRPr lang="en-US" sz="1400" dirty="0"/>
          </a:p>
          <a:p>
            <a:pPr marL="342900" indent="-342900">
              <a:buAutoNum type="arabicPeriod"/>
            </a:pPr>
            <a:r>
              <a:rPr lang="en-US" sz="1400" u="sng" dirty="0"/>
              <a:t>If the gait tasks are 2MWT or 6MWT</a:t>
            </a:r>
            <a:r>
              <a:rPr lang="en-US" sz="1400" dirty="0"/>
              <a:t>, </a:t>
            </a:r>
            <a:r>
              <a:rPr lang="en-US" sz="1400" dirty="0" smtClean="0"/>
              <a:t>it is asked if the automatic segmentation on the right side is correct. Two options are provided, ‘delete some peaks’ and ‘add some peaks’, and in both cases it is asked the user to identify a point on the vertical axis that will be used as filter for the peaks.</a:t>
            </a:r>
            <a:br>
              <a:rPr lang="en-US" sz="1400" dirty="0" smtClean="0"/>
            </a:br>
            <a:r>
              <a:rPr lang="en-US" sz="1400" dirty="0" smtClean="0"/>
              <a:t>In case the option ‘delete some peaks’ will be identified, the automatic detected peaks will be further filtered removing those below the y level indicated by the user (196-207)</a:t>
            </a:r>
            <a:br>
              <a:rPr lang="en-US" sz="1400" dirty="0" smtClean="0"/>
            </a:br>
            <a:r>
              <a:rPr lang="en-US" sz="1400" dirty="0" smtClean="0"/>
              <a:t>In case the option ‘add some peaks’ is selected, all the peaks are detected again and then filtered based on the y level indicated by the user (209-220)</a:t>
            </a:r>
          </a:p>
          <a:p>
            <a:pPr marL="342900" indent="-342900">
              <a:buAutoNum type="arabicPeriod"/>
            </a:pPr>
            <a:endParaRPr lang="en-US" sz="1400" dirty="0"/>
          </a:p>
          <a:p>
            <a:pPr marL="342900" indent="-342900">
              <a:buAutoNum type="arabicPeriod"/>
            </a:pPr>
            <a:r>
              <a:rPr lang="en-US" sz="1400" u="sng" dirty="0"/>
              <a:t>If the gait tasks are 2MWT or 6MWT</a:t>
            </a:r>
            <a:r>
              <a:rPr lang="en-US" sz="1400" dirty="0" smtClean="0"/>
              <a:t>, the final peaks are displayed once again to the user. If the user is not satisfied, there is no way to further modify the peaks, so the user should stop the code and repeat. If the user agrees, a click on the figure should allow the code to proceed (228-236)</a:t>
            </a:r>
          </a:p>
          <a:p>
            <a:pPr marL="342900" indent="-342900">
              <a:buAutoNum type="arabicPeriod"/>
            </a:pPr>
            <a:endParaRPr lang="en-US" sz="1400" dirty="0"/>
          </a:p>
          <a:p>
            <a:pPr marL="342900" indent="-342900">
              <a:buAutoNum type="arabicPeriod"/>
            </a:pPr>
            <a:r>
              <a:rPr lang="en-US" sz="1400" u="sng" dirty="0"/>
              <a:t>If the gait tasks are 2MWT or 6MWT</a:t>
            </a:r>
            <a:r>
              <a:rPr lang="en-US" sz="1400" dirty="0" smtClean="0"/>
              <a:t>, the steps 6-7-8 are repeated for the left side (236-302)</a:t>
            </a:r>
          </a:p>
          <a:p>
            <a:endParaRPr lang="en-US" sz="1400" dirty="0"/>
          </a:p>
        </p:txBody>
      </p:sp>
    </p:spTree>
    <p:extLst>
      <p:ext uri="{BB962C8B-B14F-4D97-AF65-F5344CB8AC3E}">
        <p14:creationId xmlns:p14="http://schemas.microsoft.com/office/powerpoint/2010/main" val="33407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code description (code lines</a:t>
            </a:r>
            <a:r>
              <a:rPr lang="en-US" dirty="0" smtClean="0"/>
              <a:t>) – pt2</a:t>
            </a:r>
            <a:endParaRPr lang="en-US" dirty="0"/>
          </a:p>
        </p:txBody>
      </p:sp>
      <p:sp>
        <p:nvSpPr>
          <p:cNvPr id="3" name="Rectangle 2"/>
          <p:cNvSpPr/>
          <p:nvPr/>
        </p:nvSpPr>
        <p:spPr>
          <a:xfrm>
            <a:off x="656213" y="1776952"/>
            <a:ext cx="11535787" cy="4185761"/>
          </a:xfrm>
          <a:prstGeom prst="rect">
            <a:avLst/>
          </a:prstGeom>
        </p:spPr>
        <p:txBody>
          <a:bodyPr wrap="square">
            <a:spAutoFit/>
          </a:bodyPr>
          <a:lstStyle/>
          <a:p>
            <a:pPr marL="342900" indent="-342900">
              <a:buFont typeface="+mj-lt"/>
              <a:buAutoNum type="arabicPeriod" startAt="10"/>
            </a:pPr>
            <a:r>
              <a:rPr lang="en-US" sz="1400" u="sng" dirty="0" smtClean="0"/>
              <a:t>If </a:t>
            </a:r>
            <a:r>
              <a:rPr lang="en-US" sz="1400" u="sng" dirty="0"/>
              <a:t>the gait tasks </a:t>
            </a:r>
            <a:r>
              <a:rPr lang="en-US" sz="1400" u="sng" dirty="0" smtClean="0"/>
              <a:t>is a 10MWT, </a:t>
            </a:r>
            <a:r>
              <a:rPr lang="en-US" sz="1400" dirty="0" smtClean="0"/>
              <a:t>the automatic segmentation is displayed  in one unique figure overlapping the left and right side (304-320)</a:t>
            </a:r>
          </a:p>
          <a:p>
            <a:pPr marL="342900" indent="-342900">
              <a:buAutoNum type="arabicPeriod" startAt="10"/>
            </a:pPr>
            <a:endParaRPr lang="en-US" sz="1400" dirty="0"/>
          </a:p>
          <a:p>
            <a:pPr marL="342900" indent="-342900">
              <a:buFontTx/>
              <a:buAutoNum type="arabicPeriod" startAt="10"/>
            </a:pPr>
            <a:r>
              <a:rPr lang="en-US" sz="1400" u="sng" dirty="0"/>
              <a:t>If the gait tasks is a 10MWT, </a:t>
            </a:r>
            <a:r>
              <a:rPr lang="en-US" sz="1400" dirty="0" smtClean="0"/>
              <a:t>the user is asked to confirm of modify the automatic peak detection on the right side. Three options are provided, ‘delete peaks’, ‘add peaks’, and ‘select all peaks again’</a:t>
            </a:r>
            <a:br>
              <a:rPr lang="en-US" sz="1400" dirty="0" smtClean="0"/>
            </a:br>
            <a:r>
              <a:rPr lang="en-US" sz="1400" dirty="0" smtClean="0"/>
              <a:t>In case </a:t>
            </a:r>
            <a:r>
              <a:rPr lang="en-US" sz="1400" dirty="0"/>
              <a:t>‘select all peaks again</a:t>
            </a:r>
            <a:r>
              <a:rPr lang="en-US" sz="1400" dirty="0" smtClean="0"/>
              <a:t>’ is selected, the user is asked to detect all the peaks on the right side again, in order (321-337)</a:t>
            </a:r>
            <a:br>
              <a:rPr lang="en-US" sz="1400" dirty="0" smtClean="0"/>
            </a:br>
            <a:r>
              <a:rPr lang="en-US" sz="1400" dirty="0" smtClean="0"/>
              <a:t>In case ‘add peaks’ is selected, the user is asked to add peaks the automatic detection missed; a specific order is not required (338-351)</a:t>
            </a:r>
            <a:br>
              <a:rPr lang="en-US" sz="1400" dirty="0" smtClean="0"/>
            </a:br>
            <a:r>
              <a:rPr lang="en-US" sz="1400" dirty="0" smtClean="0"/>
              <a:t>In case ‘delete peaks’ is detected, the user can detect some peaks automatically selected to be deleted. The code will automatically detect the closest peaks to the position of the user, and delete them (352-369)</a:t>
            </a:r>
            <a:r>
              <a:rPr lang="en-US" sz="1400" u="sng" dirty="0"/>
              <a:t> </a:t>
            </a:r>
            <a:endParaRPr lang="en-US" sz="1400" u="sng" dirty="0" smtClean="0"/>
          </a:p>
          <a:p>
            <a:pPr marL="342900" indent="-342900">
              <a:buFontTx/>
              <a:buAutoNum type="arabicPeriod" startAt="10"/>
            </a:pPr>
            <a:endParaRPr lang="en-US" sz="1400" u="sng" dirty="0"/>
          </a:p>
          <a:p>
            <a:pPr marL="342900" indent="-342900">
              <a:buFontTx/>
              <a:buAutoNum type="arabicPeriod" startAt="10"/>
            </a:pPr>
            <a:r>
              <a:rPr lang="en-US" sz="1400" u="sng" dirty="0" smtClean="0"/>
              <a:t>If </a:t>
            </a:r>
            <a:r>
              <a:rPr lang="en-US" sz="1400" u="sng" dirty="0"/>
              <a:t>the gait tasks is a 10MWT</a:t>
            </a:r>
            <a:r>
              <a:rPr lang="en-US" sz="1400" dirty="0"/>
              <a:t>, the steps 6-7-8 are repeated for the left side (370-420)</a:t>
            </a:r>
          </a:p>
          <a:p>
            <a:endParaRPr lang="en-US" sz="1400" dirty="0"/>
          </a:p>
          <a:p>
            <a:pPr marL="342900" indent="-342900">
              <a:buFont typeface="+mj-lt"/>
              <a:buAutoNum type="arabicPeriod" startAt="13"/>
            </a:pPr>
            <a:r>
              <a:rPr lang="en-US" sz="1400" u="sng" dirty="0"/>
              <a:t>If the gait tasks is a 10MWT</a:t>
            </a:r>
            <a:r>
              <a:rPr lang="en-US" sz="1400" dirty="0" smtClean="0"/>
              <a:t>, </a:t>
            </a:r>
            <a:r>
              <a:rPr lang="en-US" sz="1400" dirty="0"/>
              <a:t>the final peaks are displayed once again to the user. If the user is not satisfied, there is no way to further modify the peaks, so the user should stop the code and repeat. If the user agrees, a click on the figure should allow the code to </a:t>
            </a:r>
            <a:r>
              <a:rPr lang="en-US" sz="1400" dirty="0" smtClean="0"/>
              <a:t>proceed</a:t>
            </a:r>
            <a:r>
              <a:rPr lang="en-US" sz="1400" dirty="0"/>
              <a:t> </a:t>
            </a:r>
            <a:r>
              <a:rPr lang="en-US" sz="1400" dirty="0" smtClean="0"/>
              <a:t>(421-447)</a:t>
            </a:r>
            <a:endParaRPr lang="en-US" sz="1400" dirty="0"/>
          </a:p>
          <a:p>
            <a:pPr marL="342900" indent="-342900">
              <a:buAutoNum type="arabicPeriod" startAt="13"/>
            </a:pPr>
            <a:endParaRPr lang="en-US" sz="1400" dirty="0"/>
          </a:p>
          <a:p>
            <a:pPr marL="342900" indent="-342900">
              <a:buAutoNum type="arabicPeriod" startAt="13"/>
            </a:pPr>
            <a:r>
              <a:rPr lang="en-US" sz="1400" dirty="0"/>
              <a:t>Toe off detection using the heel strikes and the x left and right foot </a:t>
            </a:r>
            <a:r>
              <a:rPr lang="en-US" sz="1400" dirty="0" err="1"/>
              <a:t>Pos</a:t>
            </a:r>
            <a:r>
              <a:rPr lang="en-US" sz="1400" dirty="0"/>
              <a:t> </a:t>
            </a:r>
            <a:r>
              <a:rPr lang="en-US" sz="1400" dirty="0" smtClean="0"/>
              <a:t>(450-440)</a:t>
            </a:r>
            <a:endParaRPr lang="en-US" sz="1400" dirty="0"/>
          </a:p>
          <a:p>
            <a:pPr marL="342900" indent="-342900">
              <a:buAutoNum type="arabicPeriod" startAt="13"/>
            </a:pPr>
            <a:endParaRPr lang="en-US" sz="1400" dirty="0"/>
          </a:p>
          <a:p>
            <a:pPr marL="342900" indent="-342900">
              <a:buAutoNum type="arabicPeriod" startAt="13"/>
            </a:pPr>
            <a:r>
              <a:rPr lang="en-US" sz="1400" dirty="0"/>
              <a:t>Segmentation and interpolation of all the available data </a:t>
            </a:r>
            <a:r>
              <a:rPr lang="en-US" sz="1400" dirty="0" smtClean="0"/>
              <a:t>(464-496)</a:t>
            </a:r>
            <a:endParaRPr lang="en-US" sz="1400" dirty="0"/>
          </a:p>
          <a:p>
            <a:pPr marL="342900" indent="-342900">
              <a:buAutoNum type="arabicPeriod" startAt="13"/>
            </a:pPr>
            <a:endParaRPr lang="en-US" sz="1400" dirty="0"/>
          </a:p>
          <a:p>
            <a:pPr marL="342900" indent="-342900">
              <a:buAutoNum type="arabicPeriod" startAt="13"/>
            </a:pPr>
            <a:r>
              <a:rPr lang="en-US" sz="1400" dirty="0"/>
              <a:t>Saving and plotting </a:t>
            </a:r>
            <a:r>
              <a:rPr lang="en-US" sz="1400" dirty="0" smtClean="0"/>
              <a:t>(499-579)</a:t>
            </a:r>
            <a:endParaRPr lang="en-US" sz="1400" dirty="0"/>
          </a:p>
        </p:txBody>
      </p:sp>
    </p:spTree>
    <p:extLst>
      <p:ext uri="{BB962C8B-B14F-4D97-AF65-F5344CB8AC3E}">
        <p14:creationId xmlns:p14="http://schemas.microsoft.com/office/powerpoint/2010/main" val="270425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checks of the code</a:t>
            </a:r>
          </a:p>
        </p:txBody>
      </p:sp>
      <p:pic>
        <p:nvPicPr>
          <p:cNvPr id="3" name="Picture 2"/>
          <p:cNvPicPr>
            <a:picLocks noChangeAspect="1"/>
          </p:cNvPicPr>
          <p:nvPr/>
        </p:nvPicPr>
        <p:blipFill>
          <a:blip r:embed="rId2"/>
          <a:stretch>
            <a:fillRect/>
          </a:stretch>
        </p:blipFill>
        <p:spPr>
          <a:xfrm>
            <a:off x="458638" y="1348768"/>
            <a:ext cx="3304988" cy="3657600"/>
          </a:xfrm>
          <a:prstGeom prst="rect">
            <a:avLst/>
          </a:prstGeom>
        </p:spPr>
      </p:pic>
      <p:pic>
        <p:nvPicPr>
          <p:cNvPr id="4" name="Picture 3"/>
          <p:cNvPicPr>
            <a:picLocks noChangeAspect="1"/>
          </p:cNvPicPr>
          <p:nvPr/>
        </p:nvPicPr>
        <p:blipFill rotWithShape="1">
          <a:blip r:embed="rId3"/>
          <a:srcRect l="-1" r="1505"/>
          <a:stretch/>
        </p:blipFill>
        <p:spPr>
          <a:xfrm>
            <a:off x="4007336" y="3030920"/>
            <a:ext cx="3238853" cy="3657600"/>
          </a:xfrm>
          <a:prstGeom prst="rect">
            <a:avLst/>
          </a:prstGeom>
        </p:spPr>
      </p:pic>
      <p:sp>
        <p:nvSpPr>
          <p:cNvPr id="5" name="TextBox 4"/>
          <p:cNvSpPr txBox="1"/>
          <p:nvPr/>
        </p:nvSpPr>
        <p:spPr>
          <a:xfrm>
            <a:off x="1041456" y="5098211"/>
            <a:ext cx="2139351" cy="369332"/>
          </a:xfrm>
          <a:prstGeom prst="rect">
            <a:avLst/>
          </a:prstGeom>
          <a:noFill/>
        </p:spPr>
        <p:txBody>
          <a:bodyPr wrap="square" rtlCol="0">
            <a:spAutoFit/>
          </a:bodyPr>
          <a:lstStyle/>
          <a:p>
            <a:pPr algn="ctr"/>
            <a:r>
              <a:rPr lang="en-US" dirty="0"/>
              <a:t>Axis orientation</a:t>
            </a:r>
          </a:p>
        </p:txBody>
      </p:sp>
      <p:sp>
        <p:nvSpPr>
          <p:cNvPr id="6" name="TextBox 5"/>
          <p:cNvSpPr txBox="1"/>
          <p:nvPr/>
        </p:nvSpPr>
        <p:spPr>
          <a:xfrm>
            <a:off x="4424546" y="2069572"/>
            <a:ext cx="2404431" cy="1107996"/>
          </a:xfrm>
          <a:prstGeom prst="rect">
            <a:avLst/>
          </a:prstGeom>
          <a:noFill/>
        </p:spPr>
        <p:txBody>
          <a:bodyPr wrap="square" rtlCol="0">
            <a:spAutoFit/>
          </a:bodyPr>
          <a:lstStyle/>
          <a:p>
            <a:pPr algn="ctr"/>
            <a:r>
              <a:rPr lang="en-US" dirty="0"/>
              <a:t>Peak </a:t>
            </a:r>
            <a:r>
              <a:rPr lang="en-US" dirty="0" smtClean="0"/>
              <a:t>detection*</a:t>
            </a:r>
            <a:endParaRPr lang="en-US" dirty="0"/>
          </a:p>
          <a:p>
            <a:pPr algn="ctr"/>
            <a:r>
              <a:rPr lang="en-US" sz="1200" dirty="0"/>
              <a:t>(manual peak detection required in case the segmentation is not considered good)</a:t>
            </a:r>
          </a:p>
          <a:p>
            <a:pPr algn="ctr"/>
            <a:endParaRPr lang="en-US" sz="1200" dirty="0"/>
          </a:p>
        </p:txBody>
      </p:sp>
      <p:sp>
        <p:nvSpPr>
          <p:cNvPr id="7" name="TextBox 6"/>
          <p:cNvSpPr txBox="1"/>
          <p:nvPr/>
        </p:nvSpPr>
        <p:spPr>
          <a:xfrm>
            <a:off x="8197068" y="506602"/>
            <a:ext cx="3536294" cy="553998"/>
          </a:xfrm>
          <a:prstGeom prst="rect">
            <a:avLst/>
          </a:prstGeom>
          <a:noFill/>
        </p:spPr>
        <p:txBody>
          <a:bodyPr wrap="square" rtlCol="0">
            <a:spAutoFit/>
          </a:bodyPr>
          <a:lstStyle/>
          <a:p>
            <a:pPr algn="ctr"/>
            <a:r>
              <a:rPr lang="en-US" dirty="0"/>
              <a:t>Filtering</a:t>
            </a:r>
          </a:p>
          <a:p>
            <a:pPr algn="ctr"/>
            <a:r>
              <a:rPr lang="en-US" sz="1200" dirty="0"/>
              <a:t>(variable </a:t>
            </a:r>
            <a:r>
              <a:rPr lang="en-US" sz="1200" i="1" dirty="0" err="1"/>
              <a:t>plot_verbosity</a:t>
            </a:r>
            <a:r>
              <a:rPr lang="en-US" sz="1200" i="1" dirty="0"/>
              <a:t>=0</a:t>
            </a:r>
            <a:r>
              <a:rPr lang="en-US" sz="1200" dirty="0"/>
              <a:t> can turn off these plots)</a:t>
            </a:r>
          </a:p>
        </p:txBody>
      </p:sp>
      <p:pic>
        <p:nvPicPr>
          <p:cNvPr id="8" name="Picture 7"/>
          <p:cNvPicPr>
            <a:picLocks noChangeAspect="1"/>
          </p:cNvPicPr>
          <p:nvPr/>
        </p:nvPicPr>
        <p:blipFill>
          <a:blip r:embed="rId4"/>
          <a:stretch>
            <a:fillRect/>
          </a:stretch>
        </p:blipFill>
        <p:spPr>
          <a:xfrm>
            <a:off x="8234707" y="1202076"/>
            <a:ext cx="3383280" cy="2677062"/>
          </a:xfrm>
          <a:prstGeom prst="rect">
            <a:avLst/>
          </a:prstGeom>
        </p:spPr>
      </p:pic>
      <p:pic>
        <p:nvPicPr>
          <p:cNvPr id="9" name="Picture 8"/>
          <p:cNvPicPr>
            <a:picLocks noChangeAspect="1"/>
          </p:cNvPicPr>
          <p:nvPr/>
        </p:nvPicPr>
        <p:blipFill>
          <a:blip r:embed="rId5"/>
          <a:stretch>
            <a:fillRect/>
          </a:stretch>
        </p:blipFill>
        <p:spPr>
          <a:xfrm>
            <a:off x="8234707" y="3969831"/>
            <a:ext cx="3383280" cy="2622762"/>
          </a:xfrm>
          <a:prstGeom prst="rect">
            <a:avLst/>
          </a:prstGeom>
        </p:spPr>
      </p:pic>
      <p:sp>
        <p:nvSpPr>
          <p:cNvPr id="10" name="TextBox 9"/>
          <p:cNvSpPr txBox="1"/>
          <p:nvPr/>
        </p:nvSpPr>
        <p:spPr>
          <a:xfrm>
            <a:off x="4143188" y="1367522"/>
            <a:ext cx="3518059" cy="646331"/>
          </a:xfrm>
          <a:prstGeom prst="rect">
            <a:avLst/>
          </a:prstGeom>
          <a:noFill/>
        </p:spPr>
        <p:txBody>
          <a:bodyPr wrap="square" rtlCol="0">
            <a:spAutoFit/>
          </a:bodyPr>
          <a:lstStyle/>
          <a:p>
            <a:pPr algn="just"/>
            <a:r>
              <a:rPr lang="en-US" sz="1200" b="1" dirty="0" smtClean="0">
                <a:solidFill>
                  <a:srgbClr val="FF0000"/>
                </a:solidFill>
              </a:rPr>
              <a:t>*Attention: this part has been updated, read the code description to understand how to deal with it (points 7 and 11)</a:t>
            </a:r>
          </a:p>
        </p:txBody>
      </p:sp>
    </p:spTree>
    <p:extLst>
      <p:ext uri="{BB962C8B-B14F-4D97-AF65-F5344CB8AC3E}">
        <p14:creationId xmlns:p14="http://schemas.microsoft.com/office/powerpoint/2010/main" val="1940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9" presetClass="emph" presetSubtype="0" nodeType="withEffect">
                                  <p:stCondLst>
                                    <p:cond delay="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6E7B-60F3-F0AB-04DC-8AA2549D2649}"/>
              </a:ext>
            </a:extLst>
          </p:cNvPr>
          <p:cNvSpPr>
            <a:spLocks noGrp="1"/>
          </p:cNvSpPr>
          <p:nvPr>
            <p:ph type="title"/>
          </p:nvPr>
        </p:nvSpPr>
        <p:spPr/>
        <p:txBody>
          <a:bodyPr/>
          <a:lstStyle/>
          <a:p>
            <a:r>
              <a:rPr lang="en-US" dirty="0"/>
              <a:t>Axis orientation</a:t>
            </a:r>
            <a:endParaRPr lang="es-ES" dirty="0"/>
          </a:p>
        </p:txBody>
      </p:sp>
      <p:pic>
        <p:nvPicPr>
          <p:cNvPr id="1026" name="Picture 2" descr="Knee angular velocity | Download Scientific Diagram">
            <a:extLst>
              <a:ext uri="{FF2B5EF4-FFF2-40B4-BE49-F238E27FC236}">
                <a16:creationId xmlns:a16="http://schemas.microsoft.com/office/drawing/2014/main" id="{D7F3DF31-D54F-874E-02A0-BF13DA9B5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101" y="2011913"/>
            <a:ext cx="3895018" cy="25039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5ED00F-B38F-E304-C862-741C315F448E}"/>
              </a:ext>
            </a:extLst>
          </p:cNvPr>
          <p:cNvPicPr>
            <a:picLocks noChangeAspect="1"/>
          </p:cNvPicPr>
          <p:nvPr/>
        </p:nvPicPr>
        <p:blipFill>
          <a:blip r:embed="rId3"/>
          <a:stretch>
            <a:fillRect/>
          </a:stretch>
        </p:blipFill>
        <p:spPr>
          <a:xfrm>
            <a:off x="6205789" y="1452631"/>
            <a:ext cx="4163448" cy="3622504"/>
          </a:xfrm>
          <a:prstGeom prst="rect">
            <a:avLst/>
          </a:prstGeom>
        </p:spPr>
      </p:pic>
      <p:sp>
        <p:nvSpPr>
          <p:cNvPr id="5" name="TextBox 4">
            <a:extLst>
              <a:ext uri="{FF2B5EF4-FFF2-40B4-BE49-F238E27FC236}">
                <a16:creationId xmlns:a16="http://schemas.microsoft.com/office/drawing/2014/main" id="{B7139CE0-99ED-FE3A-EF01-78F9E8AEC201}"/>
              </a:ext>
            </a:extLst>
          </p:cNvPr>
          <p:cNvSpPr txBox="1"/>
          <p:nvPr/>
        </p:nvSpPr>
        <p:spPr>
          <a:xfrm>
            <a:off x="1495241" y="5287108"/>
            <a:ext cx="4032739" cy="923330"/>
          </a:xfrm>
          <a:prstGeom prst="rect">
            <a:avLst/>
          </a:prstGeom>
          <a:noFill/>
        </p:spPr>
        <p:txBody>
          <a:bodyPr wrap="square" rtlCol="0">
            <a:spAutoFit/>
          </a:bodyPr>
          <a:lstStyle/>
          <a:p>
            <a:pPr algn="ctr"/>
            <a:r>
              <a:rPr lang="en-US" dirty="0"/>
              <a:t>This an </a:t>
            </a:r>
            <a:r>
              <a:rPr lang="en-US" b="1" dirty="0"/>
              <a:t>internet</a:t>
            </a:r>
            <a:r>
              <a:rPr lang="en-US" dirty="0"/>
              <a:t> example of one stride, a typical shape of a healthy </a:t>
            </a:r>
            <a:r>
              <a:rPr lang="en-US" b="1" dirty="0"/>
              <a:t>correct</a:t>
            </a:r>
            <a:r>
              <a:rPr lang="en-US" dirty="0"/>
              <a:t> AV of the knee</a:t>
            </a:r>
            <a:endParaRPr lang="es-ES" dirty="0"/>
          </a:p>
        </p:txBody>
      </p:sp>
      <p:sp>
        <p:nvSpPr>
          <p:cNvPr id="6" name="TextBox 5">
            <a:extLst>
              <a:ext uri="{FF2B5EF4-FFF2-40B4-BE49-F238E27FC236}">
                <a16:creationId xmlns:a16="http://schemas.microsoft.com/office/drawing/2014/main" id="{A27F9EBE-EA90-C7CF-2CF2-F37DE5C33B39}"/>
              </a:ext>
            </a:extLst>
          </p:cNvPr>
          <p:cNvSpPr txBox="1"/>
          <p:nvPr/>
        </p:nvSpPr>
        <p:spPr>
          <a:xfrm>
            <a:off x="6271143" y="5287107"/>
            <a:ext cx="4572703" cy="923330"/>
          </a:xfrm>
          <a:prstGeom prst="rect">
            <a:avLst/>
          </a:prstGeom>
          <a:noFill/>
        </p:spPr>
        <p:txBody>
          <a:bodyPr wrap="square" rtlCol="0">
            <a:spAutoFit/>
          </a:bodyPr>
          <a:lstStyle/>
          <a:p>
            <a:pPr algn="ctr"/>
            <a:r>
              <a:rPr lang="en-US" dirty="0"/>
              <a:t>This an example </a:t>
            </a:r>
            <a:r>
              <a:rPr lang="en-US" b="1" dirty="0"/>
              <a:t>from P2C data</a:t>
            </a:r>
            <a:r>
              <a:rPr lang="en-US" dirty="0"/>
              <a:t> of multiple strides, a shape of a healthy participant, AV of the shank, with </a:t>
            </a:r>
            <a:r>
              <a:rPr lang="en-US" b="1" dirty="0"/>
              <a:t>wrong sign</a:t>
            </a:r>
            <a:endParaRPr lang="es-ES" dirty="0"/>
          </a:p>
        </p:txBody>
      </p:sp>
      <p:sp>
        <p:nvSpPr>
          <p:cNvPr id="7" name="TextBox 6">
            <a:extLst>
              <a:ext uri="{FF2B5EF4-FFF2-40B4-BE49-F238E27FC236}">
                <a16:creationId xmlns:a16="http://schemas.microsoft.com/office/drawing/2014/main" id="{CE0531CD-C2A1-2B72-C859-D122D50FE8F7}"/>
              </a:ext>
            </a:extLst>
          </p:cNvPr>
          <p:cNvSpPr txBox="1"/>
          <p:nvPr/>
        </p:nvSpPr>
        <p:spPr>
          <a:xfrm>
            <a:off x="8946837" y="806300"/>
            <a:ext cx="2844800" cy="646331"/>
          </a:xfrm>
          <a:prstGeom prst="rect">
            <a:avLst/>
          </a:prstGeom>
          <a:noFill/>
        </p:spPr>
        <p:txBody>
          <a:bodyPr wrap="square" rtlCol="0">
            <a:spAutoFit/>
          </a:bodyPr>
          <a:lstStyle/>
          <a:p>
            <a:pPr algn="ctr"/>
            <a:r>
              <a:rPr lang="en-US" b="1" dirty="0">
                <a:solidFill>
                  <a:srgbClr val="FF0000"/>
                </a:solidFill>
              </a:rPr>
              <a:t>In this case, you need to ask the code to invert the axis</a:t>
            </a:r>
            <a:endParaRPr lang="es-ES" b="1" dirty="0">
              <a:solidFill>
                <a:srgbClr val="FF0000"/>
              </a:solidFill>
            </a:endParaRPr>
          </a:p>
        </p:txBody>
      </p:sp>
    </p:spTree>
    <p:extLst>
      <p:ext uri="{BB962C8B-B14F-4D97-AF65-F5344CB8AC3E}">
        <p14:creationId xmlns:p14="http://schemas.microsoft.com/office/powerpoint/2010/main" val="1345039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851</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Segmentation</vt:lpstr>
      <vt:lpstr>Data segmentation (walking)</vt:lpstr>
      <vt:lpstr>Brief code description (code lines)</vt:lpstr>
      <vt:lpstr>Brief code description (code lines) – pt2</vt:lpstr>
      <vt:lpstr>Manual checks of the code</vt:lpstr>
      <vt:lpstr>Axis orientation</vt:lpstr>
    </vt:vector>
  </TitlesOfParts>
  <Company>SRALAB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dc:title>
  <dc:creator>Silvia Campagnini</dc:creator>
  <cp:lastModifiedBy>Silvia Campagnini</cp:lastModifiedBy>
  <cp:revision>2</cp:revision>
  <dcterms:created xsi:type="dcterms:W3CDTF">2024-11-22T16:20:01Z</dcterms:created>
  <dcterms:modified xsi:type="dcterms:W3CDTF">2024-11-22T17:11:00Z</dcterms:modified>
</cp:coreProperties>
</file>