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82" r:id="rId3"/>
    <p:sldId id="256" r:id="rId4"/>
    <p:sldId id="283" r:id="rId6"/>
    <p:sldId id="261" r:id="rId7"/>
    <p:sldId id="257" r:id="rId8"/>
    <p:sldId id="266" r:id="rId9"/>
    <p:sldId id="300" r:id="rId10"/>
    <p:sldId id="299" r:id="rId11"/>
    <p:sldId id="301" r:id="rId12"/>
    <p:sldId id="270" r:id="rId13"/>
    <p:sldId id="272" r:id="rId14"/>
    <p:sldId id="271" r:id="rId15"/>
    <p:sldId id="259" r:id="rId16"/>
    <p:sldId id="269" r:id="rId17"/>
    <p:sldId id="316" r:id="rId18"/>
    <p:sldId id="267" r:id="rId19"/>
    <p:sldId id="302" r:id="rId20"/>
    <p:sldId id="268" r:id="rId21"/>
    <p:sldId id="273" r:id="rId22"/>
    <p:sldId id="303" r:id="rId23"/>
    <p:sldId id="265" r:id="rId2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99"/>
    <p:restoredTop sz="76928"/>
  </p:normalViewPr>
  <p:slideViewPr>
    <p:cSldViewPr snapToGrid="0" snapToObjects="1">
      <p:cViewPr varScale="1">
        <p:scale>
          <a:sx n="72" d="100"/>
          <a:sy n="72" d="100"/>
        </p:scale>
        <p:origin x="141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1#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1">
  <dgm:title val=""/>
  <dgm:desc val=""/>
  <dgm:catLst>
    <dgm:cat type="mainScheme" pri="10200"/>
  </dgm:catLst>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81376F8-D935-C548-8B51-25FC2D4962FA}" type="doc">
      <dgm:prSet loTypeId="urn:microsoft.com/office/officeart/2005/8/layout/gear1#1" loCatId="" qsTypeId="urn:microsoft.com/office/officeart/2005/8/quickstyle/3d7#1" qsCatId="3D" csTypeId="urn:microsoft.com/office/officeart/2005/8/colors/accent1_1#1" csCatId="accent1" phldr="1"/>
      <dgm:spPr>
        <a:scene3d>
          <a:camera prst="perspectiveLeft" zoom="91000">
            <a:rot lat="0" lon="0" rev="0"/>
          </a:camera>
          <a:lightRig rig="threePt" dir="t">
            <a:rot lat="0" lon="0" rev="20640000"/>
          </a:lightRig>
        </a:scene3d>
      </dgm:spPr>
    </dgm:pt>
    <dgm:pt modelId="{C1DBD2CD-7455-0E4B-9A26-AC506D75A914}">
      <dgm:prSet phldrT="[Text]" custT="1"/>
      <dgm:spPr/>
      <dgm:t>
        <a:bodyPr/>
        <a:lstStyle/>
        <a:p>
          <a:r>
            <a:rPr lang="en-GB" sz="2200" dirty="0"/>
            <a:t>Comprehensive Data Model</a:t>
          </a:r>
        </a:p>
      </dgm:t>
    </dgm:pt>
    <dgm:pt modelId="{FA00E5ED-0277-1645-9442-B23090B76F23}" cxnId="{8DF2B806-892B-45E7-A8AC-3B05BDD40C93}" type="parTrans">
      <dgm:prSet/>
      <dgm:spPr/>
      <dgm:t>
        <a:bodyPr/>
        <a:lstStyle/>
        <a:p>
          <a:endParaRPr lang="en-GB"/>
        </a:p>
      </dgm:t>
    </dgm:pt>
    <dgm:pt modelId="{4CFB318D-8987-F243-BA9D-F6E92CBCD3BA}" cxnId="{8DF2B806-892B-45E7-A8AC-3B05BDD40C93}" type="sibTrans">
      <dgm:prSet/>
      <dgm:spPr/>
      <dgm:t>
        <a:bodyPr/>
        <a:lstStyle/>
        <a:p>
          <a:endParaRPr lang="en-GB"/>
        </a:p>
      </dgm:t>
    </dgm:pt>
    <dgm:pt modelId="{88A23B0A-B6F4-8647-A87E-DE0C4890F3EB}">
      <dgm:prSet phldrT="[Text]" phldr="0" custT="1"/>
      <dgm:spPr/>
      <dgm:t>
        <a:bodyPr vert="horz" wrap="square"/>
        <a:lstStyle/>
        <a:p>
          <a:pPr>
            <a:lnSpc>
              <a:spcPct val="100000"/>
            </a:lnSpc>
            <a:spcBef>
              <a:spcPct val="0"/>
            </a:spcBef>
            <a:spcAft>
              <a:spcPct val="35000"/>
            </a:spcAft>
          </a:pPr>
          <a:r>
            <a:rPr lang="en-GB" sz="1800" dirty="0"/>
            <a:t>Establish Data Relationships</a:t>
          </a:r>
        </a:p>
      </dgm:t>
    </dgm:pt>
    <dgm:pt modelId="{B62169C3-AF39-8E48-95F2-56BD4DC071EF}" cxnId="{7FC086B5-E9C5-4C18-8076-85AB23DF16EB}" type="parTrans">
      <dgm:prSet/>
      <dgm:spPr/>
      <dgm:t>
        <a:bodyPr/>
        <a:lstStyle/>
        <a:p>
          <a:endParaRPr lang="en-GB"/>
        </a:p>
      </dgm:t>
    </dgm:pt>
    <dgm:pt modelId="{C07D654C-9854-9B47-BF7B-14A605C1FB09}" cxnId="{7FC086B5-E9C5-4C18-8076-85AB23DF16EB}" type="sibTrans">
      <dgm:prSet/>
      <dgm:spPr/>
      <dgm:t>
        <a:bodyPr/>
        <a:lstStyle/>
        <a:p>
          <a:endParaRPr lang="en-GB"/>
        </a:p>
      </dgm:t>
    </dgm:pt>
    <dgm:pt modelId="{BD466BD9-2579-114D-A9C2-FADD1989F098}">
      <dgm:prSet phldrT="[Text]" phldr="0" custT="1"/>
      <dgm:spPr/>
      <dgm:t>
        <a:bodyPr vert="horz" wrap="square"/>
        <a:lstStyle/>
        <a:p>
          <a:pPr>
            <a:lnSpc>
              <a:spcPct val="100000"/>
            </a:lnSpc>
            <a:spcBef>
              <a:spcPct val="0"/>
            </a:spcBef>
            <a:spcAft>
              <a:spcPct val="35000"/>
            </a:spcAft>
          </a:pPr>
          <a:r>
            <a:rPr lang="en-GB" sz="1800" dirty="0"/>
            <a:t>Exploration   Opportunities</a:t>
          </a:r>
        </a:p>
      </dgm:t>
    </dgm:pt>
    <dgm:pt modelId="{D926B3C8-7DBC-AC4F-BABA-F681E2A3AA14}" cxnId="{8793812E-1CC7-46B4-AB50-777627B6CDDD}" type="parTrans">
      <dgm:prSet/>
      <dgm:spPr/>
      <dgm:t>
        <a:bodyPr/>
        <a:lstStyle/>
        <a:p>
          <a:endParaRPr lang="en-GB"/>
        </a:p>
      </dgm:t>
    </dgm:pt>
    <dgm:pt modelId="{6472D5B9-4E3A-344D-BECE-00B0C3F725C5}" cxnId="{8793812E-1CC7-46B4-AB50-777627B6CDDD}" type="sibTrans">
      <dgm:prSet/>
      <dgm:spPr/>
      <dgm:t>
        <a:bodyPr/>
        <a:lstStyle/>
        <a:p>
          <a:endParaRPr lang="en-GB"/>
        </a:p>
      </dgm:t>
    </dgm:pt>
    <dgm:pt modelId="{5F4FB2A9-FBD7-1645-A846-E18F7A0BB08E}" type="pres">
      <dgm:prSet presAssocID="{681376F8-D935-C548-8B51-25FC2D4962FA}" presName="composite" presStyleCnt="0">
        <dgm:presLayoutVars>
          <dgm:chMax val="3"/>
          <dgm:animLvl val="lvl"/>
          <dgm:resizeHandles val="exact"/>
        </dgm:presLayoutVars>
      </dgm:prSet>
      <dgm:spPr/>
    </dgm:pt>
    <dgm:pt modelId="{32667644-6F45-C440-ABC5-215FE0D42AB2}" type="pres">
      <dgm:prSet presAssocID="{C1DBD2CD-7455-0E4B-9A26-AC506D75A914}" presName="gear1" presStyleLbl="node1" presStyleIdx="0" presStyleCnt="3" custLinFactNeighborX="4480" custLinFactNeighborY="1499">
        <dgm:presLayoutVars>
          <dgm:chMax val="1"/>
          <dgm:bulletEnabled val="1"/>
        </dgm:presLayoutVars>
      </dgm:prSet>
      <dgm:spPr/>
    </dgm:pt>
    <dgm:pt modelId="{F121B1B8-C7B1-FA48-A8DF-50872466E2BE}" type="pres">
      <dgm:prSet presAssocID="{C1DBD2CD-7455-0E4B-9A26-AC506D75A914}" presName="gear1srcNode" presStyleLbl="node1" presStyleIdx="0" presStyleCnt="3"/>
      <dgm:spPr/>
    </dgm:pt>
    <dgm:pt modelId="{4B5C3DFE-2E07-5848-8BD7-29F04CE8EE2C}" type="pres">
      <dgm:prSet presAssocID="{C1DBD2CD-7455-0E4B-9A26-AC506D75A914}" presName="gear1dstNode" presStyleLbl="node1" presStyleIdx="0" presStyleCnt="3"/>
      <dgm:spPr/>
    </dgm:pt>
    <dgm:pt modelId="{39038E8F-D1C6-A64B-B6A5-00D0D180F806}" type="pres">
      <dgm:prSet presAssocID="{88A23B0A-B6F4-8647-A87E-DE0C4890F3EB}" presName="gear2" presStyleLbl="node1" presStyleIdx="1" presStyleCnt="3" custScaleX="113579" custScaleY="113579" custLinFactNeighborX="-18438" custLinFactNeighborY="9363">
        <dgm:presLayoutVars>
          <dgm:chMax val="1"/>
          <dgm:bulletEnabled val="1"/>
        </dgm:presLayoutVars>
      </dgm:prSet>
      <dgm:spPr/>
    </dgm:pt>
    <dgm:pt modelId="{E49C4BB5-5C44-A645-AD25-79219C653DEB}" type="pres">
      <dgm:prSet presAssocID="{88A23B0A-B6F4-8647-A87E-DE0C4890F3EB}" presName="gear2srcNode" presStyleLbl="node1" presStyleIdx="1" presStyleCnt="3"/>
      <dgm:spPr/>
    </dgm:pt>
    <dgm:pt modelId="{68CF6741-F0F7-FB44-B0C3-2C83B6FA59E7}" type="pres">
      <dgm:prSet presAssocID="{88A23B0A-B6F4-8647-A87E-DE0C4890F3EB}" presName="gear2dstNode" presStyleLbl="node1" presStyleIdx="1" presStyleCnt="3"/>
      <dgm:spPr/>
    </dgm:pt>
    <dgm:pt modelId="{DFED2468-D6C8-274E-908B-0E47A7588178}" type="pres">
      <dgm:prSet presAssocID="{BD466BD9-2579-114D-A9C2-FADD1989F098}" presName="gear3" presStyleLbl="node1" presStyleIdx="2" presStyleCnt="3" custScaleX="119165" custScaleY="110664" custLinFactNeighborX="12615" custLinFactNeighborY="-374"/>
      <dgm:spPr/>
    </dgm:pt>
    <dgm:pt modelId="{83CC3BA3-9A1A-1746-89B3-80CC56E68D0C}" type="pres">
      <dgm:prSet presAssocID="{BD466BD9-2579-114D-A9C2-FADD1989F098}" presName="gear3tx" presStyleLbl="node1" presStyleIdx="2" presStyleCnt="3">
        <dgm:presLayoutVars>
          <dgm:chMax val="1"/>
          <dgm:bulletEnabled val="1"/>
        </dgm:presLayoutVars>
      </dgm:prSet>
      <dgm:spPr/>
    </dgm:pt>
    <dgm:pt modelId="{60E68C50-89CC-4E4F-86F1-73081E418977}" type="pres">
      <dgm:prSet presAssocID="{BD466BD9-2579-114D-A9C2-FADD1989F098}" presName="gear3srcNode" presStyleLbl="node1" presStyleIdx="2" presStyleCnt="3"/>
      <dgm:spPr/>
    </dgm:pt>
    <dgm:pt modelId="{EE735E07-24DF-EA4B-B96E-6CC01D01AF90}" type="pres">
      <dgm:prSet presAssocID="{BD466BD9-2579-114D-A9C2-FADD1989F098}" presName="gear3dstNode" presStyleLbl="node1" presStyleIdx="2" presStyleCnt="3"/>
      <dgm:spPr/>
    </dgm:pt>
    <dgm:pt modelId="{696250C5-E2F9-5F4A-B232-31B4BC229C56}" type="pres">
      <dgm:prSet presAssocID="{4CFB318D-8987-F243-BA9D-F6E92CBCD3BA}" presName="connector1" presStyleLbl="sibTrans2D1" presStyleIdx="0" presStyleCnt="3" custLinFactNeighborX="5873" custLinFactNeighborY="2086"/>
      <dgm:spPr/>
    </dgm:pt>
    <dgm:pt modelId="{C04CD0E3-5AE2-6542-86E5-FC5B15BF3FFF}" type="pres">
      <dgm:prSet presAssocID="{C07D654C-9854-9B47-BF7B-14A605C1FB09}" presName="connector2" presStyleLbl="sibTrans2D1" presStyleIdx="1" presStyleCnt="3" custLinFactNeighborX="-19346" custLinFactNeighborY="11496"/>
      <dgm:spPr/>
    </dgm:pt>
    <dgm:pt modelId="{4D043E2D-AE3D-ED46-A6C7-E4ABB8122E4E}" type="pres">
      <dgm:prSet presAssocID="{6472D5B9-4E3A-344D-BECE-00B0C3F725C5}" presName="connector3" presStyleLbl="sibTrans2D1" presStyleIdx="2" presStyleCnt="3" custLinFactNeighborX="6532" custLinFactNeighborY="5744"/>
      <dgm:spPr/>
    </dgm:pt>
  </dgm:ptLst>
  <dgm:cxnLst>
    <dgm:cxn modelId="{8DF2B806-892B-45E7-A8AC-3B05BDD40C93}" srcId="{681376F8-D935-C548-8B51-25FC2D4962FA}" destId="{C1DBD2CD-7455-0E4B-9A26-AC506D75A914}" srcOrd="0" destOrd="0" parTransId="{FA00E5ED-0277-1645-9442-B23090B76F23}" sibTransId="{4CFB318D-8987-F243-BA9D-F6E92CBCD3BA}"/>
    <dgm:cxn modelId="{19402B09-8A77-40CC-A974-88AD72F13E17}" type="presOf" srcId="{681376F8-D935-C548-8B51-25FC2D4962FA}" destId="{5F4FB2A9-FBD7-1645-A846-E18F7A0BB08E}" srcOrd="0" destOrd="0" presId="urn:microsoft.com/office/officeart/2005/8/layout/gear1#1"/>
    <dgm:cxn modelId="{C6CAF316-2A30-44DF-B476-B0FE4A1E5D94}" type="presOf" srcId="{88A23B0A-B6F4-8647-A87E-DE0C4890F3EB}" destId="{68CF6741-F0F7-FB44-B0C3-2C83B6FA59E7}" srcOrd="2" destOrd="0" presId="urn:microsoft.com/office/officeart/2005/8/layout/gear1#1"/>
    <dgm:cxn modelId="{24D1B620-8F89-4E89-999E-203526C79478}" type="presOf" srcId="{6472D5B9-4E3A-344D-BECE-00B0C3F725C5}" destId="{4D043E2D-AE3D-ED46-A6C7-E4ABB8122E4E}" srcOrd="0" destOrd="0" presId="urn:microsoft.com/office/officeart/2005/8/layout/gear1#1"/>
    <dgm:cxn modelId="{8793812E-1CC7-46B4-AB50-777627B6CDDD}" srcId="{681376F8-D935-C548-8B51-25FC2D4962FA}" destId="{BD466BD9-2579-114D-A9C2-FADD1989F098}" srcOrd="2" destOrd="0" parTransId="{D926B3C8-7DBC-AC4F-BABA-F681E2A3AA14}" sibTransId="{6472D5B9-4E3A-344D-BECE-00B0C3F725C5}"/>
    <dgm:cxn modelId="{E55F4373-2976-4D42-8202-B9B6C46F76DD}" type="presOf" srcId="{BD466BD9-2579-114D-A9C2-FADD1989F098}" destId="{DFED2468-D6C8-274E-908B-0E47A7588178}" srcOrd="0" destOrd="0" presId="urn:microsoft.com/office/officeart/2005/8/layout/gear1#1"/>
    <dgm:cxn modelId="{FFB52D84-CD89-47D8-B202-EAFDC9653CB3}" type="presOf" srcId="{BD466BD9-2579-114D-A9C2-FADD1989F098}" destId="{60E68C50-89CC-4E4F-86F1-73081E418977}" srcOrd="1" destOrd="0" presId="urn:microsoft.com/office/officeart/2005/8/layout/gear1#1"/>
    <dgm:cxn modelId="{8A164085-3527-465D-938E-BA3867913F4E}" type="presOf" srcId="{C1DBD2CD-7455-0E4B-9A26-AC506D75A914}" destId="{4B5C3DFE-2E07-5848-8BD7-29F04CE8EE2C}" srcOrd="2" destOrd="0" presId="urn:microsoft.com/office/officeart/2005/8/layout/gear1#1"/>
    <dgm:cxn modelId="{F00A5C8B-F0A3-43E5-BB4E-4A0D8FD5E194}" type="presOf" srcId="{BD466BD9-2579-114D-A9C2-FADD1989F098}" destId="{EE735E07-24DF-EA4B-B96E-6CC01D01AF90}" srcOrd="2" destOrd="0" presId="urn:microsoft.com/office/officeart/2005/8/layout/gear1#1"/>
    <dgm:cxn modelId="{D2CBCD8C-68E0-42CB-BC80-D143D3A1C1C5}" type="presOf" srcId="{88A23B0A-B6F4-8647-A87E-DE0C4890F3EB}" destId="{39038E8F-D1C6-A64B-B6A5-00D0D180F806}" srcOrd="0" destOrd="0" presId="urn:microsoft.com/office/officeart/2005/8/layout/gear1#1"/>
    <dgm:cxn modelId="{42DE368E-B75D-4CFE-ABBA-B86C0519D688}" type="presOf" srcId="{C07D654C-9854-9B47-BF7B-14A605C1FB09}" destId="{C04CD0E3-5AE2-6542-86E5-FC5B15BF3FFF}" srcOrd="0" destOrd="0" presId="urn:microsoft.com/office/officeart/2005/8/layout/gear1#1"/>
    <dgm:cxn modelId="{1F2A03A0-F1BD-4C09-B2A5-8D3BBB0ADA85}" type="presOf" srcId="{BD466BD9-2579-114D-A9C2-FADD1989F098}" destId="{83CC3BA3-9A1A-1746-89B3-80CC56E68D0C}" srcOrd="3" destOrd="0" presId="urn:microsoft.com/office/officeart/2005/8/layout/gear1#1"/>
    <dgm:cxn modelId="{D96FE8A5-5CE0-4F4B-B342-C1D08C3D19DD}" type="presOf" srcId="{C1DBD2CD-7455-0E4B-9A26-AC506D75A914}" destId="{F121B1B8-C7B1-FA48-A8DF-50872466E2BE}" srcOrd="1" destOrd="0" presId="urn:microsoft.com/office/officeart/2005/8/layout/gear1#1"/>
    <dgm:cxn modelId="{7FC086B5-E9C5-4C18-8076-85AB23DF16EB}" srcId="{681376F8-D935-C548-8B51-25FC2D4962FA}" destId="{88A23B0A-B6F4-8647-A87E-DE0C4890F3EB}" srcOrd="1" destOrd="0" parTransId="{B62169C3-AF39-8E48-95F2-56BD4DC071EF}" sibTransId="{C07D654C-9854-9B47-BF7B-14A605C1FB09}"/>
    <dgm:cxn modelId="{59DFEFBC-834E-462E-87BD-93A95DD55879}" type="presOf" srcId="{88A23B0A-B6F4-8647-A87E-DE0C4890F3EB}" destId="{E49C4BB5-5C44-A645-AD25-79219C653DEB}" srcOrd="1" destOrd="0" presId="urn:microsoft.com/office/officeart/2005/8/layout/gear1#1"/>
    <dgm:cxn modelId="{515FBFC0-8972-4498-8EFD-0FDDB141E5A3}" type="presOf" srcId="{C1DBD2CD-7455-0E4B-9A26-AC506D75A914}" destId="{32667644-6F45-C440-ABC5-215FE0D42AB2}" srcOrd="0" destOrd="0" presId="urn:microsoft.com/office/officeart/2005/8/layout/gear1#1"/>
    <dgm:cxn modelId="{375CBEE8-A21A-4606-BDF8-004CC8519180}" type="presOf" srcId="{4CFB318D-8987-F243-BA9D-F6E92CBCD3BA}" destId="{696250C5-E2F9-5F4A-B232-31B4BC229C56}" srcOrd="0" destOrd="0" presId="urn:microsoft.com/office/officeart/2005/8/layout/gear1#1"/>
    <dgm:cxn modelId="{FF539709-6BBB-4832-9EC0-380F179FDA70}" type="presParOf" srcId="{5F4FB2A9-FBD7-1645-A846-E18F7A0BB08E}" destId="{32667644-6F45-C440-ABC5-215FE0D42AB2}" srcOrd="0" destOrd="0" presId="urn:microsoft.com/office/officeart/2005/8/layout/gear1#1"/>
    <dgm:cxn modelId="{3A4547C5-CAE1-4CEC-9D8B-7CF8201BB563}" type="presParOf" srcId="{5F4FB2A9-FBD7-1645-A846-E18F7A0BB08E}" destId="{F121B1B8-C7B1-FA48-A8DF-50872466E2BE}" srcOrd="1" destOrd="0" presId="urn:microsoft.com/office/officeart/2005/8/layout/gear1#1"/>
    <dgm:cxn modelId="{4B962388-FBF3-4AE0-9493-62270918043B}" type="presParOf" srcId="{5F4FB2A9-FBD7-1645-A846-E18F7A0BB08E}" destId="{4B5C3DFE-2E07-5848-8BD7-29F04CE8EE2C}" srcOrd="2" destOrd="0" presId="urn:microsoft.com/office/officeart/2005/8/layout/gear1#1"/>
    <dgm:cxn modelId="{198F3160-ADC0-41B3-BF44-FCB9AEE4A346}" type="presParOf" srcId="{5F4FB2A9-FBD7-1645-A846-E18F7A0BB08E}" destId="{39038E8F-D1C6-A64B-B6A5-00D0D180F806}" srcOrd="3" destOrd="0" presId="urn:microsoft.com/office/officeart/2005/8/layout/gear1#1"/>
    <dgm:cxn modelId="{F6CD771B-98FC-4EFE-B0EF-44F3D942F1FB}" type="presParOf" srcId="{5F4FB2A9-FBD7-1645-A846-E18F7A0BB08E}" destId="{E49C4BB5-5C44-A645-AD25-79219C653DEB}" srcOrd="4" destOrd="0" presId="urn:microsoft.com/office/officeart/2005/8/layout/gear1#1"/>
    <dgm:cxn modelId="{BB2238A0-6584-44FF-A23F-7F1D9034DC50}" type="presParOf" srcId="{5F4FB2A9-FBD7-1645-A846-E18F7A0BB08E}" destId="{68CF6741-F0F7-FB44-B0C3-2C83B6FA59E7}" srcOrd="5" destOrd="0" presId="urn:microsoft.com/office/officeart/2005/8/layout/gear1#1"/>
    <dgm:cxn modelId="{D22CE389-77CE-42A2-B67A-D20AB9536B05}" type="presParOf" srcId="{5F4FB2A9-FBD7-1645-A846-E18F7A0BB08E}" destId="{DFED2468-D6C8-274E-908B-0E47A7588178}" srcOrd="6" destOrd="0" presId="urn:microsoft.com/office/officeart/2005/8/layout/gear1#1"/>
    <dgm:cxn modelId="{0ED89C78-F3A8-4776-9517-48572250392C}" type="presParOf" srcId="{5F4FB2A9-FBD7-1645-A846-E18F7A0BB08E}" destId="{83CC3BA3-9A1A-1746-89B3-80CC56E68D0C}" srcOrd="7" destOrd="0" presId="urn:microsoft.com/office/officeart/2005/8/layout/gear1#1"/>
    <dgm:cxn modelId="{BADDE9F6-1B22-4E96-BD4D-287C12C00E71}" type="presParOf" srcId="{5F4FB2A9-FBD7-1645-A846-E18F7A0BB08E}" destId="{60E68C50-89CC-4E4F-86F1-73081E418977}" srcOrd="8" destOrd="0" presId="urn:microsoft.com/office/officeart/2005/8/layout/gear1#1"/>
    <dgm:cxn modelId="{8D1614C1-3A27-4A8C-BE51-09A21C59AFF4}" type="presParOf" srcId="{5F4FB2A9-FBD7-1645-A846-E18F7A0BB08E}" destId="{EE735E07-24DF-EA4B-B96E-6CC01D01AF90}" srcOrd="9" destOrd="0" presId="urn:microsoft.com/office/officeart/2005/8/layout/gear1#1"/>
    <dgm:cxn modelId="{CBE72915-610B-493C-A5BE-15F31BC06F71}" type="presParOf" srcId="{5F4FB2A9-FBD7-1645-A846-E18F7A0BB08E}" destId="{696250C5-E2F9-5F4A-B232-31B4BC229C56}" srcOrd="10" destOrd="0" presId="urn:microsoft.com/office/officeart/2005/8/layout/gear1#1"/>
    <dgm:cxn modelId="{2F14AAE3-267B-45B4-BEEF-85BF6DB07CA2}" type="presParOf" srcId="{5F4FB2A9-FBD7-1645-A846-E18F7A0BB08E}" destId="{C04CD0E3-5AE2-6542-86E5-FC5B15BF3FFF}" srcOrd="11" destOrd="0" presId="urn:microsoft.com/office/officeart/2005/8/layout/gear1#1"/>
    <dgm:cxn modelId="{7A18A5EE-582A-453A-A8D3-DB5946AADE2E}" type="presParOf" srcId="{5F4FB2A9-FBD7-1645-A846-E18F7A0BB08E}" destId="{4D043E2D-AE3D-ED46-A6C7-E4ABB8122E4E}" srcOrd="12" destOrd="0" presId="urn:microsoft.com/office/officeart/2005/8/layout/gear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D8C8EF-F8D0-0C49-9276-ACFB29847010}" type="doc">
      <dgm:prSet loTypeId="urn:microsoft.com/office/officeart/2005/8/layout/chevron1" loCatId="" qsTypeId="urn:microsoft.com/office/officeart/2005/8/quickstyle/3d2#1" qsCatId="3D" csTypeId="urn:microsoft.com/office/officeart/2005/8/colors/accent0_2#1" csCatId="mainScheme" phldr="1"/>
      <dgm:spPr/>
    </dgm:pt>
    <dgm:pt modelId="{F4EDCE6A-4024-3343-B3CF-9A3EAA9A294E}">
      <dgm:prSet phldrT="[Text]"/>
      <dgm:spPr/>
      <dgm:t>
        <a:bodyPr/>
        <a:lstStyle/>
        <a:p>
          <a:r>
            <a:rPr lang="en-GB" b="0" cap="none" spc="0" dirty="0">
              <a:ln w="0"/>
              <a:solidFill>
                <a:schemeClr val="tx1"/>
              </a:solidFill>
              <a:effectLst>
                <a:outerShdw blurRad="38100" dist="19050" dir="2700000" algn="tl" rotWithShape="0">
                  <a:schemeClr val="dk1">
                    <a:alpha val="40000"/>
                  </a:schemeClr>
                </a:outerShdw>
              </a:effectLst>
            </a:rPr>
            <a:t>Obtaining a dataset</a:t>
          </a:r>
        </a:p>
      </dgm:t>
    </dgm:pt>
    <dgm:pt modelId="{0ECDA921-D7CD-D94B-8BC4-6F74F7A6E2F9}" cxnId="{2CA75E89-10A7-5C4B-958E-ECBC2EFC5539}" type="parTrans">
      <dgm:prSet/>
      <dgm:spPr/>
      <dgm:t>
        <a:bodyPr/>
        <a:lstStyle/>
        <a:p>
          <a:endParaRPr lang="en-GB"/>
        </a:p>
      </dgm:t>
    </dgm:pt>
    <dgm:pt modelId="{3B247082-0910-6A41-B18B-99AA91334BF7}" cxnId="{2CA75E89-10A7-5C4B-958E-ECBC2EFC5539}" type="sibTrans">
      <dgm:prSet/>
      <dgm:spPr/>
      <dgm:t>
        <a:bodyPr/>
        <a:lstStyle/>
        <a:p>
          <a:endParaRPr lang="en-GB"/>
        </a:p>
      </dgm:t>
    </dgm:pt>
    <dgm:pt modelId="{BC808D32-685A-CD4B-9F1A-51011C096BE4}">
      <dgm:prSet phldrT="[Text]"/>
      <dgm:spPr/>
      <dgm:t>
        <a:bodyPr/>
        <a:lstStyle/>
        <a:p>
          <a:r>
            <a:rPr lang="en-GB" b="0" cap="none" spc="0" dirty="0">
              <a:ln w="0"/>
              <a:solidFill>
                <a:schemeClr val="tx1"/>
              </a:solidFill>
              <a:effectLst>
                <a:outerShdw blurRad="38100" dist="19050" dir="2700000" algn="tl" rotWithShape="0">
                  <a:schemeClr val="dk1">
                    <a:alpha val="40000"/>
                  </a:schemeClr>
                </a:outerShdw>
              </a:effectLst>
            </a:rPr>
            <a:t>Market Analysis &amp; Sentiment </a:t>
          </a:r>
        </a:p>
      </dgm:t>
    </dgm:pt>
    <dgm:pt modelId="{04BD9466-E892-6645-9BBA-1CA2A85AFC2E}" cxnId="{3D979BBC-391E-E046-9613-9846A07F5728}" type="parTrans">
      <dgm:prSet/>
      <dgm:spPr/>
      <dgm:t>
        <a:bodyPr/>
        <a:lstStyle/>
        <a:p>
          <a:endParaRPr lang="en-GB"/>
        </a:p>
      </dgm:t>
    </dgm:pt>
    <dgm:pt modelId="{39193D6F-2144-8F42-B36E-585B77B0A16A}" cxnId="{3D979BBC-391E-E046-9613-9846A07F5728}" type="sibTrans">
      <dgm:prSet/>
      <dgm:spPr/>
      <dgm:t>
        <a:bodyPr/>
        <a:lstStyle/>
        <a:p>
          <a:endParaRPr lang="en-GB"/>
        </a:p>
      </dgm:t>
    </dgm:pt>
    <dgm:pt modelId="{1F58FEB9-6B30-E340-A302-A850E09824E8}">
      <dgm:prSet/>
      <dgm:spPr/>
      <dgm:t>
        <a:bodyPr/>
        <a:lstStyle/>
        <a:p>
          <a:r>
            <a:rPr lang="en-GB" b="0" cap="none" spc="0" dirty="0">
              <a:ln w="0"/>
              <a:solidFill>
                <a:schemeClr val="tx1"/>
              </a:solidFill>
              <a:effectLst>
                <a:outerShdw blurRad="38100" dist="19050" dir="2700000" algn="tl" rotWithShape="0">
                  <a:schemeClr val="dk1">
                    <a:alpha val="40000"/>
                  </a:schemeClr>
                </a:outerShdw>
              </a:effectLst>
            </a:rPr>
            <a:t>Transforming the data</a:t>
          </a:r>
        </a:p>
      </dgm:t>
    </dgm:pt>
    <dgm:pt modelId="{29D7A619-9ECF-0A4B-A3D6-9EBFB396F28E}" cxnId="{F99F64BD-34EF-9A4E-BB9C-56653A999013}" type="parTrans">
      <dgm:prSet/>
      <dgm:spPr/>
      <dgm:t>
        <a:bodyPr/>
        <a:lstStyle/>
        <a:p>
          <a:endParaRPr lang="en-GB"/>
        </a:p>
      </dgm:t>
    </dgm:pt>
    <dgm:pt modelId="{42CEC1FC-D8B6-1549-9402-2BAC6075DA12}" cxnId="{F99F64BD-34EF-9A4E-BB9C-56653A999013}" type="sibTrans">
      <dgm:prSet/>
      <dgm:spPr/>
      <dgm:t>
        <a:bodyPr/>
        <a:lstStyle/>
        <a:p>
          <a:endParaRPr lang="en-GB"/>
        </a:p>
      </dgm:t>
    </dgm:pt>
    <dgm:pt modelId="{3A100265-93A5-CD40-B00B-ACDFE8ECA9C4}">
      <dgm:prSet/>
      <dgm:spPr/>
      <dgm:t>
        <a:bodyPr/>
        <a:lstStyle/>
        <a:p>
          <a:r>
            <a:rPr lang="en-GB" b="0" cap="none" spc="0" dirty="0">
              <a:ln w="0"/>
              <a:solidFill>
                <a:schemeClr val="tx1"/>
              </a:solidFill>
              <a:effectLst>
                <a:outerShdw blurRad="38100" dist="19050" dir="2700000" algn="tl" rotWithShape="0">
                  <a:schemeClr val="dk1">
                    <a:alpha val="40000"/>
                  </a:schemeClr>
                </a:outerShdw>
              </a:effectLst>
            </a:rPr>
            <a:t>Loading into a DB</a:t>
          </a:r>
        </a:p>
      </dgm:t>
    </dgm:pt>
    <dgm:pt modelId="{9052E678-1E8F-234E-95A4-B3CCD02CBF22}" cxnId="{44E42DB4-EE46-934F-8BFD-A135919555CC}" type="parTrans">
      <dgm:prSet/>
      <dgm:spPr/>
      <dgm:t>
        <a:bodyPr/>
        <a:lstStyle/>
        <a:p>
          <a:endParaRPr lang="en-GB"/>
        </a:p>
      </dgm:t>
    </dgm:pt>
    <dgm:pt modelId="{A6CA74FE-39DF-6246-BEA6-7972369B41D2}" cxnId="{44E42DB4-EE46-934F-8BFD-A135919555CC}" type="sibTrans">
      <dgm:prSet/>
      <dgm:spPr/>
      <dgm:t>
        <a:bodyPr/>
        <a:lstStyle/>
        <a:p>
          <a:endParaRPr lang="en-GB"/>
        </a:p>
      </dgm:t>
    </dgm:pt>
    <dgm:pt modelId="{DFE1A4E8-BDAD-B842-BD55-481BBA26567F}" type="pres">
      <dgm:prSet presAssocID="{09D8C8EF-F8D0-0C49-9276-ACFB29847010}" presName="Name0" presStyleCnt="0">
        <dgm:presLayoutVars>
          <dgm:dir/>
          <dgm:animLvl val="lvl"/>
          <dgm:resizeHandles val="exact"/>
        </dgm:presLayoutVars>
      </dgm:prSet>
      <dgm:spPr/>
    </dgm:pt>
    <dgm:pt modelId="{84646125-41B5-1342-B21F-77D5927A2563}" type="pres">
      <dgm:prSet presAssocID="{F4EDCE6A-4024-3343-B3CF-9A3EAA9A294E}" presName="parTxOnly" presStyleLbl="node1" presStyleIdx="0" presStyleCnt="4">
        <dgm:presLayoutVars>
          <dgm:chMax val="0"/>
          <dgm:chPref val="0"/>
          <dgm:bulletEnabled val="1"/>
        </dgm:presLayoutVars>
      </dgm:prSet>
      <dgm:spPr/>
    </dgm:pt>
    <dgm:pt modelId="{704F7CCD-0D15-974E-A095-731C5A362C64}" type="pres">
      <dgm:prSet presAssocID="{3B247082-0910-6A41-B18B-99AA91334BF7}" presName="parTxOnlySpace" presStyleCnt="0"/>
      <dgm:spPr/>
    </dgm:pt>
    <dgm:pt modelId="{D604C226-A107-174F-B03D-F5B6BC1AEC8D}" type="pres">
      <dgm:prSet presAssocID="{1F58FEB9-6B30-E340-A302-A850E09824E8}" presName="parTxOnly" presStyleLbl="node1" presStyleIdx="1" presStyleCnt="4">
        <dgm:presLayoutVars>
          <dgm:chMax val="0"/>
          <dgm:chPref val="0"/>
          <dgm:bulletEnabled val="1"/>
        </dgm:presLayoutVars>
      </dgm:prSet>
      <dgm:spPr/>
    </dgm:pt>
    <dgm:pt modelId="{0D011AFD-C095-6B4C-AFEA-BAEDBA871A76}" type="pres">
      <dgm:prSet presAssocID="{42CEC1FC-D8B6-1549-9402-2BAC6075DA12}" presName="parTxOnlySpace" presStyleCnt="0"/>
      <dgm:spPr/>
    </dgm:pt>
    <dgm:pt modelId="{778FC2FD-87E4-F94D-AA49-924B5103AD6D}" type="pres">
      <dgm:prSet presAssocID="{3A100265-93A5-CD40-B00B-ACDFE8ECA9C4}" presName="parTxOnly" presStyleLbl="node1" presStyleIdx="2" presStyleCnt="4">
        <dgm:presLayoutVars>
          <dgm:chMax val="0"/>
          <dgm:chPref val="0"/>
          <dgm:bulletEnabled val="1"/>
        </dgm:presLayoutVars>
      </dgm:prSet>
      <dgm:spPr/>
    </dgm:pt>
    <dgm:pt modelId="{3603A011-3274-BA4B-9325-459A2CBD88ED}" type="pres">
      <dgm:prSet presAssocID="{A6CA74FE-39DF-6246-BEA6-7972369B41D2}" presName="parTxOnlySpace" presStyleCnt="0"/>
      <dgm:spPr/>
    </dgm:pt>
    <dgm:pt modelId="{00C714CF-9519-7F4D-9DF7-2051A69A6E33}" type="pres">
      <dgm:prSet presAssocID="{BC808D32-685A-CD4B-9F1A-51011C096BE4}" presName="parTxOnly" presStyleLbl="node1" presStyleIdx="3" presStyleCnt="4">
        <dgm:presLayoutVars>
          <dgm:chMax val="0"/>
          <dgm:chPref val="0"/>
          <dgm:bulletEnabled val="1"/>
        </dgm:presLayoutVars>
      </dgm:prSet>
      <dgm:spPr/>
    </dgm:pt>
  </dgm:ptLst>
  <dgm:cxnLst>
    <dgm:cxn modelId="{97447675-8361-8445-A4EC-9F891868DA72}" type="presOf" srcId="{F4EDCE6A-4024-3343-B3CF-9A3EAA9A294E}" destId="{84646125-41B5-1342-B21F-77D5927A2563}" srcOrd="0" destOrd="0" presId="urn:microsoft.com/office/officeart/2005/8/layout/chevron1"/>
    <dgm:cxn modelId="{2CA75E89-10A7-5C4B-958E-ECBC2EFC5539}" srcId="{09D8C8EF-F8D0-0C49-9276-ACFB29847010}" destId="{F4EDCE6A-4024-3343-B3CF-9A3EAA9A294E}" srcOrd="0" destOrd="0" parTransId="{0ECDA921-D7CD-D94B-8BC4-6F74F7A6E2F9}" sibTransId="{3B247082-0910-6A41-B18B-99AA91334BF7}"/>
    <dgm:cxn modelId="{44E42DB4-EE46-934F-8BFD-A135919555CC}" srcId="{09D8C8EF-F8D0-0C49-9276-ACFB29847010}" destId="{3A100265-93A5-CD40-B00B-ACDFE8ECA9C4}" srcOrd="2" destOrd="0" parTransId="{9052E678-1E8F-234E-95A4-B3CCD02CBF22}" sibTransId="{A6CA74FE-39DF-6246-BEA6-7972369B41D2}"/>
    <dgm:cxn modelId="{AEDE5EB8-A949-E941-8C11-8EBF44F17D67}" type="presOf" srcId="{09D8C8EF-F8D0-0C49-9276-ACFB29847010}" destId="{DFE1A4E8-BDAD-B842-BD55-481BBA26567F}" srcOrd="0" destOrd="0" presId="urn:microsoft.com/office/officeart/2005/8/layout/chevron1"/>
    <dgm:cxn modelId="{3D979BBC-391E-E046-9613-9846A07F5728}" srcId="{09D8C8EF-F8D0-0C49-9276-ACFB29847010}" destId="{BC808D32-685A-CD4B-9F1A-51011C096BE4}" srcOrd="3" destOrd="0" parTransId="{04BD9466-E892-6645-9BBA-1CA2A85AFC2E}" sibTransId="{39193D6F-2144-8F42-B36E-585B77B0A16A}"/>
    <dgm:cxn modelId="{F99F64BD-34EF-9A4E-BB9C-56653A999013}" srcId="{09D8C8EF-F8D0-0C49-9276-ACFB29847010}" destId="{1F58FEB9-6B30-E340-A302-A850E09824E8}" srcOrd="1" destOrd="0" parTransId="{29D7A619-9ECF-0A4B-A3D6-9EBFB396F28E}" sibTransId="{42CEC1FC-D8B6-1549-9402-2BAC6075DA12}"/>
    <dgm:cxn modelId="{1D08EFC6-3EC9-C44E-861A-0DEE85B86225}" type="presOf" srcId="{3A100265-93A5-CD40-B00B-ACDFE8ECA9C4}" destId="{778FC2FD-87E4-F94D-AA49-924B5103AD6D}" srcOrd="0" destOrd="0" presId="urn:microsoft.com/office/officeart/2005/8/layout/chevron1"/>
    <dgm:cxn modelId="{AE587AE0-EFDE-F34A-8F36-1218F2919F45}" type="presOf" srcId="{1F58FEB9-6B30-E340-A302-A850E09824E8}" destId="{D604C226-A107-174F-B03D-F5B6BC1AEC8D}" srcOrd="0" destOrd="0" presId="urn:microsoft.com/office/officeart/2005/8/layout/chevron1"/>
    <dgm:cxn modelId="{6F211AEF-452A-2346-8AB1-E577EE661177}" type="presOf" srcId="{BC808D32-685A-CD4B-9F1A-51011C096BE4}" destId="{00C714CF-9519-7F4D-9DF7-2051A69A6E33}" srcOrd="0" destOrd="0" presId="urn:microsoft.com/office/officeart/2005/8/layout/chevron1"/>
    <dgm:cxn modelId="{044A33D5-6EBE-9947-919A-70DA9CFF07E8}" type="presParOf" srcId="{DFE1A4E8-BDAD-B842-BD55-481BBA26567F}" destId="{84646125-41B5-1342-B21F-77D5927A2563}" srcOrd="0" destOrd="0" presId="urn:microsoft.com/office/officeart/2005/8/layout/chevron1"/>
    <dgm:cxn modelId="{F822F7CD-4ED9-7F4E-8FBE-4459955C402D}" type="presParOf" srcId="{DFE1A4E8-BDAD-B842-BD55-481BBA26567F}" destId="{704F7CCD-0D15-974E-A095-731C5A362C64}" srcOrd="1" destOrd="0" presId="urn:microsoft.com/office/officeart/2005/8/layout/chevron1"/>
    <dgm:cxn modelId="{FCDCC81A-552B-7D48-93F6-3DA5BD66FE79}" type="presParOf" srcId="{DFE1A4E8-BDAD-B842-BD55-481BBA26567F}" destId="{D604C226-A107-174F-B03D-F5B6BC1AEC8D}" srcOrd="2" destOrd="0" presId="urn:microsoft.com/office/officeart/2005/8/layout/chevron1"/>
    <dgm:cxn modelId="{D125D394-3DC5-DD4D-8C7B-40536E1E3020}" type="presParOf" srcId="{DFE1A4E8-BDAD-B842-BD55-481BBA26567F}" destId="{0D011AFD-C095-6B4C-AFEA-BAEDBA871A76}" srcOrd="3" destOrd="0" presId="urn:microsoft.com/office/officeart/2005/8/layout/chevron1"/>
    <dgm:cxn modelId="{1415E307-C50D-F547-82B3-84E551B316F2}" type="presParOf" srcId="{DFE1A4E8-BDAD-B842-BD55-481BBA26567F}" destId="{778FC2FD-87E4-F94D-AA49-924B5103AD6D}" srcOrd="4" destOrd="0" presId="urn:microsoft.com/office/officeart/2005/8/layout/chevron1"/>
    <dgm:cxn modelId="{EA5C9911-857F-234A-9533-5F5780CCD58E}" type="presParOf" srcId="{DFE1A4E8-BDAD-B842-BD55-481BBA26567F}" destId="{3603A011-3274-BA4B-9325-459A2CBD88ED}" srcOrd="5" destOrd="0" presId="urn:microsoft.com/office/officeart/2005/8/layout/chevron1"/>
    <dgm:cxn modelId="{D4283FC5-06A8-4E47-8131-AD9A6C2B46BB}" type="presParOf" srcId="{DFE1A4E8-BDAD-B842-BD55-481BBA26567F}" destId="{00C714CF-9519-7F4D-9DF7-2051A69A6E33}"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44728F-5C3F-3142-9B64-EBE0D848FA00}" type="doc">
      <dgm:prSet loTypeId="urn:microsoft.com/office/officeart/2005/8/layout/hList6" loCatId="" qsTypeId="urn:microsoft.com/office/officeart/2005/8/quickstyle/simple1#1" qsCatId="simple" csTypeId="urn:microsoft.com/office/officeart/2005/8/colors/colorful5#1" csCatId="colorful" phldr="1"/>
      <dgm:spPr/>
      <dgm:t>
        <a:bodyPr/>
        <a:lstStyle/>
        <a:p>
          <a:endParaRPr lang="en-GB"/>
        </a:p>
      </dgm:t>
    </dgm:pt>
    <dgm:pt modelId="{6FD8BB44-5DE6-A54E-A8F3-971A7BB56286}">
      <dgm:prSet phldrT="[Text]" phldr="0" custT="0"/>
      <dgm:spPr/>
      <dgm:t>
        <a:bodyPr vert="horz" wrap="square"/>
        <a:lstStyle/>
        <a:p>
          <a:pPr>
            <a:lnSpc>
              <a:spcPct val="100000"/>
            </a:lnSpc>
            <a:spcBef>
              <a:spcPct val="0"/>
            </a:spcBef>
            <a:spcAft>
              <a:spcPct val="35000"/>
            </a:spcAft>
          </a:pPr>
          <a:r>
            <a:rPr lang="en-GB" dirty="0"/>
            <a:t>Sentiment Scoring</a:t>
          </a:r>
          <a:br>
            <a:rPr lang="en-GB" dirty="0"/>
          </a:br>
          <a:endParaRPr lang="en-GB" dirty="0"/>
        </a:p>
      </dgm:t>
    </dgm:pt>
    <dgm:pt modelId="{52FA74EA-3701-D54E-9A39-8221354E3E9E}" cxnId="{21CDD2E4-A8E0-4603-8B10-5654C5829239}" type="parTrans">
      <dgm:prSet/>
      <dgm:spPr/>
      <dgm:t>
        <a:bodyPr/>
        <a:lstStyle/>
        <a:p>
          <a:endParaRPr lang="en-GB"/>
        </a:p>
      </dgm:t>
    </dgm:pt>
    <dgm:pt modelId="{7A3A057C-BB50-B14E-948A-548BB0BF235A}" cxnId="{21CDD2E4-A8E0-4603-8B10-5654C5829239}" type="sibTrans">
      <dgm:prSet/>
      <dgm:spPr/>
      <dgm:t>
        <a:bodyPr/>
        <a:lstStyle/>
        <a:p>
          <a:endParaRPr lang="en-GB"/>
        </a:p>
      </dgm:t>
    </dgm:pt>
    <dgm:pt modelId="{452F1AA3-B8CF-4B70-8BA3-B48F66AB958E}">
      <dgm:prSet phldr="0" custT="0"/>
      <dgm:spPr/>
      <dgm:t>
        <a:bodyPr vert="horz" wrap="square"/>
        <a:lstStyle/>
        <a:p>
          <a:pPr>
            <a:lnSpc>
              <a:spcPct val="100000"/>
            </a:lnSpc>
            <a:spcBef>
              <a:spcPct val="0"/>
            </a:spcBef>
            <a:spcAft>
              <a:spcPct val="15000"/>
            </a:spcAft>
          </a:pPr>
          <a:r>
            <a:rPr lang="en-US" dirty="0">
              <a:latin typeface="Cabin" pitchFamily="34" charset="0"/>
              <a:ea typeface="Cabin" pitchFamily="34" charset="-122"/>
              <a:cs typeface="Cabin" pitchFamily="34" charset="-120"/>
            </a:rPr>
            <a:t>To gauge the overall sentiment expressed in customer reviews</a:t>
          </a:r>
          <a:br>
            <a:rPr lang="en-US" dirty="0">
              <a:latin typeface="Cabin" pitchFamily="34" charset="0"/>
              <a:ea typeface="Cabin" pitchFamily="34" charset="-122"/>
              <a:cs typeface="Cabin" pitchFamily="34" charset="-120"/>
            </a:rPr>
          </a:br>
          <a:endParaRPr lang="en-GB" dirty="0"/>
        </a:p>
      </dgm:t>
    </dgm:pt>
    <dgm:pt modelId="{81998D5F-269B-4C57-BE03-912F408A60FD}" cxnId="{BDAE708F-DEBD-4B1A-B618-A8A571CAE13B}" type="parTrans">
      <dgm:prSet/>
      <dgm:spPr/>
    </dgm:pt>
    <dgm:pt modelId="{31FD344E-3A49-46C5-870A-327800A73F76}" cxnId="{BDAE708F-DEBD-4B1A-B618-A8A571CAE13B}" type="sibTrans">
      <dgm:prSet/>
      <dgm:spPr/>
    </dgm:pt>
    <dgm:pt modelId="{EE15DDD1-8573-4F07-9017-93C255200886}">
      <dgm:prSet phldr="0" custT="0"/>
      <dgm:spPr/>
      <dgm:t>
        <a:bodyPr vert="horz" wrap="square"/>
        <a:lstStyle/>
        <a:p>
          <a:pPr>
            <a:lnSpc>
              <a:spcPct val="100000"/>
            </a:lnSpc>
            <a:spcBef>
              <a:spcPct val="0"/>
            </a:spcBef>
            <a:spcAft>
              <a:spcPct val="15000"/>
            </a:spcAft>
          </a:pPr>
          <a:r>
            <a:rPr lang="en-US" dirty="0">
              <a:latin typeface="Cabin" pitchFamily="34" charset="0"/>
              <a:ea typeface="Cabin" pitchFamily="34" charset="-122"/>
              <a:cs typeface="Cabin" pitchFamily="34" charset="-120"/>
            </a:rPr>
            <a:t>Ranging from positive to negative</a:t>
          </a:r>
          <a:br>
            <a:rPr lang="en-US" dirty="0">
              <a:latin typeface="Cabin" pitchFamily="34" charset="0"/>
              <a:ea typeface="Cabin" pitchFamily="34" charset="-122"/>
              <a:cs typeface="Cabin" pitchFamily="34" charset="-120"/>
            </a:rPr>
          </a:br>
          <a:endParaRPr lang="en-GB" dirty="0"/>
        </a:p>
      </dgm:t>
    </dgm:pt>
    <dgm:pt modelId="{0C7873B8-CC23-481C-AC5A-CD8F6CF81DF8}" cxnId="{207B0BF5-7662-4AD8-A8F3-A0827BDEDB66}" type="parTrans">
      <dgm:prSet/>
      <dgm:spPr/>
    </dgm:pt>
    <dgm:pt modelId="{7E18F3DE-2E2B-4966-9C2E-17A0F0745F80}" cxnId="{207B0BF5-7662-4AD8-A8F3-A0827BDEDB66}" type="sibTrans">
      <dgm:prSet/>
      <dgm:spPr/>
    </dgm:pt>
    <dgm:pt modelId="{69168D3C-A1CB-4924-9DF6-1C008C94842A}">
      <dgm:prSet phldr="0" custT="0"/>
      <dgm:spPr/>
      <dgm:t>
        <a:bodyPr vert="horz" wrap="square"/>
        <a:lstStyle/>
        <a:p>
          <a:pPr>
            <a:lnSpc>
              <a:spcPct val="100000"/>
            </a:lnSpc>
            <a:spcBef>
              <a:spcPct val="0"/>
            </a:spcBef>
            <a:spcAft>
              <a:spcPct val="15000"/>
            </a:spcAft>
          </a:pPr>
          <a:r>
            <a:rPr lang="en-US" dirty="0">
              <a:latin typeface="Cabin" pitchFamily="34" charset="0"/>
              <a:ea typeface="Cabin" pitchFamily="34" charset="-122"/>
              <a:cs typeface="Cabin" pitchFamily="34" charset="-120"/>
            </a:rPr>
            <a:t>Identifies areas of strength and opportunities for improvement from the customer's perspective</a:t>
          </a:r>
          <a:endParaRPr lang="en-GB" dirty="0"/>
        </a:p>
      </dgm:t>
    </dgm:pt>
    <dgm:pt modelId="{62728504-DC10-4DB4-BC64-E24382557EF0}" cxnId="{A8095228-B6A5-455C-9212-DC1D82145BBB}" type="parTrans">
      <dgm:prSet/>
      <dgm:spPr/>
    </dgm:pt>
    <dgm:pt modelId="{A0189214-8D75-456F-B829-B49A658E56E8}" cxnId="{A8095228-B6A5-455C-9212-DC1D82145BBB}" type="sibTrans">
      <dgm:prSet/>
      <dgm:spPr/>
    </dgm:pt>
    <dgm:pt modelId="{0515F594-C2CD-E44F-AB36-A05495923BB1}">
      <dgm:prSet phldrT="[Text]"/>
      <dgm:spPr/>
      <dgm:t>
        <a:bodyPr/>
        <a:lstStyle/>
        <a:p>
          <a:r>
            <a:rPr lang="en-GB" dirty="0"/>
            <a:t>Thematic Analysis</a:t>
          </a:r>
          <a:br>
            <a:rPr lang="en-GB" dirty="0"/>
          </a:br>
          <a:endParaRPr lang="en-GB" dirty="0"/>
        </a:p>
      </dgm:t>
    </dgm:pt>
    <dgm:pt modelId="{D996469F-AA96-5847-BF11-0992211AA902}" cxnId="{A36C3BF2-0ED2-440E-95C1-FF3EEF28D637}" type="parTrans">
      <dgm:prSet/>
      <dgm:spPr/>
      <dgm:t>
        <a:bodyPr/>
        <a:lstStyle/>
        <a:p>
          <a:endParaRPr lang="en-GB"/>
        </a:p>
      </dgm:t>
    </dgm:pt>
    <dgm:pt modelId="{8BE37EB6-8463-084F-BFF8-BD03ECBA4977}" cxnId="{A36C3BF2-0ED2-440E-95C1-FF3EEF28D637}" type="sibTrans">
      <dgm:prSet/>
      <dgm:spPr/>
      <dgm:t>
        <a:bodyPr/>
        <a:lstStyle/>
        <a:p>
          <a:endParaRPr lang="en-GB"/>
        </a:p>
      </dgm:t>
    </dgm:pt>
    <dgm:pt modelId="{EA7688F5-3330-664D-A2D3-5FF21884DF5F}">
      <dgm:prSet phldrT="[Text]"/>
      <dgm:spPr/>
      <dgm:t>
        <a:bodyPr/>
        <a:lstStyle/>
        <a:p>
          <a:pPr>
            <a:buNone/>
          </a:pPr>
          <a:r>
            <a:rPr lang="en-US" dirty="0">
              <a:latin typeface="Cabin" pitchFamily="34" charset="0"/>
              <a:ea typeface="Cabin" pitchFamily="34" charset="-122"/>
              <a:cs typeface="Cabin" pitchFamily="34" charset="-120"/>
            </a:rPr>
            <a:t>Using Natural Language Processing (NLP) we can identify common themes and topics discussed in the review text</a:t>
          </a:r>
          <a:br>
            <a:rPr lang="en-US" dirty="0">
              <a:latin typeface="Cabin" pitchFamily="34" charset="0"/>
              <a:ea typeface="Cabin" pitchFamily="34" charset="-122"/>
              <a:cs typeface="Cabin" pitchFamily="34" charset="-120"/>
            </a:rPr>
          </a:br>
          <a:endParaRPr lang="en-GB" dirty="0"/>
        </a:p>
      </dgm:t>
    </dgm:pt>
    <dgm:pt modelId="{E43E37B9-9ECD-2841-9909-B4E9F194EC97}" cxnId="{1CB4B00D-73BD-4AD9-863C-A00D779826B5}" type="parTrans">
      <dgm:prSet/>
      <dgm:spPr/>
      <dgm:t>
        <a:bodyPr/>
        <a:lstStyle/>
        <a:p>
          <a:endParaRPr lang="en-GB"/>
        </a:p>
      </dgm:t>
    </dgm:pt>
    <dgm:pt modelId="{1ECE5990-A3DE-864F-97DE-A5B38C0BDDAD}" cxnId="{1CB4B00D-73BD-4AD9-863C-A00D779826B5}" type="sibTrans">
      <dgm:prSet/>
      <dgm:spPr/>
      <dgm:t>
        <a:bodyPr/>
        <a:lstStyle/>
        <a:p>
          <a:endParaRPr lang="en-GB"/>
        </a:p>
      </dgm:t>
    </dgm:pt>
    <dgm:pt modelId="{4EDBFF9B-3654-6742-8CF0-E8437B144921}">
      <dgm:prSet phldrT="[Text]"/>
      <dgm:spPr/>
      <dgm:t>
        <a:bodyPr/>
        <a:lstStyle/>
        <a:p>
          <a:pPr>
            <a:buNone/>
          </a:pPr>
          <a:r>
            <a:rPr lang="en-US" dirty="0">
              <a:latin typeface="Cabin" pitchFamily="34" charset="0"/>
              <a:ea typeface="Cabin" pitchFamily="34" charset="-122"/>
              <a:cs typeface="Cabin" pitchFamily="34" charset="-120"/>
            </a:rPr>
            <a:t>Provides valuable insights  which guides targeted improvement efforts</a:t>
          </a:r>
          <a:endParaRPr lang="en-GB" dirty="0"/>
        </a:p>
      </dgm:t>
    </dgm:pt>
    <dgm:pt modelId="{D4B90597-1FD9-7248-B8F0-ABC89EA24C8A}" cxnId="{07A1B865-1F2D-441B-A1C0-2B26CBD41C9F}" type="parTrans">
      <dgm:prSet/>
      <dgm:spPr/>
      <dgm:t>
        <a:bodyPr/>
        <a:lstStyle/>
        <a:p>
          <a:endParaRPr lang="en-GB"/>
        </a:p>
      </dgm:t>
    </dgm:pt>
    <dgm:pt modelId="{43009E40-5DEC-1847-AE6D-F6114866AC95}" cxnId="{07A1B865-1F2D-441B-A1C0-2B26CBD41C9F}" type="sibTrans">
      <dgm:prSet/>
      <dgm:spPr/>
      <dgm:t>
        <a:bodyPr/>
        <a:lstStyle/>
        <a:p>
          <a:endParaRPr lang="en-GB"/>
        </a:p>
      </dgm:t>
    </dgm:pt>
    <dgm:pt modelId="{896CD9B0-B4AE-8743-9C8E-1E88C401E084}">
      <dgm:prSet phldrT="[Text]"/>
      <dgm:spPr/>
      <dgm:t>
        <a:bodyPr/>
        <a:lstStyle/>
        <a:p>
          <a:r>
            <a:rPr lang="en-GB" dirty="0"/>
            <a:t>Temporal Trends</a:t>
          </a:r>
          <a:br>
            <a:rPr lang="en-GB" dirty="0"/>
          </a:br>
          <a:endParaRPr lang="en-GB" dirty="0"/>
        </a:p>
      </dgm:t>
    </dgm:pt>
    <dgm:pt modelId="{8A65185C-D03F-A54B-B740-39F2D0E8A2C8}" cxnId="{09355AEA-1699-4920-92B1-F72198A7E7B7}" type="parTrans">
      <dgm:prSet/>
      <dgm:spPr/>
      <dgm:t>
        <a:bodyPr/>
        <a:lstStyle/>
        <a:p>
          <a:endParaRPr lang="en-GB"/>
        </a:p>
      </dgm:t>
    </dgm:pt>
    <dgm:pt modelId="{0599099C-7546-DA49-B50F-67D217100123}" cxnId="{09355AEA-1699-4920-92B1-F72198A7E7B7}" type="sibTrans">
      <dgm:prSet/>
      <dgm:spPr/>
      <dgm:t>
        <a:bodyPr/>
        <a:lstStyle/>
        <a:p>
          <a:endParaRPr lang="en-GB"/>
        </a:p>
      </dgm:t>
    </dgm:pt>
    <dgm:pt modelId="{27F26564-1B0F-6B4A-A702-84920CFA90BF}">
      <dgm:prSet phldrT="[Text]"/>
      <dgm:spPr/>
      <dgm:t>
        <a:bodyPr/>
        <a:lstStyle/>
        <a:p>
          <a:pPr>
            <a:buNone/>
          </a:pPr>
          <a:r>
            <a:rPr lang="en-US" dirty="0">
              <a:latin typeface="Cabin" pitchFamily="34" charset="0"/>
              <a:ea typeface="Cabin" pitchFamily="34" charset="-122"/>
              <a:cs typeface="Cabin" pitchFamily="34" charset="-120"/>
            </a:rPr>
            <a:t>Analyzing sentiment and thematic trends over time can reveal how customer perceptions evolve</a:t>
          </a:r>
          <a:br>
            <a:rPr lang="en-US" dirty="0">
              <a:latin typeface="Cabin" pitchFamily="34" charset="0"/>
              <a:ea typeface="Cabin" pitchFamily="34" charset="-122"/>
              <a:cs typeface="Cabin" pitchFamily="34" charset="-120"/>
            </a:rPr>
          </a:br>
          <a:endParaRPr lang="en-GB" dirty="0"/>
        </a:p>
      </dgm:t>
    </dgm:pt>
    <dgm:pt modelId="{AA30925D-EA69-7440-A114-DF61E368829C}" cxnId="{C471F96A-47FC-4922-B7F9-192F7DCEE853}" type="parTrans">
      <dgm:prSet/>
      <dgm:spPr/>
      <dgm:t>
        <a:bodyPr/>
        <a:lstStyle/>
        <a:p>
          <a:endParaRPr lang="en-GB"/>
        </a:p>
      </dgm:t>
    </dgm:pt>
    <dgm:pt modelId="{F2796AA6-6590-9A45-A37D-C2447B203D79}" cxnId="{C471F96A-47FC-4922-B7F9-192F7DCEE853}" type="sibTrans">
      <dgm:prSet/>
      <dgm:spPr/>
      <dgm:t>
        <a:bodyPr/>
        <a:lstStyle/>
        <a:p>
          <a:endParaRPr lang="en-GB"/>
        </a:p>
      </dgm:t>
    </dgm:pt>
    <dgm:pt modelId="{A552FC0B-3DFB-B241-B4CD-06056BA56ADF}">
      <dgm:prSet phldrT="[Text]"/>
      <dgm:spPr/>
      <dgm:t>
        <a:bodyPr/>
        <a:lstStyle/>
        <a:p>
          <a:pPr>
            <a:buNone/>
          </a:pPr>
          <a:r>
            <a:rPr lang="en-US" dirty="0">
              <a:latin typeface="Cabin" pitchFamily="34" charset="0"/>
              <a:ea typeface="Cabin" pitchFamily="34" charset="-122"/>
              <a:cs typeface="Cabin" pitchFamily="34" charset="-120"/>
            </a:rPr>
            <a:t>Improves ability to address emerging concerns</a:t>
          </a:r>
          <a:br>
            <a:rPr lang="en-US" dirty="0">
              <a:latin typeface="Cabin" pitchFamily="34" charset="0"/>
              <a:ea typeface="Cabin" pitchFamily="34" charset="-122"/>
              <a:cs typeface="Cabin" pitchFamily="34" charset="-120"/>
            </a:rPr>
          </a:br>
          <a:endParaRPr lang="en-GB" dirty="0"/>
        </a:p>
      </dgm:t>
    </dgm:pt>
    <dgm:pt modelId="{CCAFA2EA-7A61-1743-9363-742DBACC3BCA}" cxnId="{F53CD61B-6A1D-42BE-8A9F-00A0594D1F7F}" type="parTrans">
      <dgm:prSet/>
      <dgm:spPr/>
      <dgm:t>
        <a:bodyPr/>
        <a:lstStyle/>
        <a:p>
          <a:endParaRPr lang="en-GB"/>
        </a:p>
      </dgm:t>
    </dgm:pt>
    <dgm:pt modelId="{151E1106-1BE6-5B46-A454-40340FCA6710}" cxnId="{F53CD61B-6A1D-42BE-8A9F-00A0594D1F7F}" type="sibTrans">
      <dgm:prSet/>
      <dgm:spPr/>
      <dgm:t>
        <a:bodyPr/>
        <a:lstStyle/>
        <a:p>
          <a:endParaRPr lang="en-GB"/>
        </a:p>
      </dgm:t>
    </dgm:pt>
    <dgm:pt modelId="{A3EF503B-66DF-694B-AB6B-CDD2C7157F72}">
      <dgm:prSet phldrT="[Text]"/>
      <dgm:spPr/>
      <dgm:t>
        <a:bodyPr/>
        <a:lstStyle/>
        <a:p>
          <a:pPr>
            <a:buNone/>
          </a:pPr>
          <a:r>
            <a:rPr lang="en-US" dirty="0">
              <a:latin typeface="Cabin" pitchFamily="34" charset="0"/>
              <a:ea typeface="Cabin" pitchFamily="34" charset="-122"/>
              <a:cs typeface="Cabin" pitchFamily="34" charset="-120"/>
            </a:rPr>
            <a:t>This dynamic understanding can inform strategic planning and decision-making.</a:t>
          </a:r>
          <a:endParaRPr lang="en-GB" dirty="0"/>
        </a:p>
      </dgm:t>
    </dgm:pt>
    <dgm:pt modelId="{36244BF9-3B4D-9843-A0AE-73D16E94306E}" cxnId="{A3057175-4042-4D08-872E-993701405241}" type="parTrans">
      <dgm:prSet/>
      <dgm:spPr/>
      <dgm:t>
        <a:bodyPr/>
        <a:lstStyle/>
        <a:p>
          <a:endParaRPr lang="en-GB"/>
        </a:p>
      </dgm:t>
    </dgm:pt>
    <dgm:pt modelId="{6C066293-E4C3-2042-A9A1-C583A1B49997}" cxnId="{A3057175-4042-4D08-872E-993701405241}" type="sibTrans">
      <dgm:prSet/>
      <dgm:spPr/>
      <dgm:t>
        <a:bodyPr/>
        <a:lstStyle/>
        <a:p>
          <a:endParaRPr lang="en-GB"/>
        </a:p>
      </dgm:t>
    </dgm:pt>
    <dgm:pt modelId="{BBD4FCF0-08FE-4F42-BEF6-BD8489BBD6C8}" type="pres">
      <dgm:prSet presAssocID="{5344728F-5C3F-3142-9B64-EBE0D848FA00}" presName="Name0" presStyleCnt="0">
        <dgm:presLayoutVars>
          <dgm:dir/>
          <dgm:resizeHandles val="exact"/>
        </dgm:presLayoutVars>
      </dgm:prSet>
      <dgm:spPr/>
    </dgm:pt>
    <dgm:pt modelId="{C8784AAE-7326-914D-98A0-03A2EE334939}" type="pres">
      <dgm:prSet presAssocID="{6FD8BB44-5DE6-A54E-A8F3-971A7BB56286}" presName="node" presStyleLbl="node1" presStyleIdx="0" presStyleCnt="3">
        <dgm:presLayoutVars>
          <dgm:bulletEnabled val="1"/>
        </dgm:presLayoutVars>
      </dgm:prSet>
      <dgm:spPr/>
    </dgm:pt>
    <dgm:pt modelId="{F4B0FC6E-9EBE-1C47-A406-1B8EB24E3AB5}" type="pres">
      <dgm:prSet presAssocID="{7A3A057C-BB50-B14E-948A-548BB0BF235A}" presName="sibTrans" presStyleCnt="0"/>
      <dgm:spPr/>
    </dgm:pt>
    <dgm:pt modelId="{CC0F3C26-6016-AA47-B685-5D0C350E7BE4}" type="pres">
      <dgm:prSet presAssocID="{0515F594-C2CD-E44F-AB36-A05495923BB1}" presName="node" presStyleLbl="node1" presStyleIdx="1" presStyleCnt="3">
        <dgm:presLayoutVars>
          <dgm:bulletEnabled val="1"/>
        </dgm:presLayoutVars>
      </dgm:prSet>
      <dgm:spPr/>
    </dgm:pt>
    <dgm:pt modelId="{48CCEDD8-8BE0-0F43-9C9A-96D4C94C9DA0}" type="pres">
      <dgm:prSet presAssocID="{8BE37EB6-8463-084F-BFF8-BD03ECBA4977}" presName="sibTrans" presStyleCnt="0"/>
      <dgm:spPr/>
    </dgm:pt>
    <dgm:pt modelId="{54690A52-37E0-1F4C-9E1A-DE4F36BF46EA}" type="pres">
      <dgm:prSet presAssocID="{896CD9B0-B4AE-8743-9C8E-1E88C401E084}" presName="node" presStyleLbl="node1" presStyleIdx="2" presStyleCnt="3" custLinFactNeighborX="18688" custLinFactNeighborY="-299">
        <dgm:presLayoutVars>
          <dgm:bulletEnabled val="1"/>
        </dgm:presLayoutVars>
      </dgm:prSet>
      <dgm:spPr/>
    </dgm:pt>
  </dgm:ptLst>
  <dgm:cxnLst>
    <dgm:cxn modelId="{78AFB303-A511-4DF5-9CFF-CA1AD6560E91}" type="presOf" srcId="{4EDBFF9B-3654-6742-8CF0-E8437B144921}" destId="{CC0F3C26-6016-AA47-B685-5D0C350E7BE4}" srcOrd="0" destOrd="2" presId="urn:microsoft.com/office/officeart/2005/8/layout/hList6"/>
    <dgm:cxn modelId="{1CB4B00D-73BD-4AD9-863C-A00D779826B5}" srcId="{0515F594-C2CD-E44F-AB36-A05495923BB1}" destId="{EA7688F5-3330-664D-A2D3-5FF21884DF5F}" srcOrd="0" destOrd="0" parTransId="{E43E37B9-9ECD-2841-9909-B4E9F194EC97}" sibTransId="{1ECE5990-A3DE-864F-97DE-A5B38C0BDDAD}"/>
    <dgm:cxn modelId="{F53CD61B-6A1D-42BE-8A9F-00A0594D1F7F}" srcId="{896CD9B0-B4AE-8743-9C8E-1E88C401E084}" destId="{A552FC0B-3DFB-B241-B4CD-06056BA56ADF}" srcOrd="1" destOrd="0" parTransId="{CCAFA2EA-7A61-1743-9363-742DBACC3BCA}" sibTransId="{151E1106-1BE6-5B46-A454-40340FCA6710}"/>
    <dgm:cxn modelId="{A8E25C23-5AAA-4E24-BCF5-35B56A5ABDCA}" type="presOf" srcId="{896CD9B0-B4AE-8743-9C8E-1E88C401E084}" destId="{54690A52-37E0-1F4C-9E1A-DE4F36BF46EA}" srcOrd="0" destOrd="0" presId="urn:microsoft.com/office/officeart/2005/8/layout/hList6"/>
    <dgm:cxn modelId="{A8095228-B6A5-455C-9212-DC1D82145BBB}" srcId="{6FD8BB44-5DE6-A54E-A8F3-971A7BB56286}" destId="{69168D3C-A1CB-4924-9DF6-1C008C94842A}" srcOrd="2" destOrd="0" parTransId="{62728504-DC10-4DB4-BC64-E24382557EF0}" sibTransId="{A0189214-8D75-456F-B829-B49A658E56E8}"/>
    <dgm:cxn modelId="{9746812F-20E1-4DC7-ACA0-CF5E0F0594D7}" type="presOf" srcId="{452F1AA3-B8CF-4B70-8BA3-B48F66AB958E}" destId="{C8784AAE-7326-914D-98A0-03A2EE334939}" srcOrd="0" destOrd="1" presId="urn:microsoft.com/office/officeart/2005/8/layout/hList6"/>
    <dgm:cxn modelId="{07A1B865-1F2D-441B-A1C0-2B26CBD41C9F}" srcId="{0515F594-C2CD-E44F-AB36-A05495923BB1}" destId="{4EDBFF9B-3654-6742-8CF0-E8437B144921}" srcOrd="1" destOrd="0" parTransId="{D4B90597-1FD9-7248-B8F0-ABC89EA24C8A}" sibTransId="{43009E40-5DEC-1847-AE6D-F6114866AC95}"/>
    <dgm:cxn modelId="{D0582566-064A-4528-9FDE-F0D2B3CF32FE}" type="presOf" srcId="{EA7688F5-3330-664D-A2D3-5FF21884DF5F}" destId="{CC0F3C26-6016-AA47-B685-5D0C350E7BE4}" srcOrd="0" destOrd="1" presId="urn:microsoft.com/office/officeart/2005/8/layout/hList6"/>
    <dgm:cxn modelId="{C471F96A-47FC-4922-B7F9-192F7DCEE853}" srcId="{896CD9B0-B4AE-8743-9C8E-1E88C401E084}" destId="{27F26564-1B0F-6B4A-A702-84920CFA90BF}" srcOrd="0" destOrd="0" parTransId="{AA30925D-EA69-7440-A114-DF61E368829C}" sibTransId="{F2796AA6-6590-9A45-A37D-C2447B203D79}"/>
    <dgm:cxn modelId="{A3057175-4042-4D08-872E-993701405241}" srcId="{896CD9B0-B4AE-8743-9C8E-1E88C401E084}" destId="{A3EF503B-66DF-694B-AB6B-CDD2C7157F72}" srcOrd="2" destOrd="0" parTransId="{36244BF9-3B4D-9843-A0AE-73D16E94306E}" sibTransId="{6C066293-E4C3-2042-A9A1-C583A1B49997}"/>
    <dgm:cxn modelId="{89E2F27C-B454-439C-AEE8-361BF225A1A2}" type="presOf" srcId="{0515F594-C2CD-E44F-AB36-A05495923BB1}" destId="{CC0F3C26-6016-AA47-B685-5D0C350E7BE4}" srcOrd="0" destOrd="0" presId="urn:microsoft.com/office/officeart/2005/8/layout/hList6"/>
    <dgm:cxn modelId="{FB42ED84-A548-4CC1-990E-678029F46379}" type="presOf" srcId="{6FD8BB44-5DE6-A54E-A8F3-971A7BB56286}" destId="{C8784AAE-7326-914D-98A0-03A2EE334939}" srcOrd="0" destOrd="0" presId="urn:microsoft.com/office/officeart/2005/8/layout/hList6"/>
    <dgm:cxn modelId="{290A1389-A1D0-43D6-B186-A1665025C1BC}" type="presOf" srcId="{A552FC0B-3DFB-B241-B4CD-06056BA56ADF}" destId="{54690A52-37E0-1F4C-9E1A-DE4F36BF46EA}" srcOrd="0" destOrd="2" presId="urn:microsoft.com/office/officeart/2005/8/layout/hList6"/>
    <dgm:cxn modelId="{BDAE708F-DEBD-4B1A-B618-A8A571CAE13B}" srcId="{6FD8BB44-5DE6-A54E-A8F3-971A7BB56286}" destId="{452F1AA3-B8CF-4B70-8BA3-B48F66AB958E}" srcOrd="0" destOrd="0" parTransId="{81998D5F-269B-4C57-BE03-912F408A60FD}" sibTransId="{31FD344E-3A49-46C5-870A-327800A73F76}"/>
    <dgm:cxn modelId="{6B17B697-78D6-4390-8B20-B43C0A3D93AF}" type="presOf" srcId="{A3EF503B-66DF-694B-AB6B-CDD2C7157F72}" destId="{54690A52-37E0-1F4C-9E1A-DE4F36BF46EA}" srcOrd="0" destOrd="3" presId="urn:microsoft.com/office/officeart/2005/8/layout/hList6"/>
    <dgm:cxn modelId="{AAF2F4BE-FE83-464C-B7CA-A349F38709F2}" type="presOf" srcId="{5344728F-5C3F-3142-9B64-EBE0D848FA00}" destId="{BBD4FCF0-08FE-4F42-BEF6-BD8489BBD6C8}" srcOrd="0" destOrd="0" presId="urn:microsoft.com/office/officeart/2005/8/layout/hList6"/>
    <dgm:cxn modelId="{21CDD2E4-A8E0-4603-8B10-5654C5829239}" srcId="{5344728F-5C3F-3142-9B64-EBE0D848FA00}" destId="{6FD8BB44-5DE6-A54E-A8F3-971A7BB56286}" srcOrd="0" destOrd="0" parTransId="{52FA74EA-3701-D54E-9A39-8221354E3E9E}" sibTransId="{7A3A057C-BB50-B14E-948A-548BB0BF235A}"/>
    <dgm:cxn modelId="{6AF426E5-A796-4071-892C-F0A36A3BA863}" type="presOf" srcId="{69168D3C-A1CB-4924-9DF6-1C008C94842A}" destId="{C8784AAE-7326-914D-98A0-03A2EE334939}" srcOrd="0" destOrd="3" presId="urn:microsoft.com/office/officeart/2005/8/layout/hList6"/>
    <dgm:cxn modelId="{09355AEA-1699-4920-92B1-F72198A7E7B7}" srcId="{5344728F-5C3F-3142-9B64-EBE0D848FA00}" destId="{896CD9B0-B4AE-8743-9C8E-1E88C401E084}" srcOrd="2" destOrd="0" parTransId="{8A65185C-D03F-A54B-B740-39F2D0E8A2C8}" sibTransId="{0599099C-7546-DA49-B50F-67D217100123}"/>
    <dgm:cxn modelId="{A36C3BF2-0ED2-440E-95C1-FF3EEF28D637}" srcId="{5344728F-5C3F-3142-9B64-EBE0D848FA00}" destId="{0515F594-C2CD-E44F-AB36-A05495923BB1}" srcOrd="1" destOrd="0" parTransId="{D996469F-AA96-5847-BF11-0992211AA902}" sibTransId="{8BE37EB6-8463-084F-BFF8-BD03ECBA4977}"/>
    <dgm:cxn modelId="{207B0BF5-7662-4AD8-A8F3-A0827BDEDB66}" srcId="{6FD8BB44-5DE6-A54E-A8F3-971A7BB56286}" destId="{EE15DDD1-8573-4F07-9017-93C255200886}" srcOrd="1" destOrd="0" parTransId="{0C7873B8-CC23-481C-AC5A-CD8F6CF81DF8}" sibTransId="{7E18F3DE-2E2B-4966-9C2E-17A0F0745F80}"/>
    <dgm:cxn modelId="{D081FBFA-8F08-4B5E-8AD3-71ED4B7DC9AC}" type="presOf" srcId="{EE15DDD1-8573-4F07-9017-93C255200886}" destId="{C8784AAE-7326-914D-98A0-03A2EE334939}" srcOrd="0" destOrd="2" presId="urn:microsoft.com/office/officeart/2005/8/layout/hList6"/>
    <dgm:cxn modelId="{EB1091FD-26C1-4A46-B9B1-FF5A08CB2779}" type="presOf" srcId="{27F26564-1B0F-6B4A-A702-84920CFA90BF}" destId="{54690A52-37E0-1F4C-9E1A-DE4F36BF46EA}" srcOrd="0" destOrd="1" presId="urn:microsoft.com/office/officeart/2005/8/layout/hList6"/>
    <dgm:cxn modelId="{A666F1E6-648F-490F-896E-E7DC8B1180D5}" type="presParOf" srcId="{BBD4FCF0-08FE-4F42-BEF6-BD8489BBD6C8}" destId="{C8784AAE-7326-914D-98A0-03A2EE334939}" srcOrd="0" destOrd="0" presId="urn:microsoft.com/office/officeart/2005/8/layout/hList6"/>
    <dgm:cxn modelId="{D88BB263-4159-4A82-915E-F7ED7BDEBE1A}" type="presParOf" srcId="{BBD4FCF0-08FE-4F42-BEF6-BD8489BBD6C8}" destId="{F4B0FC6E-9EBE-1C47-A406-1B8EB24E3AB5}" srcOrd="1" destOrd="0" presId="urn:microsoft.com/office/officeart/2005/8/layout/hList6"/>
    <dgm:cxn modelId="{7CFD9E56-2A96-4F66-8895-8E10CD9F608F}" type="presParOf" srcId="{BBD4FCF0-08FE-4F42-BEF6-BD8489BBD6C8}" destId="{CC0F3C26-6016-AA47-B685-5D0C350E7BE4}" srcOrd="2" destOrd="0" presId="urn:microsoft.com/office/officeart/2005/8/layout/hList6"/>
    <dgm:cxn modelId="{DB67A353-5709-4DF1-BA48-63A9CF7D32A4}" type="presParOf" srcId="{BBD4FCF0-08FE-4F42-BEF6-BD8489BBD6C8}" destId="{48CCEDD8-8BE0-0F43-9C9A-96D4C94C9DA0}" srcOrd="3" destOrd="0" presId="urn:microsoft.com/office/officeart/2005/8/layout/hList6"/>
    <dgm:cxn modelId="{C6E00AA9-F250-4540-B01B-EB65022CB7F2}" type="presParOf" srcId="{BBD4FCF0-08FE-4F42-BEF6-BD8489BBD6C8}" destId="{54690A52-37E0-1F4C-9E1A-DE4F36BF46EA}" srcOrd="4" destOrd="0" presId="urn:microsoft.com/office/officeart/2005/8/layout/hList6"/>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640297" cy="6640297"/>
        <a:chOff x="0" y="0"/>
        <a:chExt cx="6640297" cy="6640297"/>
      </a:xfrm>
      <a:scene3d>
        <a:camera prst="perspectiveLeft" zoom="91000">
          <a:rot lat="0" lon="0" rev="0"/>
        </a:camera>
        <a:lightRig rig="threePt" dir="t">
          <a:rot lat="0" lon="0" rev="20640000"/>
        </a:lightRig>
      </a:scene3d>
    </dsp:grpSpPr>
    <dsp:sp modelId="{32667644-6F45-C440-ABC5-215FE0D42AB2}">
      <dsp:nvSpPr>
        <dsp:cNvPr id="3" name="Shape 2"/>
        <dsp:cNvSpPr/>
      </dsp:nvSpPr>
      <dsp:spPr bwMode="white">
        <a:xfrm>
          <a:off x="5376925" y="2988134"/>
          <a:ext cx="3652163" cy="3652163"/>
        </a:xfrm>
        <a:prstGeom prst="gear9">
          <a:avLst/>
        </a:prstGeom>
        <a:sp3d extrusionH="50600" prstMaterial="metal">
          <a:bevelT w="101600" h="80600" prst="relaxedInset"/>
          <a:bevelB w="80600" h="80600" prst="relaxedInset"/>
        </a:sp3d>
      </dsp:spPr>
      <dsp:style>
        <a:lnRef idx="0">
          <a:schemeClr val="accent1">
            <a:shade val="80000"/>
          </a:schemeClr>
        </a:lnRef>
        <a:fillRef idx="1">
          <a:schemeClr val="lt1"/>
        </a:fillRef>
        <a:effectRef idx="1">
          <a:scrgbClr r="0" g="0" b="0"/>
        </a:effectRef>
        <a:fontRef idx="minor">
          <a:schemeClr val="dk1"/>
        </a:fontRef>
      </dsp:style>
      <dsp:txBody>
        <a:bodyPr lIns="27940" tIns="27940" rIns="27940" bIns="279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GB" sz="2200" dirty="0">
              <a:solidFill>
                <a:schemeClr val="dk1"/>
              </a:solidFill>
            </a:rPr>
            <a:t>Comprehensive Data Model</a:t>
          </a:r>
          <a:endParaRPr>
            <a:solidFill>
              <a:schemeClr val="dk1"/>
            </a:solidFill>
          </a:endParaRPr>
        </a:p>
      </dsp:txBody>
      <dsp:txXfrm>
        <a:off x="5376925" y="2988134"/>
        <a:ext cx="3652163" cy="3652163"/>
      </dsp:txXfrm>
    </dsp:sp>
    <dsp:sp modelId="{39038E8F-D1C6-A64B-B6A5-00D0D180F806}">
      <dsp:nvSpPr>
        <dsp:cNvPr id="6" name="Shape 5"/>
        <dsp:cNvSpPr/>
      </dsp:nvSpPr>
      <dsp:spPr bwMode="white">
        <a:xfrm>
          <a:off x="2657228" y="2343855"/>
          <a:ext cx="2656119" cy="2656119"/>
        </a:xfrm>
        <a:prstGeom prst="gear6">
          <a:avLst/>
        </a:prstGeom>
        <a:sp3d extrusionH="50600" prstMaterial="metal">
          <a:bevelT w="101600" h="80600" prst="relaxedInset"/>
          <a:bevelB w="80600" h="80600" prst="relaxedInset"/>
        </a:sp3d>
      </dsp:spPr>
      <dsp:style>
        <a:lnRef idx="0">
          <a:schemeClr val="accent1">
            <a:shade val="80000"/>
          </a:schemeClr>
        </a:lnRef>
        <a:fillRef idx="1">
          <a:schemeClr val="lt1"/>
        </a:fillRef>
        <a:effectRef idx="1">
          <a:scrgbClr r="0" g="0" b="0"/>
        </a:effectRef>
        <a:fontRef idx="minor">
          <a:schemeClr val="dk1"/>
        </a:fontRef>
      </dsp:style>
      <dsp:txBody>
        <a:bodyPr vert="horz" wrap="square" lIns="22860" tIns="22860" rIns="22860" bIns="228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GB" sz="1800" dirty="0">
              <a:solidFill>
                <a:schemeClr val="dk1"/>
              </a:solidFill>
            </a:rPr>
            <a:t>Establish Data Relationships</a:t>
          </a:r>
          <a:endParaRPr>
            <a:solidFill>
              <a:schemeClr val="dk1"/>
            </a:solidFill>
          </a:endParaRPr>
        </a:p>
      </dsp:txBody>
      <dsp:txXfrm>
        <a:off x="2657228" y="2343855"/>
        <a:ext cx="2656119" cy="2656119"/>
      </dsp:txXfrm>
    </dsp:sp>
    <dsp:sp modelId="{DFED2468-D6C8-274E-908B-0E47A7588178}">
      <dsp:nvSpPr>
        <dsp:cNvPr id="9" name="Shape 8"/>
        <dsp:cNvSpPr/>
      </dsp:nvSpPr>
      <dsp:spPr bwMode="white">
        <a:xfrm rot="-900000">
          <a:off x="4913527" y="292444"/>
          <a:ext cx="2602454" cy="2602454"/>
        </a:xfrm>
        <a:prstGeom prst="gear6">
          <a:avLst/>
        </a:prstGeom>
        <a:sp3d extrusionH="50600" prstMaterial="metal">
          <a:bevelT w="101600" h="80600" prst="relaxedInset"/>
          <a:bevelB w="80600" h="80600" prst="relaxedInset"/>
        </a:sp3d>
      </dsp:spPr>
      <dsp:style>
        <a:lnRef idx="0">
          <a:schemeClr val="accent1">
            <a:shade val="80000"/>
          </a:schemeClr>
        </a:lnRef>
        <a:fillRef idx="1">
          <a:schemeClr val="lt1"/>
        </a:fillRef>
        <a:effectRef idx="1">
          <a:scrgbClr r="0" g="0" b="0"/>
        </a:effectRef>
        <a:fontRef idx="minor">
          <a:schemeClr val="dk1"/>
        </a:fontRef>
      </dsp:style>
      <dsp:txBody>
        <a:bodyPr vert="horz" wrap="square" lIns="22860" tIns="22860" rIns="22860" bIns="228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GB" sz="1800" dirty="0">
              <a:solidFill>
                <a:schemeClr val="dk1"/>
              </a:solidFill>
            </a:rPr>
            <a:t>Exploration   Opportunities</a:t>
          </a:r>
          <a:endParaRPr>
            <a:solidFill>
              <a:schemeClr val="dk1"/>
            </a:solidFill>
          </a:endParaRPr>
        </a:p>
      </dsp:txBody>
      <dsp:txXfrm rot="-900000">
        <a:off x="4913527" y="292444"/>
        <a:ext cx="2602454" cy="2602454"/>
      </dsp:txXfrm>
    </dsp:sp>
    <dsp:sp modelId="{696250C5-E2F9-5F4A-B232-31B4BC229C56}">
      <dsp:nvSpPr>
        <dsp:cNvPr id="12" name="Circular Arrow 11"/>
        <dsp:cNvSpPr/>
      </dsp:nvSpPr>
      <dsp:spPr bwMode="white">
        <a:xfrm>
          <a:off x="5240346" y="1978310"/>
          <a:ext cx="4661987" cy="4661987"/>
        </a:xfrm>
        <a:prstGeom prst="circularArrow">
          <a:avLst>
            <a:gd name="adj1" fmla="val 5000"/>
            <a:gd name="adj2" fmla="val 360000"/>
            <a:gd name="adj3" fmla="val 2493574"/>
            <a:gd name="adj4" fmla="val 15780943"/>
            <a:gd name="adj5" fmla="val 5500"/>
          </a:avLst>
        </a:prstGeom>
        <a:sp3d z="-110000">
          <a:bevelT w="40600" h="20600" prst="relaxedInset"/>
        </a:sp3d>
      </dsp:spPr>
      <dsp:style>
        <a:lnRef idx="0">
          <a:schemeClr val="accent1">
            <a:tint val="60000"/>
          </a:schemeClr>
        </a:lnRef>
        <a:fillRef idx="1">
          <a:schemeClr val="accent1">
            <a:tint val="60000"/>
          </a:schemeClr>
        </a:fillRef>
        <a:effectRef idx="2">
          <a:scrgbClr r="0" g="0" b="0"/>
        </a:effectRef>
        <a:fontRef idx="minor"/>
      </dsp:style>
      <dsp:txXfrm>
        <a:off x="5240346" y="1978310"/>
        <a:ext cx="4661987" cy="4661987"/>
      </dsp:txXfrm>
    </dsp:sp>
    <dsp:sp modelId="{C04CD0E3-5AE2-6542-86E5-FC5B15BF3FFF}">
      <dsp:nvSpPr>
        <dsp:cNvPr id="13" name="Shape 12"/>
        <dsp:cNvSpPr/>
      </dsp:nvSpPr>
      <dsp:spPr bwMode="white">
        <a:xfrm>
          <a:off x="2067300" y="1976224"/>
          <a:ext cx="3243121" cy="3243121"/>
        </a:xfrm>
        <a:prstGeom prst="leftCircularArrow">
          <a:avLst>
            <a:gd name="adj1" fmla="val 5000"/>
            <a:gd name="adj2" fmla="val -360000"/>
            <a:gd name="adj3" fmla="val 10419125"/>
            <a:gd name="adj4" fmla="val 14837806"/>
            <a:gd name="adj5" fmla="val 5500"/>
          </a:avLst>
        </a:prstGeom>
        <a:sp3d z="-110000">
          <a:bevelT w="40600" h="20600" prst="relaxedInset"/>
        </a:sp3d>
      </dsp:spPr>
      <dsp:style>
        <a:lnRef idx="0">
          <a:schemeClr val="accent1">
            <a:tint val="60000"/>
          </a:schemeClr>
        </a:lnRef>
        <a:fillRef idx="1">
          <a:schemeClr val="accent1">
            <a:tint val="60000"/>
          </a:schemeClr>
        </a:fillRef>
        <a:effectRef idx="2">
          <a:scrgbClr r="0" g="0" b="0"/>
        </a:effectRef>
        <a:fontRef idx="minor"/>
      </dsp:style>
      <dsp:txXfrm>
        <a:off x="2067300" y="1976224"/>
        <a:ext cx="3243121" cy="3243121"/>
      </dsp:txXfrm>
    </dsp:sp>
    <dsp:sp modelId="{4D043E2D-AE3D-ED46-A6C7-E4ABB8122E4E}">
      <dsp:nvSpPr>
        <dsp:cNvPr id="14" name="Circular Arrow 13"/>
        <dsp:cNvSpPr/>
      </dsp:nvSpPr>
      <dsp:spPr bwMode="white">
        <a:xfrm>
          <a:off x="4267321" y="0"/>
          <a:ext cx="3537950" cy="3537950"/>
        </a:xfrm>
        <a:prstGeom prst="circularArrow">
          <a:avLst>
            <a:gd name="adj1" fmla="val 5000"/>
            <a:gd name="adj2" fmla="val 360000"/>
            <a:gd name="adj3" fmla="val 13347948"/>
            <a:gd name="adj4" fmla="val 10508220"/>
            <a:gd name="adj5" fmla="val 5500"/>
          </a:avLst>
        </a:prstGeom>
        <a:sp3d z="-110000">
          <a:bevelT w="40600" h="20600" prst="relaxedInset"/>
        </a:sp3d>
      </dsp:spPr>
      <dsp:style>
        <a:lnRef idx="0">
          <a:schemeClr val="accent1">
            <a:tint val="60000"/>
          </a:schemeClr>
        </a:lnRef>
        <a:fillRef idx="1">
          <a:schemeClr val="accent1">
            <a:tint val="60000"/>
          </a:schemeClr>
        </a:fillRef>
        <a:effectRef idx="2">
          <a:scrgbClr r="0" g="0" b="0"/>
        </a:effectRef>
        <a:fontRef idx="minor"/>
      </dsp:style>
      <dsp:txXfrm>
        <a:off x="4267321" y="0"/>
        <a:ext cx="3537950" cy="3537950"/>
      </dsp:txXfrm>
    </dsp:sp>
    <dsp:sp modelId="{F121B1B8-C7B1-FA48-A8DF-50872466E2BE}">
      <dsp:nvSpPr>
        <dsp:cNvPr id="4" name="Rectangles 3" hidden="1"/>
        <dsp:cNvSpPr/>
      </dsp:nvSpPr>
      <dsp:spPr>
        <a:xfrm>
          <a:off x="7006188" y="2656119"/>
          <a:ext cx="36000" cy="36000"/>
        </a:xfrm>
        <a:prstGeom prst="rect">
          <a:avLst/>
        </a:prstGeom>
      </dsp:spPr>
      <dsp:txXfrm>
        <a:off x="7006188" y="2656119"/>
        <a:ext cx="36000" cy="36000"/>
      </dsp:txXfrm>
    </dsp:sp>
    <dsp:sp modelId="{4B5C3DFE-2E07-5848-8BD7-29F04CE8EE2C}">
      <dsp:nvSpPr>
        <dsp:cNvPr id="5" name="Rectangles 4" hidden="1"/>
        <dsp:cNvSpPr/>
      </dsp:nvSpPr>
      <dsp:spPr>
        <a:xfrm>
          <a:off x="8696665" y="6308282"/>
          <a:ext cx="36000" cy="36000"/>
        </a:xfrm>
        <a:prstGeom prst="rect">
          <a:avLst/>
        </a:prstGeom>
      </dsp:spPr>
      <dsp:txXfrm>
        <a:off x="8696665" y="6308282"/>
        <a:ext cx="36000" cy="36000"/>
      </dsp:txXfrm>
    </dsp:sp>
    <dsp:sp modelId="{E49C4BB5-5C44-A645-AD25-79219C653DEB}">
      <dsp:nvSpPr>
        <dsp:cNvPr id="7" name="Rectangles 6" hidden="1"/>
        <dsp:cNvSpPr/>
      </dsp:nvSpPr>
      <dsp:spPr>
        <a:xfrm>
          <a:off x="3752442" y="1859283"/>
          <a:ext cx="36000" cy="36000"/>
        </a:xfrm>
        <a:prstGeom prst="rect">
          <a:avLst/>
        </a:prstGeom>
      </dsp:spPr>
      <dsp:txXfrm>
        <a:off x="3752442" y="1859283"/>
        <a:ext cx="36000" cy="36000"/>
      </dsp:txXfrm>
    </dsp:sp>
    <dsp:sp modelId="{68CF6741-F0F7-FB44-B0C3-2C83B6FA59E7}">
      <dsp:nvSpPr>
        <dsp:cNvPr id="8" name="Rectangles 7" hidden="1"/>
        <dsp:cNvSpPr/>
      </dsp:nvSpPr>
      <dsp:spPr>
        <a:xfrm>
          <a:off x="2889204" y="3519357"/>
          <a:ext cx="36000" cy="36000"/>
        </a:xfrm>
        <a:prstGeom prst="rect">
          <a:avLst/>
        </a:prstGeom>
      </dsp:spPr>
      <dsp:txXfrm>
        <a:off x="2889204" y="3519357"/>
        <a:ext cx="36000" cy="36000"/>
      </dsp:txXfrm>
    </dsp:sp>
    <dsp:sp modelId="{60E68C50-89CC-4E4F-86F1-73081E418977}">
      <dsp:nvSpPr>
        <dsp:cNvPr id="10" name="Rectangles 9" hidden="1"/>
        <dsp:cNvSpPr/>
      </dsp:nvSpPr>
      <dsp:spPr>
        <a:xfrm>
          <a:off x="4217263" y="1660074"/>
          <a:ext cx="36000" cy="36000"/>
        </a:xfrm>
        <a:prstGeom prst="rect">
          <a:avLst/>
        </a:prstGeom>
      </dsp:spPr>
      <dsp:txXfrm>
        <a:off x="4217263" y="1660074"/>
        <a:ext cx="36000" cy="36000"/>
      </dsp:txXfrm>
    </dsp:sp>
    <dsp:sp modelId="{EE735E07-24DF-EA4B-B96E-6CC01D01AF90}">
      <dsp:nvSpPr>
        <dsp:cNvPr id="11" name="Rectangles 10" hidden="1"/>
        <dsp:cNvSpPr/>
      </dsp:nvSpPr>
      <dsp:spPr>
        <a:xfrm>
          <a:off x="4748487" y="332015"/>
          <a:ext cx="36000" cy="36000"/>
        </a:xfrm>
        <a:prstGeom prst="rect">
          <a:avLst/>
        </a:prstGeom>
      </dsp:spPr>
      <dsp:txXfrm>
        <a:off x="4748487" y="332015"/>
        <a:ext cx="36000" cy="36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2164290" cy="6502400"/>
        <a:chOff x="0" y="0"/>
        <a:chExt cx="12164290" cy="6502400"/>
      </a:xfrm>
    </dsp:grpSpPr>
    <dsp:sp modelId="{84646125-41B5-1342-B21F-77D5927A2563}">
      <dsp:nvSpPr>
        <dsp:cNvPr id="3" name="Chevron 2"/>
        <dsp:cNvSpPr/>
      </dsp:nvSpPr>
      <dsp:spPr bwMode="white">
        <a:xfrm>
          <a:off x="0" y="2593671"/>
          <a:ext cx="3287646" cy="1315058"/>
        </a:xfrm>
        <a:prstGeom prst="chevron">
          <a:avLst/>
        </a:prstGeom>
        <a:sp3d prstMaterial="plastic">
          <a:bevelT w="127000" h="25400" prst="relaxedInset"/>
        </a:sp3d>
      </dsp:spPr>
      <dsp:style>
        <a:lnRef idx="0">
          <a:schemeClr val="dk2">
            <a:shade val="80000"/>
          </a:schemeClr>
        </a:lnRef>
        <a:fillRef idx="3">
          <a:schemeClr val="lt1"/>
        </a:fillRef>
        <a:effectRef idx="2">
          <a:scrgbClr r="0" g="0" b="0"/>
        </a:effectRef>
        <a:fontRef idx="minor">
          <a:schemeClr val="lt1"/>
        </a:fontRef>
      </dsp:style>
      <dsp:txBody>
        <a:bodyPr lIns="104013" tIns="34671" rIns="34671" bIns="34671"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GB" b="0" cap="none" spc="0" dirty="0">
              <a:ln w="0"/>
              <a:solidFill>
                <a:schemeClr val="tx1"/>
              </a:solidFill>
              <a:effectLst>
                <a:outerShdw blurRad="38100" dist="19050" dir="2700000" algn="tl" rotWithShape="0">
                  <a:schemeClr val="dk1">
                    <a:alpha val="40000"/>
                  </a:schemeClr>
                </a:outerShdw>
              </a:effectLst>
            </a:rPr>
            <a:t>Obtaining a dataset</a:t>
          </a:r>
          <a:endParaRPr>
            <a:solidFill>
              <a:schemeClr val="dk2"/>
            </a:solidFill>
          </a:endParaRPr>
        </a:p>
      </dsp:txBody>
      <dsp:txXfrm>
        <a:off x="0" y="2593671"/>
        <a:ext cx="3287646" cy="1315058"/>
      </dsp:txXfrm>
    </dsp:sp>
    <dsp:sp modelId="{D604C226-A107-174F-B03D-F5B6BC1AEC8D}">
      <dsp:nvSpPr>
        <dsp:cNvPr id="4" name="Chevron 3"/>
        <dsp:cNvSpPr/>
      </dsp:nvSpPr>
      <dsp:spPr bwMode="white">
        <a:xfrm>
          <a:off x="2958881" y="2593671"/>
          <a:ext cx="3287646" cy="1315058"/>
        </a:xfrm>
        <a:prstGeom prst="chevron">
          <a:avLst/>
        </a:prstGeom>
        <a:sp3d prstMaterial="plastic">
          <a:bevelT w="127000" h="25400" prst="relaxedInset"/>
        </a:sp3d>
      </dsp:spPr>
      <dsp:style>
        <a:lnRef idx="0">
          <a:schemeClr val="dk2">
            <a:shade val="80000"/>
          </a:schemeClr>
        </a:lnRef>
        <a:fillRef idx="3">
          <a:schemeClr val="lt1"/>
        </a:fillRef>
        <a:effectRef idx="2">
          <a:scrgbClr r="0" g="0" b="0"/>
        </a:effectRef>
        <a:fontRef idx="minor">
          <a:schemeClr val="lt1"/>
        </a:fontRef>
      </dsp:style>
      <dsp:txBody>
        <a:bodyPr lIns="104013" tIns="34671" rIns="34671" bIns="34671"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GB" b="0" cap="none" spc="0" dirty="0">
              <a:ln w="0"/>
              <a:solidFill>
                <a:schemeClr val="tx1"/>
              </a:solidFill>
              <a:effectLst>
                <a:outerShdw blurRad="38100" dist="19050" dir="2700000" algn="tl" rotWithShape="0">
                  <a:schemeClr val="dk1">
                    <a:alpha val="40000"/>
                  </a:schemeClr>
                </a:outerShdw>
              </a:effectLst>
            </a:rPr>
            <a:t>Transforming the data</a:t>
          </a:r>
          <a:endParaRPr>
            <a:solidFill>
              <a:schemeClr val="dk2"/>
            </a:solidFill>
          </a:endParaRPr>
        </a:p>
      </dsp:txBody>
      <dsp:txXfrm>
        <a:off x="2958881" y="2593671"/>
        <a:ext cx="3287646" cy="1315058"/>
      </dsp:txXfrm>
    </dsp:sp>
    <dsp:sp modelId="{778FC2FD-87E4-F94D-AA49-924B5103AD6D}">
      <dsp:nvSpPr>
        <dsp:cNvPr id="5" name="Chevron 4"/>
        <dsp:cNvSpPr/>
      </dsp:nvSpPr>
      <dsp:spPr bwMode="white">
        <a:xfrm>
          <a:off x="5917763" y="2593671"/>
          <a:ext cx="3287646" cy="1315058"/>
        </a:xfrm>
        <a:prstGeom prst="chevron">
          <a:avLst/>
        </a:prstGeom>
        <a:sp3d prstMaterial="plastic">
          <a:bevelT w="127000" h="25400" prst="relaxedInset"/>
        </a:sp3d>
      </dsp:spPr>
      <dsp:style>
        <a:lnRef idx="0">
          <a:schemeClr val="dk2">
            <a:shade val="80000"/>
          </a:schemeClr>
        </a:lnRef>
        <a:fillRef idx="3">
          <a:schemeClr val="lt1"/>
        </a:fillRef>
        <a:effectRef idx="2">
          <a:scrgbClr r="0" g="0" b="0"/>
        </a:effectRef>
        <a:fontRef idx="minor">
          <a:schemeClr val="lt1"/>
        </a:fontRef>
      </dsp:style>
      <dsp:txBody>
        <a:bodyPr lIns="104013" tIns="34671" rIns="34671" bIns="34671"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GB" b="0" cap="none" spc="0" dirty="0">
              <a:ln w="0"/>
              <a:solidFill>
                <a:schemeClr val="tx1"/>
              </a:solidFill>
              <a:effectLst>
                <a:outerShdw blurRad="38100" dist="19050" dir="2700000" algn="tl" rotWithShape="0">
                  <a:schemeClr val="dk1">
                    <a:alpha val="40000"/>
                  </a:schemeClr>
                </a:outerShdw>
              </a:effectLst>
            </a:rPr>
            <a:t>Loading into a DB</a:t>
          </a:r>
          <a:endParaRPr>
            <a:solidFill>
              <a:schemeClr val="dk2"/>
            </a:solidFill>
          </a:endParaRPr>
        </a:p>
      </dsp:txBody>
      <dsp:txXfrm>
        <a:off x="5917763" y="2593671"/>
        <a:ext cx="3287646" cy="1315058"/>
      </dsp:txXfrm>
    </dsp:sp>
    <dsp:sp modelId="{00C714CF-9519-7F4D-9DF7-2051A69A6E33}">
      <dsp:nvSpPr>
        <dsp:cNvPr id="6" name="Chevron 5"/>
        <dsp:cNvSpPr/>
      </dsp:nvSpPr>
      <dsp:spPr bwMode="white">
        <a:xfrm>
          <a:off x="8876644" y="2593671"/>
          <a:ext cx="3287646" cy="1315058"/>
        </a:xfrm>
        <a:prstGeom prst="chevron">
          <a:avLst/>
        </a:prstGeom>
        <a:sp3d prstMaterial="plastic">
          <a:bevelT w="127000" h="25400" prst="relaxedInset"/>
        </a:sp3d>
      </dsp:spPr>
      <dsp:style>
        <a:lnRef idx="0">
          <a:schemeClr val="dk2">
            <a:shade val="80000"/>
          </a:schemeClr>
        </a:lnRef>
        <a:fillRef idx="3">
          <a:schemeClr val="lt1"/>
        </a:fillRef>
        <a:effectRef idx="2">
          <a:scrgbClr r="0" g="0" b="0"/>
        </a:effectRef>
        <a:fontRef idx="minor">
          <a:schemeClr val="lt1"/>
        </a:fontRef>
      </dsp:style>
      <dsp:txBody>
        <a:bodyPr lIns="104013" tIns="34671" rIns="34671" bIns="34671"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GB" b="0" cap="none" spc="0" dirty="0">
              <a:ln w="0"/>
              <a:solidFill>
                <a:schemeClr val="tx1"/>
              </a:solidFill>
              <a:effectLst>
                <a:outerShdw blurRad="38100" dist="19050" dir="2700000" algn="tl" rotWithShape="0">
                  <a:schemeClr val="dk1">
                    <a:alpha val="40000"/>
                  </a:schemeClr>
                </a:outerShdw>
              </a:effectLst>
            </a:rPr>
            <a:t>Market Analysis &amp; Sentiment </a:t>
          </a:r>
          <a:endParaRPr>
            <a:solidFill>
              <a:schemeClr val="dk2"/>
            </a:solidFill>
          </a:endParaRPr>
        </a:p>
      </dsp:txBody>
      <dsp:txXfrm>
        <a:off x="8876644" y="2593671"/>
        <a:ext cx="3287646" cy="1315058"/>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570244" cy="5623911"/>
        <a:chOff x="0" y="0"/>
        <a:chExt cx="9570244" cy="5623911"/>
      </a:xfrm>
    </dsp:grpSpPr>
    <dsp:sp modelId="{C8784AAE-7326-914D-98A0-03A2EE334939}">
      <dsp:nvSpPr>
        <dsp:cNvPr id="3" name="Flowchart: Manual Operation 2"/>
        <dsp:cNvSpPr/>
      </dsp:nvSpPr>
      <dsp:spPr bwMode="white">
        <a:xfrm rot="-5400000">
          <a:off x="-1292869" y="1292869"/>
          <a:ext cx="5623911" cy="3038173"/>
        </a:xfrm>
        <a:prstGeom prst="flowChartManualOperation">
          <a:avLst/>
        </a:prstGeom>
      </dsp:spPr>
      <dsp:style>
        <a:lnRef idx="2">
          <a:schemeClr val="lt1"/>
        </a:lnRef>
        <a:fillRef idx="1">
          <a:schemeClr val="accent5">
            <a:hueOff val="0"/>
            <a:satOff val="0"/>
            <a:lumOff val="0"/>
            <a:alpha val="100000"/>
          </a:schemeClr>
        </a:fillRef>
        <a:effectRef idx="0">
          <a:scrgbClr r="0" g="0" b="0"/>
        </a:effectRef>
        <a:fontRef idx="minor">
          <a:schemeClr val="lt1"/>
        </a:fontRef>
      </dsp:style>
      <dsp:txBody>
        <a:bodyPr rot="5400000" vert="horz" wrap="square" lIns="120650" tIns="0" rIns="120650" bIns="0" anchor="t"/>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GB" dirty="0"/>
            <a:t>Sentiment Scoring</a:t>
          </a:r>
          <a:br>
            <a:rPr lang="en-GB" dirty="0"/>
          </a:br>
          <a:endParaRPr lang="en-GB" dirty="0"/>
        </a:p>
        <a:p>
          <a:pPr lvl="1">
            <a:lnSpc>
              <a:spcPct val="100000"/>
            </a:lnSpc>
            <a:spcBef>
              <a:spcPct val="0"/>
            </a:spcBef>
            <a:spcAft>
              <a:spcPct val="15000"/>
            </a:spcAft>
            <a:buChar char="•"/>
          </a:pPr>
          <a:r>
            <a:rPr lang="en-US" dirty="0">
              <a:latin typeface="Cabin" pitchFamily="34" charset="0"/>
              <a:ea typeface="Cabin" pitchFamily="34" charset="-122"/>
              <a:cs typeface="Cabin" pitchFamily="34" charset="-120"/>
            </a:rPr>
            <a:t>To gauge the overall sentiment expressed in customer reviews</a:t>
          </a:r>
          <a:br>
            <a:rPr lang="en-US" dirty="0">
              <a:latin typeface="Cabin" pitchFamily="34" charset="0"/>
              <a:ea typeface="Cabin" pitchFamily="34" charset="-122"/>
              <a:cs typeface="Cabin" pitchFamily="34" charset="-120"/>
            </a:rPr>
          </a:br>
          <a:endParaRPr lang="en-GB" dirty="0"/>
        </a:p>
        <a:p>
          <a:pPr lvl="1">
            <a:lnSpc>
              <a:spcPct val="100000"/>
            </a:lnSpc>
            <a:spcBef>
              <a:spcPct val="0"/>
            </a:spcBef>
            <a:spcAft>
              <a:spcPct val="15000"/>
            </a:spcAft>
            <a:buChar char="•"/>
          </a:pPr>
          <a:r>
            <a:rPr lang="en-US" dirty="0">
              <a:latin typeface="Cabin" pitchFamily="34" charset="0"/>
              <a:ea typeface="Cabin" pitchFamily="34" charset="-122"/>
              <a:cs typeface="Cabin" pitchFamily="34" charset="-120"/>
            </a:rPr>
            <a:t>Ranging from positive to negative</a:t>
          </a:r>
          <a:br>
            <a:rPr lang="en-US" dirty="0">
              <a:latin typeface="Cabin" pitchFamily="34" charset="0"/>
              <a:ea typeface="Cabin" pitchFamily="34" charset="-122"/>
              <a:cs typeface="Cabin" pitchFamily="34" charset="-120"/>
            </a:rPr>
          </a:br>
          <a:endParaRPr lang="en-GB" dirty="0"/>
        </a:p>
        <a:p>
          <a:pPr lvl="1">
            <a:lnSpc>
              <a:spcPct val="100000"/>
            </a:lnSpc>
            <a:spcBef>
              <a:spcPct val="0"/>
            </a:spcBef>
            <a:spcAft>
              <a:spcPct val="15000"/>
            </a:spcAft>
            <a:buChar char="•"/>
          </a:pPr>
          <a:r>
            <a:rPr lang="en-US" dirty="0">
              <a:latin typeface="Cabin" pitchFamily="34" charset="0"/>
              <a:ea typeface="Cabin" pitchFamily="34" charset="-122"/>
              <a:cs typeface="Cabin" pitchFamily="34" charset="-120"/>
            </a:rPr>
            <a:t>Identifies areas of strength and opportunities for improvement from the customer's perspective</a:t>
          </a:r>
          <a:endParaRPr lang="en-GB" dirty="0"/>
        </a:p>
      </dsp:txBody>
      <dsp:txXfrm rot="-5400000">
        <a:off x="-1292869" y="1292869"/>
        <a:ext cx="5623911" cy="3038173"/>
      </dsp:txXfrm>
    </dsp:sp>
    <dsp:sp modelId="{CC0F3C26-6016-AA47-B685-5D0C350E7BE4}">
      <dsp:nvSpPr>
        <dsp:cNvPr id="4" name="Flowchart: Manual Operation 3"/>
        <dsp:cNvSpPr/>
      </dsp:nvSpPr>
      <dsp:spPr bwMode="white">
        <a:xfrm rot="-5400000">
          <a:off x="1973167" y="1292869"/>
          <a:ext cx="5623911" cy="3038173"/>
        </a:xfrm>
        <a:prstGeom prst="flowChartManualOperation">
          <a:avLst/>
        </a:prstGeom>
      </dsp:spPr>
      <dsp:style>
        <a:lnRef idx="2">
          <a:schemeClr val="lt1"/>
        </a:lnRef>
        <a:fillRef idx="1">
          <a:schemeClr val="accent5">
            <a:hueOff val="-3390000"/>
            <a:satOff val="-8626"/>
            <a:lumOff val="-5881"/>
            <a:alpha val="100000"/>
          </a:schemeClr>
        </a:fillRef>
        <a:effectRef idx="0">
          <a:scrgbClr r="0" g="0" b="0"/>
        </a:effectRef>
        <a:fontRef idx="minor">
          <a:schemeClr val="lt1"/>
        </a:fontRef>
      </dsp:style>
      <dsp:txBody>
        <a:bodyPr rot="5400000" lIns="120650" tIns="0" rIns="120650" bIns="0" anchor="t"/>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GB" dirty="0"/>
            <a:t>Thematic Analysis</a:t>
          </a:r>
          <a:br>
            <a:rPr lang="en-GB" dirty="0"/>
          </a:br>
          <a:endParaRPr lang="en-GB" dirty="0"/>
        </a:p>
        <a:p>
          <a:pPr lvl="1">
            <a:lnSpc>
              <a:spcPct val="100000"/>
            </a:lnSpc>
            <a:spcBef>
              <a:spcPct val="0"/>
            </a:spcBef>
            <a:spcAft>
              <a:spcPct val="15000"/>
            </a:spcAft>
            <a:buChar char="•"/>
          </a:pPr>
          <a:r>
            <a:rPr lang="en-US" dirty="0">
              <a:latin typeface="Cabin" pitchFamily="34" charset="0"/>
              <a:ea typeface="Cabin" pitchFamily="34" charset="-122"/>
              <a:cs typeface="Cabin" pitchFamily="34" charset="-120"/>
            </a:rPr>
            <a:t>Using Natural Language Processing (NLP) we can identify common themes and topics discussed in the review text</a:t>
          </a:r>
          <a:br>
            <a:rPr lang="en-US" dirty="0">
              <a:latin typeface="Cabin" pitchFamily="34" charset="0"/>
              <a:ea typeface="Cabin" pitchFamily="34" charset="-122"/>
              <a:cs typeface="Cabin" pitchFamily="34" charset="-120"/>
            </a:rPr>
          </a:br>
          <a:endParaRPr lang="en-GB" dirty="0"/>
        </a:p>
        <a:p>
          <a:pPr lvl="1">
            <a:lnSpc>
              <a:spcPct val="100000"/>
            </a:lnSpc>
            <a:spcBef>
              <a:spcPct val="0"/>
            </a:spcBef>
            <a:spcAft>
              <a:spcPct val="15000"/>
            </a:spcAft>
            <a:buChar char="•"/>
          </a:pPr>
          <a:r>
            <a:rPr lang="en-US" dirty="0">
              <a:latin typeface="Cabin" pitchFamily="34" charset="0"/>
              <a:ea typeface="Cabin" pitchFamily="34" charset="-122"/>
              <a:cs typeface="Cabin" pitchFamily="34" charset="-120"/>
            </a:rPr>
            <a:t>Provides valuable insights  which guides targeted improvement efforts</a:t>
          </a:r>
          <a:endParaRPr lang="en-GB" dirty="0"/>
        </a:p>
      </dsp:txBody>
      <dsp:txXfrm rot="-5400000">
        <a:off x="1973167" y="1292869"/>
        <a:ext cx="5623911" cy="3038173"/>
      </dsp:txXfrm>
    </dsp:sp>
    <dsp:sp modelId="{54690A52-37E0-1F4C-9E1A-DE4F36BF46EA}">
      <dsp:nvSpPr>
        <dsp:cNvPr id="5" name="Flowchart: Manual Operation 4"/>
        <dsp:cNvSpPr/>
      </dsp:nvSpPr>
      <dsp:spPr bwMode="white">
        <a:xfrm rot="-5400000">
          <a:off x="5239202" y="1292869"/>
          <a:ext cx="5623911" cy="3038173"/>
        </a:xfrm>
        <a:prstGeom prst="flowChartManualOperation">
          <a:avLst/>
        </a:prstGeom>
      </dsp:spPr>
      <dsp:style>
        <a:lnRef idx="2">
          <a:schemeClr val="lt1"/>
        </a:lnRef>
        <a:fillRef idx="1">
          <a:schemeClr val="accent5">
            <a:hueOff val="-6780000"/>
            <a:satOff val="-17254"/>
            <a:lumOff val="-11764"/>
            <a:alpha val="100000"/>
          </a:schemeClr>
        </a:fillRef>
        <a:effectRef idx="0">
          <a:scrgbClr r="0" g="0" b="0"/>
        </a:effectRef>
        <a:fontRef idx="minor">
          <a:schemeClr val="lt1"/>
        </a:fontRef>
      </dsp:style>
      <dsp:txBody>
        <a:bodyPr rot="5400000" lIns="120650" tIns="0" rIns="120650" bIns="0" anchor="t"/>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GB" dirty="0"/>
            <a:t>Temporal Trends</a:t>
          </a:r>
          <a:br>
            <a:rPr lang="en-GB" dirty="0"/>
          </a:br>
          <a:endParaRPr lang="en-GB" dirty="0"/>
        </a:p>
        <a:p>
          <a:pPr lvl="1">
            <a:lnSpc>
              <a:spcPct val="100000"/>
            </a:lnSpc>
            <a:spcBef>
              <a:spcPct val="0"/>
            </a:spcBef>
            <a:spcAft>
              <a:spcPct val="15000"/>
            </a:spcAft>
            <a:buChar char="•"/>
          </a:pPr>
          <a:r>
            <a:rPr lang="en-US" dirty="0">
              <a:latin typeface="Cabin" pitchFamily="34" charset="0"/>
              <a:ea typeface="Cabin" pitchFamily="34" charset="-122"/>
              <a:cs typeface="Cabin" pitchFamily="34" charset="-120"/>
            </a:rPr>
            <a:t>Analyzing sentiment and thematic trends over time can reveal how customer perceptions evolve</a:t>
          </a:r>
          <a:br>
            <a:rPr lang="en-US" dirty="0">
              <a:latin typeface="Cabin" pitchFamily="34" charset="0"/>
              <a:ea typeface="Cabin" pitchFamily="34" charset="-122"/>
              <a:cs typeface="Cabin" pitchFamily="34" charset="-120"/>
            </a:rPr>
          </a:br>
          <a:endParaRPr lang="en-GB" dirty="0"/>
        </a:p>
        <a:p>
          <a:pPr lvl="1">
            <a:lnSpc>
              <a:spcPct val="100000"/>
            </a:lnSpc>
            <a:spcBef>
              <a:spcPct val="0"/>
            </a:spcBef>
            <a:spcAft>
              <a:spcPct val="15000"/>
            </a:spcAft>
            <a:buChar char="•"/>
          </a:pPr>
          <a:r>
            <a:rPr lang="en-US" dirty="0">
              <a:latin typeface="Cabin" pitchFamily="34" charset="0"/>
              <a:ea typeface="Cabin" pitchFamily="34" charset="-122"/>
              <a:cs typeface="Cabin" pitchFamily="34" charset="-120"/>
            </a:rPr>
            <a:t>Improves ability to address emerging concerns</a:t>
          </a:r>
          <a:br>
            <a:rPr lang="en-US" dirty="0">
              <a:latin typeface="Cabin" pitchFamily="34" charset="0"/>
              <a:ea typeface="Cabin" pitchFamily="34" charset="-122"/>
              <a:cs typeface="Cabin" pitchFamily="34" charset="-120"/>
            </a:rPr>
          </a:br>
          <a:endParaRPr lang="en-GB" dirty="0"/>
        </a:p>
        <a:p>
          <a:pPr lvl="1">
            <a:lnSpc>
              <a:spcPct val="100000"/>
            </a:lnSpc>
            <a:spcBef>
              <a:spcPct val="0"/>
            </a:spcBef>
            <a:spcAft>
              <a:spcPct val="15000"/>
            </a:spcAft>
            <a:buChar char="•"/>
          </a:pPr>
          <a:r>
            <a:rPr lang="en-US" dirty="0">
              <a:latin typeface="Cabin" pitchFamily="34" charset="0"/>
              <a:ea typeface="Cabin" pitchFamily="34" charset="-122"/>
              <a:cs typeface="Cabin" pitchFamily="34" charset="-120"/>
            </a:rPr>
            <a:t>This dynamic understanding can inform strategic planning and decision-making.</a:t>
          </a:r>
          <a:endParaRPr lang="en-GB" dirty="0"/>
        </a:p>
      </dsp:txBody>
      <dsp:txXfrm rot="-5400000">
        <a:off x="5239202" y="1292869"/>
        <a:ext cx="5623911" cy="3038173"/>
      </dsp:txXfrm>
    </dsp:sp>
  </dsp:spTree>
</dsp:drawing>
</file>

<file path=ppt/diagrams/layout1.xml><?xml version="1.0" encoding="utf-8"?>
<dgm:layoutDef xmlns:dgm="http://schemas.openxmlformats.org/drawingml/2006/diagram" xmlns:a="http://schemas.openxmlformats.org/drawingml/2006/main" uniqueId="urn:microsoft.com/office/officeart/2005/8/layout/gear1#1">
  <dgm:title val=""/>
  <dgm:desc val=""/>
  <dgm:catLst>
    <dgm:cat type="relationship" pri="3000"/>
    <dgm:cat type="process" pri="28000"/>
    <dgm:cat type="cycle" pri="14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type="gear6" r:blip="" rot="-15">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srcNode" val="gear1srcNode"/>
          <dgm:param type="dstNode" val="gear1dstNode"/>
          <dgm:param type="connRout" val="curv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srcNode" val="gear2srcNode"/>
          <dgm:param type="dstNode" val="gear2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srcNode" val="gear3srcNode"/>
          <dgm:param type="dstNode" val="gear3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type="flowChartManualOperation" r:blip="" rot="-90">
              <dgm:adjLst/>
            </dgm:shape>
          </dgm:if>
          <dgm:else name="Name6">
            <dgm:shape xmlns:r="http://schemas.openxmlformats.org/officeDocument/2006/relationships" type="flowChartManualOperation" r:blip="" rot="90">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1">
  <dgm:title val=""/>
  <dgm:desc val=""/>
  <dgm:catLst>
    <dgm:cat type="3D" pri="11700"/>
  </dgm:catLst>
  <dgm:scene3d>
    <a:camera prst="perspectiveLeft" zoom="91000"/>
    <a:lightRig rig="threePt" dir="t">
      <a:rot lat="0" lon="0" rev="20640000"/>
    </a:lightRig>
  </dgm:scene3d>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dirty="0">
                <a:solidFill>
                  <a:srgbClr val="CAD6DE"/>
                </a:solidFill>
                <a:latin typeface="Cabin" pitchFamily="34" charset="0"/>
                <a:ea typeface="Cabin" pitchFamily="34" charset="-122"/>
                <a:cs typeface="Cabin" pitchFamily="34" charset="-120"/>
              </a:rPr>
              <a:t>This comprehensive analysis project aims to uncover valuable insights from customer feedback, empowering airlines to enhance service quality, boost customer satisfaction, and make data-driven business decisions. By combining the power of SQL queries and Python data analysis techniques, we will explore the provided database, extract and prepare relevant data, and generate actionable insights that can drive continuous improvement in the airline industry.</a:t>
            </a:r>
            <a:endParaRPr lang="en-US" sz="1200" dirty="0"/>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lang="en-US" sz="1200" dirty="0">
                <a:solidFill>
                  <a:srgbClr val="CAD6DE"/>
                </a:solidFill>
                <a:latin typeface="Cabin" pitchFamily="34" charset="0"/>
                <a:ea typeface="Cabin" pitchFamily="34" charset="-122"/>
                <a:cs typeface="Cabin" pitchFamily="34" charset="-120"/>
              </a:rPr>
              <a:t>Prioritize initiatives that directly address customer pain points and enhance the overall travel experience. Leverage customer feedback to guide service improvements and innovation.</a:t>
            </a:r>
            <a:endParaRPr lang="en-US" sz="1200" dirty="0">
              <a:solidFill>
                <a:srgbClr val="CAD6DE"/>
              </a:solidFill>
              <a:latin typeface="Cabin" pitchFamily="34" charset="0"/>
              <a:ea typeface="Cabin" pitchFamily="34" charset="-122"/>
              <a:cs typeface="Cabin" pitchFamily="34" charset="-12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lang="en-US" sz="1200" dirty="0">
                <a:solidFill>
                  <a:srgbClr val="CAD6DE"/>
                </a:solidFill>
                <a:latin typeface="Cabin" pitchFamily="34" charset="0"/>
                <a:ea typeface="Cabin" pitchFamily="34" charset="-122"/>
                <a:cs typeface="Cabin" pitchFamily="34" charset="-120"/>
              </a:rPr>
              <a:t>Identify areas of excellence and opportunities for </a:t>
            </a:r>
            <a:r>
              <a:rPr lang="en-US" sz="1200" dirty="0" err="1">
                <a:solidFill>
                  <a:srgbClr val="CAD6DE"/>
                </a:solidFill>
                <a:latin typeface="Cabin" pitchFamily="34" charset="0"/>
                <a:ea typeface="Cabin" pitchFamily="34" charset="-122"/>
                <a:cs typeface="Cabin" pitchFamily="34" charset="-120"/>
              </a:rPr>
              <a:t>improvement.Implement</a:t>
            </a:r>
            <a:r>
              <a:rPr lang="en-US" sz="1200" dirty="0">
                <a:solidFill>
                  <a:srgbClr val="CAD6DE"/>
                </a:solidFill>
                <a:latin typeface="Cabin" pitchFamily="34" charset="0"/>
                <a:ea typeface="Cabin" pitchFamily="34" charset="-122"/>
                <a:cs typeface="Cabin" pitchFamily="34" charset="-120"/>
              </a:rPr>
              <a:t> targeted strategies to consistently deliver high-quality services across all aspects of the airline's operations.</a:t>
            </a:r>
            <a:endParaRPr lang="en-US" sz="1200" dirty="0"/>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endParaRPr lang="en-US" sz="1200" dirty="0">
              <a:solidFill>
                <a:srgbClr val="CAD6DE"/>
              </a:solidFill>
              <a:latin typeface="Cabin" pitchFamily="34" charset="0"/>
              <a:ea typeface="Cabin" pitchFamily="34" charset="-122"/>
              <a:cs typeface="Cabin" pitchFamily="34" charset="-12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lang="en-US" sz="1200" dirty="0">
                <a:solidFill>
                  <a:srgbClr val="CAD6DE"/>
                </a:solidFill>
                <a:latin typeface="Cabin" pitchFamily="34" charset="0"/>
                <a:ea typeface="Cabin" pitchFamily="34" charset="-122"/>
                <a:cs typeface="Cabin" pitchFamily="34" charset="-120"/>
              </a:rPr>
              <a:t>Utilize customer data and segmentation insights to personalize the travel experience, catering to the unique needs and preferences of different traveler types and classes.</a:t>
            </a:r>
            <a:endParaRPr lang="en-US" sz="1200" dirty="0">
              <a:solidFill>
                <a:srgbClr val="CAD6DE"/>
              </a:solidFill>
              <a:latin typeface="Cabin" pitchFamily="34" charset="0"/>
              <a:ea typeface="Cabin" pitchFamily="34" charset="-122"/>
              <a:cs typeface="Cabin" pitchFamily="34" charset="-12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lang="en-US" sz="1200" dirty="0">
                <a:solidFill>
                  <a:srgbClr val="CAD6DE"/>
                </a:solidFill>
                <a:latin typeface="Cabin" pitchFamily="34" charset="0"/>
                <a:ea typeface="Cabin" pitchFamily="34" charset="-122"/>
                <a:cs typeface="Cabin" pitchFamily="34" charset="-120"/>
              </a:rPr>
              <a:t>Embrace a culture of continuous improvement, exploring new technologies, processes, and service offerings to stay ahead of evolving customer expectations and industry trends.</a:t>
            </a:r>
            <a:endParaRPr lang="en-US" sz="1200" dirty="0"/>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endParaRPr lang="en-US" sz="1200" dirty="0"/>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want to conduct the analysis</a:t>
            </a:r>
            <a:endParaRPr lang="en-US" dirty="0"/>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lang="en-US" dirty="0"/>
              <a:t>Comprehensive Data Model</a:t>
            </a:r>
            <a:br>
              <a:rPr lang="en-US" dirty="0"/>
            </a:br>
            <a:r>
              <a:rPr lang="en-US" sz="1200" dirty="0">
                <a:solidFill>
                  <a:srgbClr val="CAD6DE"/>
                </a:solidFill>
                <a:latin typeface="Cabin" pitchFamily="34" charset="0"/>
                <a:ea typeface="Cabin" pitchFamily="34" charset="-122"/>
                <a:cs typeface="Cabin" pitchFamily="34" charset="-120"/>
              </a:rPr>
              <a:t>The provided database schema offers a rich and interconnected dataset, encompassing key information about airlines, customer reviews, and various aspects of the travel experience. This comprehensive data structure enables us to conduct in-depth analysis and uncover meaningful insights.</a:t>
            </a:r>
            <a:endParaRPr lang="en-US" sz="1200" dirty="0"/>
          </a:p>
          <a:p>
            <a:pPr marL="228600" indent="-228600">
              <a:buAutoNum type="arabicPeriod"/>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lang="en-US" dirty="0"/>
              <a:t>Data Relationships</a:t>
            </a:r>
            <a:br>
              <a:rPr lang="en-US" dirty="0"/>
            </a:br>
            <a:r>
              <a:rPr lang="en-US" sz="1200" dirty="0">
                <a:solidFill>
                  <a:srgbClr val="CAD6DE"/>
                </a:solidFill>
                <a:latin typeface="Cabin" pitchFamily="34" charset="0"/>
                <a:ea typeface="Cabin" pitchFamily="34" charset="-122"/>
                <a:cs typeface="Cabin" pitchFamily="34" charset="-120"/>
              </a:rPr>
              <a:t>The schema highlights the relationships between the Airlines and Reviews tables, allowing us to explore the connections between airline performance and customer feedback. This will be crucial in understanding the factors that drive customer satisfaction and identifying areas for improvement.</a:t>
            </a:r>
            <a:endParaRPr lang="en-US" sz="1200" dirty="0"/>
          </a:p>
          <a:p>
            <a:pPr marL="228600" indent="-228600">
              <a:buAutoNum type="arabicPeriod"/>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lang="en-US" dirty="0"/>
              <a:t>Exploration Opportunities</a:t>
            </a:r>
            <a:br>
              <a:rPr lang="en-US" dirty="0"/>
            </a:br>
            <a:r>
              <a:rPr lang="en-US" sz="1200" dirty="0">
                <a:solidFill>
                  <a:srgbClr val="CAD6DE"/>
                </a:solidFill>
                <a:latin typeface="Cabin" pitchFamily="34" charset="0"/>
                <a:ea typeface="Cabin" pitchFamily="34" charset="-122"/>
                <a:cs typeface="Cabin" pitchFamily="34" charset="-120"/>
              </a:rPr>
              <a:t>The diverse data points, including traveler type, class of travel, rating, and review text, present a wealth of opportunities for exploration. By leveraging SQL and Python data analysis techniques, we can delve into the nuances of customer feedback and airline performance.</a:t>
            </a:r>
            <a:endParaRPr lang="en-US" sz="1200"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r>
              <a:rPr lang="en-US" dirty="0"/>
              <a:t>Transformation process :</a:t>
            </a:r>
            <a:endParaRPr lang="en-US" dirty="0"/>
          </a:p>
          <a:p>
            <a:endParaRPr lang="en-US" dirty="0"/>
          </a:p>
          <a:p>
            <a:r>
              <a:rPr lang="en-US" dirty="0"/>
              <a:t>After obtaining the dataset, we had to concatenate the 5 different airline dataset together and edit undesirable parts. For example, we had a column ‘date travelled’ where it was not all formatted the same. We ran it through Python to change all of ‘objects’ into ‘datetime’.</a:t>
            </a:r>
            <a:endParaRPr lang="en-US" dirty="0"/>
          </a:p>
          <a:p>
            <a:endParaRPr lang="en-US" dirty="0"/>
          </a:p>
          <a:p>
            <a:r>
              <a:rPr lang="en-US" dirty="0"/>
              <a:t>Notes : highlight that date in 1st screenshot is a object, 2</a:t>
            </a:r>
            <a:r>
              <a:rPr lang="en-US" baseline="30000" dirty="0"/>
              <a:t>nd</a:t>
            </a:r>
            <a:r>
              <a:rPr lang="en-US" dirty="0"/>
              <a:t> screenshot formatted to datetime</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dirty="0"/>
              <a:t>Sentiment Scoring</a:t>
            </a:r>
            <a:endParaRPr lang="en-GB" dirty="0"/>
          </a:p>
          <a:p>
            <a:pPr lvl="1">
              <a:buNone/>
            </a:pPr>
            <a:r>
              <a:rPr lang="en-US" dirty="0">
                <a:solidFill>
                  <a:srgbClr val="CAD6DE"/>
                </a:solidFill>
                <a:latin typeface="Cabin" pitchFamily="34" charset="0"/>
                <a:ea typeface="Cabin" pitchFamily="34" charset="-122"/>
                <a:cs typeface="Cabin" pitchFamily="34" charset="-120"/>
              </a:rPr>
              <a:t>By applying sentiment analysis techniques, we can gauge the overall sentiment expressed in customer reviews, ranging from highly positive to negative. This analysis can help identify areas of strength and opportunities for improvement from the customer's perspective.</a:t>
            </a:r>
            <a:endParaRPr lang="en-GB" dirty="0"/>
          </a:p>
          <a:p>
            <a:pPr lvl="0"/>
            <a:r>
              <a:rPr lang="en-GB" dirty="0"/>
              <a:t>Thematic Analysis</a:t>
            </a:r>
            <a:endParaRPr lang="en-GB" dirty="0"/>
          </a:p>
          <a:p>
            <a:pPr lvl="1">
              <a:buNone/>
            </a:pPr>
            <a:r>
              <a:rPr lang="en-US" dirty="0">
                <a:solidFill>
                  <a:srgbClr val="CAD6DE"/>
                </a:solidFill>
                <a:latin typeface="Cabin" pitchFamily="34" charset="0"/>
                <a:ea typeface="Cabin" pitchFamily="34" charset="-122"/>
                <a:cs typeface="Cabin" pitchFamily="34" charset="-120"/>
              </a:rPr>
              <a:t>Leveraging natural language processing, we can identify common themes and topics discussed in the review text. This can provide valuable insights into the specific aspects of the airline experience that customers value or find frustrating, guiding targeted improvement efforts.</a:t>
            </a:r>
            <a:endParaRPr lang="en-GB" dirty="0"/>
          </a:p>
          <a:p>
            <a:pPr lvl="0"/>
            <a:r>
              <a:rPr lang="en-GB" dirty="0"/>
              <a:t>Temporal Trends</a:t>
            </a:r>
            <a:endParaRPr lang="en-GB" dirty="0"/>
          </a:p>
          <a:p>
            <a:pPr lvl="1">
              <a:buNone/>
            </a:pPr>
            <a:r>
              <a:rPr lang="en-US" dirty="0">
                <a:solidFill>
                  <a:srgbClr val="CAD6DE"/>
                </a:solidFill>
                <a:latin typeface="Cabin" pitchFamily="34" charset="0"/>
                <a:ea typeface="Cabin" pitchFamily="34" charset="-122"/>
                <a:cs typeface="Cabin" pitchFamily="34" charset="-120"/>
              </a:rPr>
              <a:t>Analyzing sentiment and thematic trends over time can reveal how customer perceptions evolve, enabling airlines to stay attuned to changing expectations and proactively address emerging concerns. This dynamic understanding can inform strategic planning and decision-making.</a:t>
            </a:r>
            <a:endParaRPr lang="en-GB" dirty="0"/>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0.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1.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verpage2"/>
          <p:cNvPicPr>
            <a:picLocks noChangeAspect="1"/>
          </p:cNvPicPr>
          <p:nvPr/>
        </p:nvPicPr>
        <p:blipFill>
          <a:blip r:embed="rId1"/>
          <a:stretch>
            <a:fillRect/>
          </a:stretch>
        </p:blipFill>
        <p:spPr>
          <a:xfrm>
            <a:off x="3200400" y="0"/>
            <a:ext cx="8229600" cy="8229600"/>
          </a:xfrm>
          <a:prstGeom prst="rect">
            <a:avLst/>
          </a:prstGeom>
        </p:spPr>
      </p:pic>
      <p:sp>
        <p:nvSpPr>
          <p:cNvPr id="5" name="Text 1"/>
          <p:cNvSpPr/>
          <p:nvPr/>
        </p:nvSpPr>
        <p:spPr>
          <a:xfrm>
            <a:off x="-98425" y="7181215"/>
            <a:ext cx="3298825" cy="867410"/>
          </a:xfrm>
          <a:prstGeom prst="rect">
            <a:avLst/>
          </a:prstGeom>
          <a:noFill/>
        </p:spPr>
        <p:txBody>
          <a:bodyPr wrap="square" rtlCol="0" anchor="t"/>
          <a:lstStyle/>
          <a:p>
            <a:pPr marL="0" indent="0" algn="ctr">
              <a:lnSpc>
                <a:spcPts val="5970"/>
              </a:lnSpc>
              <a:buNone/>
            </a:pPr>
            <a:r>
              <a:rPr lang="en-SG" sz="2000" b="1" dirty="0">
                <a:solidFill>
                  <a:schemeClr val="tx1"/>
                </a:solidFill>
                <a:latin typeface="STLiti" panose="02010800040101010101" charset="-122"/>
                <a:ea typeface="STLiti" panose="02010800040101010101" charset="-122"/>
                <a:cs typeface="Unbounded" pitchFamily="34" charset="-120"/>
              </a:rPr>
              <a:t>Data Source: SKYTRAX</a:t>
            </a:r>
            <a:endParaRPr lang="en-SG" sz="2000" b="1" dirty="0">
              <a:solidFill>
                <a:schemeClr val="tx1"/>
              </a:solidFill>
              <a:latin typeface="STLiti" panose="02010800040101010101" charset="-122"/>
              <a:ea typeface="STLiti" panose="02010800040101010101" charset="-122"/>
              <a:cs typeface="Unbounded" pitchFamily="34" charset="-12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pic>
        <p:nvPicPr>
          <p:cNvPr id="6" name="Picture 5"/>
          <p:cNvPicPr>
            <a:picLocks noChangeAspect="1"/>
          </p:cNvPicPr>
          <p:nvPr/>
        </p:nvPicPr>
        <p:blipFill rotWithShape="1">
          <a:blip r:embed="rId2"/>
          <a:srcRect r="6707" b="642"/>
          <a:stretch>
            <a:fillRect/>
          </a:stretch>
        </p:blipFill>
        <p:spPr>
          <a:xfrm>
            <a:off x="5843350" y="4598629"/>
            <a:ext cx="7619730" cy="3147141"/>
          </a:xfrm>
          <a:prstGeom prst="rect">
            <a:avLst/>
          </a:prstGeom>
        </p:spPr>
      </p:pic>
      <p:pic>
        <p:nvPicPr>
          <p:cNvPr id="8" name="Picture 7"/>
          <p:cNvPicPr>
            <a:picLocks noChangeAspect="1"/>
          </p:cNvPicPr>
          <p:nvPr/>
        </p:nvPicPr>
        <p:blipFill rotWithShape="1">
          <a:blip r:embed="rId3"/>
          <a:srcRect r="31679" b="1699"/>
          <a:stretch>
            <a:fillRect/>
          </a:stretch>
        </p:blipFill>
        <p:spPr>
          <a:xfrm>
            <a:off x="1399173" y="1571163"/>
            <a:ext cx="7336265" cy="2757646"/>
          </a:xfrm>
          <a:prstGeom prst="rect">
            <a:avLst/>
          </a:prstGeom>
          <a:solidFill>
            <a:schemeClr val="accent4">
              <a:lumMod val="40000"/>
              <a:lumOff val="60000"/>
            </a:schemeClr>
          </a:solidFill>
          <a:ln>
            <a:solidFill>
              <a:schemeClr val="accent1"/>
            </a:solidFill>
          </a:ln>
        </p:spPr>
      </p:pic>
      <p:sp>
        <p:nvSpPr>
          <p:cNvPr id="11" name="TextBox 10"/>
          <p:cNvSpPr txBox="1"/>
          <p:nvPr/>
        </p:nvSpPr>
        <p:spPr>
          <a:xfrm>
            <a:off x="1399173" y="593457"/>
            <a:ext cx="5098512" cy="707886"/>
          </a:xfrm>
          <a:prstGeom prst="rect">
            <a:avLst/>
          </a:prstGeom>
          <a:noFill/>
        </p:spPr>
        <p:txBody>
          <a:bodyPr wrap="none" rtlCol="0">
            <a:spAutoFit/>
          </a:bodyPr>
          <a:lstStyle/>
          <a:p>
            <a:r>
              <a:rPr lang="en-US" sz="4000" dirty="0">
                <a:solidFill>
                  <a:schemeClr val="bg1"/>
                </a:solidFill>
              </a:rPr>
              <a:t>Cleaning up the dataset</a:t>
            </a:r>
            <a:endParaRPr lang="en-US" sz="4000" dirty="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0"/>
          <p:cNvSpPr/>
          <p:nvPr/>
        </p:nvSpPr>
        <p:spPr>
          <a:xfrm>
            <a:off x="1517515" y="0"/>
            <a:ext cx="6731540" cy="8229600"/>
          </a:xfrm>
          <a:prstGeom prst="rect">
            <a:avLst/>
          </a:prstGeom>
          <a:solidFill>
            <a:srgbClr val="112836"/>
          </a:solidFill>
        </p:spPr>
        <p:txBody>
          <a:bodyPr/>
          <a:lstStyle/>
          <a:p>
            <a:endParaRPr lang="en-GB" dirty="0"/>
          </a:p>
        </p:txBody>
      </p:sp>
      <p:pic>
        <p:nvPicPr>
          <p:cNvPr id="4" name="Picture 3"/>
          <p:cNvPicPr>
            <a:picLocks noChangeAspect="1"/>
          </p:cNvPicPr>
          <p:nvPr/>
        </p:nvPicPr>
        <p:blipFill>
          <a:blip r:embed="rId2"/>
          <a:stretch>
            <a:fillRect/>
          </a:stretch>
        </p:blipFill>
        <p:spPr>
          <a:xfrm>
            <a:off x="8354880" y="185254"/>
            <a:ext cx="5930123" cy="6056520"/>
          </a:xfrm>
          <a:prstGeom prst="rect">
            <a:avLst/>
          </a:prstGeom>
        </p:spPr>
      </p:pic>
      <p:sp>
        <p:nvSpPr>
          <p:cNvPr id="7" name="TextBox 6"/>
          <p:cNvSpPr txBox="1"/>
          <p:nvPr/>
        </p:nvSpPr>
        <p:spPr>
          <a:xfrm>
            <a:off x="1942628" y="1031132"/>
            <a:ext cx="5153295" cy="1600438"/>
          </a:xfrm>
          <a:prstGeom prst="rect">
            <a:avLst/>
          </a:prstGeom>
          <a:noFill/>
        </p:spPr>
        <p:txBody>
          <a:bodyPr wrap="square" rtlCol="0">
            <a:spAutoFit/>
          </a:bodyPr>
          <a:lstStyle/>
          <a:p>
            <a:r>
              <a:rPr lang="en-US" sz="4000" dirty="0">
                <a:solidFill>
                  <a:schemeClr val="bg1"/>
                </a:solidFill>
              </a:rPr>
              <a:t>Loading the clean data into a database</a:t>
            </a:r>
            <a:endParaRPr lang="en-US" sz="4000" dirty="0">
              <a:solidFill>
                <a:schemeClr val="bg1"/>
              </a:solidFill>
            </a:endParaRPr>
          </a:p>
          <a:p>
            <a:endParaRPr lang="en-US" dirty="0"/>
          </a:p>
        </p:txBody>
      </p:sp>
      <p:sp>
        <p:nvSpPr>
          <p:cNvPr id="8" name="TextBox 7"/>
          <p:cNvSpPr txBox="1"/>
          <p:nvPr/>
        </p:nvSpPr>
        <p:spPr>
          <a:xfrm>
            <a:off x="1942628" y="2780070"/>
            <a:ext cx="4516538" cy="4985980"/>
          </a:xfrm>
          <a:prstGeom prst="rect">
            <a:avLst/>
          </a:prstGeom>
          <a:noFill/>
        </p:spPr>
        <p:txBody>
          <a:bodyPr wrap="square" rtlCol="0">
            <a:spAutoFit/>
          </a:bodyPr>
          <a:lstStyle/>
          <a:p>
            <a:pPr marL="285750" indent="-285750">
              <a:buFont typeface="Wingdings" panose="05000000000000000000" pitchFamily="2" charset="2"/>
              <a:buChar char="Ø"/>
            </a:pPr>
            <a:r>
              <a:rPr lang="en-US" sz="3000" dirty="0">
                <a:solidFill>
                  <a:schemeClr val="bg1"/>
                </a:solidFill>
              </a:rPr>
              <a:t> Using Python</a:t>
            </a:r>
            <a:br>
              <a:rPr lang="en-US" sz="3000" dirty="0">
                <a:solidFill>
                  <a:schemeClr val="bg1"/>
                </a:solidFill>
              </a:rPr>
            </a:br>
            <a:r>
              <a:rPr lang="en-US" sz="3000" dirty="0">
                <a:solidFill>
                  <a:schemeClr val="bg1"/>
                </a:solidFill>
              </a:rPr>
              <a:t> </a:t>
            </a:r>
            <a:endParaRPr lang="en-US" sz="3000" dirty="0">
              <a:solidFill>
                <a:schemeClr val="bg1"/>
              </a:solidFill>
            </a:endParaRPr>
          </a:p>
          <a:p>
            <a:pPr marL="285750" indent="-285750">
              <a:buFont typeface="Wingdings" panose="05000000000000000000" pitchFamily="2" charset="2"/>
              <a:buChar char="Ø"/>
            </a:pPr>
            <a:r>
              <a:rPr lang="en-US" sz="3000" dirty="0">
                <a:solidFill>
                  <a:schemeClr val="bg1"/>
                </a:solidFill>
              </a:rPr>
              <a:t> Importing relevant libraries</a:t>
            </a:r>
            <a:br>
              <a:rPr lang="en-US" sz="3000" dirty="0">
                <a:solidFill>
                  <a:schemeClr val="bg1"/>
                </a:solidFill>
              </a:rPr>
            </a:br>
            <a:endParaRPr lang="en-US" sz="3000" dirty="0">
              <a:solidFill>
                <a:schemeClr val="bg1"/>
              </a:solidFill>
            </a:endParaRPr>
          </a:p>
          <a:p>
            <a:pPr marL="285750" indent="-285750">
              <a:buFont typeface="Wingdings" panose="05000000000000000000" pitchFamily="2" charset="2"/>
              <a:buChar char="Ø"/>
            </a:pPr>
            <a:r>
              <a:rPr lang="en-US" sz="3000" dirty="0">
                <a:solidFill>
                  <a:schemeClr val="bg1"/>
                </a:solidFill>
              </a:rPr>
              <a:t> Creating a table with chosen columns</a:t>
            </a:r>
            <a:endParaRPr lang="en-US" sz="3000" dirty="0">
              <a:solidFill>
                <a:schemeClr val="bg1"/>
              </a:solidFill>
            </a:endParaRPr>
          </a:p>
          <a:p>
            <a:pPr marL="285750" indent="-285750">
              <a:buFont typeface="Wingdings" panose="05000000000000000000" pitchFamily="2" charset="2"/>
              <a:buChar char="Ø"/>
            </a:pPr>
            <a:endParaRPr lang="en-US" sz="3000" dirty="0">
              <a:solidFill>
                <a:schemeClr val="bg1"/>
              </a:solidFill>
            </a:endParaRPr>
          </a:p>
          <a:p>
            <a:pPr marL="285750" indent="-285750">
              <a:buFont typeface="Wingdings" panose="05000000000000000000" pitchFamily="2" charset="2"/>
              <a:buChar char="Ø"/>
            </a:pPr>
            <a:r>
              <a:rPr lang="en-US" sz="3000" dirty="0">
                <a:solidFill>
                  <a:schemeClr val="bg1"/>
                </a:solidFill>
              </a:rPr>
              <a:t> Populating data into the created table</a:t>
            </a:r>
            <a:endParaRPr lang="en-US" sz="3000" dirty="0">
              <a:solidFill>
                <a:schemeClr val="bg1"/>
              </a:solidFill>
            </a:endParaRPr>
          </a:p>
          <a:p>
            <a:pPr marL="285750" indent="-285750">
              <a:buFont typeface="Wingdings" panose="05000000000000000000" pitchFamily="2" charset="2"/>
              <a:buChar char="Ø"/>
            </a:pPr>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pic>
        <p:nvPicPr>
          <p:cNvPr id="4" name="Picture 3"/>
          <p:cNvPicPr>
            <a:picLocks noChangeAspect="1"/>
          </p:cNvPicPr>
          <p:nvPr/>
        </p:nvPicPr>
        <p:blipFill>
          <a:blip r:embed="rId2"/>
          <a:stretch>
            <a:fillRect/>
          </a:stretch>
        </p:blipFill>
        <p:spPr>
          <a:xfrm>
            <a:off x="8655685" y="529590"/>
            <a:ext cx="2600325" cy="4346575"/>
          </a:xfrm>
          <a:prstGeom prst="rect">
            <a:avLst/>
          </a:prstGeom>
        </p:spPr>
      </p:pic>
      <p:sp>
        <p:nvSpPr>
          <p:cNvPr id="5" name="Shape 0"/>
          <p:cNvSpPr/>
          <p:nvPr/>
        </p:nvSpPr>
        <p:spPr>
          <a:xfrm>
            <a:off x="1860685" y="-1"/>
            <a:ext cx="6313482" cy="8021053"/>
          </a:xfrm>
          <a:prstGeom prst="rect">
            <a:avLst/>
          </a:prstGeom>
          <a:solidFill>
            <a:srgbClr val="112836"/>
          </a:solidFill>
        </p:spPr>
        <p:txBody>
          <a:bodyPr/>
          <a:lstStyle/>
          <a:p>
            <a:endParaRPr lang="en-GB"/>
          </a:p>
        </p:txBody>
      </p:sp>
      <p:sp>
        <p:nvSpPr>
          <p:cNvPr id="6" name="TextBox 5"/>
          <p:cNvSpPr txBox="1"/>
          <p:nvPr/>
        </p:nvSpPr>
        <p:spPr>
          <a:xfrm>
            <a:off x="2298432" y="1225685"/>
            <a:ext cx="5016768" cy="1323439"/>
          </a:xfrm>
          <a:prstGeom prst="rect">
            <a:avLst/>
          </a:prstGeom>
          <a:noFill/>
        </p:spPr>
        <p:txBody>
          <a:bodyPr wrap="square" rtlCol="0">
            <a:spAutoFit/>
          </a:bodyPr>
          <a:lstStyle/>
          <a:p>
            <a:r>
              <a:rPr lang="en-US" sz="4000" dirty="0">
                <a:solidFill>
                  <a:schemeClr val="bg1"/>
                </a:solidFill>
              </a:rPr>
              <a:t>Loading the clean data into a database</a:t>
            </a:r>
            <a:endParaRPr lang="en-US" sz="4000" dirty="0">
              <a:solidFill>
                <a:schemeClr val="bg1"/>
              </a:solidFill>
            </a:endParaRPr>
          </a:p>
        </p:txBody>
      </p:sp>
      <p:sp>
        <p:nvSpPr>
          <p:cNvPr id="7" name="TextBox 6"/>
          <p:cNvSpPr txBox="1"/>
          <p:nvPr/>
        </p:nvSpPr>
        <p:spPr>
          <a:xfrm>
            <a:off x="2298432" y="3099137"/>
            <a:ext cx="5118231" cy="1938020"/>
          </a:xfrm>
          <a:prstGeom prst="rect">
            <a:avLst/>
          </a:prstGeom>
          <a:noFill/>
        </p:spPr>
        <p:txBody>
          <a:bodyPr wrap="square" rtlCol="0">
            <a:spAutoFit/>
          </a:bodyPr>
          <a:lstStyle/>
          <a:p>
            <a:pPr marL="457200" indent="-457200">
              <a:buFont typeface="Wingdings" panose="05000000000000000000" pitchFamily="2" charset="2"/>
              <a:buChar char="Ø"/>
            </a:pPr>
            <a:r>
              <a:rPr lang="en-US" sz="3000" dirty="0">
                <a:solidFill>
                  <a:schemeClr val="bg1"/>
                </a:solidFill>
              </a:rPr>
              <a:t>Establishing our Entity-Relationship Model (ERD)</a:t>
            </a:r>
            <a:endParaRPr lang="en-US" sz="3000" dirty="0">
              <a:solidFill>
                <a:schemeClr val="bg1"/>
              </a:solidFill>
            </a:endParaRPr>
          </a:p>
          <a:p>
            <a:pPr marL="457200" indent="-457200">
              <a:buFont typeface="Wingdings" panose="05000000000000000000" pitchFamily="2" charset="2"/>
              <a:buChar char="Ø"/>
            </a:pPr>
            <a:r>
              <a:rPr lang="en-SG" altLang="en-US" sz="3000" dirty="0">
                <a:solidFill>
                  <a:schemeClr val="bg1"/>
                </a:solidFill>
              </a:rPr>
              <a:t>Extraction of data from Postgresql</a:t>
            </a:r>
            <a:endParaRPr lang="en-SG" altLang="en-US" sz="3000" dirty="0">
              <a:solidFill>
                <a:schemeClr val="bg1"/>
              </a:solidFill>
            </a:endParaRPr>
          </a:p>
        </p:txBody>
      </p:sp>
      <p:pic>
        <p:nvPicPr>
          <p:cNvPr id="8" name="Picture 7"/>
          <p:cNvPicPr>
            <a:picLocks noChangeAspect="1"/>
          </p:cNvPicPr>
          <p:nvPr/>
        </p:nvPicPr>
        <p:blipFill>
          <a:blip r:embed="rId3"/>
          <a:stretch>
            <a:fillRect/>
          </a:stretch>
        </p:blipFill>
        <p:spPr>
          <a:xfrm>
            <a:off x="8655685" y="5363210"/>
            <a:ext cx="5723890" cy="1991360"/>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1814945" y="0"/>
            <a:ext cx="10986655" cy="8229600"/>
          </a:xfrm>
          <a:prstGeom prst="rect">
            <a:avLst/>
          </a:prstGeom>
          <a:solidFill>
            <a:srgbClr val="112836"/>
          </a:solidFill>
        </p:spPr>
        <p:txBody>
          <a:bodyPr/>
          <a:lstStyle/>
          <a:p>
            <a:endParaRPr lang="en-GB"/>
          </a:p>
        </p:txBody>
      </p:sp>
      <p:sp>
        <p:nvSpPr>
          <p:cNvPr id="4" name="Text 1"/>
          <p:cNvSpPr/>
          <p:nvPr/>
        </p:nvSpPr>
        <p:spPr>
          <a:xfrm>
            <a:off x="2530078" y="488593"/>
            <a:ext cx="9570244" cy="2006679"/>
          </a:xfrm>
          <a:prstGeom prst="rect">
            <a:avLst/>
          </a:prstGeom>
          <a:noFill/>
        </p:spPr>
        <p:txBody>
          <a:bodyPr wrap="square" rtlCol="0" anchor="t"/>
          <a:lstStyle/>
          <a:p>
            <a:pPr marL="0" indent="0" algn="ctr">
              <a:lnSpc>
                <a:spcPts val="5270"/>
              </a:lnSpc>
              <a:buNone/>
            </a:pPr>
            <a:r>
              <a:rPr lang="en-US" sz="3600" dirty="0">
                <a:solidFill>
                  <a:srgbClr val="FFFFFF"/>
                </a:solidFill>
                <a:latin typeface="Unbounded" pitchFamily="34" charset="0"/>
                <a:ea typeface="Unbounded" pitchFamily="34" charset="-122"/>
                <a:cs typeface="Unbounded" pitchFamily="34" charset="-120"/>
              </a:rPr>
              <a:t>Sentiment Analysis: Uncovering the Voice of the Customer</a:t>
            </a:r>
            <a:endParaRPr lang="en-US" sz="3600" dirty="0">
              <a:solidFill>
                <a:srgbClr val="FFFFFF"/>
              </a:solidFill>
              <a:latin typeface="Unbounded" pitchFamily="34" charset="0"/>
              <a:ea typeface="Unbounded" pitchFamily="34" charset="-122"/>
              <a:cs typeface="Unbounded" pitchFamily="34" charset="-120"/>
            </a:endParaRPr>
          </a:p>
        </p:txBody>
      </p:sp>
      <p:sp>
        <p:nvSpPr>
          <p:cNvPr id="6" name="Text 3"/>
          <p:cNvSpPr/>
          <p:nvPr/>
        </p:nvSpPr>
        <p:spPr>
          <a:xfrm>
            <a:off x="2530078" y="4014430"/>
            <a:ext cx="2841546" cy="3432334"/>
          </a:xfrm>
          <a:prstGeom prst="rect">
            <a:avLst/>
          </a:prstGeom>
          <a:noFill/>
        </p:spPr>
        <p:txBody>
          <a:bodyPr wrap="square" rtlCol="0" anchor="t"/>
          <a:lstStyle/>
          <a:p>
            <a:pPr marL="0" indent="0">
              <a:lnSpc>
                <a:spcPts val="2695"/>
              </a:lnSpc>
              <a:buNone/>
            </a:pPr>
            <a:endParaRPr lang="en-US" sz="1685" dirty="0"/>
          </a:p>
        </p:txBody>
      </p:sp>
      <p:sp>
        <p:nvSpPr>
          <p:cNvPr id="8" name="Text 5"/>
          <p:cNvSpPr/>
          <p:nvPr/>
        </p:nvSpPr>
        <p:spPr>
          <a:xfrm>
            <a:off x="5901452" y="4014430"/>
            <a:ext cx="2841546" cy="3766660"/>
          </a:xfrm>
          <a:prstGeom prst="rect">
            <a:avLst/>
          </a:prstGeom>
          <a:noFill/>
        </p:spPr>
        <p:txBody>
          <a:bodyPr wrap="square" rtlCol="0" anchor="t"/>
          <a:lstStyle/>
          <a:p>
            <a:pPr marL="0" indent="0">
              <a:lnSpc>
                <a:spcPts val="2695"/>
              </a:lnSpc>
              <a:buNone/>
            </a:pPr>
            <a:r>
              <a:rPr lang="en-US" sz="1685" dirty="0"/>
              <a:t>x</a:t>
            </a:r>
            <a:endParaRPr lang="en-US" sz="1685" dirty="0"/>
          </a:p>
        </p:txBody>
      </p:sp>
      <p:sp>
        <p:nvSpPr>
          <p:cNvPr id="10" name="Text 7"/>
          <p:cNvSpPr/>
          <p:nvPr/>
        </p:nvSpPr>
        <p:spPr>
          <a:xfrm>
            <a:off x="9272826" y="3680103"/>
            <a:ext cx="2841546" cy="3766661"/>
          </a:xfrm>
          <a:prstGeom prst="rect">
            <a:avLst/>
          </a:prstGeom>
          <a:noFill/>
        </p:spPr>
        <p:txBody>
          <a:bodyPr wrap="square" rtlCol="0" anchor="t"/>
          <a:lstStyle/>
          <a:p>
            <a:pPr marL="0" indent="0">
              <a:lnSpc>
                <a:spcPts val="2695"/>
              </a:lnSpc>
              <a:buNone/>
            </a:pPr>
            <a:endParaRPr lang="en-US" sz="1685" dirty="0"/>
          </a:p>
        </p:txBody>
      </p:sp>
      <p:graphicFrame>
        <p:nvGraphicFramePr>
          <p:cNvPr id="12" name="Diagram 11"/>
          <p:cNvGraphicFramePr/>
          <p:nvPr/>
        </p:nvGraphicFramePr>
        <p:xfrm>
          <a:off x="2687634" y="2015495"/>
          <a:ext cx="9570244" cy="5623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7" name="Shape 0"/>
          <p:cNvSpPr/>
          <p:nvPr/>
        </p:nvSpPr>
        <p:spPr>
          <a:xfrm>
            <a:off x="801145" y="1"/>
            <a:ext cx="7523018" cy="8229600"/>
          </a:xfrm>
          <a:prstGeom prst="rect">
            <a:avLst/>
          </a:prstGeom>
          <a:solidFill>
            <a:srgbClr val="112836"/>
          </a:solidFill>
        </p:spPr>
        <p:txBody>
          <a:bodyPr/>
          <a:lstStyle/>
          <a:p>
            <a:endParaRPr lang="en-GB"/>
          </a:p>
        </p:txBody>
      </p:sp>
      <p:sp>
        <p:nvSpPr>
          <p:cNvPr id="8" name="TextBox 7"/>
          <p:cNvSpPr txBox="1"/>
          <p:nvPr/>
        </p:nvSpPr>
        <p:spPr>
          <a:xfrm>
            <a:off x="1981200" y="5725903"/>
            <a:ext cx="5705909" cy="553998"/>
          </a:xfrm>
          <a:prstGeom prst="rect">
            <a:avLst/>
          </a:prstGeom>
          <a:noFill/>
        </p:spPr>
        <p:txBody>
          <a:bodyPr wrap="square" rtlCol="0">
            <a:spAutoFit/>
          </a:bodyPr>
          <a:lstStyle/>
          <a:p>
            <a:r>
              <a:rPr lang="en-US" sz="3000" dirty="0">
                <a:solidFill>
                  <a:schemeClr val="bg1"/>
                </a:solidFill>
              </a:rPr>
              <a:t>Sentiment Analysis on Reviews</a:t>
            </a:r>
            <a:endParaRPr lang="en-US" sz="3000" dirty="0">
              <a:solidFill>
                <a:schemeClr val="bg1"/>
              </a:solidFill>
            </a:endParaRPr>
          </a:p>
        </p:txBody>
      </p:sp>
      <p:pic>
        <p:nvPicPr>
          <p:cNvPr id="3" name="Picture 2"/>
          <p:cNvPicPr>
            <a:picLocks noChangeAspect="1"/>
          </p:cNvPicPr>
          <p:nvPr/>
        </p:nvPicPr>
        <p:blipFill>
          <a:blip r:embed="rId2"/>
          <a:stretch>
            <a:fillRect/>
          </a:stretch>
        </p:blipFill>
        <p:spPr>
          <a:xfrm>
            <a:off x="897255" y="1905000"/>
            <a:ext cx="7330440" cy="3168015"/>
          </a:xfrm>
          <a:prstGeom prst="rect">
            <a:avLst/>
          </a:prstGeom>
        </p:spPr>
      </p:pic>
      <p:pic>
        <p:nvPicPr>
          <p:cNvPr id="5" name="Picture 4"/>
          <p:cNvPicPr>
            <a:picLocks noChangeAspect="1"/>
          </p:cNvPicPr>
          <p:nvPr/>
        </p:nvPicPr>
        <p:blipFill>
          <a:blip r:embed="rId3"/>
          <a:stretch>
            <a:fillRect/>
          </a:stretch>
        </p:blipFill>
        <p:spPr>
          <a:xfrm>
            <a:off x="9200515" y="967105"/>
            <a:ext cx="4476750" cy="6296025"/>
          </a:xfrm>
          <a:prstGeom prst="rect">
            <a:avLst/>
          </a:prstGeom>
        </p:spPr>
      </p:pic>
    </p:spTree>
  </p:cSld>
  <p:clrMapOvr>
    <a:masterClrMapping/>
  </p:clrMapOvr>
  <p:transition spd="slow">
    <p:wheel spokes="8"/>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pic>
        <p:nvPicPr>
          <p:cNvPr id="3" name="Picture 2"/>
          <p:cNvPicPr>
            <a:picLocks noChangeAspect="1"/>
          </p:cNvPicPr>
          <p:nvPr/>
        </p:nvPicPr>
        <p:blipFill>
          <a:blip r:embed="rId2"/>
          <a:stretch>
            <a:fillRect/>
          </a:stretch>
        </p:blipFill>
        <p:spPr>
          <a:xfrm>
            <a:off x="1215390" y="175895"/>
            <a:ext cx="6093460" cy="4379595"/>
          </a:xfrm>
          <a:prstGeom prst="rect">
            <a:avLst/>
          </a:prstGeom>
        </p:spPr>
      </p:pic>
      <p:pic>
        <p:nvPicPr>
          <p:cNvPr id="4" name="Picture 3"/>
          <p:cNvPicPr>
            <a:picLocks noChangeAspect="1"/>
          </p:cNvPicPr>
          <p:nvPr/>
        </p:nvPicPr>
        <p:blipFill>
          <a:blip r:embed="rId3"/>
          <a:stretch>
            <a:fillRect/>
          </a:stretch>
        </p:blipFill>
        <p:spPr>
          <a:xfrm>
            <a:off x="7308850" y="175260"/>
            <a:ext cx="6327775" cy="4380230"/>
          </a:xfrm>
          <a:prstGeom prst="rect">
            <a:avLst/>
          </a:prstGeom>
        </p:spPr>
      </p:pic>
      <p:pic>
        <p:nvPicPr>
          <p:cNvPr id="5" name="Picture 4"/>
          <p:cNvPicPr>
            <a:picLocks noChangeAspect="1"/>
          </p:cNvPicPr>
          <p:nvPr/>
        </p:nvPicPr>
        <p:blipFill>
          <a:blip r:embed="rId4"/>
          <a:stretch>
            <a:fillRect/>
          </a:stretch>
        </p:blipFill>
        <p:spPr>
          <a:xfrm>
            <a:off x="4581525" y="4555490"/>
            <a:ext cx="5467350" cy="3525520"/>
          </a:xfrm>
          <a:prstGeom prst="rect">
            <a:avLst/>
          </a:prstGeom>
        </p:spPr>
      </p:pic>
    </p:spTree>
  </p:cSld>
  <p:clrMapOvr>
    <a:masterClrMapping/>
  </p:clrMapOvr>
  <p:transition spd="slow">
    <p:wheel spokes="8"/>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1" name="Shape 0"/>
          <p:cNvSpPr/>
          <p:nvPr/>
        </p:nvSpPr>
        <p:spPr>
          <a:xfrm>
            <a:off x="7841722" y="13859"/>
            <a:ext cx="6788678" cy="8229599"/>
          </a:xfrm>
          <a:prstGeom prst="rect">
            <a:avLst/>
          </a:prstGeom>
          <a:solidFill>
            <a:srgbClr val="112836"/>
          </a:solidFill>
        </p:spPr>
        <p:txBody>
          <a:bodyPr/>
          <a:lstStyle/>
          <a:p>
            <a:endParaRPr lang="en-GB" dirty="0"/>
          </a:p>
        </p:txBody>
      </p:sp>
      <p:pic>
        <p:nvPicPr>
          <p:cNvPr id="4" name="Picture 3"/>
          <p:cNvPicPr>
            <a:picLocks noChangeAspect="1"/>
          </p:cNvPicPr>
          <p:nvPr/>
        </p:nvPicPr>
        <p:blipFill>
          <a:blip r:embed="rId2"/>
          <a:stretch>
            <a:fillRect/>
          </a:stretch>
        </p:blipFill>
        <p:spPr>
          <a:xfrm>
            <a:off x="803565" y="401785"/>
            <a:ext cx="6303818" cy="3519045"/>
          </a:xfrm>
          <a:prstGeom prst="rect">
            <a:avLst/>
          </a:prstGeom>
        </p:spPr>
      </p:pic>
      <p:pic>
        <p:nvPicPr>
          <p:cNvPr id="6" name="Picture 5"/>
          <p:cNvPicPr>
            <a:picLocks noChangeAspect="1"/>
          </p:cNvPicPr>
          <p:nvPr/>
        </p:nvPicPr>
        <p:blipFill>
          <a:blip r:embed="rId3"/>
          <a:stretch>
            <a:fillRect/>
          </a:stretch>
        </p:blipFill>
        <p:spPr>
          <a:xfrm>
            <a:off x="803564" y="4308770"/>
            <a:ext cx="6303818" cy="3447200"/>
          </a:xfrm>
          <a:prstGeom prst="rect">
            <a:avLst/>
          </a:prstGeom>
        </p:spPr>
      </p:pic>
      <p:sp>
        <p:nvSpPr>
          <p:cNvPr id="34" name="TextBox 33"/>
          <p:cNvSpPr txBox="1"/>
          <p:nvPr/>
        </p:nvSpPr>
        <p:spPr>
          <a:xfrm>
            <a:off x="8430517" y="1688840"/>
            <a:ext cx="5396318" cy="1015663"/>
          </a:xfrm>
          <a:prstGeom prst="rect">
            <a:avLst/>
          </a:prstGeom>
          <a:noFill/>
        </p:spPr>
        <p:txBody>
          <a:bodyPr wrap="square" rtlCol="0">
            <a:spAutoFit/>
          </a:bodyPr>
          <a:lstStyle/>
          <a:p>
            <a:r>
              <a:rPr lang="en-US" sz="3000" dirty="0">
                <a:solidFill>
                  <a:schemeClr val="bg1"/>
                </a:solidFill>
              </a:rPr>
              <a:t>Word Cloud to understand customer trends </a:t>
            </a:r>
            <a:endParaRPr lang="en-US" sz="3000" dirty="0">
              <a:solidFill>
                <a:schemeClr val="bg1"/>
              </a:solidFill>
            </a:endParaRPr>
          </a:p>
        </p:txBody>
      </p:sp>
      <p:sp>
        <p:nvSpPr>
          <p:cNvPr id="35" name="TextBox 34"/>
          <p:cNvSpPr txBox="1"/>
          <p:nvPr/>
        </p:nvSpPr>
        <p:spPr>
          <a:xfrm>
            <a:off x="8778605" y="2966345"/>
            <a:ext cx="4914912" cy="4324261"/>
          </a:xfrm>
          <a:prstGeom prst="rect">
            <a:avLst/>
          </a:prstGeom>
          <a:noFill/>
        </p:spPr>
        <p:txBody>
          <a:bodyPr wrap="square" rtlCol="0">
            <a:spAutoFit/>
          </a:bodyPr>
          <a:lstStyle/>
          <a:p>
            <a:r>
              <a:rPr lang="en-US" sz="2500" dirty="0">
                <a:solidFill>
                  <a:schemeClr val="bg1"/>
                </a:solidFill>
              </a:rPr>
              <a:t>Key points </a:t>
            </a:r>
            <a:endParaRPr lang="en-US" sz="2500" dirty="0">
              <a:solidFill>
                <a:schemeClr val="bg1"/>
              </a:solidFill>
            </a:endParaRPr>
          </a:p>
          <a:p>
            <a:endParaRPr lang="en-US" sz="2500" dirty="0">
              <a:solidFill>
                <a:schemeClr val="bg1"/>
              </a:solidFill>
            </a:endParaRPr>
          </a:p>
          <a:p>
            <a:r>
              <a:rPr lang="en-US" sz="2500" dirty="0">
                <a:solidFill>
                  <a:schemeClr val="bg1"/>
                </a:solidFill>
              </a:rPr>
              <a:t> 1. Service</a:t>
            </a:r>
            <a:br>
              <a:rPr lang="en-US" sz="2500" dirty="0">
                <a:solidFill>
                  <a:schemeClr val="bg1"/>
                </a:solidFill>
              </a:rPr>
            </a:br>
            <a:endParaRPr lang="en-US" sz="2500" dirty="0">
              <a:solidFill>
                <a:schemeClr val="bg1"/>
              </a:solidFill>
            </a:endParaRPr>
          </a:p>
          <a:p>
            <a:r>
              <a:rPr lang="en-US" sz="2500" dirty="0">
                <a:solidFill>
                  <a:schemeClr val="bg1"/>
                </a:solidFill>
              </a:rPr>
              <a:t> 2. Seats</a:t>
            </a:r>
            <a:br>
              <a:rPr lang="en-US" sz="2500" dirty="0">
                <a:solidFill>
                  <a:schemeClr val="bg1"/>
                </a:solidFill>
              </a:rPr>
            </a:br>
            <a:endParaRPr lang="en-US" sz="2500" dirty="0">
              <a:solidFill>
                <a:schemeClr val="bg1"/>
              </a:solidFill>
            </a:endParaRPr>
          </a:p>
          <a:p>
            <a:r>
              <a:rPr lang="en-US" sz="2500" dirty="0">
                <a:solidFill>
                  <a:schemeClr val="bg1"/>
                </a:solidFill>
              </a:rPr>
              <a:t> 3. Food</a:t>
            </a:r>
            <a:endParaRPr lang="en-US" sz="2500" dirty="0">
              <a:solidFill>
                <a:schemeClr val="bg1"/>
              </a:solidFill>
            </a:endParaRPr>
          </a:p>
          <a:p>
            <a:br>
              <a:rPr lang="en-US" sz="2500" dirty="0">
                <a:solidFill>
                  <a:schemeClr val="bg1"/>
                </a:solidFill>
              </a:rPr>
            </a:br>
            <a:r>
              <a:rPr lang="en-US" sz="2500" dirty="0">
                <a:solidFill>
                  <a:schemeClr val="bg1"/>
                </a:solidFill>
              </a:rPr>
              <a:t> 4. Flight</a:t>
            </a:r>
            <a:br>
              <a:rPr lang="en-US" sz="2500" dirty="0">
                <a:solidFill>
                  <a:schemeClr val="bg1"/>
                </a:solidFill>
              </a:rPr>
            </a:br>
            <a:endParaRPr lang="en-US" sz="2500" dirty="0">
              <a:solidFill>
                <a:schemeClr val="bg1"/>
              </a:solidFill>
            </a:endParaRPr>
          </a:p>
          <a:p>
            <a:r>
              <a:rPr lang="en-US" sz="2500" dirty="0">
                <a:solidFill>
                  <a:schemeClr val="bg1"/>
                </a:solidFill>
              </a:rPr>
              <a:t> 5. Business Class</a:t>
            </a:r>
            <a:endParaRPr lang="en-US" sz="2500" dirty="0">
              <a:solidFill>
                <a:schemeClr val="bg1"/>
              </a:solidFill>
            </a:endParaRPr>
          </a:p>
        </p:txBody>
      </p:sp>
    </p:spTree>
  </p:cSld>
  <p:clrMapOvr>
    <a:masterClrMapping/>
  </p:clrMapOvr>
  <p:transition spd="slow">
    <p:wheel spokes="8"/>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8" name="TextBox 7"/>
          <p:cNvSpPr txBox="1"/>
          <p:nvPr/>
        </p:nvSpPr>
        <p:spPr>
          <a:xfrm>
            <a:off x="563245" y="1434465"/>
            <a:ext cx="5706110" cy="5845175"/>
          </a:xfrm>
          <a:prstGeom prst="rect">
            <a:avLst/>
          </a:prstGeom>
          <a:noFill/>
        </p:spPr>
        <p:txBody>
          <a:bodyPr wrap="square" rtlCol="0">
            <a:noAutofit/>
          </a:bodyPr>
          <a:lstStyle/>
          <a:p>
            <a:pPr algn="l"/>
            <a:r>
              <a:rPr lang="en-SG" altLang="en-US" sz="3000" dirty="0">
                <a:solidFill>
                  <a:schemeClr val="bg1"/>
                </a:solidFill>
              </a:rPr>
              <a:t>Training a model to auto-detect positive or negative feedback from travelers benefits airlines by:</a:t>
            </a:r>
            <a:endParaRPr lang="en-SG" altLang="en-US" sz="3000" dirty="0">
              <a:solidFill>
                <a:schemeClr val="bg1"/>
              </a:solidFill>
            </a:endParaRPr>
          </a:p>
          <a:p>
            <a:pPr algn="l"/>
            <a:endParaRPr lang="en-SG" altLang="en-US" sz="3000" dirty="0">
              <a:solidFill>
                <a:schemeClr val="bg1"/>
              </a:solidFill>
            </a:endParaRPr>
          </a:p>
          <a:p>
            <a:pPr marL="457200" indent="-457200" algn="l">
              <a:buFont typeface="Wingdings" panose="05000000000000000000" charset="0"/>
              <a:buChar char="Ø"/>
            </a:pPr>
            <a:r>
              <a:rPr lang="en-SG" altLang="en-US" sz="2400" dirty="0">
                <a:solidFill>
                  <a:schemeClr val="bg1"/>
                </a:solidFill>
              </a:rPr>
              <a:t>Improving efficiency and handling large volumes of feedback.</a:t>
            </a:r>
            <a:endParaRPr lang="en-SG" altLang="en-US" sz="2400" dirty="0">
              <a:solidFill>
                <a:schemeClr val="bg1"/>
              </a:solidFill>
            </a:endParaRPr>
          </a:p>
          <a:p>
            <a:pPr marL="457200" indent="-457200" algn="l">
              <a:buFont typeface="Wingdings" panose="05000000000000000000" charset="0"/>
              <a:buChar char="Ø"/>
            </a:pPr>
            <a:r>
              <a:rPr lang="en-SG" altLang="en-US" sz="2400" dirty="0">
                <a:solidFill>
                  <a:schemeClr val="bg1"/>
                </a:solidFill>
              </a:rPr>
              <a:t>Providing real-time insights for prompt responses and continuous improvement.</a:t>
            </a:r>
            <a:endParaRPr lang="en-SG" altLang="en-US" sz="2400" dirty="0">
              <a:solidFill>
                <a:schemeClr val="bg1"/>
              </a:solidFill>
            </a:endParaRPr>
          </a:p>
          <a:p>
            <a:pPr marL="457200" indent="-457200" algn="l">
              <a:buFont typeface="Wingdings" panose="05000000000000000000" charset="0"/>
              <a:buChar char="Ø"/>
            </a:pPr>
            <a:r>
              <a:rPr lang="en-SG" altLang="en-US" sz="2400" dirty="0">
                <a:solidFill>
                  <a:schemeClr val="bg1"/>
                </a:solidFill>
              </a:rPr>
              <a:t>Enhancing customer experience and satisfaction.</a:t>
            </a:r>
            <a:endParaRPr lang="en-SG" altLang="en-US" sz="2400" dirty="0">
              <a:solidFill>
                <a:schemeClr val="bg1"/>
              </a:solidFill>
            </a:endParaRPr>
          </a:p>
          <a:p>
            <a:pPr marL="457200" indent="-457200" algn="l">
              <a:buFont typeface="Wingdings" panose="05000000000000000000" charset="0"/>
              <a:buChar char="Ø"/>
            </a:pPr>
            <a:r>
              <a:rPr lang="en-SG" altLang="en-US" sz="2400" dirty="0">
                <a:solidFill>
                  <a:schemeClr val="bg1"/>
                </a:solidFill>
              </a:rPr>
              <a:t>Supporting data-driven decision-making and personalization.</a:t>
            </a:r>
            <a:endParaRPr lang="en-SG" altLang="en-US" sz="2400" dirty="0">
              <a:solidFill>
                <a:schemeClr val="bg1"/>
              </a:solidFill>
            </a:endParaRPr>
          </a:p>
          <a:p>
            <a:pPr marL="457200" indent="-457200" algn="l">
              <a:buFont typeface="Wingdings" panose="05000000000000000000" charset="0"/>
              <a:buChar char="Ø"/>
            </a:pPr>
            <a:r>
              <a:rPr lang="en-SG" altLang="en-US" sz="2400" dirty="0">
                <a:solidFill>
                  <a:schemeClr val="bg1"/>
                </a:solidFill>
              </a:rPr>
              <a:t>Offering a competitive edge and brand reputation management.</a:t>
            </a:r>
            <a:endParaRPr lang="en-SG" altLang="en-US" sz="3000" dirty="0">
              <a:solidFill>
                <a:schemeClr val="bg1"/>
              </a:solidFill>
            </a:endParaRPr>
          </a:p>
          <a:p>
            <a:pPr algn="l"/>
            <a:endParaRPr lang="en-SG" altLang="en-US" sz="3000" dirty="0">
              <a:solidFill>
                <a:schemeClr val="bg1"/>
              </a:solidFill>
            </a:endParaRPr>
          </a:p>
          <a:p>
            <a:pPr algn="ctr"/>
            <a:endParaRPr lang="en-SG" altLang="en-US" sz="3000" dirty="0">
              <a:solidFill>
                <a:schemeClr val="bg1"/>
              </a:solidFill>
            </a:endParaRPr>
          </a:p>
          <a:p>
            <a:pPr algn="ctr"/>
            <a:endParaRPr lang="en-SG" altLang="en-US" sz="3000" dirty="0">
              <a:solidFill>
                <a:schemeClr val="bg1"/>
              </a:solidFill>
            </a:endParaRPr>
          </a:p>
          <a:p>
            <a:pPr algn="ctr"/>
            <a:endParaRPr lang="en-SG" altLang="en-US" sz="3000" dirty="0">
              <a:solidFill>
                <a:schemeClr val="bg1"/>
              </a:solidFill>
            </a:endParaRPr>
          </a:p>
          <a:p>
            <a:pPr algn="ctr"/>
            <a:endParaRPr lang="en-SG" altLang="en-US" sz="3000" dirty="0">
              <a:solidFill>
                <a:schemeClr val="bg1"/>
              </a:solidFill>
            </a:endParaRPr>
          </a:p>
        </p:txBody>
      </p:sp>
      <p:pic>
        <p:nvPicPr>
          <p:cNvPr id="3" name="Picture 2"/>
          <p:cNvPicPr>
            <a:picLocks noChangeAspect="1"/>
          </p:cNvPicPr>
          <p:nvPr/>
        </p:nvPicPr>
        <p:blipFill>
          <a:blip r:embed="rId2"/>
          <a:stretch>
            <a:fillRect/>
          </a:stretch>
        </p:blipFill>
        <p:spPr>
          <a:xfrm>
            <a:off x="6565900" y="1908810"/>
            <a:ext cx="7429500" cy="4895850"/>
          </a:xfrm>
          <a:prstGeom prst="rect">
            <a:avLst/>
          </a:prstGeom>
        </p:spPr>
      </p:pic>
    </p:spTree>
  </p:cSld>
  <p:clrMapOvr>
    <a:masterClrMapping/>
  </p:clrMapOvr>
  <p:transition spd="slow">
    <p:wheel spokes="8"/>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0"/>
          <p:cNvSpPr/>
          <p:nvPr/>
        </p:nvSpPr>
        <p:spPr>
          <a:xfrm>
            <a:off x="0" y="0"/>
            <a:ext cx="6788678" cy="8229599"/>
          </a:xfrm>
          <a:prstGeom prst="rect">
            <a:avLst/>
          </a:prstGeom>
          <a:solidFill>
            <a:srgbClr val="112836"/>
          </a:solidFill>
        </p:spPr>
        <p:txBody>
          <a:bodyPr/>
          <a:lstStyle/>
          <a:p>
            <a:endParaRPr lang="en-GB" dirty="0"/>
          </a:p>
        </p:txBody>
      </p:sp>
      <p:pic>
        <p:nvPicPr>
          <p:cNvPr id="4" name="Picture 3"/>
          <p:cNvPicPr>
            <a:picLocks noChangeAspect="1"/>
          </p:cNvPicPr>
          <p:nvPr/>
        </p:nvPicPr>
        <p:blipFill>
          <a:blip r:embed="rId2"/>
          <a:stretch>
            <a:fillRect/>
          </a:stretch>
        </p:blipFill>
        <p:spPr>
          <a:xfrm>
            <a:off x="5670945" y="583660"/>
            <a:ext cx="8456922" cy="7089226"/>
          </a:xfrm>
          <a:prstGeom prst="rect">
            <a:avLst/>
          </a:prstGeom>
        </p:spPr>
      </p:pic>
      <p:sp>
        <p:nvSpPr>
          <p:cNvPr id="6" name="TextBox 5"/>
          <p:cNvSpPr txBox="1"/>
          <p:nvPr/>
        </p:nvSpPr>
        <p:spPr>
          <a:xfrm>
            <a:off x="619685" y="3606967"/>
            <a:ext cx="4516582" cy="1015663"/>
          </a:xfrm>
          <a:prstGeom prst="rect">
            <a:avLst/>
          </a:prstGeom>
          <a:noFill/>
        </p:spPr>
        <p:txBody>
          <a:bodyPr wrap="square" rtlCol="0">
            <a:spAutoFit/>
          </a:bodyPr>
          <a:lstStyle/>
          <a:p>
            <a:pPr algn="ctr"/>
            <a:r>
              <a:rPr lang="en-US" sz="3000" dirty="0">
                <a:solidFill>
                  <a:schemeClr val="bg1"/>
                </a:solidFill>
              </a:rPr>
              <a:t>Comparison of the aircraft type vs overall ratings </a:t>
            </a:r>
            <a:endParaRPr lang="en-US" sz="30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6788678" cy="8229599"/>
          </a:xfrm>
          <a:prstGeom prst="rect">
            <a:avLst/>
          </a:prstGeom>
          <a:solidFill>
            <a:srgbClr val="112836"/>
          </a:solidFill>
        </p:spPr>
        <p:txBody>
          <a:bodyPr/>
          <a:lstStyle/>
          <a:p>
            <a:endParaRPr lang="en-GB" dirty="0"/>
          </a:p>
        </p:txBody>
      </p:sp>
      <p:sp>
        <p:nvSpPr>
          <p:cNvPr id="4" name="TextBox 3"/>
          <p:cNvSpPr txBox="1"/>
          <p:nvPr/>
        </p:nvSpPr>
        <p:spPr>
          <a:xfrm>
            <a:off x="5199380" y="313690"/>
            <a:ext cx="4231640" cy="576580"/>
          </a:xfrm>
          <a:prstGeom prst="rect">
            <a:avLst/>
          </a:prstGeom>
          <a:noFill/>
        </p:spPr>
        <p:txBody>
          <a:bodyPr wrap="square" rtlCol="0">
            <a:noAutofit/>
          </a:bodyPr>
          <a:lstStyle/>
          <a:p>
            <a:pPr algn="ctr"/>
            <a:r>
              <a:rPr lang="en-SG" altLang="en-US" sz="3000" dirty="0">
                <a:solidFill>
                  <a:schemeClr val="bg1"/>
                </a:solidFill>
              </a:rPr>
              <a:t>T</a:t>
            </a:r>
            <a:r>
              <a:rPr lang="en-US" sz="3000" dirty="0">
                <a:solidFill>
                  <a:schemeClr val="bg1"/>
                </a:solidFill>
              </a:rPr>
              <a:t>raveler type </a:t>
            </a:r>
            <a:endParaRPr lang="en-US" sz="3000" dirty="0">
              <a:solidFill>
                <a:schemeClr val="bg1"/>
              </a:solidFill>
            </a:endParaRPr>
          </a:p>
          <a:p>
            <a:endParaRPr lang="en-US" dirty="0"/>
          </a:p>
        </p:txBody>
      </p:sp>
      <p:pic>
        <p:nvPicPr>
          <p:cNvPr id="8" name="Picture 7"/>
          <p:cNvPicPr>
            <a:picLocks noChangeAspect="1"/>
          </p:cNvPicPr>
          <p:nvPr/>
        </p:nvPicPr>
        <p:blipFill>
          <a:blip r:embed="rId2"/>
          <a:stretch>
            <a:fillRect/>
          </a:stretch>
        </p:blipFill>
        <p:spPr>
          <a:xfrm>
            <a:off x="267335" y="1306195"/>
            <a:ext cx="6971030" cy="5895340"/>
          </a:xfrm>
          <a:prstGeom prst="rect">
            <a:avLst/>
          </a:prstGeom>
        </p:spPr>
      </p:pic>
      <p:pic>
        <p:nvPicPr>
          <p:cNvPr id="6" name="Picture 5"/>
          <p:cNvPicPr>
            <a:picLocks noChangeAspect="1"/>
          </p:cNvPicPr>
          <p:nvPr/>
        </p:nvPicPr>
        <p:blipFill>
          <a:blip r:embed="rId3"/>
          <a:stretch>
            <a:fillRect/>
          </a:stretch>
        </p:blipFill>
        <p:spPr>
          <a:xfrm>
            <a:off x="7456805" y="1306195"/>
            <a:ext cx="6976745" cy="5904230"/>
          </a:xfrm>
          <a:prstGeom prst="rect">
            <a:avLst/>
          </a:prstGeom>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9144000" y="0"/>
            <a:ext cx="5486399" cy="2959331"/>
          </a:xfrm>
          <a:prstGeom prst="rect">
            <a:avLst/>
          </a:prstGeom>
          <a:solidFill>
            <a:srgbClr val="112836"/>
          </a:solidFill>
        </p:spPr>
        <p:txBody>
          <a:bodyPr/>
          <a:lstStyle/>
          <a:p>
            <a:endParaRPr lang="en-GB" dirty="0"/>
          </a:p>
        </p:txBody>
      </p:sp>
      <p:pic>
        <p:nvPicPr>
          <p:cNvPr id="4" name="Image 1" descr="preencoded.png"/>
          <p:cNvPicPr>
            <a:picLocks noChangeAspect="1"/>
          </p:cNvPicPr>
          <p:nvPr/>
        </p:nvPicPr>
        <p:blipFill>
          <a:blip r:embed="rId2"/>
          <a:stretch>
            <a:fillRect/>
          </a:stretch>
        </p:blipFill>
        <p:spPr>
          <a:xfrm>
            <a:off x="9144000" y="0"/>
            <a:ext cx="5486400" cy="8229600"/>
          </a:xfrm>
          <a:prstGeom prst="rect">
            <a:avLst/>
          </a:prstGeom>
        </p:spPr>
      </p:pic>
      <p:sp>
        <p:nvSpPr>
          <p:cNvPr id="5" name="Text 1"/>
          <p:cNvSpPr/>
          <p:nvPr/>
        </p:nvSpPr>
        <p:spPr>
          <a:xfrm>
            <a:off x="758071" y="1479665"/>
            <a:ext cx="7627858" cy="4548426"/>
          </a:xfrm>
          <a:prstGeom prst="rect">
            <a:avLst/>
          </a:prstGeom>
          <a:noFill/>
        </p:spPr>
        <p:txBody>
          <a:bodyPr wrap="square" rtlCol="0" anchor="t"/>
          <a:lstStyle/>
          <a:p>
            <a:pPr marL="0" indent="0" algn="ctr">
              <a:lnSpc>
                <a:spcPts val="5970"/>
              </a:lnSpc>
              <a:buNone/>
            </a:pPr>
            <a:r>
              <a:rPr lang="en-US" sz="4775" dirty="0">
                <a:solidFill>
                  <a:srgbClr val="FFFFFF"/>
                </a:solidFill>
                <a:latin typeface="Unbounded" pitchFamily="34" charset="0"/>
                <a:ea typeface="Unbounded" pitchFamily="34" charset="-122"/>
                <a:cs typeface="Unbounded" pitchFamily="34" charset="-120"/>
              </a:rPr>
              <a:t>Airlines Analysis</a:t>
            </a:r>
            <a:r>
              <a:rPr lang="en-SG" altLang="en-US" sz="4775" dirty="0">
                <a:solidFill>
                  <a:srgbClr val="FFFFFF"/>
                </a:solidFill>
                <a:latin typeface="Unbounded" pitchFamily="34" charset="0"/>
                <a:ea typeface="Unbounded" pitchFamily="34" charset="-122"/>
                <a:cs typeface="Unbounded" pitchFamily="34" charset="-120"/>
              </a:rPr>
              <a:t> on travelers</a:t>
            </a:r>
            <a:endParaRPr lang="en-US" sz="4775" dirty="0">
              <a:solidFill>
                <a:srgbClr val="FFFFFF"/>
              </a:solidFill>
              <a:latin typeface="Unbounded" pitchFamily="34" charset="0"/>
              <a:ea typeface="Unbounded" pitchFamily="34" charset="-122"/>
              <a:cs typeface="Unbounded" pitchFamily="34" charset="-120"/>
            </a:endParaRPr>
          </a:p>
          <a:p>
            <a:pPr marL="0" indent="0" algn="ctr">
              <a:lnSpc>
                <a:spcPts val="5970"/>
              </a:lnSpc>
              <a:buNone/>
            </a:pPr>
            <a:r>
              <a:rPr lang="en-US" sz="2400" dirty="0">
                <a:solidFill>
                  <a:srgbClr val="FFFFFF"/>
                </a:solidFill>
                <a:latin typeface="Unbounded" pitchFamily="34" charset="0"/>
                <a:ea typeface="Unbounded" pitchFamily="34" charset="-122"/>
                <a:cs typeface="Unbounded" pitchFamily="34" charset="-120"/>
              </a:rPr>
              <a:t>A Comparative Study of SIA, EVA, ANA, Emirates, and Lufthansa</a:t>
            </a:r>
            <a:endParaRPr lang="en-US" sz="2400" dirty="0">
              <a:solidFill>
                <a:srgbClr val="FFFFFF"/>
              </a:solidFill>
              <a:latin typeface="Unbounded" pitchFamily="34" charset="0"/>
              <a:ea typeface="Unbounded" pitchFamily="34" charset="-122"/>
              <a:cs typeface="Unbounded" pitchFamily="34" charset="-120"/>
            </a:endParaRPr>
          </a:p>
        </p:txBody>
      </p:sp>
      <p:sp>
        <p:nvSpPr>
          <p:cNvPr id="6" name="Text 2"/>
          <p:cNvSpPr/>
          <p:nvPr/>
        </p:nvSpPr>
        <p:spPr>
          <a:xfrm>
            <a:off x="758071" y="5570458"/>
            <a:ext cx="7627858" cy="1940243"/>
          </a:xfrm>
          <a:prstGeom prst="rect">
            <a:avLst/>
          </a:prstGeom>
          <a:noFill/>
        </p:spPr>
        <p:txBody>
          <a:bodyPr wrap="square" rtlCol="0" anchor="t"/>
          <a:lstStyle/>
          <a:p>
            <a:pPr marL="0" indent="0">
              <a:lnSpc>
                <a:spcPts val="2545"/>
              </a:lnSpc>
              <a:buNone/>
            </a:pPr>
            <a:endParaRPr lang="en-US" sz="1590" dirty="0"/>
          </a:p>
        </p:txBody>
      </p:sp>
      <p:sp>
        <p:nvSpPr>
          <p:cNvPr id="7" name="TextBox 6"/>
          <p:cNvSpPr txBox="1"/>
          <p:nvPr/>
        </p:nvSpPr>
        <p:spPr>
          <a:xfrm>
            <a:off x="5555673" y="6933680"/>
            <a:ext cx="3229610" cy="922020"/>
          </a:xfrm>
          <a:prstGeom prst="rect">
            <a:avLst/>
          </a:prstGeom>
          <a:noFill/>
        </p:spPr>
        <p:txBody>
          <a:bodyPr wrap="none" rtlCol="0">
            <a:spAutoFit/>
          </a:bodyPr>
          <a:lstStyle/>
          <a:p>
            <a:r>
              <a:rPr lang="en-US" dirty="0">
                <a:solidFill>
                  <a:schemeClr val="bg1"/>
                </a:solidFill>
              </a:rPr>
              <a:t>Presented by:</a:t>
            </a:r>
            <a:endParaRPr lang="en-US" dirty="0">
              <a:solidFill>
                <a:schemeClr val="bg1"/>
              </a:solidFill>
            </a:endParaRPr>
          </a:p>
          <a:p>
            <a:r>
              <a:rPr lang="en-US" dirty="0">
                <a:solidFill>
                  <a:schemeClr val="bg1"/>
                </a:solidFill>
              </a:rPr>
              <a:t>	 Data Dynamos</a:t>
            </a:r>
            <a:endParaRPr lang="en-US" dirty="0">
              <a:solidFill>
                <a:schemeClr val="bg1"/>
              </a:solidFill>
            </a:endParaRPr>
          </a:p>
          <a:p>
            <a:r>
              <a:rPr lang="en-SG" altLang="en-US" dirty="0">
                <a:solidFill>
                  <a:schemeClr val="bg1"/>
                </a:solidFill>
              </a:rPr>
              <a:t>Ho Kwok Leong, Richard, Nabilah</a:t>
            </a:r>
            <a:endParaRPr lang="en-SG"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Text Box 2"/>
          <p:cNvSpPr txBox="1"/>
          <p:nvPr/>
        </p:nvSpPr>
        <p:spPr>
          <a:xfrm>
            <a:off x="706120" y="1065530"/>
            <a:ext cx="13218795" cy="3630930"/>
          </a:xfrm>
          <a:prstGeom prst="rect">
            <a:avLst/>
          </a:prstGeom>
          <a:noFill/>
        </p:spPr>
        <p:txBody>
          <a:bodyPr wrap="square" rtlCol="0" anchor="t">
            <a:spAutoFit/>
          </a:bodyPr>
          <a:lstStyle/>
          <a:p>
            <a:pPr indent="0" algn="ctr">
              <a:buNone/>
            </a:pPr>
            <a:r>
              <a:rPr lang="en-SG" altLang="en-US" sz="3200" b="1">
                <a:solidFill>
                  <a:schemeClr val="bg1"/>
                </a:solidFill>
              </a:rPr>
              <a:t>Limitations:</a:t>
            </a:r>
            <a:endParaRPr lang="en-SG" altLang="en-US" sz="3200" b="1">
              <a:solidFill>
                <a:schemeClr val="bg1"/>
              </a:solidFill>
            </a:endParaRPr>
          </a:p>
          <a:p>
            <a:pPr indent="0" algn="ctr">
              <a:buNone/>
            </a:pPr>
            <a:endParaRPr lang="en-US">
              <a:solidFill>
                <a:schemeClr val="bg1"/>
              </a:solidFill>
            </a:endParaRPr>
          </a:p>
          <a:p>
            <a:pPr marL="285750" indent="-285750" algn="ctr">
              <a:buFont typeface="Wingdings" panose="05000000000000000000" charset="0"/>
              <a:buChar char="Ø"/>
            </a:pPr>
            <a:r>
              <a:rPr lang="en-US" sz="2000">
                <a:solidFill>
                  <a:schemeClr val="bg1"/>
                </a:solidFill>
              </a:rPr>
              <a:t>Data Availability and Accuracy: Getting accurate and up-to-date data can be challenging as airlines often release this information periodically and may not provide detailed breakdowns.</a:t>
            </a:r>
            <a:endParaRPr lang="en-US" sz="2000">
              <a:solidFill>
                <a:schemeClr val="bg1"/>
              </a:solidFill>
            </a:endParaRPr>
          </a:p>
          <a:p>
            <a:pPr algn="ctr"/>
            <a:endParaRPr lang="en-US" sz="2000">
              <a:solidFill>
                <a:schemeClr val="bg1"/>
              </a:solidFill>
            </a:endParaRPr>
          </a:p>
          <a:p>
            <a:pPr marL="285750" indent="-285750" algn="ctr">
              <a:buFont typeface="Wingdings" panose="05000000000000000000" charset="0"/>
              <a:buChar char="Ø"/>
            </a:pPr>
            <a:r>
              <a:rPr lang="en-US" sz="2000">
                <a:solidFill>
                  <a:schemeClr val="bg1"/>
                </a:solidFill>
              </a:rPr>
              <a:t>Customer Sentiment and Perception: Assessing customer satisfaction and perception involves analyzing qualitative data from various sources, such as reviews and surveys. Interpreting this data accurately to understand customers preferences can be challenging.</a:t>
            </a:r>
            <a:endParaRPr lang="en-US" sz="2000">
              <a:solidFill>
                <a:schemeClr val="bg1"/>
              </a:solidFill>
            </a:endParaRPr>
          </a:p>
          <a:p>
            <a:pPr algn="ctr"/>
            <a:endParaRPr lang="en-US" sz="2000">
              <a:solidFill>
                <a:schemeClr val="bg1"/>
              </a:solidFill>
            </a:endParaRPr>
          </a:p>
          <a:p>
            <a:pPr marL="285750" indent="-285750" algn="ctr">
              <a:buFont typeface="Wingdings" panose="05000000000000000000" charset="0"/>
              <a:buChar char="Ø"/>
            </a:pPr>
            <a:r>
              <a:rPr lang="en-US" sz="2000">
                <a:solidFill>
                  <a:schemeClr val="bg1"/>
                </a:solidFill>
              </a:rPr>
              <a:t>Global Events and Crises: The airline industry is vulnerable to global events and crises such as pandemics, natural disasters, terrorist attacks, and economic downturns.</a:t>
            </a:r>
            <a:r>
              <a:rPr lang="en-SG" altLang="en-US" sz="2000">
                <a:solidFill>
                  <a:schemeClr val="bg1"/>
                </a:solidFill>
              </a:rPr>
              <a:t> And these can affect the accuracy of our analysis.</a:t>
            </a:r>
            <a:endParaRPr lang="en-SG" alt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p:spPr>
        <p:txBody>
          <a:bodyPr/>
          <a:lstStyle/>
          <a:p>
            <a:endParaRPr lang="en-GB"/>
          </a:p>
        </p:txBody>
      </p:sp>
      <p:sp>
        <p:nvSpPr>
          <p:cNvPr id="5" name="Text 1"/>
          <p:cNvSpPr/>
          <p:nvPr/>
        </p:nvSpPr>
        <p:spPr>
          <a:xfrm>
            <a:off x="3561398" y="1060410"/>
            <a:ext cx="7507486" cy="1049417"/>
          </a:xfrm>
          <a:prstGeom prst="rect">
            <a:avLst/>
          </a:prstGeom>
          <a:noFill/>
        </p:spPr>
        <p:txBody>
          <a:bodyPr wrap="square" rtlCol="0" anchor="t"/>
          <a:lstStyle/>
          <a:p>
            <a:pPr marL="0" indent="0" algn="ctr">
              <a:lnSpc>
                <a:spcPts val="4130"/>
              </a:lnSpc>
              <a:buNone/>
            </a:pPr>
            <a:r>
              <a:rPr lang="en-US" sz="3305" dirty="0">
                <a:solidFill>
                  <a:srgbClr val="FFFFFF"/>
                </a:solidFill>
                <a:latin typeface="Unbounded" pitchFamily="34" charset="0"/>
                <a:ea typeface="Unbounded" pitchFamily="34" charset="-122"/>
                <a:cs typeface="Unbounded" pitchFamily="34" charset="-120"/>
              </a:rPr>
              <a:t>Conclusion: Unlocking the Power of Customer Feedback</a:t>
            </a:r>
            <a:endParaRPr lang="en-US" sz="3305" dirty="0"/>
          </a:p>
        </p:txBody>
      </p:sp>
      <p:sp>
        <p:nvSpPr>
          <p:cNvPr id="6" name="Text 2"/>
          <p:cNvSpPr/>
          <p:nvPr/>
        </p:nvSpPr>
        <p:spPr>
          <a:xfrm>
            <a:off x="3561398" y="2361644"/>
            <a:ext cx="7507486" cy="1343025"/>
          </a:xfrm>
          <a:prstGeom prst="rect">
            <a:avLst/>
          </a:prstGeom>
          <a:noFill/>
        </p:spPr>
        <p:txBody>
          <a:bodyPr wrap="square" rtlCol="0" anchor="t"/>
          <a:lstStyle/>
          <a:p>
            <a:pPr marL="0" indent="0" algn="ctr">
              <a:lnSpc>
                <a:spcPts val="2115"/>
              </a:lnSpc>
              <a:buNone/>
            </a:pPr>
            <a:r>
              <a:rPr lang="en-US" sz="1320" dirty="0">
                <a:solidFill>
                  <a:srgbClr val="CAD6DE"/>
                </a:solidFill>
                <a:latin typeface="Cabin" pitchFamily="34" charset="0"/>
                <a:ea typeface="Cabin" pitchFamily="34" charset="-122"/>
                <a:cs typeface="Cabin" pitchFamily="34" charset="-120"/>
              </a:rPr>
              <a:t>This </a:t>
            </a:r>
            <a:r>
              <a:rPr lang="en-SG" altLang="en-US" sz="1320" dirty="0">
                <a:solidFill>
                  <a:srgbClr val="CAD6DE"/>
                </a:solidFill>
                <a:latin typeface="Cabin" pitchFamily="34" charset="0"/>
                <a:ea typeface="Cabin" pitchFamily="34" charset="-122"/>
                <a:cs typeface="Cabin" pitchFamily="34" charset="-120"/>
              </a:rPr>
              <a:t>interim assessment analysis</a:t>
            </a:r>
            <a:r>
              <a:rPr lang="en-US" sz="1320" dirty="0">
                <a:solidFill>
                  <a:srgbClr val="CAD6DE"/>
                </a:solidFill>
                <a:latin typeface="Cabin" pitchFamily="34" charset="0"/>
                <a:ea typeface="Cabin" pitchFamily="34" charset="-122"/>
                <a:cs typeface="Cabin" pitchFamily="34" charset="-120"/>
              </a:rPr>
              <a:t> has showcased the immense value that can be extracted from customer feedback data to drive meaningful improvements in the airline industry. By leveraging the power </a:t>
            </a:r>
            <a:r>
              <a:rPr lang="en-SG" altLang="en-US" sz="1320" dirty="0">
                <a:solidFill>
                  <a:srgbClr val="CAD6DE"/>
                </a:solidFill>
                <a:latin typeface="Cabin" pitchFamily="34" charset="0"/>
                <a:ea typeface="Cabin" pitchFamily="34" charset="-122"/>
                <a:cs typeface="Cabin" pitchFamily="34" charset="-120"/>
              </a:rPr>
              <a:t>of</a:t>
            </a:r>
            <a:r>
              <a:rPr lang="en-US" sz="1320" dirty="0">
                <a:solidFill>
                  <a:srgbClr val="CAD6DE"/>
                </a:solidFill>
                <a:latin typeface="Cabin" pitchFamily="34" charset="0"/>
                <a:ea typeface="Cabin" pitchFamily="34" charset="-122"/>
                <a:cs typeface="Cabin" pitchFamily="34" charset="-120"/>
              </a:rPr>
              <a:t> Python data analysis techniques, we can guide airlines in enhancing service quality, boosting customer satisfaction, and making informed, data-driven decisions.</a:t>
            </a:r>
            <a:endParaRPr lang="en-US" sz="1320" dirty="0"/>
          </a:p>
        </p:txBody>
      </p:sp>
      <p:sp>
        <p:nvSpPr>
          <p:cNvPr id="7" name="Text 3"/>
          <p:cNvSpPr/>
          <p:nvPr/>
        </p:nvSpPr>
        <p:spPr>
          <a:xfrm>
            <a:off x="3584258" y="3779838"/>
            <a:ext cx="7507486" cy="1343025"/>
          </a:xfrm>
          <a:prstGeom prst="rect">
            <a:avLst/>
          </a:prstGeom>
          <a:noFill/>
        </p:spPr>
        <p:txBody>
          <a:bodyPr wrap="square" rtlCol="0" anchor="t"/>
          <a:lstStyle/>
          <a:p>
            <a:pPr marL="0" indent="0" algn="ctr">
              <a:lnSpc>
                <a:spcPts val="2115"/>
              </a:lnSpc>
              <a:buNone/>
            </a:pPr>
            <a:r>
              <a:rPr lang="en-US" sz="1320" dirty="0">
                <a:solidFill>
                  <a:srgbClr val="CAD6DE"/>
                </a:solidFill>
                <a:latin typeface="Cabin" pitchFamily="34" charset="0"/>
                <a:ea typeface="Cabin" pitchFamily="34" charset="-122"/>
                <a:cs typeface="Cabin" pitchFamily="34" charset="-120"/>
              </a:rPr>
              <a:t>From exploring the data landscape and conducting analysis to applying sentiment analysis and generating actionable recommendations, this </a:t>
            </a:r>
            <a:r>
              <a:rPr lang="en-SG" altLang="en-US" sz="1320" dirty="0">
                <a:solidFill>
                  <a:srgbClr val="CAD6DE"/>
                </a:solidFill>
                <a:latin typeface="Cabin" pitchFamily="34" charset="0"/>
                <a:ea typeface="Cabin" pitchFamily="34" charset="-122"/>
                <a:cs typeface="Cabin" pitchFamily="34" charset="-120"/>
              </a:rPr>
              <a:t>assessment</a:t>
            </a:r>
            <a:r>
              <a:rPr lang="en-US" sz="1320" dirty="0">
                <a:solidFill>
                  <a:srgbClr val="CAD6DE"/>
                </a:solidFill>
                <a:latin typeface="Cabin" pitchFamily="34" charset="0"/>
                <a:ea typeface="Cabin" pitchFamily="34" charset="-122"/>
                <a:cs typeface="Cabin" pitchFamily="34" charset="-120"/>
              </a:rPr>
              <a:t> has demonstrated the holistic approach required to harness the true potential of customer feedback. By fostering a data-driven culture and embracing a continuous improvement mindset, airlines can translate these insights into tangible business results and cement their position as industry leaders in customer experience.</a:t>
            </a:r>
            <a:endParaRPr lang="en-US" sz="1320" dirty="0"/>
          </a:p>
        </p:txBody>
      </p:sp>
      <p:sp>
        <p:nvSpPr>
          <p:cNvPr id="8" name="Text 4"/>
          <p:cNvSpPr/>
          <p:nvPr/>
        </p:nvSpPr>
        <p:spPr>
          <a:xfrm>
            <a:off x="3560128" y="5540296"/>
            <a:ext cx="7507486" cy="1074420"/>
          </a:xfrm>
          <a:prstGeom prst="rect">
            <a:avLst/>
          </a:prstGeom>
          <a:noFill/>
        </p:spPr>
        <p:txBody>
          <a:bodyPr wrap="square" rtlCol="0" anchor="t"/>
          <a:lstStyle/>
          <a:p>
            <a:pPr marL="0" indent="0" algn="ctr">
              <a:lnSpc>
                <a:spcPts val="2115"/>
              </a:lnSpc>
              <a:buNone/>
            </a:pPr>
            <a:r>
              <a:rPr lang="en-US" sz="1320" dirty="0">
                <a:solidFill>
                  <a:srgbClr val="CAD6DE"/>
                </a:solidFill>
                <a:latin typeface="Cabin" pitchFamily="34" charset="0"/>
                <a:ea typeface="Cabin" pitchFamily="34" charset="-122"/>
                <a:cs typeface="Cabin" pitchFamily="34" charset="-120"/>
              </a:rPr>
              <a:t>As airlines strive to navigate the evolving industry landscape and meet the changing expectations of their customers, this analysis project serves as a blueprint for unlocking the transformative power of data-driven insights. By empowering airlines to listen to the voice of the customer and make strategic, evidence-based decisions, we can collectively elevate the customer experience and drive the industry forward.</a:t>
            </a:r>
            <a:endParaRPr lang="en-US" sz="1320" dirty="0"/>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Text Box 2"/>
          <p:cNvSpPr txBox="1"/>
          <p:nvPr/>
        </p:nvSpPr>
        <p:spPr>
          <a:xfrm>
            <a:off x="3745865" y="711200"/>
            <a:ext cx="9702165" cy="922020"/>
          </a:xfrm>
          <a:prstGeom prst="rect">
            <a:avLst/>
          </a:prstGeom>
          <a:noFill/>
        </p:spPr>
        <p:txBody>
          <a:bodyPr wrap="square" rtlCol="0">
            <a:spAutoFit/>
          </a:bodyPr>
          <a:lstStyle/>
          <a:p>
            <a:pPr algn="ctr"/>
            <a:r>
              <a:rPr lang="en-US">
                <a:solidFill>
                  <a:schemeClr val="bg1"/>
                </a:solidFill>
              </a:rPr>
              <a:t>Singapore Airlines (SIA) is Singapore's flag carrier, celebrated for its exceptional service and modern fleet. With a vast global network, including subsidiaries like SilkAir and Scoot, SIA offers premium travel experiences and global connectivity.</a:t>
            </a:r>
            <a:endParaRPr lang="en-US">
              <a:solidFill>
                <a:schemeClr val="bg1"/>
              </a:solidFill>
            </a:endParaRPr>
          </a:p>
        </p:txBody>
      </p:sp>
      <p:pic>
        <p:nvPicPr>
          <p:cNvPr id="4" name="Picture 3"/>
          <p:cNvPicPr>
            <a:picLocks noChangeAspect="1"/>
          </p:cNvPicPr>
          <p:nvPr/>
        </p:nvPicPr>
        <p:blipFill>
          <a:blip r:embed="rId2"/>
          <a:stretch>
            <a:fillRect/>
          </a:stretch>
        </p:blipFill>
        <p:spPr>
          <a:xfrm>
            <a:off x="981075" y="805815"/>
            <a:ext cx="1609725" cy="733425"/>
          </a:xfrm>
          <a:prstGeom prst="rect">
            <a:avLst/>
          </a:prstGeom>
        </p:spPr>
      </p:pic>
      <p:sp>
        <p:nvSpPr>
          <p:cNvPr id="5" name="Text Box 4"/>
          <p:cNvSpPr txBox="1"/>
          <p:nvPr/>
        </p:nvSpPr>
        <p:spPr>
          <a:xfrm>
            <a:off x="3668395" y="2315845"/>
            <a:ext cx="9727565" cy="645160"/>
          </a:xfrm>
          <a:prstGeom prst="rect">
            <a:avLst/>
          </a:prstGeom>
          <a:noFill/>
        </p:spPr>
        <p:txBody>
          <a:bodyPr wrap="square" rtlCol="0">
            <a:spAutoFit/>
          </a:bodyPr>
          <a:lstStyle/>
          <a:p>
            <a:pPr algn="ctr"/>
            <a:r>
              <a:rPr lang="en-US">
                <a:solidFill>
                  <a:schemeClr val="bg1"/>
                </a:solidFill>
              </a:rPr>
              <a:t>Emirates: Leading Dubai-based airline with a modern fleet, serving over 150 destinations globally with luxury amenities and award-winning entertainment.</a:t>
            </a:r>
            <a:endParaRPr lang="en-US">
              <a:solidFill>
                <a:schemeClr val="bg1"/>
              </a:solidFill>
            </a:endParaRPr>
          </a:p>
        </p:txBody>
      </p:sp>
      <p:pic>
        <p:nvPicPr>
          <p:cNvPr id="6" name="Picture 5"/>
          <p:cNvPicPr>
            <a:picLocks noChangeAspect="1"/>
          </p:cNvPicPr>
          <p:nvPr/>
        </p:nvPicPr>
        <p:blipFill>
          <a:blip r:embed="rId3"/>
          <a:stretch>
            <a:fillRect/>
          </a:stretch>
        </p:blipFill>
        <p:spPr>
          <a:xfrm>
            <a:off x="1285875" y="2238375"/>
            <a:ext cx="1000125" cy="800100"/>
          </a:xfrm>
          <a:prstGeom prst="rect">
            <a:avLst/>
          </a:prstGeom>
        </p:spPr>
      </p:pic>
      <p:sp>
        <p:nvSpPr>
          <p:cNvPr id="7" name="Text Box 6"/>
          <p:cNvSpPr txBox="1"/>
          <p:nvPr/>
        </p:nvSpPr>
        <p:spPr>
          <a:xfrm>
            <a:off x="3963035" y="3724910"/>
            <a:ext cx="9432925" cy="645160"/>
          </a:xfrm>
          <a:prstGeom prst="rect">
            <a:avLst/>
          </a:prstGeom>
          <a:noFill/>
        </p:spPr>
        <p:txBody>
          <a:bodyPr wrap="square" rtlCol="0">
            <a:spAutoFit/>
          </a:bodyPr>
          <a:lstStyle/>
          <a:p>
            <a:pPr algn="ctr"/>
            <a:r>
              <a:rPr lang="en-US">
                <a:solidFill>
                  <a:schemeClr val="bg1"/>
                </a:solidFill>
              </a:rPr>
              <a:t>Lufthansa: Leading German airline with a global network, modern fleet, and premium service to over 220 destinations worldwide.</a:t>
            </a:r>
            <a:endParaRPr lang="en-US">
              <a:solidFill>
                <a:schemeClr val="bg1"/>
              </a:solidFill>
            </a:endParaRPr>
          </a:p>
        </p:txBody>
      </p:sp>
      <p:pic>
        <p:nvPicPr>
          <p:cNvPr id="8" name="Picture 7"/>
          <p:cNvPicPr>
            <a:picLocks noChangeAspect="1"/>
          </p:cNvPicPr>
          <p:nvPr/>
        </p:nvPicPr>
        <p:blipFill>
          <a:blip r:embed="rId4"/>
          <a:stretch>
            <a:fillRect/>
          </a:stretch>
        </p:blipFill>
        <p:spPr>
          <a:xfrm>
            <a:off x="338455" y="3703320"/>
            <a:ext cx="2905125" cy="666750"/>
          </a:xfrm>
          <a:prstGeom prst="rect">
            <a:avLst/>
          </a:prstGeom>
        </p:spPr>
      </p:pic>
      <p:sp>
        <p:nvSpPr>
          <p:cNvPr id="9" name="Text Box 8"/>
          <p:cNvSpPr txBox="1"/>
          <p:nvPr/>
        </p:nvSpPr>
        <p:spPr>
          <a:xfrm>
            <a:off x="3937635" y="5037455"/>
            <a:ext cx="9510395" cy="922020"/>
          </a:xfrm>
          <a:prstGeom prst="rect">
            <a:avLst/>
          </a:prstGeom>
          <a:noFill/>
        </p:spPr>
        <p:txBody>
          <a:bodyPr wrap="square" rtlCol="0">
            <a:spAutoFit/>
          </a:bodyPr>
          <a:lstStyle/>
          <a:p>
            <a:pPr algn="ctr"/>
            <a:r>
              <a:rPr lang="en-US">
                <a:solidFill>
                  <a:schemeClr val="bg1"/>
                </a:solidFill>
              </a:rPr>
              <a:t>EVA Air: Leading Taiwanese airline with a modern fleet, serving over 60 international destinations. Renowned for quality service and luxurious cabins, EVA Air offers passengers a premium travel experience.</a:t>
            </a:r>
            <a:endParaRPr lang="en-US">
              <a:solidFill>
                <a:schemeClr val="bg1"/>
              </a:solidFill>
            </a:endParaRPr>
          </a:p>
        </p:txBody>
      </p:sp>
      <p:pic>
        <p:nvPicPr>
          <p:cNvPr id="10" name="Picture 9"/>
          <p:cNvPicPr>
            <a:picLocks noChangeAspect="1"/>
          </p:cNvPicPr>
          <p:nvPr/>
        </p:nvPicPr>
        <p:blipFill>
          <a:blip r:embed="rId5"/>
          <a:stretch>
            <a:fillRect/>
          </a:stretch>
        </p:blipFill>
        <p:spPr>
          <a:xfrm>
            <a:off x="610235" y="5212715"/>
            <a:ext cx="2362200" cy="571500"/>
          </a:xfrm>
          <a:prstGeom prst="rect">
            <a:avLst/>
          </a:prstGeom>
        </p:spPr>
      </p:pic>
      <p:sp>
        <p:nvSpPr>
          <p:cNvPr id="11" name="Text Box 10"/>
          <p:cNvSpPr txBox="1"/>
          <p:nvPr/>
        </p:nvSpPr>
        <p:spPr>
          <a:xfrm>
            <a:off x="3949700" y="6489700"/>
            <a:ext cx="9484995" cy="922020"/>
          </a:xfrm>
          <a:prstGeom prst="rect">
            <a:avLst/>
          </a:prstGeom>
          <a:noFill/>
        </p:spPr>
        <p:txBody>
          <a:bodyPr wrap="square" rtlCol="0">
            <a:spAutoFit/>
          </a:bodyPr>
          <a:lstStyle/>
          <a:p>
            <a:pPr algn="ctr"/>
            <a:r>
              <a:rPr lang="en-US">
                <a:solidFill>
                  <a:schemeClr val="bg1"/>
                </a:solidFill>
              </a:rPr>
              <a:t>All Nippon Airways (ANA): Leading Japanese airline with a modern fleet, serving over 100 destinations globally. Renowned for exceptional service and punctuality, ANA offers passengers a premium travel experience.</a:t>
            </a:r>
            <a:endParaRPr lang="en-US">
              <a:solidFill>
                <a:schemeClr val="bg1"/>
              </a:solidFill>
            </a:endParaRPr>
          </a:p>
        </p:txBody>
      </p:sp>
      <p:pic>
        <p:nvPicPr>
          <p:cNvPr id="12" name="Picture 11"/>
          <p:cNvPicPr>
            <a:picLocks noChangeAspect="1"/>
          </p:cNvPicPr>
          <p:nvPr/>
        </p:nvPicPr>
        <p:blipFill>
          <a:blip r:embed="rId6"/>
          <a:stretch>
            <a:fillRect/>
          </a:stretch>
        </p:blipFill>
        <p:spPr>
          <a:xfrm>
            <a:off x="1176655" y="6626860"/>
            <a:ext cx="1219200" cy="438150"/>
          </a:xfrm>
          <a:prstGeom prst="rect">
            <a:avLst/>
          </a:prstGeom>
        </p:spPr>
      </p:pic>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1634835" y="0"/>
            <a:ext cx="11097491" cy="8229600"/>
          </a:xfrm>
          <a:prstGeom prst="rect">
            <a:avLst/>
          </a:prstGeom>
          <a:solidFill>
            <a:srgbClr val="112836"/>
          </a:solidFill>
        </p:spPr>
        <p:txBody>
          <a:bodyPr/>
          <a:lstStyle/>
          <a:p>
            <a:endParaRPr lang="en-GB"/>
          </a:p>
        </p:txBody>
      </p:sp>
      <p:sp>
        <p:nvSpPr>
          <p:cNvPr id="4" name="Text 1"/>
          <p:cNvSpPr/>
          <p:nvPr/>
        </p:nvSpPr>
        <p:spPr>
          <a:xfrm>
            <a:off x="2348389" y="847725"/>
            <a:ext cx="8819078" cy="694373"/>
          </a:xfrm>
          <a:prstGeom prst="rect">
            <a:avLst/>
          </a:prstGeom>
          <a:noFill/>
        </p:spPr>
        <p:txBody>
          <a:bodyPr wrap="none" rtlCol="0" anchor="t"/>
          <a:lstStyle/>
          <a:p>
            <a:pPr marL="0" indent="0">
              <a:lnSpc>
                <a:spcPts val="5470"/>
              </a:lnSpc>
              <a:buNone/>
            </a:pPr>
            <a:r>
              <a:rPr lang="en-US" sz="4375" dirty="0">
                <a:solidFill>
                  <a:srgbClr val="FFFFFF"/>
                </a:solidFill>
                <a:latin typeface="Unbounded" pitchFamily="34" charset="0"/>
                <a:ea typeface="Unbounded" pitchFamily="34" charset="-122"/>
                <a:cs typeface="Unbounded" pitchFamily="34" charset="-120"/>
              </a:rPr>
              <a:t>Driving Actionable Insights</a:t>
            </a:r>
            <a:endParaRPr lang="en-US" sz="4375" dirty="0"/>
          </a:p>
        </p:txBody>
      </p:sp>
      <p:pic>
        <p:nvPicPr>
          <p:cNvPr id="5" name="Image 1" descr="preencoded.png"/>
          <p:cNvPicPr>
            <a:picLocks noChangeAspect="1"/>
          </p:cNvPicPr>
          <p:nvPr/>
        </p:nvPicPr>
        <p:blipFill>
          <a:blip r:embed="rId2"/>
          <a:stretch>
            <a:fillRect/>
          </a:stretch>
        </p:blipFill>
        <p:spPr>
          <a:xfrm>
            <a:off x="2348389" y="1986439"/>
            <a:ext cx="444341" cy="444341"/>
          </a:xfrm>
          <a:prstGeom prst="rect">
            <a:avLst/>
          </a:prstGeom>
        </p:spPr>
      </p:pic>
      <p:sp>
        <p:nvSpPr>
          <p:cNvPr id="6" name="Text 2"/>
          <p:cNvSpPr/>
          <p:nvPr/>
        </p:nvSpPr>
        <p:spPr>
          <a:xfrm>
            <a:off x="2348389" y="2652951"/>
            <a:ext cx="2233374" cy="1041559"/>
          </a:xfrm>
          <a:prstGeom prst="rect">
            <a:avLst/>
          </a:prstGeom>
          <a:noFill/>
        </p:spPr>
        <p:txBody>
          <a:bodyPr wrap="square" rtlCol="0" anchor="t"/>
          <a:lstStyle/>
          <a:p>
            <a:pPr marL="0" indent="0" algn="l">
              <a:lnSpc>
                <a:spcPts val="2735"/>
              </a:lnSpc>
              <a:buNone/>
            </a:pPr>
            <a:r>
              <a:rPr lang="en-US" sz="2185" dirty="0">
                <a:solidFill>
                  <a:srgbClr val="FFFFFF"/>
                </a:solidFill>
                <a:latin typeface="Unbounded" pitchFamily="34" charset="0"/>
                <a:ea typeface="Unbounded" pitchFamily="34" charset="-122"/>
                <a:cs typeface="Unbounded" pitchFamily="34" charset="-120"/>
              </a:rPr>
              <a:t>Customer-Centric Focus</a:t>
            </a:r>
            <a:endParaRPr lang="en-US" sz="2185" dirty="0"/>
          </a:p>
        </p:txBody>
      </p:sp>
      <p:sp>
        <p:nvSpPr>
          <p:cNvPr id="7" name="Text 3"/>
          <p:cNvSpPr/>
          <p:nvPr/>
        </p:nvSpPr>
        <p:spPr>
          <a:xfrm>
            <a:off x="2348389" y="3454003"/>
            <a:ext cx="2233374" cy="3554016"/>
          </a:xfrm>
          <a:prstGeom prst="rect">
            <a:avLst/>
          </a:prstGeom>
          <a:noFill/>
        </p:spPr>
        <p:txBody>
          <a:bodyPr wrap="square" rtlCol="0" anchor="t"/>
          <a:lstStyle/>
          <a:p>
            <a:pPr marL="285750" indent="-285750" algn="l">
              <a:lnSpc>
                <a:spcPts val="2800"/>
              </a:lnSpc>
              <a:buFont typeface="Arial" panose="020B0604020202020204" pitchFamily="34" charset="0"/>
              <a:buChar char="•"/>
            </a:pPr>
            <a:r>
              <a:rPr lang="en-US" sz="1750" dirty="0">
                <a:solidFill>
                  <a:srgbClr val="CAD6DE"/>
                </a:solidFill>
                <a:latin typeface="Cabin" pitchFamily="34" charset="0"/>
                <a:ea typeface="Cabin" pitchFamily="34" charset="-122"/>
                <a:cs typeface="Cabin" pitchFamily="34" charset="-120"/>
              </a:rPr>
              <a:t>Prioritize initiatives that directly address customer pain points</a:t>
            </a:r>
            <a:br>
              <a:rPr lang="en-US" sz="1750" dirty="0">
                <a:solidFill>
                  <a:srgbClr val="CAD6DE"/>
                </a:solidFill>
                <a:latin typeface="Cabin" pitchFamily="34" charset="0"/>
                <a:ea typeface="Cabin" pitchFamily="34" charset="-122"/>
                <a:cs typeface="Cabin" pitchFamily="34" charset="-120"/>
              </a:rPr>
            </a:br>
            <a:endParaRPr lang="en-US" sz="1750" dirty="0">
              <a:solidFill>
                <a:srgbClr val="CAD6DE"/>
              </a:solidFill>
              <a:latin typeface="Cabin" pitchFamily="34" charset="0"/>
              <a:ea typeface="Cabin" pitchFamily="34" charset="-122"/>
              <a:cs typeface="Cabin" pitchFamily="34" charset="-120"/>
            </a:endParaRPr>
          </a:p>
          <a:p>
            <a:pPr marL="285750" indent="-285750" algn="l">
              <a:lnSpc>
                <a:spcPts val="2800"/>
              </a:lnSpc>
              <a:buFont typeface="Arial" panose="020B0604020202020204" pitchFamily="34" charset="0"/>
              <a:buChar char="•"/>
            </a:pPr>
            <a:r>
              <a:rPr lang="en-US" sz="1750" dirty="0">
                <a:solidFill>
                  <a:srgbClr val="CAD6DE"/>
                </a:solidFill>
                <a:latin typeface="Cabin" pitchFamily="34" charset="0"/>
                <a:ea typeface="Cabin" pitchFamily="34" charset="-122"/>
                <a:cs typeface="Cabin" pitchFamily="34" charset="-120"/>
              </a:rPr>
              <a:t> Leverage customer feedback</a:t>
            </a:r>
            <a:endParaRPr lang="en-US" sz="1750" dirty="0"/>
          </a:p>
        </p:txBody>
      </p:sp>
      <p:pic>
        <p:nvPicPr>
          <p:cNvPr id="8" name="Image 2" descr="preencoded.png"/>
          <p:cNvPicPr>
            <a:picLocks noChangeAspect="1"/>
          </p:cNvPicPr>
          <p:nvPr/>
        </p:nvPicPr>
        <p:blipFill>
          <a:blip r:embed="rId3"/>
          <a:stretch>
            <a:fillRect/>
          </a:stretch>
        </p:blipFill>
        <p:spPr>
          <a:xfrm>
            <a:off x="4915019" y="1986439"/>
            <a:ext cx="444341" cy="444341"/>
          </a:xfrm>
          <a:prstGeom prst="rect">
            <a:avLst/>
          </a:prstGeom>
        </p:spPr>
      </p:pic>
      <p:sp>
        <p:nvSpPr>
          <p:cNvPr id="9" name="Text 4"/>
          <p:cNvSpPr/>
          <p:nvPr/>
        </p:nvSpPr>
        <p:spPr>
          <a:xfrm>
            <a:off x="4915019" y="2652951"/>
            <a:ext cx="2233493" cy="694373"/>
          </a:xfrm>
          <a:prstGeom prst="rect">
            <a:avLst/>
          </a:prstGeom>
          <a:noFill/>
        </p:spPr>
        <p:txBody>
          <a:bodyPr wrap="square" rtlCol="0" anchor="t"/>
          <a:lstStyle/>
          <a:p>
            <a:pPr marL="0" indent="0" algn="l">
              <a:lnSpc>
                <a:spcPts val="2735"/>
              </a:lnSpc>
              <a:buNone/>
            </a:pPr>
            <a:r>
              <a:rPr lang="en-US" sz="2185" dirty="0">
                <a:solidFill>
                  <a:srgbClr val="FFFFFF"/>
                </a:solidFill>
                <a:latin typeface="Unbounded" pitchFamily="34" charset="0"/>
                <a:ea typeface="Unbounded" pitchFamily="34" charset="-122"/>
                <a:cs typeface="Unbounded" pitchFamily="34" charset="-120"/>
              </a:rPr>
              <a:t>Service Quality</a:t>
            </a:r>
            <a:endParaRPr lang="en-US" sz="2185" dirty="0"/>
          </a:p>
        </p:txBody>
      </p:sp>
      <p:sp>
        <p:nvSpPr>
          <p:cNvPr id="10" name="Text 5"/>
          <p:cNvSpPr/>
          <p:nvPr/>
        </p:nvSpPr>
        <p:spPr>
          <a:xfrm>
            <a:off x="4915019" y="3480554"/>
            <a:ext cx="2233493" cy="3554016"/>
          </a:xfrm>
          <a:prstGeom prst="rect">
            <a:avLst/>
          </a:prstGeom>
          <a:noFill/>
        </p:spPr>
        <p:txBody>
          <a:bodyPr wrap="square" rtlCol="0" anchor="t"/>
          <a:lstStyle/>
          <a:p>
            <a:pPr marL="285750" indent="-285750" algn="l">
              <a:lnSpc>
                <a:spcPts val="2800"/>
              </a:lnSpc>
              <a:buFont typeface="Arial" panose="020B0604020202020204" pitchFamily="34" charset="0"/>
              <a:buChar char="•"/>
            </a:pPr>
            <a:r>
              <a:rPr lang="en-US" sz="1750" dirty="0">
                <a:solidFill>
                  <a:srgbClr val="CAD6DE"/>
                </a:solidFill>
                <a:latin typeface="Cabin" pitchFamily="34" charset="0"/>
                <a:ea typeface="Cabin" pitchFamily="34" charset="-122"/>
                <a:cs typeface="Cabin" pitchFamily="34" charset="-120"/>
              </a:rPr>
              <a:t>Identify areas of excellence and opportunities</a:t>
            </a:r>
            <a:br>
              <a:rPr lang="en-US" sz="1750" dirty="0">
                <a:solidFill>
                  <a:srgbClr val="CAD6DE"/>
                </a:solidFill>
                <a:latin typeface="Cabin" pitchFamily="34" charset="0"/>
                <a:ea typeface="Cabin" pitchFamily="34" charset="-122"/>
                <a:cs typeface="Cabin" pitchFamily="34" charset="-120"/>
              </a:rPr>
            </a:br>
            <a:endParaRPr lang="en-US" sz="1750" dirty="0">
              <a:solidFill>
                <a:srgbClr val="CAD6DE"/>
              </a:solidFill>
              <a:latin typeface="Cabin" pitchFamily="34" charset="0"/>
              <a:ea typeface="Cabin" pitchFamily="34" charset="-122"/>
              <a:cs typeface="Cabin" pitchFamily="34" charset="-120"/>
            </a:endParaRPr>
          </a:p>
          <a:p>
            <a:pPr marL="285750" indent="-285750" algn="l">
              <a:lnSpc>
                <a:spcPts val="2800"/>
              </a:lnSpc>
              <a:buFont typeface="Arial" panose="020B0604020202020204" pitchFamily="34" charset="0"/>
              <a:buChar char="•"/>
            </a:pPr>
            <a:r>
              <a:rPr lang="en-US" sz="1750" dirty="0">
                <a:solidFill>
                  <a:srgbClr val="CAD6DE"/>
                </a:solidFill>
                <a:latin typeface="Cabin" pitchFamily="34" charset="0"/>
                <a:ea typeface="Cabin" pitchFamily="34" charset="-122"/>
                <a:cs typeface="Cabin" pitchFamily="34" charset="-120"/>
              </a:rPr>
              <a:t> Targeted strategies to consistently deliver high-quality services across all aspects of the airline's operations.</a:t>
            </a:r>
            <a:endParaRPr lang="en-US" sz="1750" dirty="0"/>
          </a:p>
        </p:txBody>
      </p:sp>
      <p:pic>
        <p:nvPicPr>
          <p:cNvPr id="11" name="Image 3" descr="preencoded.png"/>
          <p:cNvPicPr>
            <a:picLocks noChangeAspect="1"/>
          </p:cNvPicPr>
          <p:nvPr/>
        </p:nvPicPr>
        <p:blipFill>
          <a:blip r:embed="rId4"/>
          <a:stretch>
            <a:fillRect/>
          </a:stretch>
        </p:blipFill>
        <p:spPr>
          <a:xfrm>
            <a:off x="7481768" y="1986439"/>
            <a:ext cx="444341" cy="444341"/>
          </a:xfrm>
          <a:prstGeom prst="rect">
            <a:avLst/>
          </a:prstGeom>
        </p:spPr>
      </p:pic>
      <p:sp>
        <p:nvSpPr>
          <p:cNvPr id="12" name="Text 6"/>
          <p:cNvSpPr/>
          <p:nvPr/>
        </p:nvSpPr>
        <p:spPr>
          <a:xfrm>
            <a:off x="7481570" y="2653030"/>
            <a:ext cx="2371725" cy="694690"/>
          </a:xfrm>
          <a:prstGeom prst="rect">
            <a:avLst/>
          </a:prstGeom>
          <a:noFill/>
        </p:spPr>
        <p:txBody>
          <a:bodyPr wrap="square" rtlCol="0" anchor="t"/>
          <a:lstStyle/>
          <a:p>
            <a:pPr marL="0" indent="0" algn="l">
              <a:lnSpc>
                <a:spcPts val="2735"/>
              </a:lnSpc>
              <a:buNone/>
            </a:pPr>
            <a:r>
              <a:rPr lang="en-US" sz="2185" dirty="0">
                <a:solidFill>
                  <a:srgbClr val="FFFFFF"/>
                </a:solidFill>
                <a:latin typeface="Unbounded" pitchFamily="34" charset="0"/>
                <a:ea typeface="Unbounded" pitchFamily="34" charset="-122"/>
                <a:cs typeface="Unbounded" pitchFamily="34" charset="-120"/>
              </a:rPr>
              <a:t>Personalization</a:t>
            </a:r>
            <a:endParaRPr lang="en-US" sz="2185" dirty="0"/>
          </a:p>
        </p:txBody>
      </p:sp>
      <p:sp>
        <p:nvSpPr>
          <p:cNvPr id="13" name="Text 7"/>
          <p:cNvSpPr/>
          <p:nvPr/>
        </p:nvSpPr>
        <p:spPr>
          <a:xfrm>
            <a:off x="7481768" y="3480554"/>
            <a:ext cx="2233374" cy="3387174"/>
          </a:xfrm>
          <a:prstGeom prst="rect">
            <a:avLst/>
          </a:prstGeom>
          <a:noFill/>
        </p:spPr>
        <p:txBody>
          <a:bodyPr wrap="square" rtlCol="0" anchor="t"/>
          <a:lstStyle/>
          <a:p>
            <a:pPr marL="285750" indent="-285750" algn="l">
              <a:lnSpc>
                <a:spcPts val="2800"/>
              </a:lnSpc>
              <a:buFont typeface="Arial" panose="020B0604020202020204" pitchFamily="34" charset="0"/>
              <a:buChar char="•"/>
            </a:pPr>
            <a:r>
              <a:rPr lang="en-US" sz="1750" dirty="0">
                <a:solidFill>
                  <a:srgbClr val="CAD6DE"/>
                </a:solidFill>
                <a:latin typeface="Cabin" pitchFamily="34" charset="0"/>
                <a:ea typeface="Cabin" pitchFamily="34" charset="-122"/>
                <a:cs typeface="Cabin" pitchFamily="34" charset="-120"/>
              </a:rPr>
              <a:t>Segmentation insights to personalize the travel experience</a:t>
            </a:r>
            <a:br>
              <a:rPr lang="en-US" sz="1750" dirty="0">
                <a:solidFill>
                  <a:srgbClr val="CAD6DE"/>
                </a:solidFill>
                <a:latin typeface="Cabin" pitchFamily="34" charset="0"/>
                <a:ea typeface="Cabin" pitchFamily="34" charset="-122"/>
                <a:cs typeface="Cabin" pitchFamily="34" charset="-120"/>
              </a:rPr>
            </a:br>
            <a:endParaRPr lang="en-US" sz="1750" dirty="0">
              <a:solidFill>
                <a:srgbClr val="CAD6DE"/>
              </a:solidFill>
              <a:latin typeface="Cabin" pitchFamily="34" charset="0"/>
              <a:ea typeface="Cabin" pitchFamily="34" charset="-122"/>
              <a:cs typeface="Cabin" pitchFamily="34" charset="-120"/>
            </a:endParaRPr>
          </a:p>
          <a:p>
            <a:pPr marL="285750" indent="-285750" algn="l">
              <a:lnSpc>
                <a:spcPts val="2800"/>
              </a:lnSpc>
              <a:buFont typeface="Arial" panose="020B0604020202020204" pitchFamily="34" charset="0"/>
              <a:buChar char="•"/>
            </a:pPr>
            <a:r>
              <a:rPr lang="en-US" sz="1750" dirty="0">
                <a:solidFill>
                  <a:srgbClr val="CAD6DE"/>
                </a:solidFill>
                <a:latin typeface="Cabin" pitchFamily="34" charset="0"/>
                <a:ea typeface="Cabin" pitchFamily="34" charset="-122"/>
                <a:cs typeface="Cabin" pitchFamily="34" charset="-120"/>
              </a:rPr>
              <a:t> Cater to the unique needs and preferences of different traveler types and classes.</a:t>
            </a:r>
            <a:endParaRPr lang="en-US" sz="1750" dirty="0"/>
          </a:p>
        </p:txBody>
      </p:sp>
      <p:pic>
        <p:nvPicPr>
          <p:cNvPr id="14" name="Image 4" descr="preencoded.png"/>
          <p:cNvPicPr>
            <a:picLocks noChangeAspect="1"/>
          </p:cNvPicPr>
          <p:nvPr/>
        </p:nvPicPr>
        <p:blipFill>
          <a:blip r:embed="rId5"/>
          <a:stretch>
            <a:fillRect/>
          </a:stretch>
        </p:blipFill>
        <p:spPr>
          <a:xfrm>
            <a:off x="10048399" y="1986439"/>
            <a:ext cx="444341" cy="444341"/>
          </a:xfrm>
          <a:prstGeom prst="rect">
            <a:avLst/>
          </a:prstGeom>
        </p:spPr>
      </p:pic>
      <p:sp>
        <p:nvSpPr>
          <p:cNvPr id="15" name="Text 8"/>
          <p:cNvSpPr/>
          <p:nvPr/>
        </p:nvSpPr>
        <p:spPr>
          <a:xfrm>
            <a:off x="10048399" y="2652951"/>
            <a:ext cx="2233493" cy="347186"/>
          </a:xfrm>
          <a:prstGeom prst="rect">
            <a:avLst/>
          </a:prstGeom>
          <a:noFill/>
        </p:spPr>
        <p:txBody>
          <a:bodyPr wrap="none" rtlCol="0" anchor="t"/>
          <a:lstStyle/>
          <a:p>
            <a:pPr marL="0" indent="0" algn="l">
              <a:lnSpc>
                <a:spcPts val="2735"/>
              </a:lnSpc>
              <a:buNone/>
            </a:pPr>
            <a:r>
              <a:rPr lang="en-US" sz="2185" dirty="0">
                <a:solidFill>
                  <a:srgbClr val="FFFFFF"/>
                </a:solidFill>
                <a:latin typeface="Unbounded" pitchFamily="34" charset="0"/>
                <a:ea typeface="Unbounded" pitchFamily="34" charset="-122"/>
                <a:cs typeface="Unbounded" pitchFamily="34" charset="-120"/>
              </a:rPr>
              <a:t>Innovation</a:t>
            </a:r>
            <a:endParaRPr lang="en-US" sz="2185" dirty="0"/>
          </a:p>
        </p:txBody>
      </p:sp>
      <p:sp>
        <p:nvSpPr>
          <p:cNvPr id="16" name="Text 9"/>
          <p:cNvSpPr/>
          <p:nvPr/>
        </p:nvSpPr>
        <p:spPr>
          <a:xfrm>
            <a:off x="10048399" y="3452456"/>
            <a:ext cx="2233493" cy="3554016"/>
          </a:xfrm>
          <a:prstGeom prst="rect">
            <a:avLst/>
          </a:prstGeom>
          <a:noFill/>
        </p:spPr>
        <p:txBody>
          <a:bodyPr wrap="square" rtlCol="0" anchor="t"/>
          <a:lstStyle/>
          <a:p>
            <a:pPr marL="285750" indent="-285750" algn="l">
              <a:lnSpc>
                <a:spcPts val="2800"/>
              </a:lnSpc>
              <a:buFont typeface="Arial" panose="020B0604020202020204" pitchFamily="34" charset="0"/>
              <a:buChar char="•"/>
            </a:pPr>
            <a:r>
              <a:rPr lang="en-US" sz="1750" dirty="0">
                <a:solidFill>
                  <a:srgbClr val="CAD6DE"/>
                </a:solidFill>
                <a:latin typeface="Cabin" pitchFamily="34" charset="0"/>
                <a:ea typeface="Cabin" pitchFamily="34" charset="-122"/>
                <a:cs typeface="Cabin" pitchFamily="34" charset="-120"/>
              </a:rPr>
              <a:t>Embrace a culture of continuous improvement </a:t>
            </a:r>
            <a:br>
              <a:rPr lang="en-US" sz="1750" dirty="0">
                <a:solidFill>
                  <a:srgbClr val="CAD6DE"/>
                </a:solidFill>
                <a:latin typeface="Cabin" pitchFamily="34" charset="0"/>
                <a:ea typeface="Cabin" pitchFamily="34" charset="-122"/>
                <a:cs typeface="Cabin" pitchFamily="34" charset="-120"/>
              </a:rPr>
            </a:br>
            <a:endParaRPr lang="en-US" sz="1750" dirty="0">
              <a:solidFill>
                <a:srgbClr val="CAD6DE"/>
              </a:solidFill>
              <a:latin typeface="Cabin" pitchFamily="34" charset="0"/>
              <a:ea typeface="Cabin" pitchFamily="34" charset="-122"/>
              <a:cs typeface="Cabin" pitchFamily="34" charset="-120"/>
            </a:endParaRPr>
          </a:p>
          <a:p>
            <a:pPr marL="285750" indent="-285750" algn="l">
              <a:lnSpc>
                <a:spcPts val="2800"/>
              </a:lnSpc>
              <a:buFont typeface="Arial" panose="020B0604020202020204" pitchFamily="34" charset="0"/>
              <a:buChar char="•"/>
            </a:pPr>
            <a:r>
              <a:rPr lang="en-US" sz="1750" dirty="0">
                <a:solidFill>
                  <a:srgbClr val="CAD6DE"/>
                </a:solidFill>
                <a:latin typeface="Cabin" pitchFamily="34" charset="0"/>
                <a:ea typeface="Cabin" pitchFamily="34" charset="-122"/>
                <a:cs typeface="Cabin" pitchFamily="34" charset="-120"/>
              </a:rPr>
              <a:t>Staying ahead of evolving customer expectations and industry trends</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1507969" y="-15970"/>
            <a:ext cx="11608904" cy="8229600"/>
          </a:xfrm>
          <a:prstGeom prst="rect">
            <a:avLst/>
          </a:prstGeom>
          <a:solidFill>
            <a:srgbClr val="112836"/>
          </a:solidFill>
        </p:spPr>
        <p:txBody>
          <a:bodyPr/>
          <a:lstStyle/>
          <a:p>
            <a:endParaRPr lang="en-GB"/>
          </a:p>
        </p:txBody>
      </p:sp>
      <p:sp>
        <p:nvSpPr>
          <p:cNvPr id="5" name="Text 1"/>
          <p:cNvSpPr/>
          <p:nvPr/>
        </p:nvSpPr>
        <p:spPr>
          <a:xfrm>
            <a:off x="2345068" y="757177"/>
            <a:ext cx="8851702" cy="1237298"/>
          </a:xfrm>
          <a:prstGeom prst="rect">
            <a:avLst/>
          </a:prstGeom>
          <a:noFill/>
        </p:spPr>
        <p:txBody>
          <a:bodyPr wrap="square" rtlCol="0" anchor="t"/>
          <a:lstStyle/>
          <a:p>
            <a:pPr marL="0" indent="0">
              <a:lnSpc>
                <a:spcPts val="4870"/>
              </a:lnSpc>
              <a:buNone/>
            </a:pPr>
            <a:r>
              <a:rPr lang="en-US" sz="3900" dirty="0">
                <a:solidFill>
                  <a:srgbClr val="FFFFFF"/>
                </a:solidFill>
                <a:latin typeface="Unbounded" pitchFamily="34" charset="0"/>
                <a:ea typeface="Unbounded" pitchFamily="34" charset="-122"/>
                <a:cs typeface="Unbounded" pitchFamily="34" charset="-120"/>
              </a:rPr>
              <a:t>Exploring the Data Landscape</a:t>
            </a:r>
            <a:endParaRPr lang="en-US" sz="3900" dirty="0"/>
          </a:p>
        </p:txBody>
      </p:sp>
      <p:sp>
        <p:nvSpPr>
          <p:cNvPr id="7" name="Text 3"/>
          <p:cNvSpPr/>
          <p:nvPr/>
        </p:nvSpPr>
        <p:spPr>
          <a:xfrm>
            <a:off x="1213247" y="2582227"/>
            <a:ext cx="139898" cy="371118"/>
          </a:xfrm>
          <a:prstGeom prst="rect">
            <a:avLst/>
          </a:prstGeom>
          <a:noFill/>
        </p:spPr>
        <p:txBody>
          <a:bodyPr wrap="none" rtlCol="0" anchor="t"/>
          <a:lstStyle/>
          <a:p>
            <a:pPr marL="0" indent="0" algn="ctr">
              <a:lnSpc>
                <a:spcPts val="2925"/>
              </a:lnSpc>
              <a:buNone/>
            </a:pPr>
            <a:endParaRPr lang="en-US" sz="2340" dirty="0"/>
          </a:p>
        </p:txBody>
      </p:sp>
      <p:sp>
        <p:nvSpPr>
          <p:cNvPr id="9" name="Text 5"/>
          <p:cNvSpPr/>
          <p:nvPr/>
        </p:nvSpPr>
        <p:spPr>
          <a:xfrm>
            <a:off x="1703784" y="3350419"/>
            <a:ext cx="3683675" cy="2216944"/>
          </a:xfrm>
          <a:prstGeom prst="rect">
            <a:avLst/>
          </a:prstGeom>
          <a:noFill/>
        </p:spPr>
        <p:txBody>
          <a:bodyPr wrap="square" rtlCol="0" anchor="t"/>
          <a:lstStyle/>
          <a:p>
            <a:pPr marL="0" indent="0">
              <a:lnSpc>
                <a:spcPts val="2495"/>
              </a:lnSpc>
              <a:buNone/>
            </a:pPr>
            <a:endParaRPr lang="en-US" sz="1560" dirty="0"/>
          </a:p>
        </p:txBody>
      </p:sp>
      <p:sp>
        <p:nvSpPr>
          <p:cNvPr id="11" name="Text 7"/>
          <p:cNvSpPr/>
          <p:nvPr/>
        </p:nvSpPr>
        <p:spPr>
          <a:xfrm>
            <a:off x="5690830" y="2582227"/>
            <a:ext cx="234315" cy="371118"/>
          </a:xfrm>
          <a:prstGeom prst="rect">
            <a:avLst/>
          </a:prstGeom>
          <a:noFill/>
        </p:spPr>
        <p:txBody>
          <a:bodyPr wrap="none" rtlCol="0" anchor="t"/>
          <a:lstStyle/>
          <a:p>
            <a:pPr marL="0" indent="0" algn="ctr">
              <a:lnSpc>
                <a:spcPts val="2925"/>
              </a:lnSpc>
              <a:buNone/>
            </a:pPr>
            <a:endParaRPr lang="en-US" sz="2340" dirty="0"/>
          </a:p>
        </p:txBody>
      </p:sp>
      <p:sp>
        <p:nvSpPr>
          <p:cNvPr id="13" name="Text 9"/>
          <p:cNvSpPr/>
          <p:nvPr/>
        </p:nvSpPr>
        <p:spPr>
          <a:xfrm>
            <a:off x="6228636" y="3041094"/>
            <a:ext cx="3683675" cy="2533650"/>
          </a:xfrm>
          <a:prstGeom prst="rect">
            <a:avLst/>
          </a:prstGeom>
          <a:noFill/>
        </p:spPr>
        <p:txBody>
          <a:bodyPr wrap="square" rtlCol="0" anchor="t"/>
          <a:lstStyle/>
          <a:p>
            <a:pPr marL="0" indent="0">
              <a:lnSpc>
                <a:spcPts val="2495"/>
              </a:lnSpc>
              <a:buNone/>
            </a:pPr>
            <a:endParaRPr lang="en-US" sz="1560" dirty="0"/>
          </a:p>
        </p:txBody>
      </p:sp>
      <p:sp>
        <p:nvSpPr>
          <p:cNvPr id="15" name="Text 11"/>
          <p:cNvSpPr/>
          <p:nvPr/>
        </p:nvSpPr>
        <p:spPr>
          <a:xfrm>
            <a:off x="1163717" y="5964436"/>
            <a:ext cx="238839" cy="371118"/>
          </a:xfrm>
          <a:prstGeom prst="rect">
            <a:avLst/>
          </a:prstGeom>
          <a:noFill/>
        </p:spPr>
        <p:txBody>
          <a:bodyPr wrap="none" rtlCol="0" anchor="t"/>
          <a:lstStyle/>
          <a:p>
            <a:pPr marL="0" indent="0" algn="ctr">
              <a:lnSpc>
                <a:spcPts val="2925"/>
              </a:lnSpc>
              <a:buNone/>
            </a:pPr>
            <a:endParaRPr lang="en-US" sz="2340" dirty="0"/>
          </a:p>
        </p:txBody>
      </p:sp>
      <p:sp>
        <p:nvSpPr>
          <p:cNvPr id="17" name="Text 13"/>
          <p:cNvSpPr/>
          <p:nvPr/>
        </p:nvSpPr>
        <p:spPr>
          <a:xfrm>
            <a:off x="1703784" y="6423303"/>
            <a:ext cx="8208407" cy="950119"/>
          </a:xfrm>
          <a:prstGeom prst="rect">
            <a:avLst/>
          </a:prstGeom>
          <a:noFill/>
        </p:spPr>
        <p:txBody>
          <a:bodyPr wrap="square" rtlCol="0" anchor="t"/>
          <a:lstStyle/>
          <a:p>
            <a:pPr marL="0" indent="0">
              <a:lnSpc>
                <a:spcPts val="2495"/>
              </a:lnSpc>
              <a:buNone/>
            </a:pPr>
            <a:endParaRPr lang="en-US" sz="1560" dirty="0"/>
          </a:p>
        </p:txBody>
      </p:sp>
      <p:sp>
        <p:nvSpPr>
          <p:cNvPr id="4" name="TextBox 3"/>
          <p:cNvSpPr txBox="1"/>
          <p:nvPr/>
        </p:nvSpPr>
        <p:spPr>
          <a:xfrm>
            <a:off x="3003175" y="1485031"/>
            <a:ext cx="8711802" cy="553998"/>
          </a:xfrm>
          <a:prstGeom prst="rect">
            <a:avLst/>
          </a:prstGeom>
          <a:noFill/>
        </p:spPr>
        <p:txBody>
          <a:bodyPr wrap="square" rtlCol="0">
            <a:spAutoFit/>
          </a:bodyPr>
          <a:lstStyle/>
          <a:p>
            <a:r>
              <a:rPr lang="en-US" sz="3000" dirty="0">
                <a:solidFill>
                  <a:schemeClr val="bg1"/>
                </a:solidFill>
              </a:rPr>
              <a:t>What do we aim to achieve through our analysis?</a:t>
            </a:r>
            <a:endParaRPr lang="en-US" sz="3000" dirty="0">
              <a:solidFill>
                <a:schemeClr val="bg1"/>
              </a:solidFill>
            </a:endParaRPr>
          </a:p>
        </p:txBody>
      </p:sp>
      <p:graphicFrame>
        <p:nvGraphicFramePr>
          <p:cNvPr id="18" name="Diagram 17"/>
          <p:cNvGraphicFramePr/>
          <p:nvPr/>
        </p:nvGraphicFramePr>
        <p:xfrm>
          <a:off x="1555313" y="1642339"/>
          <a:ext cx="11090645" cy="6640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4" name="TextBox 3"/>
          <p:cNvSpPr txBox="1"/>
          <p:nvPr/>
        </p:nvSpPr>
        <p:spPr>
          <a:xfrm>
            <a:off x="1510748" y="1412005"/>
            <a:ext cx="2266122" cy="815608"/>
          </a:xfrm>
          <a:prstGeom prst="rect">
            <a:avLst/>
          </a:prstGeom>
          <a:noFill/>
        </p:spPr>
        <p:txBody>
          <a:bodyPr wrap="square" rtlCol="0">
            <a:spAutoFit/>
          </a:bodyPr>
          <a:lstStyle/>
          <a:p>
            <a:r>
              <a:rPr lang="en-US" sz="4700" b="1" dirty="0">
                <a:solidFill>
                  <a:schemeClr val="bg1"/>
                </a:solidFill>
              </a:rPr>
              <a:t>Content</a:t>
            </a:r>
            <a:endParaRPr lang="en-US" sz="4700" b="1" dirty="0">
              <a:solidFill>
                <a:schemeClr val="bg1"/>
              </a:solidFill>
            </a:endParaRPr>
          </a:p>
        </p:txBody>
      </p:sp>
      <p:sp>
        <p:nvSpPr>
          <p:cNvPr id="6" name="TextBox 5"/>
          <p:cNvSpPr txBox="1"/>
          <p:nvPr/>
        </p:nvSpPr>
        <p:spPr>
          <a:xfrm>
            <a:off x="4075044" y="1496643"/>
            <a:ext cx="6778488" cy="646331"/>
          </a:xfrm>
          <a:prstGeom prst="rect">
            <a:avLst/>
          </a:prstGeom>
          <a:noFill/>
        </p:spPr>
        <p:txBody>
          <a:bodyPr wrap="square" rtlCol="0">
            <a:spAutoFit/>
          </a:bodyPr>
          <a:lstStyle/>
          <a:p>
            <a:endParaRPr lang="en-US" sz="3600" dirty="0">
              <a:solidFill>
                <a:schemeClr val="bg1"/>
              </a:solidFill>
            </a:endParaRPr>
          </a:p>
        </p:txBody>
      </p:sp>
      <p:graphicFrame>
        <p:nvGraphicFramePr>
          <p:cNvPr id="7" name="Diagram 6"/>
          <p:cNvGraphicFramePr/>
          <p:nvPr/>
        </p:nvGraphicFramePr>
        <p:xfrm>
          <a:off x="1080655" y="863600"/>
          <a:ext cx="12164290" cy="650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0" descr="preencoded.png"/>
          <p:cNvPicPr>
            <a:picLocks noChangeAspect="1"/>
          </p:cNvPicPr>
          <p:nvPr/>
        </p:nvPicPr>
        <p:blipFill>
          <a:blip r:embed="rId1"/>
          <a:stretch>
            <a:fillRect/>
          </a:stretch>
        </p:blipFill>
        <p:spPr>
          <a:xfrm>
            <a:off x="0" y="0"/>
            <a:ext cx="14630400" cy="8229600"/>
          </a:xfrm>
          <a:prstGeom prst="rect">
            <a:avLst/>
          </a:prstGeom>
        </p:spPr>
      </p:pic>
      <p:pic>
        <p:nvPicPr>
          <p:cNvPr id="2" name="Picture 1"/>
          <p:cNvPicPr>
            <a:picLocks noChangeAspect="1"/>
          </p:cNvPicPr>
          <p:nvPr/>
        </p:nvPicPr>
        <p:blipFill>
          <a:blip r:embed="rId2"/>
          <a:stretch>
            <a:fillRect/>
          </a:stretch>
        </p:blipFill>
        <p:spPr>
          <a:xfrm>
            <a:off x="1619250" y="3743325"/>
            <a:ext cx="11391900" cy="2828925"/>
          </a:xfrm>
          <a:prstGeom prst="rect">
            <a:avLst/>
          </a:prstGeom>
        </p:spPr>
      </p:pic>
      <p:sp>
        <p:nvSpPr>
          <p:cNvPr id="11" name="TextBox 10"/>
          <p:cNvSpPr txBox="1"/>
          <p:nvPr/>
        </p:nvSpPr>
        <p:spPr>
          <a:xfrm>
            <a:off x="4102735" y="979805"/>
            <a:ext cx="6424930" cy="2193290"/>
          </a:xfrm>
          <a:prstGeom prst="rect">
            <a:avLst/>
          </a:prstGeom>
          <a:noFill/>
        </p:spPr>
        <p:txBody>
          <a:bodyPr wrap="square" rtlCol="0">
            <a:noAutofit/>
          </a:bodyPr>
          <a:lstStyle/>
          <a:p>
            <a:pPr algn="ctr"/>
            <a:r>
              <a:rPr lang="en-SG" altLang="en-US" sz="4000" dirty="0">
                <a:solidFill>
                  <a:schemeClr val="bg1"/>
                </a:solidFill>
              </a:rPr>
              <a:t>After obtaining 5 airlines dataset, Merging</a:t>
            </a:r>
            <a:r>
              <a:rPr lang="en-US" sz="4000" dirty="0">
                <a:solidFill>
                  <a:schemeClr val="bg1"/>
                </a:solidFill>
              </a:rPr>
              <a:t> </a:t>
            </a:r>
            <a:r>
              <a:rPr lang="en-SG" altLang="en-US" sz="4000" dirty="0">
                <a:solidFill>
                  <a:schemeClr val="bg1"/>
                </a:solidFill>
              </a:rPr>
              <a:t>all into 1 dataset</a:t>
            </a:r>
            <a:endParaRPr lang="en-US" sz="4000" dirty="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pic>
        <p:nvPicPr>
          <p:cNvPr id="6" name="Picture 5"/>
          <p:cNvPicPr>
            <a:picLocks noChangeAspect="1"/>
          </p:cNvPicPr>
          <p:nvPr/>
        </p:nvPicPr>
        <p:blipFill>
          <a:blip r:embed="rId2"/>
          <a:stretch>
            <a:fillRect/>
          </a:stretch>
        </p:blipFill>
        <p:spPr>
          <a:xfrm>
            <a:off x="168275" y="5245735"/>
            <a:ext cx="10879455" cy="2880995"/>
          </a:xfrm>
          <a:prstGeom prst="rect">
            <a:avLst/>
          </a:prstGeom>
        </p:spPr>
      </p:pic>
      <p:sp>
        <p:nvSpPr>
          <p:cNvPr id="11" name="TextBox 10"/>
          <p:cNvSpPr txBox="1"/>
          <p:nvPr/>
        </p:nvSpPr>
        <p:spPr>
          <a:xfrm>
            <a:off x="980073" y="1888857"/>
            <a:ext cx="5098512" cy="707886"/>
          </a:xfrm>
          <a:prstGeom prst="rect">
            <a:avLst/>
          </a:prstGeom>
          <a:noFill/>
        </p:spPr>
        <p:txBody>
          <a:bodyPr wrap="none" rtlCol="0">
            <a:spAutoFit/>
          </a:bodyPr>
          <a:lstStyle/>
          <a:p>
            <a:r>
              <a:rPr lang="en-US" sz="4000" dirty="0">
                <a:solidFill>
                  <a:schemeClr val="bg1"/>
                </a:solidFill>
              </a:rPr>
              <a:t>Cleaning up the dataset</a:t>
            </a:r>
            <a:endParaRPr lang="en-US" sz="4000" dirty="0">
              <a:solidFill>
                <a:schemeClr val="bg1"/>
              </a:solidFill>
            </a:endParaRPr>
          </a:p>
        </p:txBody>
      </p:sp>
      <p:pic>
        <p:nvPicPr>
          <p:cNvPr id="8" name="Picture 7"/>
          <p:cNvPicPr>
            <a:picLocks noChangeAspect="1"/>
          </p:cNvPicPr>
          <p:nvPr/>
        </p:nvPicPr>
        <p:blipFill>
          <a:blip r:embed="rId3"/>
          <a:stretch>
            <a:fillRect/>
          </a:stretch>
        </p:blipFill>
        <p:spPr>
          <a:xfrm>
            <a:off x="6748145" y="306070"/>
            <a:ext cx="7128510" cy="58940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doors dir="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11" name="TextBox 10"/>
          <p:cNvSpPr txBox="1"/>
          <p:nvPr/>
        </p:nvSpPr>
        <p:spPr>
          <a:xfrm>
            <a:off x="8358773" y="4453622"/>
            <a:ext cx="5098512" cy="707886"/>
          </a:xfrm>
          <a:prstGeom prst="rect">
            <a:avLst/>
          </a:prstGeom>
          <a:noFill/>
        </p:spPr>
        <p:txBody>
          <a:bodyPr wrap="none" rtlCol="0">
            <a:spAutoFit/>
          </a:bodyPr>
          <a:lstStyle/>
          <a:p>
            <a:r>
              <a:rPr lang="en-US" sz="4000" dirty="0">
                <a:solidFill>
                  <a:schemeClr val="bg1"/>
                </a:solidFill>
              </a:rPr>
              <a:t>Cleaning up the dataset</a:t>
            </a:r>
            <a:endParaRPr lang="en-US" sz="4000" dirty="0">
              <a:solidFill>
                <a:schemeClr val="bg1"/>
              </a:solidFill>
            </a:endParaRPr>
          </a:p>
        </p:txBody>
      </p:sp>
      <p:pic>
        <p:nvPicPr>
          <p:cNvPr id="4" name="Picture 3"/>
          <p:cNvPicPr>
            <a:picLocks noChangeAspect="1"/>
          </p:cNvPicPr>
          <p:nvPr/>
        </p:nvPicPr>
        <p:blipFill>
          <a:blip r:embed="rId2"/>
          <a:stretch>
            <a:fillRect/>
          </a:stretch>
        </p:blipFill>
        <p:spPr>
          <a:xfrm>
            <a:off x="708660" y="2981325"/>
            <a:ext cx="6086475" cy="5019675"/>
          </a:xfrm>
          <a:prstGeom prst="rect">
            <a:avLst/>
          </a:prstGeom>
        </p:spPr>
      </p:pic>
      <p:pic>
        <p:nvPicPr>
          <p:cNvPr id="5" name="Picture 4"/>
          <p:cNvPicPr>
            <a:picLocks noChangeAspect="1"/>
          </p:cNvPicPr>
          <p:nvPr/>
        </p:nvPicPr>
        <p:blipFill>
          <a:blip r:embed="rId3"/>
          <a:stretch>
            <a:fillRect/>
          </a:stretch>
        </p:blipFill>
        <p:spPr>
          <a:xfrm>
            <a:off x="708660" y="629285"/>
            <a:ext cx="11401425" cy="20764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4837</Words>
  <Application>WPS Presentation</Application>
  <PresentationFormat>Custom</PresentationFormat>
  <Paragraphs>120</Paragraphs>
  <Slides>21</Slides>
  <Notes>6</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21</vt:i4>
      </vt:variant>
    </vt:vector>
  </HeadingPairs>
  <TitlesOfParts>
    <vt:vector size="39" baseType="lpstr">
      <vt:lpstr>Arial</vt:lpstr>
      <vt:lpstr>SimSun</vt:lpstr>
      <vt:lpstr>Wingdings</vt:lpstr>
      <vt:lpstr>STLiti</vt:lpstr>
      <vt:lpstr>Unbounded</vt:lpstr>
      <vt:lpstr>MingLiU-ExtB</vt:lpstr>
      <vt:lpstr>Unbounded</vt:lpstr>
      <vt:lpstr>Segoe Print</vt:lpstr>
      <vt:lpstr>Unbounded</vt:lpstr>
      <vt:lpstr>Cabin</vt:lpstr>
      <vt:lpstr>Cabin</vt:lpstr>
      <vt:lpstr>Cabin</vt:lpstr>
      <vt:lpstr>Arial Unicode MS</vt:lpstr>
      <vt:lpstr>Wingdings</vt:lpstr>
      <vt:lpstr>Calibri</vt:lpstr>
      <vt:lpstr>Aptos</vt:lpstr>
      <vt:lpstr>Microsoft YaHei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summe</cp:lastModifiedBy>
  <cp:revision>39</cp:revision>
  <dcterms:created xsi:type="dcterms:W3CDTF">2024-03-30T14:15:00Z</dcterms:created>
  <dcterms:modified xsi:type="dcterms:W3CDTF">2024-04-21T16:05:21Z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18D35E5B53B543E698ED1A0DDD0BDC5D_13</vt:lpwstr>
  </property>
  <property fmtid="{D5CDD505-2E9C-101B-9397-08002B2CF9AE}" pid="3" name="KSOProductBuildVer">
    <vt:lpwstr>1033-12.2.0.16731</vt:lpwstr>
  </property>
</Properties>
</file>