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98492CA-1E87-4B75-AAD6-8957F7CB7F06}">
  <a:tblStyle styleId="{B98492CA-1E87-4B75-AAD6-8957F7CB7F0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37350" y="497050"/>
            <a:ext cx="90693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9729"/>
              <a:buFont typeface="Arial"/>
              <a:buNone/>
            </a:pPr>
            <a:r>
              <a:rPr b="1" lang="es" sz="369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b="1" lang="es" sz="369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Práctica 3 : Algoritmos Voraces (Greedy) </a:t>
            </a:r>
            <a:r>
              <a:rPr b="1" lang="es" sz="369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591175" y="17071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1" lang="es" sz="2400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Minimizando el tiempo medio de acceso</a:t>
            </a:r>
            <a:r>
              <a:rPr b="1" lang="es" sz="24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2400">
                <a:latin typeface="Average"/>
                <a:ea typeface="Average"/>
                <a:cs typeface="Average"/>
                <a:sym typeface="Average"/>
              </a:rPr>
              <a:t> 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0" y="2758800"/>
            <a:ext cx="37749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128" lvl="0" marL="109728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Autores:</a:t>
            </a:r>
          </a:p>
          <a:p>
            <a:pPr indent="-8128" lvl="0" marL="109728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Alejandro Campoy Nieves</a:t>
            </a:r>
          </a:p>
          <a:p>
            <a:pPr indent="-8128" lvl="0" marL="109728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David Criado Ramón</a:t>
            </a:r>
          </a:p>
          <a:p>
            <a:pPr indent="-8128" lvl="0" marL="109728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Nour Eddine El Alaoui</a:t>
            </a:r>
          </a:p>
          <a:p>
            <a:pPr indent="-8128" lvl="0" marL="109728" rtl="0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Luis Gallego Quero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4525" y="103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4. Orden creciente de tamaño de programa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4525" y="873337"/>
            <a:ext cx="368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Ejemplo de Ejecución : 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2688525" y="10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{B98492CA-1E87-4B75-AAD6-8957F7CB7F06}</a:tableStyleId>
              </a:tblPr>
              <a:tblGrid>
                <a:gridCol w="1268900"/>
                <a:gridCol w="1268900"/>
                <a:gridCol w="1268900"/>
                <a:gridCol w="1268900"/>
                <a:gridCol w="1268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Tamaño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3999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Frecuencia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325" y="2505062"/>
            <a:ext cx="36957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0" y="2505075"/>
            <a:ext cx="52848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Obtenemos el menor tiempo para la versión decreciente de la división entre la frecuencia y el tamaño, seguido de la versión decreciente en frecuencia y por último queda el orden creciente de tamaño.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Conclusión : 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Podemos asegurar que el algoritmo no es óptimo.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525" y="103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5. Orden decreciente de frecuencia de ejecución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11850" y="2201000"/>
            <a:ext cx="24600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 una buena solución, pero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¿Es la solución óptima ?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125" y="676375"/>
            <a:ext cx="5838041" cy="43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4525" y="103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5. Orden decreciente de frecuencia de ejecución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4525" y="873337"/>
            <a:ext cx="368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Ejemplo de Ejecución : 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2688525" y="10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{B98492CA-1E87-4B75-AAD6-8957F7CB7F06}</a:tableStyleId>
              </a:tblPr>
              <a:tblGrid>
                <a:gridCol w="1268900"/>
                <a:gridCol w="1268900"/>
                <a:gridCol w="1268900"/>
                <a:gridCol w="1268900"/>
                <a:gridCol w="1268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Tamaño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3999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Frecuencia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Shape 143"/>
          <p:cNvSpPr txBox="1"/>
          <p:nvPr/>
        </p:nvSpPr>
        <p:spPr>
          <a:xfrm>
            <a:off x="0" y="2505075"/>
            <a:ext cx="43548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Vemos que en este caso el más lento de todos es el decreciente en frecuencia, por detrás de los otros criterios.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Conclusión :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Este Criterio voraz no es la solución óptima.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950" y="2505074"/>
            <a:ext cx="4029075" cy="26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4525" y="103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6. Orden decreciente frecuencia entre tamaño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823900"/>
            <a:ext cx="33192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 los ejemplos anteriores ya hemos visto que es la opción más óptima respecto a la otra en ambos casos, cosa que podemos comprobar en la gráfica.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Conclusión : es el criterio más óptimo de los tres 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125" y="716475"/>
            <a:ext cx="5613000" cy="43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03175" y="395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Introducción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0" y="968325"/>
            <a:ext cx="9144000" cy="3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Un algoritmo voraz es aquel que, para resolver un determinado problema, sigue una heurística consistente en elegir la opción óptima en cada paso local con la esperanza de llegar a una solución general óptima. </a:t>
            </a:r>
          </a:p>
          <a:p>
            <a:pPr lv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Normalmente se aplica a los problemas de optimización.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27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Introducción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-21450" y="673675"/>
            <a:ext cx="9144000" cy="43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Para el funcionamiento de una técnica voraz , se consta con cinco elementos : </a:t>
            </a: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000">
                <a:solidFill>
                  <a:srgbClr val="FF0000"/>
                </a:solidFill>
              </a:rPr>
              <a:t>Un conjunto C de candidatos</a:t>
            </a:r>
            <a:r>
              <a:rPr b="1" lang="es" sz="2000">
                <a:solidFill>
                  <a:srgbClr val="FFFFFF"/>
                </a:solidFill>
              </a:rPr>
              <a:t> </a:t>
            </a:r>
            <a:r>
              <a:rPr lang="es" sz="2000">
                <a:solidFill>
                  <a:srgbClr val="FFFFFF"/>
                </a:solidFill>
              </a:rPr>
              <a:t>(entradas del problema).</a:t>
            </a: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000">
                <a:solidFill>
                  <a:srgbClr val="FF0000"/>
                </a:solidFill>
              </a:rPr>
              <a:t>la función solución</a:t>
            </a:r>
            <a:r>
              <a:rPr lang="es" sz="2000">
                <a:solidFill>
                  <a:srgbClr val="FFFFFF"/>
                </a:solidFill>
              </a:rPr>
              <a:t> que comprueba, en cada paso, si el subconjunto actual de candidatos elegidos forma una solución.</a:t>
            </a: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000">
                <a:solidFill>
                  <a:srgbClr val="FF0000"/>
                </a:solidFill>
              </a:rPr>
              <a:t>La función selección</a:t>
            </a:r>
            <a:r>
              <a:rPr lang="es" sz="2000">
                <a:solidFill>
                  <a:srgbClr val="FFFFFF"/>
                </a:solidFill>
              </a:rPr>
              <a:t> que informa de cuál es el elemento más prometedor para completar la solución.</a:t>
            </a: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000">
                <a:solidFill>
                  <a:srgbClr val="FF0000"/>
                </a:solidFill>
              </a:rPr>
              <a:t>la función factibilidad</a:t>
            </a:r>
            <a:r>
              <a:rPr lang="es" sz="2000">
                <a:solidFill>
                  <a:srgbClr val="FFFFFF"/>
                </a:solidFill>
              </a:rPr>
              <a:t> que informa si a partir de un conjunto se puede llegar a una solución.</a:t>
            </a:r>
          </a:p>
          <a:p>
            <a:pPr indent="-355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000">
                <a:solidFill>
                  <a:srgbClr val="FF0000"/>
                </a:solidFill>
              </a:rPr>
              <a:t>la función objetivo</a:t>
            </a:r>
            <a:r>
              <a:rPr b="1" lang="es" sz="2000">
                <a:solidFill>
                  <a:srgbClr val="FFFFFF"/>
                </a:solidFill>
              </a:rPr>
              <a:t> </a:t>
            </a:r>
            <a:r>
              <a:rPr lang="es" sz="2000">
                <a:solidFill>
                  <a:srgbClr val="FFFFFF"/>
                </a:solidFill>
              </a:rPr>
              <a:t>que es aquella que determina el valor de una solución.</a:t>
            </a:r>
          </a:p>
          <a:p>
            <a:pPr lv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5750" y="60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2. Presentación del Problema 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0" y="632750"/>
            <a:ext cx="9144000" cy="451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El problema planteado se basa en un dispositivo de almacenamiento de capacidad infinita en la que se almacenan una serie de programas de los cuales sabemos dos datos: su </a:t>
            </a:r>
            <a:r>
              <a:rPr b="1" lang="es">
                <a:solidFill>
                  <a:srgbClr val="FF0000"/>
                </a:solidFill>
              </a:rPr>
              <a:t>tamaño (en kb)</a:t>
            </a:r>
            <a:r>
              <a:rPr lang="es">
                <a:solidFill>
                  <a:srgbClr val="FFFFFF"/>
                </a:solidFill>
              </a:rPr>
              <a:t> y su </a:t>
            </a:r>
            <a:r>
              <a:rPr b="1" lang="es">
                <a:solidFill>
                  <a:srgbClr val="FF0000"/>
                </a:solidFill>
              </a:rPr>
              <a:t>frecuencia de ejecución (tomando valores entre 0 y 1)</a:t>
            </a:r>
            <a:r>
              <a:rPr lang="es">
                <a:solidFill>
                  <a:srgbClr val="FFFFFF"/>
                </a:solidFill>
              </a:rPr>
              <a:t>. </a:t>
            </a:r>
          </a:p>
          <a:p>
            <a:pPr lv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228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Nos dan la siguiente </a:t>
            </a:r>
            <a:r>
              <a:rPr b="1" lang="es">
                <a:solidFill>
                  <a:srgbClr val="FF0000"/>
                </a:solidFill>
              </a:rPr>
              <a:t>función del tiempo medio</a:t>
            </a:r>
            <a:r>
              <a:rPr lang="es">
                <a:solidFill>
                  <a:srgbClr val="FFFFFF"/>
                </a:solidFill>
              </a:rPr>
              <a:t> que se pretende minimizar mediante una técnica voraz :</a:t>
            </a:r>
          </a:p>
          <a:p>
            <a:pPr lv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Para minimizar la función trabajaremos sobre los siguientes criterios de ordenación para demostrar o no su optimalidad.</a:t>
            </a:r>
          </a:p>
          <a:p>
            <a:pPr indent="-228600" lvl="0" marL="4572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●"/>
            </a:pPr>
            <a:r>
              <a:rPr b="1" lang="es">
                <a:solidFill>
                  <a:srgbClr val="FF0000"/>
                </a:solidFill>
              </a:rPr>
              <a:t>Orden creciente de tamaño (si).</a:t>
            </a:r>
          </a:p>
          <a:p>
            <a:pPr indent="-228600" lvl="0" marL="4572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●"/>
            </a:pPr>
            <a:r>
              <a:rPr b="1" lang="es">
                <a:solidFill>
                  <a:srgbClr val="FF0000"/>
                </a:solidFill>
              </a:rPr>
              <a:t>Orden decreciente de frecuencia (πi).</a:t>
            </a:r>
          </a:p>
          <a:p>
            <a:pPr indent="-228600" lvl="0" marL="457200" algn="just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Arial"/>
              <a:buChar char="●"/>
            </a:pPr>
            <a:r>
              <a:rPr b="1" lang="es">
                <a:solidFill>
                  <a:srgbClr val="FF0000"/>
                </a:solidFill>
              </a:rPr>
              <a:t>Orden decreciente de frecuencia/tamaño (πi/si).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650" y="2516525"/>
            <a:ext cx="3810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5050" y="341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 Código I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896000"/>
            <a:ext cx="752475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5050" y="643475"/>
            <a:ext cx="8254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>
              <a:spcBef>
                <a:spcPts val="0"/>
              </a:spcBef>
              <a:buSzPct val="100000"/>
              <a:buChar char="❖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La función Solución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: Para calcular la función Matemática presentada Previamente .</a:t>
            </a:r>
            <a:r>
              <a:rPr b="1" lang="es" sz="1800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 Código II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1410425"/>
            <a:ext cx="32523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 siguiente función genera las muestras aleatorias que vamos a utilizar para la resolución del problema y por tanto dan lugar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 conjunto de candidatos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950" y="572699"/>
            <a:ext cx="5704649" cy="45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 Código III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0" y="2342225"/>
            <a:ext cx="2966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La función Selección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que representa las diferentes variaciones en las que modificamos una función anónima que se corresponde con el criterio de ordenación 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50" y="84012"/>
            <a:ext cx="40576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050" y="1790700"/>
            <a:ext cx="617794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0" y="764950"/>
            <a:ext cx="46020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El main nos muestra cómo recibimos por parámetro el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tamaño de la muestra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a utilizar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4525" y="91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3.Código IV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00" y="562700"/>
            <a:ext cx="6114725" cy="31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25" y="3940050"/>
            <a:ext cx="37147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0" y="4166600"/>
            <a:ext cx="4774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uestra de ejecución de nuestro programa pasando como argumento 25000.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0" y="1024000"/>
            <a:ext cx="2789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Código que nos ayuda a obtener los datos utilizados para realizar las gráficas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4525" y="103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 Orden creciente de tamaño de programa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150" y="906300"/>
            <a:ext cx="6096000" cy="4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11850" y="2201000"/>
            <a:ext cx="24600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 una buena solución, pero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¿Es la solución óptima ?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