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3, parte 2: ALGORITMOS VORACES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3770481"/>
            <a:ext cx="8791575" cy="1487319"/>
          </a:xfrm>
        </p:spPr>
        <p:txBody>
          <a:bodyPr/>
          <a:lstStyle/>
          <a:p>
            <a:r>
              <a:rPr lang="es-ES" sz="3200" dirty="0" smtClean="0"/>
              <a:t>El problema del viajante de comercio.</a:t>
            </a:r>
          </a:p>
          <a:p>
            <a:endParaRPr lang="es-ES" dirty="0"/>
          </a:p>
          <a:p>
            <a:endParaRPr lang="es-ES" sz="120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290013" y="5118774"/>
            <a:ext cx="574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Autores:</a:t>
            </a:r>
          </a:p>
          <a:p>
            <a:endParaRPr lang="es-ES" sz="1600" dirty="0" smtClean="0"/>
          </a:p>
          <a:p>
            <a:r>
              <a:rPr lang="es-ES" sz="1600" dirty="0" smtClean="0"/>
              <a:t>David Criado Ramón</a:t>
            </a:r>
          </a:p>
          <a:p>
            <a:r>
              <a:rPr lang="es-ES" sz="1600" dirty="0" smtClean="0"/>
              <a:t>Luis Gallego Quero</a:t>
            </a:r>
          </a:p>
          <a:p>
            <a:r>
              <a:rPr lang="es-ES" sz="1600" dirty="0" err="1" smtClean="0"/>
              <a:t>Nour</a:t>
            </a:r>
            <a:r>
              <a:rPr lang="es-ES" sz="1600" dirty="0" smtClean="0"/>
              <a:t> </a:t>
            </a:r>
            <a:r>
              <a:rPr lang="es-ES" sz="1600" dirty="0" err="1" smtClean="0"/>
              <a:t>Eddine</a:t>
            </a:r>
            <a:r>
              <a:rPr lang="es-ES" sz="1600" dirty="0" smtClean="0"/>
              <a:t> El </a:t>
            </a:r>
            <a:r>
              <a:rPr lang="es-ES" sz="1600" dirty="0" err="1" smtClean="0"/>
              <a:t>Alaoui</a:t>
            </a:r>
            <a:endParaRPr lang="es-ES" sz="1600" dirty="0" smtClean="0"/>
          </a:p>
          <a:p>
            <a:r>
              <a:rPr lang="es-ES" sz="1600" dirty="0" smtClean="0"/>
              <a:t>Alejandro Campoy Nieves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163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42581"/>
            <a:ext cx="9905998" cy="464324"/>
          </a:xfrm>
        </p:spPr>
        <p:txBody>
          <a:bodyPr>
            <a:norm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ejemplo bayg29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4" name="image23.png" descr="h1_bayg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3874" y="1191125"/>
            <a:ext cx="6523536" cy="5462337"/>
          </a:xfrm>
          <a:prstGeom prst="rect">
            <a:avLst/>
          </a:prstGeom>
          <a:ln/>
        </p:spPr>
      </p:pic>
      <p:pic>
        <p:nvPicPr>
          <p:cNvPr id="5" name="image50.png" descr="ej_h1_bayg2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1412" y="1191126"/>
            <a:ext cx="3382462" cy="54623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22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17" y="642581"/>
            <a:ext cx="9905998" cy="488387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ejemplo </a:t>
            </a:r>
            <a:r>
              <a:rPr lang="es-ES" sz="1400" dirty="0" smtClean="0">
                <a:solidFill>
                  <a:srgbClr val="FF0000"/>
                </a:solidFill>
              </a:rPr>
              <a:t>Berlin52</a:t>
            </a:r>
            <a:endParaRPr lang="es-ES" sz="1400" dirty="0"/>
          </a:p>
        </p:txBody>
      </p:sp>
      <p:pic>
        <p:nvPicPr>
          <p:cNvPr id="4" name="image36.png" descr="h1_berlin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36695" y="1323474"/>
            <a:ext cx="6484519" cy="5342020"/>
          </a:xfrm>
          <a:prstGeom prst="rect">
            <a:avLst/>
          </a:prstGeom>
          <a:ln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17" y="1323474"/>
            <a:ext cx="3731378" cy="53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heurística 2: algoritmo de inserción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b="1" dirty="0">
                <a:solidFill>
                  <a:srgbClr val="FF0000"/>
                </a:solidFill>
              </a:rPr>
              <a:t>Enfoque </a:t>
            </a:r>
            <a:r>
              <a:rPr lang="es-ES" b="1" dirty="0" err="1">
                <a:solidFill>
                  <a:srgbClr val="FF0000"/>
                </a:solidFill>
              </a:rPr>
              <a:t>Greedy</a:t>
            </a:r>
            <a:r>
              <a:rPr lang="es-ES" b="1" dirty="0">
                <a:solidFill>
                  <a:srgbClr val="FF0000"/>
                </a:solidFill>
              </a:rPr>
              <a:t> : </a:t>
            </a:r>
            <a:endParaRPr lang="es-ES" dirty="0">
              <a:solidFill>
                <a:srgbClr val="FF0000"/>
              </a:solidFill>
            </a:endParaRPr>
          </a:p>
          <a:p>
            <a:pPr lvl="0"/>
            <a:r>
              <a:rPr lang="es-ES" u="sng" dirty="0"/>
              <a:t>Conjunto de candidatos: </a:t>
            </a:r>
            <a:r>
              <a:rPr lang="es-ES" dirty="0"/>
              <a:t>Ciudades a visitar</a:t>
            </a:r>
            <a:endParaRPr lang="es-ES" dirty="0"/>
          </a:p>
          <a:p>
            <a:pPr lvl="0"/>
            <a:r>
              <a:rPr lang="es-ES" u="sng" dirty="0"/>
              <a:t>Conjunto de seleccionados: </a:t>
            </a:r>
            <a:r>
              <a:rPr lang="es-ES" dirty="0"/>
              <a:t>Ciudades visitadas</a:t>
            </a:r>
            <a:endParaRPr lang="es-ES" dirty="0"/>
          </a:p>
          <a:p>
            <a:pPr lvl="0"/>
            <a:r>
              <a:rPr lang="es-ES" u="sng" dirty="0"/>
              <a:t>Función solución: </a:t>
            </a:r>
            <a:r>
              <a:rPr lang="es-ES" dirty="0"/>
              <a:t>Si hemos recorrido todas las ciudades</a:t>
            </a:r>
            <a:endParaRPr lang="es-ES" dirty="0"/>
          </a:p>
          <a:p>
            <a:pPr lvl="0"/>
            <a:r>
              <a:rPr lang="es-ES" u="sng" dirty="0"/>
              <a:t>Función de factibilidad: </a:t>
            </a:r>
            <a:r>
              <a:rPr lang="es-ES" dirty="0"/>
              <a:t>Que la ciudad no haya sido visitada</a:t>
            </a:r>
            <a:endParaRPr lang="es-ES" dirty="0"/>
          </a:p>
          <a:p>
            <a:pPr lvl="0"/>
            <a:r>
              <a:rPr lang="es-ES" u="sng" dirty="0"/>
              <a:t>Función de selección: </a:t>
            </a:r>
            <a:r>
              <a:rPr lang="es-ES" dirty="0"/>
              <a:t>Seleccionamos de entre todas las ciudades cual tendría mejor </a:t>
            </a:r>
            <a:r>
              <a:rPr lang="es-ES" dirty="0" smtClean="0"/>
              <a:t>       			</a:t>
            </a:r>
            <a:r>
              <a:rPr lang="es-ES" dirty="0" err="1" smtClean="0"/>
              <a:t>distancia,comprobandolo</a:t>
            </a:r>
            <a:r>
              <a:rPr lang="es-ES" dirty="0" smtClean="0"/>
              <a:t> </a:t>
            </a:r>
            <a:r>
              <a:rPr lang="es-ES" dirty="0"/>
              <a:t>en todas las ubicaciones posibles.</a:t>
            </a:r>
            <a:endParaRPr lang="es-ES" dirty="0"/>
          </a:p>
          <a:p>
            <a:pPr lvl="0"/>
            <a:r>
              <a:rPr lang="es-ES" u="sng" dirty="0"/>
              <a:t>Función objetivo: </a:t>
            </a:r>
            <a:r>
              <a:rPr lang="es-ES" dirty="0"/>
              <a:t>Recorrer todas las ciudades y volver a la primera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8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09074"/>
            <a:ext cx="10360777" cy="63526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idea principal es en seleccionar un </a:t>
            </a:r>
            <a:r>
              <a:rPr lang="es-ES" dirty="0" smtClean="0">
                <a:solidFill>
                  <a:srgbClr val="FF0000"/>
                </a:solidFill>
              </a:rPr>
              <a:t>recorrido de inicio</a:t>
            </a:r>
            <a:r>
              <a:rPr lang="es-ES" dirty="0" smtClean="0"/>
              <a:t>, escogemos el triángulo mas grande posible( entre la ciudad más la Norte, más al Este y más al Oeste). </a:t>
            </a:r>
          </a:p>
          <a:p>
            <a:pPr marL="0" indent="0">
              <a:buNone/>
            </a:pPr>
            <a:r>
              <a:rPr lang="es-ES" dirty="0" smtClean="0"/>
              <a:t>Lo siguiente es ir insertando ciudades a este trayecto inicial.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¿Cómo lo hacemos?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/>
              <a:t>Empezamos recorriendo el vector de ciudades no seleccionadas e insertando cada una de ellas en cada posible posición, luego </a:t>
            </a:r>
            <a:r>
              <a:rPr lang="es-ES" dirty="0" smtClean="0"/>
              <a:t>seleccionaremos la inserción que incremente lo mínimo posible la distancia de la trayectoria.</a:t>
            </a:r>
          </a:p>
          <a:p>
            <a:pPr marL="0" indent="0">
              <a:buNone/>
            </a:pPr>
            <a:r>
              <a:rPr lang="es-ES" dirty="0" smtClean="0"/>
              <a:t>Funciones:</a:t>
            </a:r>
          </a:p>
          <a:p>
            <a:r>
              <a:rPr lang="es-ES" sz="2000" dirty="0" smtClean="0"/>
              <a:t>Para el </a:t>
            </a:r>
            <a:r>
              <a:rPr lang="es-ES" sz="2000" dirty="0" smtClean="0">
                <a:solidFill>
                  <a:srgbClr val="FF0000"/>
                </a:solidFill>
              </a:rPr>
              <a:t>recorrido de inicio </a:t>
            </a:r>
            <a:r>
              <a:rPr lang="es-ES" sz="2000" dirty="0" smtClean="0">
                <a:sym typeface="Wingdings" panose="05000000000000000000" pitchFamily="2" charset="2"/>
              </a:rPr>
              <a:t> </a:t>
            </a:r>
            <a:r>
              <a:rPr lang="es-ES" sz="2000" dirty="0" err="1" smtClean="0">
                <a:sym typeface="Wingdings" panose="05000000000000000000" pitchFamily="2" charset="2"/>
              </a:rPr>
              <a:t>seleccionarTriangulo</a:t>
            </a:r>
            <a:r>
              <a:rPr lang="es-ES" sz="2000" dirty="0" smtClean="0">
                <a:sym typeface="Wingdings" panose="05000000000000000000" pitchFamily="2" charset="2"/>
              </a:rPr>
              <a:t>(…)</a:t>
            </a:r>
            <a:endParaRPr lang="es-ES" sz="2000" dirty="0">
              <a:sym typeface="Wingdings" panose="05000000000000000000" pitchFamily="2" charset="2"/>
            </a:endParaRPr>
          </a:p>
          <a:p>
            <a:r>
              <a:rPr lang="es-ES" sz="2000" dirty="0" smtClean="0">
                <a:sym typeface="Wingdings" panose="05000000000000000000" pitchFamily="2" charset="2"/>
              </a:rPr>
              <a:t>Para calcular la </a:t>
            </a:r>
            <a:r>
              <a:rPr lang="es-E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supuesta longitud </a:t>
            </a:r>
            <a:r>
              <a:rPr lang="es-ES" sz="2000" dirty="0" smtClean="0">
                <a:sym typeface="Wingdings" panose="05000000000000000000" pitchFamily="2" charset="2"/>
              </a:rPr>
              <a:t>de la </a:t>
            </a:r>
            <a:r>
              <a:rPr lang="es-ES" sz="2000" dirty="0" err="1" smtClean="0">
                <a:sym typeface="Wingdings" panose="05000000000000000000" pitchFamily="2" charset="2"/>
              </a:rPr>
              <a:t>trayectotia</a:t>
            </a:r>
            <a:r>
              <a:rPr lang="es-ES" sz="2000" dirty="0" smtClean="0">
                <a:sym typeface="Wingdings" panose="05000000000000000000" pitchFamily="2" charset="2"/>
              </a:rPr>
              <a:t> resultante  </a:t>
            </a:r>
            <a:r>
              <a:rPr lang="es-ES" sz="2000" dirty="0" err="1" smtClean="0">
                <a:sym typeface="Wingdings" panose="05000000000000000000" pitchFamily="2" charset="2"/>
              </a:rPr>
              <a:t>agregarCiudad</a:t>
            </a:r>
            <a:r>
              <a:rPr lang="es-ES" sz="2000" dirty="0" smtClean="0">
                <a:sym typeface="Wingdings" panose="05000000000000000000" pitchFamily="2" charset="2"/>
              </a:rPr>
              <a:t>(…)</a:t>
            </a:r>
          </a:p>
          <a:p>
            <a:r>
              <a:rPr lang="es-ES" sz="2000" dirty="0" smtClean="0">
                <a:sym typeface="Wingdings" panose="05000000000000000000" pitchFamily="2" charset="2"/>
              </a:rPr>
              <a:t>Para </a:t>
            </a:r>
            <a:r>
              <a:rPr lang="es-E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definir la trayectoria </a:t>
            </a:r>
            <a:r>
              <a:rPr lang="es-ES" sz="2000" dirty="0" smtClean="0">
                <a:sym typeface="Wingdings" panose="05000000000000000000" pitchFamily="2" charset="2"/>
              </a:rPr>
              <a:t> </a:t>
            </a:r>
            <a:r>
              <a:rPr lang="es-ES" sz="2000" dirty="0" err="1" smtClean="0">
                <a:sym typeface="Wingdings" panose="05000000000000000000" pitchFamily="2" charset="2"/>
              </a:rPr>
              <a:t>heuristicaInsercion</a:t>
            </a:r>
            <a:r>
              <a:rPr lang="es-ES" sz="2000" dirty="0" smtClean="0">
                <a:sym typeface="Wingdings" panose="05000000000000000000" pitchFamily="2" charset="2"/>
              </a:rPr>
              <a:t>(…)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39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png" descr="captura 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5168" y="433136"/>
            <a:ext cx="5474369" cy="6075947"/>
          </a:xfrm>
          <a:prstGeom prst="rect">
            <a:avLst/>
          </a:prstGeom>
          <a:ln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57" y="433136"/>
            <a:ext cx="5877275" cy="60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13809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Ejemplos de ejecución heurística 2: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1400" dirty="0" smtClean="0">
                <a:solidFill>
                  <a:srgbClr val="FF0000"/>
                </a:solidFill>
              </a:rPr>
              <a:t>ejemplo att48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image18.png" descr="h2_att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04348" y="1299411"/>
            <a:ext cx="7120940" cy="5462336"/>
          </a:xfrm>
          <a:prstGeom prst="rect">
            <a:avLst/>
          </a:prstGeom>
          <a:ln/>
        </p:spPr>
      </p:pic>
      <p:pic>
        <p:nvPicPr>
          <p:cNvPr id="7" name="image25.png" descr="ej_h2_att4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5326" y="1299411"/>
            <a:ext cx="4199021" cy="54623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98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42581"/>
            <a:ext cx="9905998" cy="464324"/>
          </a:xfrm>
        </p:spPr>
        <p:txBody>
          <a:bodyPr>
            <a:norm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ejemplo bayg29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6" name="image24.png" descr="h2_bayg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68253" y="1106906"/>
            <a:ext cx="6379157" cy="5642810"/>
          </a:xfrm>
          <a:prstGeom prst="rect">
            <a:avLst/>
          </a:prstGeom>
          <a:ln/>
        </p:spPr>
      </p:pic>
      <p:pic>
        <p:nvPicPr>
          <p:cNvPr id="7" name="image20.png" descr="ej_h2_bayg2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1412" y="1106905"/>
            <a:ext cx="3526841" cy="5642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998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17" y="642581"/>
            <a:ext cx="9905998" cy="488387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ejemplo </a:t>
            </a:r>
            <a:r>
              <a:rPr lang="es-ES" sz="1400" dirty="0" smtClean="0">
                <a:solidFill>
                  <a:srgbClr val="FF0000"/>
                </a:solidFill>
              </a:rPr>
              <a:t>Berlin52</a:t>
            </a:r>
            <a:endParaRPr lang="es-ES" sz="1400" dirty="0"/>
          </a:p>
        </p:txBody>
      </p:sp>
      <p:pic>
        <p:nvPicPr>
          <p:cNvPr id="6" name="image29.png" descr="h2_berlin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84031" y="1130968"/>
            <a:ext cx="6427283" cy="5534527"/>
          </a:xfrm>
          <a:prstGeom prst="rect">
            <a:avLst/>
          </a:prstGeom>
          <a:ln/>
        </p:spPr>
      </p:pic>
      <p:pic>
        <p:nvPicPr>
          <p:cNvPr id="7" name="image57.png" descr="ej_h2_berlin5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98621" y="1130968"/>
            <a:ext cx="3585411" cy="55345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0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4.-heurística 3: algoritmo basado en aristas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b="1" dirty="0">
                <a:solidFill>
                  <a:srgbClr val="FF0000"/>
                </a:solidFill>
              </a:rPr>
              <a:t>Enfoque </a:t>
            </a:r>
            <a:r>
              <a:rPr lang="es-ES" b="1" dirty="0" err="1">
                <a:solidFill>
                  <a:srgbClr val="FF0000"/>
                </a:solidFill>
              </a:rPr>
              <a:t>Greedy</a:t>
            </a:r>
            <a:r>
              <a:rPr lang="es-ES" b="1" dirty="0">
                <a:solidFill>
                  <a:srgbClr val="FF0000"/>
                </a:solidFill>
              </a:rPr>
              <a:t> :</a:t>
            </a:r>
            <a:endParaRPr lang="es-ES" dirty="0">
              <a:solidFill>
                <a:srgbClr val="FF0000"/>
              </a:solidFill>
            </a:endParaRPr>
          </a:p>
          <a:p>
            <a:pPr lvl="0"/>
            <a:r>
              <a:rPr lang="es-ES" u="sng" dirty="0"/>
              <a:t>Conjunto de candidatos: </a:t>
            </a:r>
            <a:r>
              <a:rPr lang="es-ES" dirty="0"/>
              <a:t>Ciudades a visitar</a:t>
            </a:r>
            <a:endParaRPr lang="es-ES" dirty="0"/>
          </a:p>
          <a:p>
            <a:pPr lvl="0"/>
            <a:r>
              <a:rPr lang="es-ES" u="sng" dirty="0"/>
              <a:t>Conjunto de seleccionados: </a:t>
            </a:r>
            <a:r>
              <a:rPr lang="es-ES" dirty="0"/>
              <a:t>Ciudades visitadas</a:t>
            </a:r>
            <a:endParaRPr lang="es-ES" dirty="0"/>
          </a:p>
          <a:p>
            <a:pPr lvl="0"/>
            <a:r>
              <a:rPr lang="es-ES" u="sng" dirty="0"/>
              <a:t>Función solución: </a:t>
            </a:r>
            <a:r>
              <a:rPr lang="es-ES" dirty="0"/>
              <a:t>Si hemos recorrido todas las ciudades</a:t>
            </a:r>
            <a:endParaRPr lang="es-ES" dirty="0"/>
          </a:p>
          <a:p>
            <a:pPr lvl="0"/>
            <a:r>
              <a:rPr lang="es-ES" u="sng" dirty="0"/>
              <a:t>Función de factibilidad: </a:t>
            </a:r>
            <a:r>
              <a:rPr lang="es-ES" dirty="0"/>
              <a:t>Que la ciudad no tenga más de 2 arista y no se cree un ciclo </a:t>
            </a:r>
            <a:r>
              <a:rPr lang="es-ES" dirty="0" smtClean="0"/>
              <a:t>			   al </a:t>
            </a:r>
            <a:r>
              <a:rPr lang="es-ES" dirty="0"/>
              <a:t>añadirla</a:t>
            </a:r>
            <a:endParaRPr lang="es-ES" dirty="0"/>
          </a:p>
          <a:p>
            <a:pPr lvl="0"/>
            <a:r>
              <a:rPr lang="es-ES" u="sng" dirty="0"/>
              <a:t>Función de selección: </a:t>
            </a:r>
            <a:r>
              <a:rPr lang="es-ES" dirty="0"/>
              <a:t>Seleccionamos las ciudades con menor distancia entre ellas.</a:t>
            </a:r>
            <a:endParaRPr lang="es-ES" dirty="0"/>
          </a:p>
          <a:p>
            <a:pPr lvl="0"/>
            <a:r>
              <a:rPr lang="es-ES" u="sng" dirty="0"/>
              <a:t>Función objetivo: </a:t>
            </a:r>
            <a:r>
              <a:rPr lang="es-ES" dirty="0"/>
              <a:t>Recorrer todas las ciudades y volver a la primera.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5317" y="96253"/>
            <a:ext cx="10360777" cy="66534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Esta heurística consiste en un </a:t>
            </a:r>
            <a:r>
              <a:rPr lang="es-ES" dirty="0" err="1" smtClean="0"/>
              <a:t>multimap</a:t>
            </a:r>
            <a:r>
              <a:rPr lang="es-ES" dirty="0" smtClean="0"/>
              <a:t>. La </a:t>
            </a:r>
            <a:r>
              <a:rPr lang="es-ES" dirty="0" smtClean="0">
                <a:solidFill>
                  <a:srgbClr val="FF0000"/>
                </a:solidFill>
              </a:rPr>
              <a:t>clave</a:t>
            </a:r>
            <a:r>
              <a:rPr lang="es-ES" dirty="0" smtClean="0"/>
              <a:t> es la distancia y la </a:t>
            </a:r>
            <a:r>
              <a:rPr lang="es-ES" dirty="0" smtClean="0">
                <a:solidFill>
                  <a:srgbClr val="FF0000"/>
                </a:solidFill>
              </a:rPr>
              <a:t>definición</a:t>
            </a:r>
            <a:r>
              <a:rPr lang="es-ES" dirty="0" smtClean="0"/>
              <a:t> es un </a:t>
            </a:r>
            <a:r>
              <a:rPr lang="es-ES" u="sng" dirty="0" smtClean="0"/>
              <a:t>par de las dos ciudades que comprenden dicha distancia(arista). </a:t>
            </a:r>
          </a:p>
          <a:p>
            <a:pPr marL="0" indent="0">
              <a:buNone/>
            </a:pPr>
            <a:r>
              <a:rPr lang="es-ES" dirty="0" smtClean="0"/>
              <a:t>Vamos seleccionando las </a:t>
            </a:r>
            <a:r>
              <a:rPr lang="es-ES" dirty="0" smtClean="0">
                <a:solidFill>
                  <a:srgbClr val="FF0000"/>
                </a:solidFill>
              </a:rPr>
              <a:t>distancias menores</a:t>
            </a:r>
            <a:r>
              <a:rPr lang="es-ES" dirty="0" smtClean="0"/>
              <a:t> entre dos ciudades y añadiéndolas al conjunto de seleccionados.</a:t>
            </a:r>
          </a:p>
          <a:p>
            <a:pPr marL="0" indent="0">
              <a:buNone/>
            </a:pPr>
            <a:r>
              <a:rPr lang="es-ES" dirty="0" smtClean="0"/>
              <a:t>para poder insertar una ciudad, esta no puede tener más de dos aristas ni crear un ciclo.</a:t>
            </a:r>
          </a:p>
          <a:p>
            <a:pPr marL="0" indent="0">
              <a:buNone/>
            </a:pPr>
            <a:r>
              <a:rPr lang="es-ES" dirty="0"/>
              <a:t>Cómo el camino resultante de este algoritmo </a:t>
            </a:r>
            <a:r>
              <a:rPr lang="es-ES" dirty="0">
                <a:solidFill>
                  <a:srgbClr val="FF0000"/>
                </a:solidFill>
              </a:rPr>
              <a:t>no es cerrado</a:t>
            </a:r>
            <a:r>
              <a:rPr lang="es-ES" dirty="0"/>
              <a:t>, tenemos que recorrer el camino y añadir la distancia entre las 2 ciudades que únicamente tienen una arista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Funciones:</a:t>
            </a:r>
          </a:p>
          <a:p>
            <a:r>
              <a:rPr lang="es-ES" sz="1800" dirty="0"/>
              <a:t>P</a:t>
            </a:r>
            <a:r>
              <a:rPr lang="es-ES" sz="1800" dirty="0" smtClean="0"/>
              <a:t>ara </a:t>
            </a:r>
            <a:r>
              <a:rPr lang="es-ES" sz="1800" dirty="0" smtClean="0">
                <a:solidFill>
                  <a:srgbClr val="FF0000"/>
                </a:solidFill>
              </a:rPr>
              <a:t>crear las aristas </a:t>
            </a:r>
            <a:r>
              <a:rPr lang="es-ES" sz="1800" dirty="0" smtClean="0"/>
              <a:t>entre todas las ciudades </a:t>
            </a:r>
            <a:r>
              <a:rPr lang="es-ES" sz="1800" dirty="0" smtClean="0">
                <a:sym typeface="Wingdings" panose="05000000000000000000" pitchFamily="2" charset="2"/>
              </a:rPr>
              <a:t> </a:t>
            </a:r>
            <a:r>
              <a:rPr lang="es-ES" sz="1800" dirty="0" err="1" smtClean="0">
                <a:sym typeface="Wingdings" panose="05000000000000000000" pitchFamily="2" charset="2"/>
              </a:rPr>
              <a:t>crearAristas</a:t>
            </a:r>
            <a:r>
              <a:rPr lang="es-ES" sz="1800" dirty="0" smtClean="0">
                <a:sym typeface="Wingdings" panose="05000000000000000000" pitchFamily="2" charset="2"/>
              </a:rPr>
              <a:t>(…)</a:t>
            </a:r>
          </a:p>
          <a:p>
            <a:r>
              <a:rPr lang="es-ES" sz="1800" dirty="0" smtClean="0">
                <a:sym typeface="Wingdings" panose="05000000000000000000" pitchFamily="2" charset="2"/>
              </a:rPr>
              <a:t>Para buscar una lista de las aristas </a:t>
            </a:r>
            <a:r>
              <a:rPr lang="es-E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que involucran</a:t>
            </a:r>
            <a:r>
              <a:rPr lang="es-ES" sz="1800" dirty="0" smtClean="0">
                <a:sym typeface="Wingdings" panose="05000000000000000000" pitchFamily="2" charset="2"/>
              </a:rPr>
              <a:t> una ciudad  </a:t>
            </a:r>
            <a:r>
              <a:rPr lang="es-ES" sz="1800" dirty="0" err="1" smtClean="0">
                <a:sym typeface="Wingdings" panose="05000000000000000000" pitchFamily="2" charset="2"/>
              </a:rPr>
              <a:t>buscar_par</a:t>
            </a:r>
            <a:r>
              <a:rPr lang="es-ES" sz="1800" dirty="0" smtClean="0">
                <a:sym typeface="Wingdings" panose="05000000000000000000" pitchFamily="2" charset="2"/>
              </a:rPr>
              <a:t>(…)</a:t>
            </a:r>
          </a:p>
          <a:p>
            <a:r>
              <a:rPr lang="es-ES" sz="1800" dirty="0" smtClean="0">
                <a:sym typeface="Wingdings" panose="05000000000000000000" pitchFamily="2" charset="2"/>
              </a:rPr>
              <a:t>Para comprobar si </a:t>
            </a:r>
            <a:r>
              <a:rPr lang="es-E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hay ciclos</a:t>
            </a:r>
            <a:r>
              <a:rPr lang="es-ES" sz="1800" dirty="0" smtClean="0">
                <a:sym typeface="Wingdings" panose="05000000000000000000" pitchFamily="2" charset="2"/>
              </a:rPr>
              <a:t>  </a:t>
            </a:r>
            <a:r>
              <a:rPr lang="es-ES" sz="1800" dirty="0" err="1" smtClean="0">
                <a:sym typeface="Wingdings" panose="05000000000000000000" pitchFamily="2" charset="2"/>
              </a:rPr>
              <a:t>hayCiclos</a:t>
            </a:r>
            <a:r>
              <a:rPr lang="es-ES" sz="1800" dirty="0" smtClean="0">
                <a:sym typeface="Wingdings" panose="05000000000000000000" pitchFamily="2" charset="2"/>
              </a:rPr>
              <a:t>(…)</a:t>
            </a:r>
          </a:p>
          <a:p>
            <a:r>
              <a:rPr lang="es-ES" sz="1800" dirty="0" smtClean="0">
                <a:sym typeface="Wingdings" panose="05000000000000000000" pitchFamily="2" charset="2"/>
              </a:rPr>
              <a:t>Para </a:t>
            </a:r>
            <a:r>
              <a:rPr lang="es-E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definir la trayectoria</a:t>
            </a:r>
            <a:r>
              <a:rPr lang="es-ES" sz="1800" dirty="0" smtClean="0">
                <a:sym typeface="Wingdings" panose="05000000000000000000" pitchFamily="2" charset="2"/>
              </a:rPr>
              <a:t> definitiva por medio de estas aristas  </a:t>
            </a:r>
            <a:r>
              <a:rPr lang="es-ES" sz="1800" dirty="0" err="1" smtClean="0">
                <a:sym typeface="Wingdings" panose="05000000000000000000" pitchFamily="2" charset="2"/>
              </a:rPr>
              <a:t>Aristastrayectoria</a:t>
            </a:r>
            <a:r>
              <a:rPr lang="es-ES" sz="1800" dirty="0" smtClean="0">
                <a:sym typeface="Wingdings" panose="05000000000000000000" pitchFamily="2" charset="2"/>
              </a:rPr>
              <a:t>(…)</a:t>
            </a:r>
          </a:p>
          <a:p>
            <a:r>
              <a:rPr lang="es-ES" sz="1800" dirty="0" smtClean="0">
                <a:sym typeface="Wingdings" panose="05000000000000000000" pitchFamily="2" charset="2"/>
              </a:rPr>
              <a:t>Para </a:t>
            </a:r>
            <a:r>
              <a:rPr lang="es-E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cerrar el ciclo</a:t>
            </a:r>
            <a:r>
              <a:rPr lang="es-ES" sz="1800" dirty="0" smtClean="0">
                <a:sym typeface="Wingdings" panose="05000000000000000000" pitchFamily="2" charset="2"/>
              </a:rPr>
              <a:t> una vez hemos terminado de unir todas las ciudades  </a:t>
            </a:r>
            <a:r>
              <a:rPr lang="es-ES" sz="1800" dirty="0" err="1" smtClean="0">
                <a:sym typeface="Wingdings" panose="05000000000000000000" pitchFamily="2" charset="2"/>
              </a:rPr>
              <a:t>cerrarCiclo</a:t>
            </a:r>
            <a:r>
              <a:rPr lang="es-ES" sz="1800" dirty="0" smtClean="0">
                <a:sym typeface="Wingdings" panose="05000000000000000000" pitchFamily="2" charset="2"/>
              </a:rPr>
              <a:t>(…)</a:t>
            </a:r>
          </a:p>
          <a:p>
            <a:endParaRPr lang="es-E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60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íNDICE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1- Descripción del Problema.</a:t>
            </a:r>
          </a:p>
          <a:p>
            <a:pPr marL="0" indent="0">
              <a:buNone/>
            </a:pPr>
            <a:r>
              <a:rPr lang="es-ES" dirty="0" smtClean="0"/>
              <a:t>2-Heurística 1: El vecino más cercano.</a:t>
            </a:r>
          </a:p>
          <a:p>
            <a:pPr marL="0" indent="0">
              <a:buNone/>
            </a:pPr>
            <a:r>
              <a:rPr lang="es-ES" dirty="0" smtClean="0"/>
              <a:t>3-Heurística 2: Algoritmo de inserción.</a:t>
            </a:r>
          </a:p>
          <a:p>
            <a:pPr marL="0" indent="0">
              <a:buNone/>
            </a:pPr>
            <a:r>
              <a:rPr lang="es-ES" dirty="0" smtClean="0"/>
              <a:t>4-Heurística 3: Algoritmo basado en aristas.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3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1.png" descr="captura 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7042" y="221247"/>
            <a:ext cx="5546558" cy="6335964"/>
          </a:xfrm>
          <a:prstGeom prst="rect">
            <a:avLst/>
          </a:prstGeom>
          <a:ln/>
        </p:spPr>
      </p:pic>
      <p:pic>
        <p:nvPicPr>
          <p:cNvPr id="5" name="image52.png" descr="captura 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75948" y="221246"/>
            <a:ext cx="5907505" cy="2967121"/>
          </a:xfrm>
          <a:prstGeom prst="rect">
            <a:avLst/>
          </a:prstGeom>
          <a:ln/>
        </p:spPr>
      </p:pic>
      <p:pic>
        <p:nvPicPr>
          <p:cNvPr id="6" name="image37.png" descr="captura 8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75948" y="3525253"/>
            <a:ext cx="5730875" cy="3031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0611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8.png" descr="captura 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383" y="216568"/>
            <a:ext cx="5540459" cy="2658979"/>
          </a:xfrm>
          <a:prstGeom prst="rect">
            <a:avLst/>
          </a:prstGeom>
          <a:ln/>
        </p:spPr>
      </p:pic>
      <p:pic>
        <p:nvPicPr>
          <p:cNvPr id="5" name="image15.png" descr="captura 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89637" y="216568"/>
            <a:ext cx="5730875" cy="6460958"/>
          </a:xfrm>
          <a:prstGeom prst="rect">
            <a:avLst/>
          </a:prstGeom>
          <a:ln/>
        </p:spPr>
      </p:pic>
      <p:pic>
        <p:nvPicPr>
          <p:cNvPr id="6" name="image46.png" descr="captura 1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4383" y="3465095"/>
            <a:ext cx="5730875" cy="32124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86456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13809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Ejemplos de ejecución heurística 3: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1400" dirty="0" smtClean="0">
                <a:solidFill>
                  <a:srgbClr val="FF0000"/>
                </a:solidFill>
              </a:rPr>
              <a:t>ejemplo att48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image19.png" descr="h3_att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12632" y="1299410"/>
            <a:ext cx="6234779" cy="5342740"/>
          </a:xfrm>
          <a:prstGeom prst="rect">
            <a:avLst/>
          </a:prstGeom>
          <a:ln/>
        </p:spPr>
      </p:pic>
      <p:pic>
        <p:nvPicPr>
          <p:cNvPr id="7" name="image51.png" descr="ej_h3_att4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5469" y="1299412"/>
            <a:ext cx="3967163" cy="53427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986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42581"/>
            <a:ext cx="9905998" cy="464324"/>
          </a:xfrm>
        </p:spPr>
        <p:txBody>
          <a:bodyPr>
            <a:norm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ejemplo bayg29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6" name="image32.png" descr="h3_bayg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84031" y="1106903"/>
            <a:ext cx="6256421" cy="5378118"/>
          </a:xfrm>
          <a:prstGeom prst="rect">
            <a:avLst/>
          </a:prstGeom>
          <a:ln/>
        </p:spPr>
      </p:pic>
      <p:pic>
        <p:nvPicPr>
          <p:cNvPr id="7" name="image14.png" descr="ej_h3_bayg2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1412" y="1106904"/>
            <a:ext cx="3442620" cy="53781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09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17" y="642581"/>
            <a:ext cx="9905998" cy="488387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ejemplo </a:t>
            </a:r>
            <a:r>
              <a:rPr lang="es-ES" sz="1400" dirty="0" smtClean="0">
                <a:solidFill>
                  <a:srgbClr val="FF0000"/>
                </a:solidFill>
              </a:rPr>
              <a:t>Berlin52</a:t>
            </a:r>
            <a:endParaRPr lang="es-ES" sz="1400" dirty="0"/>
          </a:p>
        </p:txBody>
      </p:sp>
      <p:pic>
        <p:nvPicPr>
          <p:cNvPr id="6" name="image49.png" descr="h3_berlin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3715" y="1179094"/>
            <a:ext cx="6547599" cy="5305928"/>
          </a:xfrm>
          <a:prstGeom prst="rect">
            <a:avLst/>
          </a:prstGeom>
          <a:ln/>
        </p:spPr>
      </p:pic>
      <p:pic>
        <p:nvPicPr>
          <p:cNvPr id="7" name="image28.png" descr="ej_h3_berlin5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5317" y="1179093"/>
            <a:ext cx="3358399" cy="53059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27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recopilación de los datos: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65506"/>
              </p:ext>
            </p:extLst>
          </p:nvPr>
        </p:nvGraphicFramePr>
        <p:xfrm>
          <a:off x="1141413" y="2249488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ATT48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BAYG29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BERLIN52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HEURÍSTICA</a:t>
                      </a:r>
                      <a:r>
                        <a:rPr lang="es-ES" baseline="0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40021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9051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8314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35133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9749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8355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40159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9884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9951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r>
              <a:rPr lang="es-ES" dirty="0" smtClean="0"/>
              <a:t>.- Descripción </a:t>
            </a:r>
            <a:r>
              <a:rPr lang="es-ES" dirty="0" smtClean="0"/>
              <a:t>del problema: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 smtClean="0">
                <a:solidFill>
                  <a:srgbClr val="FF0000"/>
                </a:solidFill>
              </a:rPr>
              <a:t>problema </a:t>
            </a:r>
            <a:r>
              <a:rPr lang="es-ES" dirty="0" smtClean="0"/>
              <a:t>consiste en un conjunto de ciudades y una matriz con las distancias que hay entre ellas.</a:t>
            </a:r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 smtClean="0">
                <a:solidFill>
                  <a:srgbClr val="FF0000"/>
                </a:solidFill>
              </a:rPr>
              <a:t>objetivo </a:t>
            </a:r>
            <a:r>
              <a:rPr lang="es-ES" dirty="0" smtClean="0"/>
              <a:t>consiste en que nuestro viajante sea capaz de recorrer todas las ciudades una sola vez y finalizar en el punto de partida de tal forma que la distancia recorrida sea </a:t>
            </a:r>
            <a:r>
              <a:rPr lang="es-ES" b="1" u="sng" dirty="0" smtClean="0"/>
              <a:t>mínima.</a:t>
            </a:r>
          </a:p>
          <a:p>
            <a:pPr marL="0" indent="0">
              <a:buNone/>
            </a:pPr>
            <a:r>
              <a:rPr lang="es-ES" dirty="0" smtClean="0"/>
              <a:t>De una manera más formal: </a:t>
            </a:r>
            <a:r>
              <a:rPr lang="es-ES" dirty="0"/>
              <a:t>dado un grafo G, conexo y ponderado, se trata de hallar el ciclo </a:t>
            </a:r>
            <a:r>
              <a:rPr lang="es-ES" dirty="0" err="1"/>
              <a:t>hamiltoniano</a:t>
            </a:r>
            <a:r>
              <a:rPr lang="es-ES" dirty="0"/>
              <a:t> de mínimo peso de ese grafo.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Resolución del problema: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194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 smtClean="0">
                <a:solidFill>
                  <a:srgbClr val="FF0000"/>
                </a:solidFill>
              </a:rPr>
              <a:t>resolver</a:t>
            </a:r>
            <a:r>
              <a:rPr lang="es-ES" dirty="0" smtClean="0"/>
              <a:t> este problema vamos a utilizar tres estrategias distintas: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a) Algoritmo del vecino más cercano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b)Algoritmo de inserción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c)Algoritmo basado en aristas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2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444" y="240632"/>
            <a:ext cx="9905999" cy="649705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Hemos utilizado </a:t>
            </a:r>
            <a:r>
              <a:rPr lang="es-ES" dirty="0" smtClean="0">
                <a:solidFill>
                  <a:srgbClr val="FF0000"/>
                </a:solidFill>
              </a:rPr>
              <a:t>tres funciones añadidas</a:t>
            </a:r>
            <a:r>
              <a:rPr lang="es-ES" dirty="0" smtClean="0"/>
              <a:t> para poder implementar </a:t>
            </a:r>
            <a:r>
              <a:rPr lang="es-ES" dirty="0" smtClean="0"/>
              <a:t>con mayor facilidad las soluciones:</a:t>
            </a:r>
          </a:p>
          <a:p>
            <a:r>
              <a:rPr lang="es-ES" sz="1800" dirty="0" err="1" smtClean="0">
                <a:solidFill>
                  <a:srgbClr val="FF0000"/>
                </a:solidFill>
              </a:rPr>
              <a:t>LeerArchivo</a:t>
            </a:r>
            <a:r>
              <a:rPr lang="es-ES" sz="1800" dirty="0" smtClean="0">
                <a:solidFill>
                  <a:srgbClr val="FF0000"/>
                </a:solidFill>
              </a:rPr>
              <a:t>(</a:t>
            </a:r>
            <a:r>
              <a:rPr lang="es-ES" sz="1800" dirty="0" err="1" smtClean="0">
                <a:solidFill>
                  <a:srgbClr val="FF0000"/>
                </a:solidFill>
              </a:rPr>
              <a:t>char</a:t>
            </a:r>
            <a:r>
              <a:rPr lang="es-ES" sz="1800" dirty="0" smtClean="0">
                <a:solidFill>
                  <a:srgbClr val="FF0000"/>
                </a:solidFill>
              </a:rPr>
              <a:t>* nombre)</a:t>
            </a:r>
          </a:p>
          <a:p>
            <a:pPr marL="0" indent="0">
              <a:buNone/>
            </a:pPr>
            <a:r>
              <a:rPr lang="es-ES" sz="1600" dirty="0" smtClean="0"/>
              <a:t>Con esta función guardamos en un </a:t>
            </a:r>
          </a:p>
          <a:p>
            <a:pPr marL="0" indent="0">
              <a:buNone/>
            </a:pPr>
            <a:r>
              <a:rPr lang="es-ES" sz="1600" dirty="0"/>
              <a:t>v</a:t>
            </a:r>
            <a:r>
              <a:rPr lang="es-ES" sz="1600" dirty="0" smtClean="0"/>
              <a:t>ector las coordenadas de las ciudades</a:t>
            </a:r>
          </a:p>
          <a:p>
            <a:pPr marL="0" indent="0">
              <a:buNone/>
            </a:pPr>
            <a:r>
              <a:rPr lang="es-ES" sz="1600" dirty="0" smtClean="0"/>
              <a:t>contenidas en el archivo.</a:t>
            </a: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800" dirty="0" err="1" smtClean="0">
                <a:solidFill>
                  <a:srgbClr val="FF0000"/>
                </a:solidFill>
              </a:rPr>
              <a:t>distanciaCiudad</a:t>
            </a:r>
            <a:r>
              <a:rPr lang="es-ES" sz="1800" dirty="0" smtClean="0">
                <a:solidFill>
                  <a:srgbClr val="FF0000"/>
                </a:solidFill>
              </a:rPr>
              <a:t>(ciudad c1, ciudad c2, </a:t>
            </a:r>
          </a:p>
          <a:p>
            <a:pPr marL="0" indent="0">
              <a:buNone/>
            </a:pPr>
            <a:r>
              <a:rPr lang="es-ES" sz="1800" dirty="0" err="1" smtClean="0">
                <a:solidFill>
                  <a:srgbClr val="FF0000"/>
                </a:solidFill>
              </a:rPr>
              <a:t>const</a:t>
            </a:r>
            <a:r>
              <a:rPr lang="es-ES" sz="1800" dirty="0" smtClean="0">
                <a:solidFill>
                  <a:srgbClr val="FF0000"/>
                </a:solidFill>
              </a:rPr>
              <a:t> vector&lt;coordenadas&gt;&amp;v)</a:t>
            </a:r>
          </a:p>
          <a:p>
            <a:pPr marL="0" indent="0">
              <a:buNone/>
            </a:pPr>
            <a:r>
              <a:rPr lang="es-ES" sz="1600" dirty="0" smtClean="0"/>
              <a:t>Con esta función calculamos la distancia </a:t>
            </a:r>
          </a:p>
          <a:p>
            <a:pPr marL="0" indent="0">
              <a:buNone/>
            </a:pPr>
            <a:r>
              <a:rPr lang="es-ES" sz="1600" dirty="0" smtClean="0"/>
              <a:t>entre dos ciudades elegidas(c1 y c2) del </a:t>
            </a:r>
          </a:p>
          <a:p>
            <a:pPr marL="0" indent="0">
              <a:buNone/>
            </a:pPr>
            <a:r>
              <a:rPr lang="es-ES" sz="1600" dirty="0" smtClean="0"/>
              <a:t>Vector v. 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Se utiliza el algoritmo de Euclides para</a:t>
            </a:r>
          </a:p>
          <a:p>
            <a:pPr marL="0" indent="0">
              <a:buNone/>
            </a:pPr>
            <a:r>
              <a:rPr lang="es-ES" sz="1600" dirty="0" smtClean="0"/>
              <a:t>realizar este cálculo.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56.png" descr="captura 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7010" y="806116"/>
            <a:ext cx="7098131" cy="59315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823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64694"/>
            <a:ext cx="3635125" cy="6424863"/>
          </a:xfrm>
        </p:spPr>
        <p:txBody>
          <a:bodyPr>
            <a:normAutofit/>
          </a:bodyPr>
          <a:lstStyle/>
          <a:p>
            <a:r>
              <a:rPr lang="es-ES" sz="1800" dirty="0" err="1" smtClean="0">
                <a:solidFill>
                  <a:srgbClr val="FF0000"/>
                </a:solidFill>
              </a:rPr>
              <a:t>mostrarRecorrido</a:t>
            </a:r>
            <a:r>
              <a:rPr lang="es-ES" sz="1800" dirty="0" smtClean="0">
                <a:solidFill>
                  <a:srgbClr val="FF0000"/>
                </a:solidFill>
              </a:rPr>
              <a:t>(</a:t>
            </a:r>
            <a:r>
              <a:rPr lang="es-ES" sz="1800" dirty="0" err="1" smtClean="0">
                <a:solidFill>
                  <a:srgbClr val="FF0000"/>
                </a:solidFill>
              </a:rPr>
              <a:t>const</a:t>
            </a:r>
            <a:r>
              <a:rPr lang="es-ES" sz="1800" dirty="0" smtClean="0">
                <a:solidFill>
                  <a:srgbClr val="FF0000"/>
                </a:solidFill>
              </a:rPr>
              <a:t> vector&lt;ciudad&gt;&amp; trayectoria, </a:t>
            </a:r>
            <a:r>
              <a:rPr lang="es-ES" sz="1800" dirty="0" err="1" smtClean="0">
                <a:solidFill>
                  <a:srgbClr val="FF0000"/>
                </a:solidFill>
              </a:rPr>
              <a:t>const</a:t>
            </a:r>
            <a:r>
              <a:rPr lang="es-ES" sz="1800" dirty="0" smtClean="0">
                <a:solidFill>
                  <a:srgbClr val="FF0000"/>
                </a:solidFill>
              </a:rPr>
              <a:t> vector&lt;coordenadas&gt;&amp; ciudades, </a:t>
            </a:r>
            <a:r>
              <a:rPr lang="es-ES" sz="1800" dirty="0" err="1" smtClean="0">
                <a:solidFill>
                  <a:srgbClr val="FF0000"/>
                </a:solidFill>
              </a:rPr>
              <a:t>unsigned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long</a:t>
            </a:r>
            <a:r>
              <a:rPr lang="es-ES" sz="1800" dirty="0" smtClean="0">
                <a:solidFill>
                  <a:srgbClr val="FF0000"/>
                </a:solidFill>
              </a:rPr>
              <a:t> longitud)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smtClean="0"/>
              <a:t>Esta función sirve para imprimir el recorrido de la trayectoria que le pasamos por parámetro y la longitud de dicha trayectoria.</a:t>
            </a:r>
          </a:p>
          <a:p>
            <a:pPr marL="0" indent="0">
              <a:buNone/>
            </a:pPr>
            <a:endParaRPr lang="es-E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smtClean="0"/>
              <a:t>En el </a:t>
            </a:r>
            <a:r>
              <a:rPr lang="es-ES" sz="1800" dirty="0" err="1" smtClean="0">
                <a:solidFill>
                  <a:srgbClr val="FF0000"/>
                </a:solidFill>
              </a:rPr>
              <a:t>main</a:t>
            </a:r>
            <a:r>
              <a:rPr lang="es-ES" sz="1800" dirty="0" smtClean="0"/>
              <a:t> leemos el archivo dado como argumento y realizamos las operaciones correspondientes a cada una de las heurísticas, finalmente mostramos el recorrido resultante.</a:t>
            </a:r>
            <a:endParaRPr lang="es-ES" sz="1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88" y="264693"/>
            <a:ext cx="6003759" cy="64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r>
              <a:rPr lang="es-ES" dirty="0" smtClean="0"/>
              <a:t>.- Heurística </a:t>
            </a:r>
            <a:r>
              <a:rPr lang="es-ES" dirty="0" smtClean="0"/>
              <a:t>1: el vecino más cercano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40832"/>
            <a:ext cx="10204367" cy="47163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Enfoque </a:t>
            </a:r>
            <a:r>
              <a:rPr lang="es-ES" b="1" dirty="0" err="1">
                <a:solidFill>
                  <a:srgbClr val="FF0000"/>
                </a:solidFill>
              </a:rPr>
              <a:t>Greedy</a:t>
            </a:r>
            <a:endParaRPr lang="es-ES" dirty="0">
              <a:solidFill>
                <a:srgbClr val="FF0000"/>
              </a:solidFill>
            </a:endParaRPr>
          </a:p>
          <a:p>
            <a:pPr lvl="0"/>
            <a:r>
              <a:rPr lang="es-ES" u="sng" dirty="0"/>
              <a:t>Conjunto de candidatos: </a:t>
            </a:r>
            <a:r>
              <a:rPr lang="es-ES" dirty="0"/>
              <a:t>Ciudades a visitar</a:t>
            </a:r>
          </a:p>
          <a:p>
            <a:pPr lvl="0"/>
            <a:r>
              <a:rPr lang="es-ES" u="sng" dirty="0"/>
              <a:t>Conjunto de seleccionados: </a:t>
            </a:r>
            <a:r>
              <a:rPr lang="es-ES" dirty="0"/>
              <a:t>Ciudades visitadas</a:t>
            </a:r>
          </a:p>
          <a:p>
            <a:pPr lvl="0"/>
            <a:r>
              <a:rPr lang="es-ES" u="sng" dirty="0"/>
              <a:t>Función solución: </a:t>
            </a:r>
            <a:r>
              <a:rPr lang="es-ES" dirty="0"/>
              <a:t>Si hemos recorrido todas las ciudades</a:t>
            </a:r>
          </a:p>
          <a:p>
            <a:pPr lvl="0"/>
            <a:r>
              <a:rPr lang="es-ES" u="sng" dirty="0"/>
              <a:t>Función de factibilidad: </a:t>
            </a:r>
            <a:r>
              <a:rPr lang="es-ES" dirty="0"/>
              <a:t>Que la ciudad no haya sido visitada</a:t>
            </a:r>
          </a:p>
          <a:p>
            <a:pPr lvl="0"/>
            <a:r>
              <a:rPr lang="es-ES" u="sng" dirty="0"/>
              <a:t>Función de selección: </a:t>
            </a:r>
            <a:r>
              <a:rPr lang="es-ES" dirty="0"/>
              <a:t>Seleccionamos la ciudad más cercana</a:t>
            </a:r>
          </a:p>
          <a:p>
            <a:pPr lvl="0"/>
            <a:r>
              <a:rPr lang="es-ES" u="sng" dirty="0"/>
              <a:t>Función objetivo: </a:t>
            </a:r>
            <a:r>
              <a:rPr lang="es-ES" dirty="0"/>
              <a:t>Recorrer todas las ciudades y volver a la ciudad inicial </a:t>
            </a:r>
          </a:p>
        </p:txBody>
      </p:sp>
    </p:spTree>
    <p:extLst>
      <p:ext uri="{BB962C8B-B14F-4D97-AF65-F5344CB8AC3E}">
        <p14:creationId xmlns:p14="http://schemas.microsoft.com/office/powerpoint/2010/main" val="16765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09074"/>
            <a:ext cx="9905999" cy="63526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Hemos ido seleccionando </a:t>
            </a:r>
            <a:r>
              <a:rPr lang="es-ES" dirty="0" smtClean="0">
                <a:solidFill>
                  <a:srgbClr val="FF0000"/>
                </a:solidFill>
              </a:rPr>
              <a:t>las ciudades más cercanas</a:t>
            </a:r>
            <a:r>
              <a:rPr lang="es-ES" dirty="0" smtClean="0"/>
              <a:t> (desde la ciudad en la que partimos) y vamos añadiendo dichas ciudades a nuestra trayectoria.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4" y="1395663"/>
            <a:ext cx="7712241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13809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Ejemplos de ejecución heurística 1: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1400" dirty="0" smtClean="0">
                <a:solidFill>
                  <a:srgbClr val="FF0000"/>
                </a:solidFill>
              </a:rPr>
              <a:t>ejemplo att48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4" y="1299411"/>
            <a:ext cx="6042274" cy="52768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46" y="1299411"/>
            <a:ext cx="3827628" cy="52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229</TotalTime>
  <Words>823</Words>
  <Application>Microsoft Office PowerPoint</Application>
  <PresentationFormat>Panorámica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Tw Cen MT</vt:lpstr>
      <vt:lpstr>Wingdings</vt:lpstr>
      <vt:lpstr>Circuito</vt:lpstr>
      <vt:lpstr>PRÁCTICA 3, parte 2: ALGORITMOS VORACES</vt:lpstr>
      <vt:lpstr>íNDICE:</vt:lpstr>
      <vt:lpstr>1.- Descripción del problema:</vt:lpstr>
      <vt:lpstr>Resolución del problema:</vt:lpstr>
      <vt:lpstr>Presentación de PowerPoint</vt:lpstr>
      <vt:lpstr>Presentación de PowerPoint</vt:lpstr>
      <vt:lpstr>2.- Heurística 1: el vecino más cercano</vt:lpstr>
      <vt:lpstr>Presentación de PowerPoint</vt:lpstr>
      <vt:lpstr>Ejemplos de ejecución heurística 1:  ejemplo att48</vt:lpstr>
      <vt:lpstr>ejemplo bayg29</vt:lpstr>
      <vt:lpstr>ejemplo Berlin52</vt:lpstr>
      <vt:lpstr>3.- heurística 2: algoritmo de inserción</vt:lpstr>
      <vt:lpstr>Presentación de PowerPoint</vt:lpstr>
      <vt:lpstr>Presentación de PowerPoint</vt:lpstr>
      <vt:lpstr>Ejemplos de ejecución heurística 2:  ejemplo att48</vt:lpstr>
      <vt:lpstr>ejemplo bayg29</vt:lpstr>
      <vt:lpstr>ejemplo Berlin52</vt:lpstr>
      <vt:lpstr>4.-heurística 3: algoritmo basado en aristas</vt:lpstr>
      <vt:lpstr>Presentación de PowerPoint</vt:lpstr>
      <vt:lpstr>Presentación de PowerPoint</vt:lpstr>
      <vt:lpstr>Presentación de PowerPoint</vt:lpstr>
      <vt:lpstr>Ejemplos de ejecución heurística 3:  ejemplo att48</vt:lpstr>
      <vt:lpstr>ejemplo bayg29</vt:lpstr>
      <vt:lpstr>ejemplo Berlin52</vt:lpstr>
      <vt:lpstr>recopilación de los datos: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3, parte 2: ALGORITMOS VORACES</dc:title>
  <dc:creator>TOSHIBA</dc:creator>
  <cp:lastModifiedBy>TOSHIBA</cp:lastModifiedBy>
  <cp:revision>20</cp:revision>
  <dcterms:created xsi:type="dcterms:W3CDTF">2016-05-03T17:20:08Z</dcterms:created>
  <dcterms:modified xsi:type="dcterms:W3CDTF">2016-05-03T21:10:32Z</dcterms:modified>
</cp:coreProperties>
</file>